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403" r:id="rId5"/>
    <p:sldId id="421" r:id="rId6"/>
    <p:sldId id="422" r:id="rId7"/>
    <p:sldId id="423" r:id="rId8"/>
    <p:sldId id="257" r:id="rId9"/>
    <p:sldId id="258" r:id="rId10"/>
    <p:sldId id="259" r:id="rId11"/>
    <p:sldId id="390" r:id="rId12"/>
    <p:sldId id="415" r:id="rId13"/>
    <p:sldId id="404" r:id="rId14"/>
    <p:sldId id="417" r:id="rId15"/>
    <p:sldId id="406" r:id="rId16"/>
    <p:sldId id="399" r:id="rId17"/>
    <p:sldId id="407" r:id="rId18"/>
    <p:sldId id="418" r:id="rId19"/>
    <p:sldId id="398" r:id="rId20"/>
    <p:sldId id="419" r:id="rId21"/>
    <p:sldId id="388" r:id="rId22"/>
    <p:sldId id="400" r:id="rId23"/>
    <p:sldId id="408" r:id="rId24"/>
    <p:sldId id="265" r:id="rId25"/>
    <p:sldId id="267" r:id="rId26"/>
    <p:sldId id="410" r:id="rId27"/>
    <p:sldId id="411" r:id="rId28"/>
    <p:sldId id="409" r:id="rId29"/>
    <p:sldId id="327" r:id="rId30"/>
    <p:sldId id="274" r:id="rId31"/>
    <p:sldId id="371" r:id="rId32"/>
    <p:sldId id="412" r:id="rId33"/>
    <p:sldId id="395" r:id="rId34"/>
    <p:sldId id="413" r:id="rId35"/>
    <p:sldId id="397" r:id="rId36"/>
    <p:sldId id="414" r:id="rId3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3792" autoAdjust="0"/>
  </p:normalViewPr>
  <p:slideViewPr>
    <p:cSldViewPr snapToGrid="0">
      <p:cViewPr varScale="1">
        <p:scale>
          <a:sx n="74" d="100"/>
          <a:sy n="74" d="100"/>
        </p:scale>
        <p:origin x="811" y="67"/>
      </p:cViewPr>
      <p:guideLst/>
    </p:cSldViewPr>
  </p:slideViewPr>
  <p:notesTextViewPr>
    <p:cViewPr>
      <p:scale>
        <a:sx n="3" d="2"/>
        <a:sy n="3" d="2"/>
      </p:scale>
      <p:origin x="0" y="0"/>
    </p:cViewPr>
  </p:notesTextViewPr>
  <p:notesViewPr>
    <p:cSldViewPr snapToGrid="0">
      <p:cViewPr varScale="1">
        <p:scale>
          <a:sx n="59" d="100"/>
          <a:sy n="59" d="100"/>
        </p:scale>
        <p:origin x="3206" y="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4"/>
            <a:ext cx="3011699" cy="463408"/>
          </a:xfrm>
          <a:prstGeom prst="rect">
            <a:avLst/>
          </a:prstGeom>
        </p:spPr>
        <p:txBody>
          <a:bodyPr vert="horz" lIns="92471" tIns="46234" rIns="92471" bIns="46234"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72" y="4"/>
            <a:ext cx="3011699" cy="463408"/>
          </a:xfrm>
          <a:prstGeom prst="rect">
            <a:avLst/>
          </a:prstGeom>
        </p:spPr>
        <p:txBody>
          <a:bodyPr vert="horz" lIns="92471" tIns="46234" rIns="92471" bIns="46234" rtlCol="0"/>
          <a:lstStyle>
            <a:lvl1pPr algn="r">
              <a:defRPr sz="1200"/>
            </a:lvl1pPr>
          </a:lstStyle>
          <a:p>
            <a:fld id="{BDFA5848-4350-4C8C-841A-A2639A912AD6}" type="datetimeFigureOut">
              <a:rPr lang="en-US" smtClean="0"/>
              <a:t>4/24/2026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772673"/>
            <a:ext cx="3011699" cy="463407"/>
          </a:xfrm>
          <a:prstGeom prst="rect">
            <a:avLst/>
          </a:prstGeom>
        </p:spPr>
        <p:txBody>
          <a:bodyPr vert="horz" lIns="92471" tIns="46234" rIns="92471" bIns="4623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72" y="8772673"/>
            <a:ext cx="3011699" cy="463407"/>
          </a:xfrm>
          <a:prstGeom prst="rect">
            <a:avLst/>
          </a:prstGeom>
        </p:spPr>
        <p:txBody>
          <a:bodyPr vert="horz" lIns="92471" tIns="46234" rIns="92471" bIns="46234"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011699" cy="463408"/>
          </a:xfrm>
          <a:prstGeom prst="rect">
            <a:avLst/>
          </a:prstGeom>
        </p:spPr>
        <p:txBody>
          <a:bodyPr vert="horz" lIns="92471" tIns="46234" rIns="92471" bIns="46234"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36772" y="4"/>
            <a:ext cx="3011699" cy="463408"/>
          </a:xfrm>
          <a:prstGeom prst="rect">
            <a:avLst/>
          </a:prstGeom>
        </p:spPr>
        <p:txBody>
          <a:bodyPr vert="horz" lIns="92471" tIns="46234" rIns="92471" bIns="46234" rtlCol="0"/>
          <a:lstStyle>
            <a:lvl1pPr algn="r">
              <a:defRPr sz="1200"/>
            </a:lvl1pPr>
          </a:lstStyle>
          <a:p>
            <a:fld id="{41D78027-D353-483E-95A2-FCBA33FBCBEA}" type="datetimeFigureOut">
              <a:rPr lang="en-US" smtClean="0"/>
              <a:t>4/24/2026</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71" tIns="46234" rIns="92471" bIns="46234" rtlCol="0" anchor="ctr"/>
          <a:lstStyle/>
          <a:p>
            <a:endParaRPr lang="en-US" dirty="0"/>
          </a:p>
        </p:txBody>
      </p:sp>
      <p:sp>
        <p:nvSpPr>
          <p:cNvPr id="5" name="Notes Placeholder 4"/>
          <p:cNvSpPr>
            <a:spLocks noGrp="1"/>
          </p:cNvSpPr>
          <p:nvPr>
            <p:ph type="body" sz="quarter" idx="3"/>
          </p:nvPr>
        </p:nvSpPr>
        <p:spPr>
          <a:xfrm>
            <a:off x="695008" y="4444865"/>
            <a:ext cx="5560060" cy="3636705"/>
          </a:xfrm>
          <a:prstGeom prst="rect">
            <a:avLst/>
          </a:prstGeom>
        </p:spPr>
        <p:txBody>
          <a:bodyPr vert="horz" lIns="92471" tIns="46234" rIns="92471" bIns="4623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3"/>
            <a:ext cx="3011699" cy="463407"/>
          </a:xfrm>
          <a:prstGeom prst="rect">
            <a:avLst/>
          </a:prstGeom>
        </p:spPr>
        <p:txBody>
          <a:bodyPr vert="horz" lIns="92471" tIns="46234" rIns="92471" bIns="4623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72" y="8772673"/>
            <a:ext cx="3011699" cy="463407"/>
          </a:xfrm>
          <a:prstGeom prst="rect">
            <a:avLst/>
          </a:prstGeom>
        </p:spPr>
        <p:txBody>
          <a:bodyPr vert="horz" lIns="92471" tIns="46234" rIns="92471" bIns="46234"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206321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703710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518262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9F766-FB1F-644E-BFE1-D5577131D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DB7D1-2F2E-384B-A2A4-D11C8C32E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F0EFD-17DB-29F7-0FCD-A01A60C274CF}"/>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3E9119D1-113A-B1F6-3539-7A4A868CE608}"/>
              </a:ext>
            </a:extLst>
          </p:cNvPr>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77203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5</a:t>
            </a:fld>
            <a:endParaRPr lang="en-US" dirty="0"/>
          </a:p>
        </p:txBody>
      </p:sp>
    </p:spTree>
    <p:extLst>
      <p:ext uri="{BB962C8B-B14F-4D97-AF65-F5344CB8AC3E}">
        <p14:creationId xmlns:p14="http://schemas.microsoft.com/office/powerpoint/2010/main" val="3519076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6</a:t>
            </a:fld>
            <a:endParaRPr lang="en-US" dirty="0"/>
          </a:p>
        </p:txBody>
      </p:sp>
    </p:spTree>
    <p:extLst>
      <p:ext uri="{BB962C8B-B14F-4D97-AF65-F5344CB8AC3E}">
        <p14:creationId xmlns:p14="http://schemas.microsoft.com/office/powerpoint/2010/main" val="2232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7</a:t>
            </a:fld>
            <a:endParaRPr lang="en-US" dirty="0"/>
          </a:p>
        </p:txBody>
      </p:sp>
    </p:spTree>
    <p:extLst>
      <p:ext uri="{BB962C8B-B14F-4D97-AF65-F5344CB8AC3E}">
        <p14:creationId xmlns:p14="http://schemas.microsoft.com/office/powerpoint/2010/main" val="2182834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FC17-7E52-2BAF-B0E0-E3E8E493C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F5C77-89F3-8485-68B7-EDFEBEBEE5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9B42C7E-B8F2-2B5E-9044-DA3EB03DD705}"/>
              </a:ext>
            </a:extLst>
          </p:cNvPr>
          <p:cNvSpPr>
            <a:spLocks noGrp="1"/>
          </p:cNvSpPr>
          <p:nvPr>
            <p:ph type="body" idx="1"/>
          </p:nvPr>
        </p:nvSpPr>
        <p:spPr/>
        <p:txBody>
          <a:bodyPr/>
          <a:lstStyle/>
          <a:p>
            <a:pPr defTabSz="914199">
              <a:defRPr/>
            </a:pPr>
            <a:endParaRPr lang="en-US" dirty="0"/>
          </a:p>
          <a:p>
            <a:endParaRPr lang="en-US" dirty="0"/>
          </a:p>
        </p:txBody>
      </p:sp>
      <p:sp>
        <p:nvSpPr>
          <p:cNvPr id="4" name="Slide Number Placeholder 3">
            <a:extLst>
              <a:ext uri="{FF2B5EF4-FFF2-40B4-BE49-F238E27FC236}">
                <a16:creationId xmlns:a16="http://schemas.microsoft.com/office/drawing/2014/main" id="{216E62B2-A9AA-829B-1F39-92005E8FC05E}"/>
              </a:ext>
            </a:extLst>
          </p:cNvPr>
          <p:cNvSpPr>
            <a:spLocks noGrp="1"/>
          </p:cNvSpPr>
          <p:nvPr>
            <p:ph type="sldNum" sz="quarter" idx="5"/>
          </p:nvPr>
        </p:nvSpPr>
        <p:spPr/>
        <p:txBody>
          <a:bodyPr/>
          <a:lstStyle/>
          <a:p>
            <a:fld id="{7A1472D6-DF75-4DD7-9415-44EFE67B018A}" type="slidenum">
              <a:rPr lang="en-US" smtClean="0"/>
              <a:t>8</a:t>
            </a:fld>
            <a:endParaRPr lang="en-US" dirty="0"/>
          </a:p>
        </p:txBody>
      </p:sp>
    </p:spTree>
    <p:extLst>
      <p:ext uri="{BB962C8B-B14F-4D97-AF65-F5344CB8AC3E}">
        <p14:creationId xmlns:p14="http://schemas.microsoft.com/office/powerpoint/2010/main" val="1666476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A0FFB-715A-F01E-EFFE-BC6721228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2F6B9-FD4E-BB7C-1758-C3B32DC17B1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FA0215B-DA48-B674-8C85-5BAA0B47F6AC}"/>
              </a:ext>
            </a:extLst>
          </p:cNvPr>
          <p:cNvSpPr>
            <a:spLocks noGrp="1"/>
          </p:cNvSpPr>
          <p:nvPr>
            <p:ph type="body" idx="1"/>
          </p:nvPr>
        </p:nvSpPr>
        <p:spPr/>
        <p:txBody>
          <a:bodyPr/>
          <a:lstStyle/>
          <a:p>
            <a:pPr defTabSz="914199">
              <a:defRPr/>
            </a:pPr>
            <a:endParaRPr lang="en-US" dirty="0"/>
          </a:p>
          <a:p>
            <a:endParaRPr lang="en-US" dirty="0"/>
          </a:p>
        </p:txBody>
      </p:sp>
      <p:sp>
        <p:nvSpPr>
          <p:cNvPr id="4" name="Slide Number Placeholder 3">
            <a:extLst>
              <a:ext uri="{FF2B5EF4-FFF2-40B4-BE49-F238E27FC236}">
                <a16:creationId xmlns:a16="http://schemas.microsoft.com/office/drawing/2014/main" id="{5AD386ED-7B54-A1F2-C8EA-E87E74E4EB03}"/>
              </a:ext>
            </a:extLst>
          </p:cNvPr>
          <p:cNvSpPr>
            <a:spLocks noGrp="1"/>
          </p:cNvSpPr>
          <p:nvPr>
            <p:ph type="sldNum" sz="quarter" idx="5"/>
          </p:nvPr>
        </p:nvSpPr>
        <p:spPr/>
        <p:txBody>
          <a:bodyPr/>
          <a:lstStyle/>
          <a:p>
            <a:fld id="{7A1472D6-DF75-4DD7-9415-44EFE67B018A}" type="slidenum">
              <a:rPr lang="en-US" smtClean="0"/>
              <a:t>9</a:t>
            </a:fld>
            <a:endParaRPr lang="en-US" dirty="0"/>
          </a:p>
        </p:txBody>
      </p:sp>
    </p:spTree>
    <p:extLst>
      <p:ext uri="{BB962C8B-B14F-4D97-AF65-F5344CB8AC3E}">
        <p14:creationId xmlns:p14="http://schemas.microsoft.com/office/powerpoint/2010/main" val="242101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55819-2F9A-DB27-2BF8-F604AFDB7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DEFFF-E8E9-8FEC-790F-64CD372CBD0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0F3F68B-7CF8-34C3-0239-1C0E9C7179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BA7F45-2CA3-5DC4-4831-BBE30BCD4AE4}"/>
              </a:ext>
            </a:extLst>
          </p:cNvPr>
          <p:cNvSpPr>
            <a:spLocks noGrp="1"/>
          </p:cNvSpPr>
          <p:nvPr>
            <p:ph type="sldNum" sz="quarter" idx="5"/>
          </p:nvPr>
        </p:nvSpPr>
        <p:spPr/>
        <p:txBody>
          <a:bodyPr/>
          <a:lstStyle/>
          <a:p>
            <a:fld id="{7A1472D6-DF75-4DD7-9415-44EFE67B018A}" type="slidenum">
              <a:rPr lang="en-US" smtClean="0"/>
              <a:t>10</a:t>
            </a:fld>
            <a:endParaRPr lang="en-US" dirty="0"/>
          </a:p>
        </p:txBody>
      </p:sp>
    </p:spTree>
    <p:extLst>
      <p:ext uri="{BB962C8B-B14F-4D97-AF65-F5344CB8AC3E}">
        <p14:creationId xmlns:p14="http://schemas.microsoft.com/office/powerpoint/2010/main" val="764678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85B75-D881-D7C2-9185-D60A5F4F3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D7E93-0F25-8C6E-CA7C-38D8ECD64A5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D7CB3DB-373F-A74A-9B21-544B40C352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565CDA-F260-2CC5-8AA4-F5F19393B58D}"/>
              </a:ext>
            </a:extLst>
          </p:cNvPr>
          <p:cNvSpPr>
            <a:spLocks noGrp="1"/>
          </p:cNvSpPr>
          <p:nvPr>
            <p:ph type="sldNum" sz="quarter" idx="5"/>
          </p:nvPr>
        </p:nvSpPr>
        <p:spPr/>
        <p:txBody>
          <a:bodyPr/>
          <a:lstStyle/>
          <a:p>
            <a:fld id="{7A1472D6-DF75-4DD7-9415-44EFE67B018A}" type="slidenum">
              <a:rPr lang="en-US" smtClean="0"/>
              <a:t>11</a:t>
            </a:fld>
            <a:endParaRPr lang="en-US" dirty="0"/>
          </a:p>
        </p:txBody>
      </p:sp>
    </p:spTree>
    <p:extLst>
      <p:ext uri="{BB962C8B-B14F-4D97-AF65-F5344CB8AC3E}">
        <p14:creationId xmlns:p14="http://schemas.microsoft.com/office/powerpoint/2010/main" val="3591274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91816-955F-740D-EF75-573A6F7B6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D31C5-5D8A-F8A2-73C3-0ED211BA5ED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D0A7E37-DEEA-856F-1837-9C5E23D453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FC8E67-428B-48BB-4F78-4C4C3E33A3EC}"/>
              </a:ext>
            </a:extLst>
          </p:cNvPr>
          <p:cNvSpPr>
            <a:spLocks noGrp="1"/>
          </p:cNvSpPr>
          <p:nvPr>
            <p:ph type="sldNum" sz="quarter" idx="5"/>
          </p:nvPr>
        </p:nvSpPr>
        <p:spPr/>
        <p:txBody>
          <a:bodyPr/>
          <a:lstStyle/>
          <a:p>
            <a:fld id="{7A1472D6-DF75-4DD7-9415-44EFE67B018A}" type="slidenum">
              <a:rPr lang="en-US" smtClean="0"/>
              <a:t>12</a:t>
            </a:fld>
            <a:endParaRPr lang="en-US" dirty="0"/>
          </a:p>
        </p:txBody>
      </p:sp>
    </p:spTree>
    <p:extLst>
      <p:ext uri="{BB962C8B-B14F-4D97-AF65-F5344CB8AC3E}">
        <p14:creationId xmlns:p14="http://schemas.microsoft.com/office/powerpoint/2010/main" val="2994228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33613-AE7F-7852-120F-8337E7E82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F4522-641B-CD6F-3C9F-F554E5E9717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32FC03A-FCE8-E083-B2B4-6863F3D9A2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6CE0DA-3877-59D5-B542-79FE9719F641}"/>
              </a:ext>
            </a:extLst>
          </p:cNvPr>
          <p:cNvSpPr>
            <a:spLocks noGrp="1"/>
          </p:cNvSpPr>
          <p:nvPr>
            <p:ph type="sldNum" sz="quarter" idx="5"/>
          </p:nvPr>
        </p:nvSpPr>
        <p:spPr/>
        <p:txBody>
          <a:bodyPr/>
          <a:lstStyle/>
          <a:p>
            <a:fld id="{7A1472D6-DF75-4DD7-9415-44EFE67B018A}" type="slidenum">
              <a:rPr lang="en-US" smtClean="0"/>
              <a:t>13</a:t>
            </a:fld>
            <a:endParaRPr lang="en-US" dirty="0"/>
          </a:p>
        </p:txBody>
      </p:sp>
    </p:spTree>
    <p:extLst>
      <p:ext uri="{BB962C8B-B14F-4D97-AF65-F5344CB8AC3E}">
        <p14:creationId xmlns:p14="http://schemas.microsoft.com/office/powerpoint/2010/main" val="1360619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52CE-6C43-AB20-8807-76F0A330C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A7711-9C05-33B0-FDC0-23C9AB86A33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AE253EF-A1B8-FA5E-60EF-5DA35BB18C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6177D5-EF5F-5A2C-7D71-867F4FAD4737}"/>
              </a:ext>
            </a:extLst>
          </p:cNvPr>
          <p:cNvSpPr>
            <a:spLocks noGrp="1"/>
          </p:cNvSpPr>
          <p:nvPr>
            <p:ph type="sldNum" sz="quarter" idx="5"/>
          </p:nvPr>
        </p:nvSpPr>
        <p:spPr/>
        <p:txBody>
          <a:bodyPr/>
          <a:lstStyle/>
          <a:p>
            <a:fld id="{7A1472D6-DF75-4DD7-9415-44EFE67B018A}" type="slidenum">
              <a:rPr lang="en-US" smtClean="0"/>
              <a:t>14</a:t>
            </a:fld>
            <a:endParaRPr lang="en-US" dirty="0"/>
          </a:p>
        </p:txBody>
      </p:sp>
    </p:spTree>
    <p:extLst>
      <p:ext uri="{BB962C8B-B14F-4D97-AF65-F5344CB8AC3E}">
        <p14:creationId xmlns:p14="http://schemas.microsoft.com/office/powerpoint/2010/main" val="1066612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EB901-B16C-763A-E7C9-6C714A8CD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338F5F-F8DC-E646-2BDD-106AA1162C6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835928E-AAE5-4FCC-D6B2-A239172A3A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54F28C-8CFC-551D-589C-ECC02BFA2474}"/>
              </a:ext>
            </a:extLst>
          </p:cNvPr>
          <p:cNvSpPr>
            <a:spLocks noGrp="1"/>
          </p:cNvSpPr>
          <p:nvPr>
            <p:ph type="sldNum" sz="quarter" idx="5"/>
          </p:nvPr>
        </p:nvSpPr>
        <p:spPr/>
        <p:txBody>
          <a:bodyPr/>
          <a:lstStyle/>
          <a:p>
            <a:fld id="{7A1472D6-DF75-4DD7-9415-44EFE67B018A}" type="slidenum">
              <a:rPr lang="en-US" smtClean="0"/>
              <a:t>15</a:t>
            </a:fld>
            <a:endParaRPr lang="en-US" dirty="0"/>
          </a:p>
        </p:txBody>
      </p:sp>
    </p:spTree>
    <p:extLst>
      <p:ext uri="{BB962C8B-B14F-4D97-AF65-F5344CB8AC3E}">
        <p14:creationId xmlns:p14="http://schemas.microsoft.com/office/powerpoint/2010/main" val="1079432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E119-751A-90E5-0EAC-94180892F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C3980-7FB7-7A04-E62D-9909B3DE6BA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A838A8A-742E-7FB3-F5B7-D0EDE7031D82}"/>
              </a:ext>
            </a:extLst>
          </p:cNvPr>
          <p:cNvSpPr>
            <a:spLocks noGrp="1"/>
          </p:cNvSpPr>
          <p:nvPr>
            <p:ph type="body" idx="1"/>
          </p:nvPr>
        </p:nvSpPr>
        <p:spPr/>
        <p:txBody>
          <a:bodyPr/>
          <a:lstStyle/>
          <a:p>
            <a:pPr defTabSz="914199">
              <a:defRPr/>
            </a:pPr>
            <a:endParaRPr lang="en-US" dirty="0"/>
          </a:p>
          <a:p>
            <a:endParaRPr lang="en-US" dirty="0"/>
          </a:p>
        </p:txBody>
      </p:sp>
      <p:sp>
        <p:nvSpPr>
          <p:cNvPr id="4" name="Slide Number Placeholder 3">
            <a:extLst>
              <a:ext uri="{FF2B5EF4-FFF2-40B4-BE49-F238E27FC236}">
                <a16:creationId xmlns:a16="http://schemas.microsoft.com/office/drawing/2014/main" id="{206F77FF-2760-2D02-07FA-5E75E8BCB173}"/>
              </a:ext>
            </a:extLst>
          </p:cNvPr>
          <p:cNvSpPr>
            <a:spLocks noGrp="1"/>
          </p:cNvSpPr>
          <p:nvPr>
            <p:ph type="sldNum" sz="quarter" idx="5"/>
          </p:nvPr>
        </p:nvSpPr>
        <p:spPr/>
        <p:txBody>
          <a:bodyPr/>
          <a:lstStyle/>
          <a:p>
            <a:fld id="{7A1472D6-DF75-4DD7-9415-44EFE67B018A}" type="slidenum">
              <a:rPr lang="en-US" smtClean="0"/>
              <a:t>16</a:t>
            </a:fld>
            <a:endParaRPr lang="en-US" dirty="0"/>
          </a:p>
        </p:txBody>
      </p:sp>
    </p:spTree>
    <p:extLst>
      <p:ext uri="{BB962C8B-B14F-4D97-AF65-F5344CB8AC3E}">
        <p14:creationId xmlns:p14="http://schemas.microsoft.com/office/powerpoint/2010/main" val="2668786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25F7-309D-0934-9823-2A43207F8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6E906-693A-D402-2C84-E7A5ED86F2F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58FA5DF-CEEF-3192-6EFE-F29FDB529E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5B0BAC-9B0B-DE5A-A630-4482B4286617}"/>
              </a:ext>
            </a:extLst>
          </p:cNvPr>
          <p:cNvSpPr>
            <a:spLocks noGrp="1"/>
          </p:cNvSpPr>
          <p:nvPr>
            <p:ph type="sldNum" sz="quarter" idx="5"/>
          </p:nvPr>
        </p:nvSpPr>
        <p:spPr/>
        <p:txBody>
          <a:bodyPr/>
          <a:lstStyle/>
          <a:p>
            <a:fld id="{7A1472D6-DF75-4DD7-9415-44EFE67B018A}" type="slidenum">
              <a:rPr lang="en-US" smtClean="0"/>
              <a:t>17</a:t>
            </a:fld>
            <a:endParaRPr lang="en-US" dirty="0"/>
          </a:p>
        </p:txBody>
      </p:sp>
    </p:spTree>
    <p:extLst>
      <p:ext uri="{BB962C8B-B14F-4D97-AF65-F5344CB8AC3E}">
        <p14:creationId xmlns:p14="http://schemas.microsoft.com/office/powerpoint/2010/main" val="1545907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18</a:t>
            </a:fld>
            <a:endParaRPr lang="en-US" dirty="0"/>
          </a:p>
        </p:txBody>
      </p:sp>
    </p:spTree>
    <p:extLst>
      <p:ext uri="{BB962C8B-B14F-4D97-AF65-F5344CB8AC3E}">
        <p14:creationId xmlns:p14="http://schemas.microsoft.com/office/powerpoint/2010/main" val="3714892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37AB3-2F5C-4820-76AD-06C029BD3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B8745-1E14-18E1-EF0E-BA0AD9ED390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CB0FF5D-F046-48F3-BC8B-2C89C4FDE142}"/>
              </a:ext>
            </a:extLst>
          </p:cNvPr>
          <p:cNvSpPr>
            <a:spLocks noGrp="1"/>
          </p:cNvSpPr>
          <p:nvPr>
            <p:ph type="body" idx="1"/>
          </p:nvPr>
        </p:nvSpPr>
        <p:spPr/>
        <p:txBody>
          <a:bodyPr/>
          <a:lstStyle/>
          <a:p>
            <a:pPr defTabSz="914199">
              <a:defRPr/>
            </a:pPr>
            <a:endParaRPr lang="en-US" dirty="0"/>
          </a:p>
          <a:p>
            <a:endParaRPr lang="en-US" dirty="0"/>
          </a:p>
        </p:txBody>
      </p:sp>
      <p:sp>
        <p:nvSpPr>
          <p:cNvPr id="4" name="Slide Number Placeholder 3">
            <a:extLst>
              <a:ext uri="{FF2B5EF4-FFF2-40B4-BE49-F238E27FC236}">
                <a16:creationId xmlns:a16="http://schemas.microsoft.com/office/drawing/2014/main" id="{33B30C40-D38E-48AB-F273-43C77B481027}"/>
              </a:ext>
            </a:extLst>
          </p:cNvPr>
          <p:cNvSpPr>
            <a:spLocks noGrp="1"/>
          </p:cNvSpPr>
          <p:nvPr>
            <p:ph type="sldNum" sz="quarter" idx="5"/>
          </p:nvPr>
        </p:nvSpPr>
        <p:spPr/>
        <p:txBody>
          <a:bodyPr/>
          <a:lstStyle/>
          <a:p>
            <a:fld id="{7A1472D6-DF75-4DD7-9415-44EFE67B018A}" type="slidenum">
              <a:rPr lang="en-US" smtClean="0"/>
              <a:t>19</a:t>
            </a:fld>
            <a:endParaRPr lang="en-US" dirty="0"/>
          </a:p>
        </p:txBody>
      </p:sp>
    </p:spTree>
    <p:extLst>
      <p:ext uri="{BB962C8B-B14F-4D97-AF65-F5344CB8AC3E}">
        <p14:creationId xmlns:p14="http://schemas.microsoft.com/office/powerpoint/2010/main" val="143502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FB4D0-D3E6-6170-CD72-8DB05448E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CDB03-DE75-2BFF-AE32-EADDB8D9FAF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CCB4009-948E-53EB-C76F-1B428AE35C31}"/>
              </a:ext>
            </a:extLst>
          </p:cNvPr>
          <p:cNvSpPr>
            <a:spLocks noGrp="1"/>
          </p:cNvSpPr>
          <p:nvPr>
            <p:ph type="body" idx="1"/>
          </p:nvPr>
        </p:nvSpPr>
        <p:spPr/>
        <p:txBody>
          <a:bodyPr/>
          <a:lstStyle/>
          <a:p>
            <a:pPr defTabSz="914199">
              <a:defRPr/>
            </a:pPr>
            <a:endParaRPr lang="en-US" dirty="0"/>
          </a:p>
          <a:p>
            <a:endParaRPr lang="en-US" dirty="0"/>
          </a:p>
        </p:txBody>
      </p:sp>
      <p:sp>
        <p:nvSpPr>
          <p:cNvPr id="4" name="Slide Number Placeholder 3">
            <a:extLst>
              <a:ext uri="{FF2B5EF4-FFF2-40B4-BE49-F238E27FC236}">
                <a16:creationId xmlns:a16="http://schemas.microsoft.com/office/drawing/2014/main" id="{FE41DD3F-92FD-6FEA-64A4-16A8FDB8653F}"/>
              </a:ext>
            </a:extLst>
          </p:cNvPr>
          <p:cNvSpPr>
            <a:spLocks noGrp="1"/>
          </p:cNvSpPr>
          <p:nvPr>
            <p:ph type="sldNum" sz="quarter" idx="5"/>
          </p:nvPr>
        </p:nvSpPr>
        <p:spPr/>
        <p:txBody>
          <a:bodyPr/>
          <a:lstStyle/>
          <a:p>
            <a:fld id="{7A1472D6-DF75-4DD7-9415-44EFE67B018A}" type="slidenum">
              <a:rPr lang="en-US" smtClean="0"/>
              <a:t>20</a:t>
            </a:fld>
            <a:endParaRPr lang="en-US" dirty="0"/>
          </a:p>
        </p:txBody>
      </p:sp>
    </p:spTree>
    <p:extLst>
      <p:ext uri="{BB962C8B-B14F-4D97-AF65-F5344CB8AC3E}">
        <p14:creationId xmlns:p14="http://schemas.microsoft.com/office/powerpoint/2010/main" val="1061530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7A1472D6-DF75-4DD7-9415-44EFE67B018A}" type="slidenum">
              <a:rPr lang="en-US" smtClean="0"/>
              <a:t>21</a:t>
            </a:fld>
            <a:endParaRPr lang="en-US" dirty="0"/>
          </a:p>
        </p:txBody>
      </p:sp>
    </p:spTree>
    <p:extLst>
      <p:ext uri="{BB962C8B-B14F-4D97-AF65-F5344CB8AC3E}">
        <p14:creationId xmlns:p14="http://schemas.microsoft.com/office/powerpoint/2010/main" val="2303521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22</a:t>
            </a:fld>
            <a:endParaRPr lang="en-US" dirty="0"/>
          </a:p>
        </p:txBody>
      </p:sp>
    </p:spTree>
    <p:extLst>
      <p:ext uri="{BB962C8B-B14F-4D97-AF65-F5344CB8AC3E}">
        <p14:creationId xmlns:p14="http://schemas.microsoft.com/office/powerpoint/2010/main" val="1209813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32EC1-5813-5D70-F79E-CAA6776C6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2F20B-27DE-F567-7A55-AF7EDA11928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D8192DF-1191-50D8-8956-0608217375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7E9C29-1AC6-A25E-1EEA-EF06877C67F7}"/>
              </a:ext>
            </a:extLst>
          </p:cNvPr>
          <p:cNvSpPr>
            <a:spLocks noGrp="1"/>
          </p:cNvSpPr>
          <p:nvPr>
            <p:ph type="sldNum" sz="quarter" idx="5"/>
          </p:nvPr>
        </p:nvSpPr>
        <p:spPr/>
        <p:txBody>
          <a:bodyPr/>
          <a:lstStyle/>
          <a:p>
            <a:fld id="{7A1472D6-DF75-4DD7-9415-44EFE67B018A}" type="slidenum">
              <a:rPr lang="en-US" smtClean="0"/>
              <a:t>23</a:t>
            </a:fld>
            <a:endParaRPr lang="en-US" dirty="0"/>
          </a:p>
        </p:txBody>
      </p:sp>
    </p:spTree>
    <p:extLst>
      <p:ext uri="{BB962C8B-B14F-4D97-AF65-F5344CB8AC3E}">
        <p14:creationId xmlns:p14="http://schemas.microsoft.com/office/powerpoint/2010/main" val="554554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24309-B4EE-AB3D-1995-A5BDB445EC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AD423-025B-D669-E56B-90F3F21DD92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589BB7E-FD94-BD09-0D88-E406F09610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6E14A8-0C16-EBDE-8BDC-75500DF680BE}"/>
              </a:ext>
            </a:extLst>
          </p:cNvPr>
          <p:cNvSpPr>
            <a:spLocks noGrp="1"/>
          </p:cNvSpPr>
          <p:nvPr>
            <p:ph type="sldNum" sz="quarter" idx="5"/>
          </p:nvPr>
        </p:nvSpPr>
        <p:spPr/>
        <p:txBody>
          <a:bodyPr/>
          <a:lstStyle/>
          <a:p>
            <a:fld id="{7A1472D6-DF75-4DD7-9415-44EFE67B018A}" type="slidenum">
              <a:rPr lang="en-US" smtClean="0"/>
              <a:t>24</a:t>
            </a:fld>
            <a:endParaRPr lang="en-US" dirty="0"/>
          </a:p>
        </p:txBody>
      </p:sp>
    </p:spTree>
    <p:extLst>
      <p:ext uri="{BB962C8B-B14F-4D97-AF65-F5344CB8AC3E}">
        <p14:creationId xmlns:p14="http://schemas.microsoft.com/office/powerpoint/2010/main" val="3745091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CBD17-3DBA-5B0E-66C0-BF0015FFC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ACD5D-F4F2-EA71-7E7F-8BE1DB90078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7FD7229-D08F-DAEC-CB4C-581A2F87ED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B21480-5AD9-83E9-B7AD-70485474BB1A}"/>
              </a:ext>
            </a:extLst>
          </p:cNvPr>
          <p:cNvSpPr>
            <a:spLocks noGrp="1"/>
          </p:cNvSpPr>
          <p:nvPr>
            <p:ph type="sldNum" sz="quarter" idx="5"/>
          </p:nvPr>
        </p:nvSpPr>
        <p:spPr/>
        <p:txBody>
          <a:bodyPr/>
          <a:lstStyle/>
          <a:p>
            <a:fld id="{7A1472D6-DF75-4DD7-9415-44EFE67B018A}" type="slidenum">
              <a:rPr lang="en-US" smtClean="0"/>
              <a:t>25</a:t>
            </a:fld>
            <a:endParaRPr lang="en-US" dirty="0"/>
          </a:p>
        </p:txBody>
      </p:sp>
    </p:spTree>
    <p:extLst>
      <p:ext uri="{BB962C8B-B14F-4D97-AF65-F5344CB8AC3E}">
        <p14:creationId xmlns:p14="http://schemas.microsoft.com/office/powerpoint/2010/main" val="2949337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26</a:t>
            </a:fld>
            <a:endParaRPr lang="en-US" dirty="0"/>
          </a:p>
        </p:txBody>
      </p:sp>
    </p:spTree>
    <p:extLst>
      <p:ext uri="{BB962C8B-B14F-4D97-AF65-F5344CB8AC3E}">
        <p14:creationId xmlns:p14="http://schemas.microsoft.com/office/powerpoint/2010/main" val="127696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27</a:t>
            </a:fld>
            <a:endParaRPr lang="en-US" dirty="0"/>
          </a:p>
        </p:txBody>
      </p:sp>
    </p:spTree>
    <p:extLst>
      <p:ext uri="{BB962C8B-B14F-4D97-AF65-F5344CB8AC3E}">
        <p14:creationId xmlns:p14="http://schemas.microsoft.com/office/powerpoint/2010/main" val="477139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28</a:t>
            </a:fld>
            <a:endParaRPr lang="en-US" dirty="0"/>
          </a:p>
        </p:txBody>
      </p:sp>
    </p:spTree>
    <p:extLst>
      <p:ext uri="{BB962C8B-B14F-4D97-AF65-F5344CB8AC3E}">
        <p14:creationId xmlns:p14="http://schemas.microsoft.com/office/powerpoint/2010/main" val="3734543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D5102-FF52-2323-350E-98BAC15FD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068C9-4264-6F22-761E-EF548572740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C61F11-7DE9-68C9-F7E4-EE5EFBC603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10516E-471D-0B84-AAF1-FC69258AC267}"/>
              </a:ext>
            </a:extLst>
          </p:cNvPr>
          <p:cNvSpPr>
            <a:spLocks noGrp="1"/>
          </p:cNvSpPr>
          <p:nvPr>
            <p:ph type="sldNum" sz="quarter" idx="5"/>
          </p:nvPr>
        </p:nvSpPr>
        <p:spPr/>
        <p:txBody>
          <a:bodyPr/>
          <a:lstStyle/>
          <a:p>
            <a:fld id="{7A1472D6-DF75-4DD7-9415-44EFE67B018A}" type="slidenum">
              <a:rPr lang="en-US" smtClean="0"/>
              <a:t>29</a:t>
            </a:fld>
            <a:endParaRPr lang="en-US" dirty="0"/>
          </a:p>
        </p:txBody>
      </p:sp>
    </p:spTree>
    <p:extLst>
      <p:ext uri="{BB962C8B-B14F-4D97-AF65-F5344CB8AC3E}">
        <p14:creationId xmlns:p14="http://schemas.microsoft.com/office/powerpoint/2010/main" val="1686942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4E15-EC59-AE3F-B56F-86533FBA5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7A444-3E4C-FB28-C32A-5989F7CE074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986380E-CAFA-F0F2-0C28-8EDE21D5FC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D39461-4828-4150-1BAA-5374CC3A0FF7}"/>
              </a:ext>
            </a:extLst>
          </p:cNvPr>
          <p:cNvSpPr>
            <a:spLocks noGrp="1"/>
          </p:cNvSpPr>
          <p:nvPr>
            <p:ph type="sldNum" sz="quarter" idx="5"/>
          </p:nvPr>
        </p:nvSpPr>
        <p:spPr/>
        <p:txBody>
          <a:bodyPr/>
          <a:lstStyle/>
          <a:p>
            <a:fld id="{7A1472D6-DF75-4DD7-9415-44EFE67B018A}" type="slidenum">
              <a:rPr lang="en-US" smtClean="0"/>
              <a:t>30</a:t>
            </a:fld>
            <a:endParaRPr lang="en-US" dirty="0"/>
          </a:p>
        </p:txBody>
      </p:sp>
    </p:spTree>
    <p:extLst>
      <p:ext uri="{BB962C8B-B14F-4D97-AF65-F5344CB8AC3E}">
        <p14:creationId xmlns:p14="http://schemas.microsoft.com/office/powerpoint/2010/main" val="12308165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827A-14D5-D147-C7F3-1BB1BABDD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3E35E-B00E-CDE9-E8AA-C4270183127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5039D92-6A20-733D-C5CE-EC75620563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DD1717-FA6B-68F1-3760-7643EC4902ED}"/>
              </a:ext>
            </a:extLst>
          </p:cNvPr>
          <p:cNvSpPr>
            <a:spLocks noGrp="1"/>
          </p:cNvSpPr>
          <p:nvPr>
            <p:ph type="sldNum" sz="quarter" idx="5"/>
          </p:nvPr>
        </p:nvSpPr>
        <p:spPr/>
        <p:txBody>
          <a:bodyPr/>
          <a:lstStyle/>
          <a:p>
            <a:fld id="{7A1472D6-DF75-4DD7-9415-44EFE67B018A}" type="slidenum">
              <a:rPr lang="en-US" smtClean="0"/>
              <a:t>31</a:t>
            </a:fld>
            <a:endParaRPr lang="en-US" dirty="0"/>
          </a:p>
        </p:txBody>
      </p:sp>
    </p:spTree>
    <p:extLst>
      <p:ext uri="{BB962C8B-B14F-4D97-AF65-F5344CB8AC3E}">
        <p14:creationId xmlns:p14="http://schemas.microsoft.com/office/powerpoint/2010/main" val="368388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25CA8-B42B-F475-1371-789CB6293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26C67-B18A-5D5A-B480-B3614DC2403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C6824DC-37CC-6846-C69F-4C2C930EEF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14F26-D620-2F62-AEAD-B4967EE9DC14}"/>
              </a:ext>
            </a:extLst>
          </p:cNvPr>
          <p:cNvSpPr>
            <a:spLocks noGrp="1"/>
          </p:cNvSpPr>
          <p:nvPr>
            <p:ph type="sldNum" sz="quarter" idx="5"/>
          </p:nvPr>
        </p:nvSpPr>
        <p:spPr/>
        <p:txBody>
          <a:bodyPr/>
          <a:lstStyle/>
          <a:p>
            <a:fld id="{7A1472D6-DF75-4DD7-9415-44EFE67B018A}" type="slidenum">
              <a:rPr lang="en-US" smtClean="0"/>
              <a:t>32</a:t>
            </a:fld>
            <a:endParaRPr lang="en-US" dirty="0"/>
          </a:p>
        </p:txBody>
      </p:sp>
    </p:spTree>
    <p:extLst>
      <p:ext uri="{BB962C8B-B14F-4D97-AF65-F5344CB8AC3E}">
        <p14:creationId xmlns:p14="http://schemas.microsoft.com/office/powerpoint/2010/main" val="173160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66629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23 Forma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4F3CD03-63AD-4FF0-BEFD-196ED5A7E5B1}" type="datetime1">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t>4/24/2026</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0837"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FY 2027 Budget Hearings</a:t>
            </a: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Law Department</a:t>
            </a:r>
          </a:p>
        </p:txBody>
      </p:sp>
      <p:pic>
        <p:nvPicPr>
          <p:cNvPr id="2" name="Picture 1" descr="A picture containing calendar&#10;&#10;Description automatically generated">
            <a:extLst>
              <a:ext uri="{FF2B5EF4-FFF2-40B4-BE49-F238E27FC236}">
                <a16:creationId xmlns:a16="http://schemas.microsoft.com/office/drawing/2014/main" id="{55DAE2C8-A3A1-6682-8A83-A72A131B58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517944" y="158620"/>
            <a:ext cx="1412506" cy="1412506"/>
          </a:xfrm>
          <a:prstGeom prst="rect">
            <a:avLst/>
          </a:prstGeom>
          <a:noFill/>
        </p:spPr>
      </p:pic>
    </p:spTree>
    <p:extLst>
      <p:ext uri="{BB962C8B-B14F-4D97-AF65-F5344CB8AC3E}">
        <p14:creationId xmlns:p14="http://schemas.microsoft.com/office/powerpoint/2010/main" val="2538719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LAW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nvPr>
        </p:nvGraphicFramePr>
        <p:xfrm>
          <a:off x="1008405" y="2040367"/>
          <a:ext cx="10160947" cy="3326390"/>
        </p:xfrm>
        <a:graphic>
          <a:graphicData uri="http://schemas.openxmlformats.org/drawingml/2006/table">
            <a:tbl>
              <a:tblPr firstRow="1" bandRow="1">
                <a:tableStyleId>{93296810-A885-4BE3-A3E7-6D5BEEA58F35}</a:tableStyleId>
              </a:tblPr>
              <a:tblGrid>
                <a:gridCol w="3114416">
                  <a:extLst>
                    <a:ext uri="{9D8B030D-6E8A-4147-A177-3AD203B41FA5}">
                      <a16:colId xmlns:a16="http://schemas.microsoft.com/office/drawing/2014/main" val="2551090829"/>
                    </a:ext>
                  </a:extLst>
                </a:gridCol>
                <a:gridCol w="1219200">
                  <a:extLst>
                    <a:ext uri="{9D8B030D-6E8A-4147-A177-3AD203B41FA5}">
                      <a16:colId xmlns:a16="http://schemas.microsoft.com/office/drawing/2014/main" val="4162923738"/>
                    </a:ext>
                  </a:extLst>
                </a:gridCol>
                <a:gridCol w="1171074">
                  <a:extLst>
                    <a:ext uri="{9D8B030D-6E8A-4147-A177-3AD203B41FA5}">
                      <a16:colId xmlns:a16="http://schemas.microsoft.com/office/drawing/2014/main" val="1242384018"/>
                    </a:ext>
                  </a:extLst>
                </a:gridCol>
                <a:gridCol w="1122947">
                  <a:extLst>
                    <a:ext uri="{9D8B030D-6E8A-4147-A177-3AD203B41FA5}">
                      <a16:colId xmlns:a16="http://schemas.microsoft.com/office/drawing/2014/main" val="2874584347"/>
                    </a:ext>
                  </a:extLst>
                </a:gridCol>
                <a:gridCol w="1203158">
                  <a:extLst>
                    <a:ext uri="{9D8B030D-6E8A-4147-A177-3AD203B41FA5}">
                      <a16:colId xmlns:a16="http://schemas.microsoft.com/office/drawing/2014/main" val="3803799034"/>
                    </a:ext>
                  </a:extLst>
                </a:gridCol>
                <a:gridCol w="1016142">
                  <a:extLst>
                    <a:ext uri="{9D8B030D-6E8A-4147-A177-3AD203B41FA5}">
                      <a16:colId xmlns:a16="http://schemas.microsoft.com/office/drawing/2014/main" val="3619692300"/>
                    </a:ext>
                  </a:extLst>
                </a:gridCol>
                <a:gridCol w="1314010">
                  <a:extLst>
                    <a:ext uri="{9D8B030D-6E8A-4147-A177-3AD203B41FA5}">
                      <a16:colId xmlns:a16="http://schemas.microsoft.com/office/drawing/2014/main" val="596270393"/>
                    </a:ext>
                  </a:extLst>
                </a:gridCol>
              </a:tblGrid>
              <a:tr h="821855">
                <a:tc>
                  <a:txBody>
                    <a:bodyPr/>
                    <a:lstStyle/>
                    <a:p>
                      <a:pPr algn="ctr"/>
                      <a:r>
                        <a:rPr lang="en-US" sz="1600" dirty="0"/>
                        <a:t>Law Department </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75811">
                <a:tc>
                  <a:txBody>
                    <a:bodyPr/>
                    <a:lstStyle/>
                    <a:p>
                      <a:r>
                        <a:rPr lang="en-US" sz="1600" dirty="0"/>
                        <a:t>Personal Services</a:t>
                      </a:r>
                    </a:p>
                  </a:txBody>
                  <a:tcPr anchor="ctr"/>
                </a:tc>
                <a:tc>
                  <a:txBody>
                    <a:bodyPr/>
                    <a:lstStyle/>
                    <a:p>
                      <a:pPr algn="ctr" fontAlgn="b"/>
                      <a:r>
                        <a:rPr lang="en-US" sz="1600" b="0" u="none" strike="noStrike" dirty="0">
                          <a:solidFill>
                            <a:srgbClr val="000000"/>
                          </a:solidFill>
                          <a:effectLst/>
                        </a:rPr>
                        <a:t>$2,273,932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$2,396,696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$2,432,267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$2,607,549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$175,282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7.2%</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52553187"/>
                  </a:ext>
                </a:extLst>
              </a:tr>
              <a:tr h="583469">
                <a:tc>
                  <a:txBody>
                    <a:bodyPr/>
                    <a:lstStyle/>
                    <a:p>
                      <a:r>
                        <a:rPr lang="en-US" sz="1600" dirty="0"/>
                        <a:t>Materials, Supplies, and Equipment</a:t>
                      </a:r>
                    </a:p>
                  </a:txBody>
                  <a:tcPr anchor="ctr"/>
                </a:tc>
                <a:tc>
                  <a:txBody>
                    <a:bodyPr/>
                    <a:lstStyle/>
                    <a:p>
                      <a:pPr algn="ctr" fontAlgn="b"/>
                      <a:r>
                        <a:rPr lang="en-US" sz="1600" b="0" u="none" strike="noStrike" dirty="0">
                          <a:solidFill>
                            <a:srgbClr val="000000"/>
                          </a:solidFill>
                          <a:effectLst/>
                        </a:rPr>
                        <a:t>514,695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240,711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455,075</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432,960</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(22,115)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-4.9%</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07242354"/>
                  </a:ext>
                </a:extLst>
              </a:tr>
              <a:tr h="475811">
                <a:tc>
                  <a:txBody>
                    <a:bodyPr/>
                    <a:lstStyle/>
                    <a:p>
                      <a:r>
                        <a:rPr lang="en-US" sz="1600" dirty="0"/>
                        <a:t>Internal Services</a:t>
                      </a:r>
                    </a:p>
                  </a:txBody>
                  <a:tcPr anchor="ctr"/>
                </a:tc>
                <a:tc>
                  <a:txBody>
                    <a:bodyPr/>
                    <a:lstStyle/>
                    <a:p>
                      <a:pPr algn="ctr" fontAlgn="b"/>
                      <a:r>
                        <a:rPr lang="en-US" sz="1600" b="0" u="none" strike="noStrike" dirty="0">
                          <a:solidFill>
                            <a:srgbClr val="000000"/>
                          </a:solidFill>
                          <a:effectLst/>
                        </a:rPr>
                        <a:t>47,542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63,188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28,857 </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29,976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1,119</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u="none" strike="noStrike" dirty="0">
                          <a:solidFill>
                            <a:srgbClr val="000000"/>
                          </a:solidFill>
                          <a:effectLst/>
                        </a:rPr>
                        <a:t>3.9%</a:t>
                      </a:r>
                      <a:endParaRPr lang="en-US"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55438367"/>
                  </a:ext>
                </a:extLst>
              </a:tr>
              <a:tr h="475811">
                <a:tc>
                  <a:txBody>
                    <a:bodyPr/>
                    <a:lstStyle/>
                    <a:p>
                      <a:r>
                        <a:rPr lang="en-US" sz="1600" b="1" dirty="0"/>
                        <a:t>Total</a:t>
                      </a:r>
                    </a:p>
                  </a:txBody>
                  <a:tcPr anchor="ctr"/>
                </a:tc>
                <a:tc>
                  <a:txBody>
                    <a:bodyPr/>
                    <a:lstStyle/>
                    <a:p>
                      <a:pPr algn="ctr" fontAlgn="b"/>
                      <a:r>
                        <a:rPr lang="en-US" sz="1600" b="1" u="none" strike="noStrike" dirty="0">
                          <a:solidFill>
                            <a:srgbClr val="000000"/>
                          </a:solidFill>
                          <a:effectLst/>
                        </a:rPr>
                        <a:t>$2,836,167</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$2,700,595</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$2,916,199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$3,070,485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$154,286</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5.3%</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157006471"/>
                  </a:ext>
                </a:extLst>
              </a:tr>
              <a:tr h="493633">
                <a:tc>
                  <a:txBody>
                    <a:bodyPr/>
                    <a:lstStyle/>
                    <a:p>
                      <a:r>
                        <a:rPr lang="en-US" sz="1600" b="1" dirty="0"/>
                        <a:t>Staffing Level (FTEs)</a:t>
                      </a:r>
                    </a:p>
                  </a:txBody>
                  <a:tcPr anchor="ctr"/>
                </a:tc>
                <a:tc>
                  <a:txBody>
                    <a:bodyPr/>
                    <a:lstStyle/>
                    <a:p>
                      <a:pPr algn="ctr" fontAlgn="b"/>
                      <a:r>
                        <a:rPr lang="en-US" sz="1600" b="1" u="none" strike="noStrike" dirty="0">
                          <a:solidFill>
                            <a:srgbClr val="000000"/>
                          </a:solidFill>
                          <a:effectLst/>
                        </a:rPr>
                        <a:t>17.00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17.00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16.00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u="none" strike="noStrike" dirty="0">
                          <a:solidFill>
                            <a:srgbClr val="000000"/>
                          </a:solidFill>
                          <a:effectLst/>
                        </a:rPr>
                        <a:t>16.00 </a:t>
                      </a:r>
                      <a:endParaRPr lang="en-US" sz="1600" b="1" i="0" u="none" strike="noStrike" dirty="0">
                        <a:solidFill>
                          <a:srgbClr val="000000"/>
                        </a:solidFill>
                        <a:effectLst/>
                        <a:latin typeface="+mn-lt"/>
                      </a:endParaRPr>
                    </a:p>
                  </a:txBody>
                  <a:tcPr marL="9525" marR="9525" marT="9525" marB="0" anchor="ctr"/>
                </a:tc>
                <a:tc>
                  <a:txBody>
                    <a:bodyPr/>
                    <a:lstStyle/>
                    <a:p>
                      <a:pPr algn="ctr" fontAlgn="b"/>
                      <a:r>
                        <a:rPr lang="en-US" sz="1600" b="1" i="0" u="none" strike="noStrike" dirty="0">
                          <a:solidFill>
                            <a:srgbClr val="000000"/>
                          </a:solidFill>
                          <a:effectLst/>
                          <a:latin typeface="+mn-lt"/>
                        </a:rPr>
                        <a:t>0.00</a:t>
                      </a:r>
                    </a:p>
                  </a:txBody>
                  <a:tcPr marL="9525" marR="9525" marT="9525" marB="0" anchor="ctr"/>
                </a:tc>
                <a:tc>
                  <a:txBody>
                    <a:bodyPr/>
                    <a:lstStyle/>
                    <a:p>
                      <a:pPr algn="ctr" fontAlgn="b"/>
                      <a:r>
                        <a:rPr lang="en-US" sz="1600" b="1" u="none" strike="noStrike" dirty="0">
                          <a:solidFill>
                            <a:srgbClr val="000000"/>
                          </a:solidFill>
                          <a:effectLst/>
                        </a:rPr>
                        <a:t>0.0%</a:t>
                      </a:r>
                      <a:endParaRPr lang="en-US"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p:txBody>
          <a:bodyPr vert="horz" lIns="0" tIns="45720" rIns="0" bIns="45720" rtlCol="0" anchor="t">
            <a:normAutofit lnSpcReduction="10000"/>
          </a:bodyPr>
          <a:lstStyle/>
          <a:p>
            <a:r>
              <a:rPr lang="en-US" dirty="0"/>
              <a:t>Proposed FY 2027 Budget</a:t>
            </a:r>
          </a:p>
        </p:txBody>
      </p:sp>
      <p:sp>
        <p:nvSpPr>
          <p:cNvPr id="2" name="Slide Number Placeholder 1">
            <a:extLst>
              <a:ext uri="{FF2B5EF4-FFF2-40B4-BE49-F238E27FC236}">
                <a16:creationId xmlns:a16="http://schemas.microsoft.com/office/drawing/2014/main" id="{455603E3-D8F3-4F52-954B-BB43A8E621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029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63350"/>
            <a:ext cx="11907840" cy="4962900"/>
          </a:xfrm>
        </p:spPr>
        <p:txBody>
          <a:bodyPr>
            <a:noAutofit/>
          </a:bodyPr>
          <a:lstStyle/>
          <a:p>
            <a:pPr>
              <a:lnSpc>
                <a:spcPct val="150000"/>
              </a:lnSpc>
              <a:buClr>
                <a:schemeClr val="accent6"/>
              </a:buClr>
            </a:pPr>
            <a:r>
              <a:rPr lang="en-US" sz="3200" b="1" dirty="0"/>
              <a:t>Personal Services (↑ $175,282) (↑ 7.2%)</a:t>
            </a:r>
            <a:endParaRPr lang="en-US" sz="3200" dirty="0">
              <a:latin typeface="Times New Roman" panose="02020603050405020304" pitchFamily="18" charset="0"/>
              <a:cs typeface="Times New Roman" panose="02020603050405020304" pitchFamily="18" charset="0"/>
            </a:endParaRPr>
          </a:p>
          <a:p>
            <a:pPr marL="742950" lvl="1" indent="-285750">
              <a:lnSpc>
                <a:spcPct val="130000"/>
              </a:lnSpc>
              <a:buClr>
                <a:schemeClr val="accent6"/>
              </a:buClr>
              <a:buFont typeface="Wingdings" panose="05000000000000000000" pitchFamily="2" charset="2"/>
              <a:buChar char="§"/>
            </a:pPr>
            <a:r>
              <a:rPr lang="en-US" sz="3200" dirty="0"/>
              <a:t>Salaries and Wages </a:t>
            </a:r>
            <a:r>
              <a:rPr lang="en-US" sz="3200" b="1" dirty="0"/>
              <a:t>(↑ $74,808)</a:t>
            </a:r>
          </a:p>
          <a:p>
            <a:pPr lvl="2">
              <a:lnSpc>
                <a:spcPct val="130000"/>
              </a:lnSpc>
              <a:buClr>
                <a:schemeClr val="accent6"/>
              </a:buClr>
              <a:buFont typeface="Wingdings" panose="05000000000000000000" pitchFamily="2" charset="2"/>
              <a:buChar char="Ø"/>
              <a:defRPr/>
            </a:pPr>
            <a:r>
              <a:rPr lang="en-US" sz="3200" dirty="0"/>
              <a:t> COLAs, Anniversary Steps, and Annual Reviews</a:t>
            </a:r>
          </a:p>
          <a:p>
            <a:pPr marL="742950" lvl="1" indent="-285750">
              <a:lnSpc>
                <a:spcPct val="130000"/>
              </a:lnSpc>
              <a:buClr>
                <a:schemeClr val="accent6"/>
              </a:buClr>
              <a:buFont typeface="Wingdings" panose="05000000000000000000" pitchFamily="2" charset="2"/>
              <a:buChar char="§"/>
            </a:pPr>
            <a:r>
              <a:rPr lang="en-US" sz="3200" dirty="0"/>
              <a:t>Employee Benefits </a:t>
            </a:r>
            <a:r>
              <a:rPr lang="en-US" sz="3200" b="1" dirty="0"/>
              <a:t>(↑ $101,724) </a:t>
            </a:r>
          </a:p>
          <a:p>
            <a:pPr lvl="2">
              <a:lnSpc>
                <a:spcPct val="130000"/>
              </a:lnSpc>
              <a:buClr>
                <a:schemeClr val="accent6"/>
              </a:buClr>
              <a:buFont typeface="Wingdings" panose="05000000000000000000" pitchFamily="2" charset="2"/>
              <a:buChar char="Ø"/>
              <a:defRPr/>
            </a:pPr>
            <a:r>
              <a:rPr lang="en-US" sz="3200" dirty="0"/>
              <a:t> Increased Pension Contribution and Hospitalization</a:t>
            </a: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50000"/>
              </a:lnSpc>
              <a:spcBef>
                <a:spcPts val="500"/>
              </a:spcBef>
              <a:spcAft>
                <a:spcPts val="0"/>
              </a:spcAft>
              <a:buClr>
                <a:srgbClr val="5B9BD5"/>
              </a:buClr>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50000"/>
              </a:lnSpc>
              <a:spcBef>
                <a:spcPts val="500"/>
              </a:spcBef>
              <a:spcAft>
                <a:spcPts val="0"/>
              </a:spcAft>
              <a:buClr>
                <a:srgbClr val="5B9BD5"/>
              </a:buClr>
              <a:buSz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nSpc>
                <a:spcPct val="150000"/>
              </a:lnSpc>
              <a:buClr>
                <a:schemeClr val="accent5"/>
              </a:buClr>
              <a:buNone/>
            </a:pPr>
            <a:endParaRPr lang="en-US" sz="1800" dirty="0">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188720"/>
            <a:ext cx="7536488" cy="569855"/>
          </a:xfrm>
        </p:spPr>
        <p:txBody>
          <a:bodyPr>
            <a:normAutofit/>
          </a:bodyPr>
          <a:lstStyle/>
          <a:p>
            <a:r>
              <a:rPr lang="en-US" sz="2600" u="sng" dirty="0"/>
              <a:t>Major Funding Changes (Proposed Budget)</a:t>
            </a:r>
          </a:p>
        </p:txBody>
      </p:sp>
      <p:sp>
        <p:nvSpPr>
          <p:cNvPr id="4" name="Slide Number Placeholder 3">
            <a:extLst>
              <a:ext uri="{FF2B5EF4-FFF2-40B4-BE49-F238E27FC236}">
                <a16:creationId xmlns:a16="http://schemas.microsoft.com/office/drawing/2014/main" id="{84D8AF40-AF23-4439-A937-827A46C8865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94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F6CF-F0CC-C532-D03B-CFD846809EC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4AAC7D-BB8E-E46D-DBA2-3F4054D7FF85}"/>
              </a:ext>
            </a:extLst>
          </p:cNvPr>
          <p:cNvSpPr>
            <a:spLocks noGrp="1"/>
          </p:cNvSpPr>
          <p:nvPr>
            <p:ph sz="half" idx="2"/>
          </p:nvPr>
        </p:nvSpPr>
        <p:spPr>
          <a:xfrm>
            <a:off x="188910" y="1863350"/>
            <a:ext cx="11907840" cy="4962900"/>
          </a:xfrm>
        </p:spPr>
        <p:txBody>
          <a:bodyPr>
            <a:noAutofit/>
          </a:bodyPr>
          <a:lstStyle/>
          <a:p>
            <a:pPr>
              <a:lnSpc>
                <a:spcPct val="150000"/>
              </a:lnSpc>
              <a:buClr>
                <a:schemeClr val="accent6"/>
              </a:buClr>
            </a:pPr>
            <a:r>
              <a:rPr lang="en-US" sz="3200" b="1" dirty="0"/>
              <a:t>MS&amp;E (↓ $22,115) (</a:t>
            </a:r>
            <a:r>
              <a:rPr lang="en-US" sz="3600" b="1" dirty="0"/>
              <a:t>↓ 4.9%)</a:t>
            </a:r>
            <a:endParaRPr lang="en-US" sz="3200" b="1" dirty="0"/>
          </a:p>
          <a:p>
            <a:pPr marL="742950" marR="0" lvl="1" indent="-285750" fontAlgn="auto">
              <a:lnSpc>
                <a:spcPct val="130000"/>
              </a:lnSpc>
              <a:spcAft>
                <a:spcPts val="0"/>
              </a:spcAft>
              <a:buClr>
                <a:schemeClr val="accent6"/>
              </a:buClr>
              <a:buSzTx/>
              <a:buFont typeface="Wingdings" panose="05000000000000000000" pitchFamily="2" charset="2"/>
              <a:buChar char="§"/>
              <a:tabLst/>
              <a:defRPr/>
            </a:pPr>
            <a:r>
              <a:rPr lang="en-US" sz="3200" b="1" dirty="0"/>
              <a:t>Court Costs and Notary Fees (↓ $25,000)</a:t>
            </a:r>
          </a:p>
          <a:p>
            <a:pPr lvl="2">
              <a:lnSpc>
                <a:spcPct val="130000"/>
              </a:lnSpc>
              <a:buClr>
                <a:schemeClr val="accent6"/>
              </a:buClr>
              <a:buFont typeface="Wingdings" panose="05000000000000000000" pitchFamily="2" charset="2"/>
              <a:buChar char="Ø"/>
              <a:defRPr/>
            </a:pPr>
            <a:r>
              <a:rPr lang="en-US" sz="2800" dirty="0"/>
              <a:t> </a:t>
            </a:r>
            <a:r>
              <a:rPr lang="en-US" sz="3200" dirty="0"/>
              <a:t>Reduced Litigation and </a:t>
            </a:r>
            <a:r>
              <a:rPr lang="en-US" sz="3200"/>
              <a:t>Notary activity</a:t>
            </a:r>
            <a:endParaRPr lang="en-US" sz="3200" dirty="0"/>
          </a:p>
          <a:p>
            <a:pPr marL="742950" lvl="1" indent="-285750">
              <a:lnSpc>
                <a:spcPct val="130000"/>
              </a:lnSpc>
              <a:buClr>
                <a:schemeClr val="accent6"/>
              </a:buClr>
              <a:buFont typeface="Wingdings" panose="05000000000000000000" pitchFamily="2" charset="2"/>
              <a:buChar char="§"/>
              <a:defRPr/>
            </a:pPr>
            <a:r>
              <a:rPr lang="en-US" sz="3200" b="1" dirty="0"/>
              <a:t>Subscriptions/Books (↑ $1,154)</a:t>
            </a:r>
          </a:p>
          <a:p>
            <a:pPr marL="742950" lvl="1" indent="-285750">
              <a:lnSpc>
                <a:spcPct val="130000"/>
              </a:lnSpc>
              <a:buClr>
                <a:schemeClr val="accent6"/>
              </a:buClr>
              <a:buFont typeface="Wingdings" panose="05000000000000000000" pitchFamily="2" charset="2"/>
              <a:buChar char="§"/>
              <a:defRPr/>
            </a:pPr>
            <a:r>
              <a:rPr lang="en-US" sz="3200" b="1" dirty="0"/>
              <a:t>Electronic Legal Research (↑ $1,731)</a:t>
            </a:r>
          </a:p>
          <a:p>
            <a:pPr lvl="1">
              <a:lnSpc>
                <a:spcPct val="130000"/>
              </a:lnSpc>
              <a:buClr>
                <a:schemeClr val="accent6"/>
              </a:buClr>
              <a:buFont typeface="Wingdings" panose="05000000000000000000" pitchFamily="2" charset="2"/>
              <a:buChar char="Ø"/>
              <a:defRPr/>
            </a:pPr>
            <a:endParaRPr lang="en-US" sz="2800" dirty="0"/>
          </a:p>
          <a:p>
            <a:pPr marL="685800" marR="0" lvl="1" indent="-228600" algn="l" defTabSz="914400" rtl="0" eaLnBrk="1" fontAlgn="auto" latinLnBrk="0" hangingPunct="1">
              <a:lnSpc>
                <a:spcPct val="150000"/>
              </a:lnSpc>
              <a:spcBef>
                <a:spcPts val="500"/>
              </a:spcBef>
              <a:spcAft>
                <a:spcPts val="0"/>
              </a:spcAft>
              <a:buClr>
                <a:srgbClr val="5B9BD5"/>
              </a:buClr>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50000"/>
              </a:lnSpc>
              <a:spcBef>
                <a:spcPts val="500"/>
              </a:spcBef>
              <a:spcAft>
                <a:spcPts val="0"/>
              </a:spcAft>
              <a:buClr>
                <a:srgbClr val="5B9BD5"/>
              </a:buClr>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50000"/>
              </a:lnSpc>
              <a:spcBef>
                <a:spcPts val="500"/>
              </a:spcBef>
              <a:spcAft>
                <a:spcPts val="0"/>
              </a:spcAft>
              <a:buClr>
                <a:srgbClr val="5B9BD5"/>
              </a:buClr>
              <a:buSz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nSpc>
                <a:spcPct val="150000"/>
              </a:lnSpc>
              <a:buClr>
                <a:schemeClr val="accent5"/>
              </a:buClr>
              <a:buNone/>
            </a:pPr>
            <a:endParaRPr lang="en-US" sz="1800" dirty="0">
              <a:cs typeface="Calibri" panose="020F0502020204030204"/>
            </a:endParaRPr>
          </a:p>
        </p:txBody>
      </p:sp>
      <p:sp>
        <p:nvSpPr>
          <p:cNvPr id="3" name="Content Placeholder 2">
            <a:extLst>
              <a:ext uri="{FF2B5EF4-FFF2-40B4-BE49-F238E27FC236}">
                <a16:creationId xmlns:a16="http://schemas.microsoft.com/office/drawing/2014/main" id="{D8A7FAAB-093F-5177-CC2D-813111D3CFC8}"/>
              </a:ext>
            </a:extLst>
          </p:cNvPr>
          <p:cNvSpPr>
            <a:spLocks noGrp="1"/>
          </p:cNvSpPr>
          <p:nvPr>
            <p:ph sz="half" idx="13"/>
          </p:nvPr>
        </p:nvSpPr>
        <p:spPr>
          <a:xfrm>
            <a:off x="188910" y="1188720"/>
            <a:ext cx="7536488" cy="569855"/>
          </a:xfrm>
        </p:spPr>
        <p:txBody>
          <a:bodyPr>
            <a:normAutofit/>
          </a:bodyPr>
          <a:lstStyle/>
          <a:p>
            <a:r>
              <a:rPr lang="en-US" sz="2600" u="sng" dirty="0"/>
              <a:t>Major Funding Changes (Proposed Budget)</a:t>
            </a:r>
          </a:p>
        </p:txBody>
      </p:sp>
      <p:sp>
        <p:nvSpPr>
          <p:cNvPr id="4" name="Slide Number Placeholder 3">
            <a:extLst>
              <a:ext uri="{FF2B5EF4-FFF2-40B4-BE49-F238E27FC236}">
                <a16:creationId xmlns:a16="http://schemas.microsoft.com/office/drawing/2014/main" id="{4A688B9F-E3C4-FD03-3D09-9BE4942FC01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840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646043" y="1758575"/>
            <a:ext cx="10523705" cy="4778749"/>
          </a:xfrm>
        </p:spPr>
        <p:txBody>
          <a:bodyPr/>
          <a:lstStyle/>
          <a:p>
            <a:pPr marL="0" indent="0">
              <a:buNone/>
            </a:pPr>
            <a:r>
              <a:rPr lang="en-US" dirty="0">
                <a:latin typeface="Times New Roman" panose="02020603050405020304" pitchFamily="18" charset="0"/>
                <a:cs typeface="Times New Roman" panose="02020603050405020304" pitchFamily="18" charset="0"/>
              </a:rPr>
              <a:t>An effective, efficient and committed group of legal professionals who have the passion, time and experience to deal with the City’s most important legal issues while at the same time ensuring that the day-to-day legal needs of the City’s government are addressed.</a:t>
            </a:r>
          </a:p>
          <a:p>
            <a:pPr marL="0" indent="0">
              <a:buNone/>
            </a:pPr>
            <a:endParaRPr lang="en-US" dirty="0"/>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646043" y="1188720"/>
            <a:ext cx="4477347" cy="473825"/>
          </a:xfrm>
        </p:spPr>
        <p:txBody>
          <a:bodyPr>
            <a:normAutofit/>
          </a:bodyPr>
          <a:lstStyle/>
          <a:p>
            <a:r>
              <a:rPr lang="en-US" sz="2000" dirty="0">
                <a:latin typeface="Times New Roman" panose="02020603050405020304" pitchFamily="18" charset="0"/>
                <a:cs typeface="Times New Roman" panose="02020603050405020304" pitchFamily="18" charset="0"/>
              </a:rPr>
              <a:t>Departmental Vision</a:t>
            </a:r>
          </a:p>
        </p:txBody>
      </p:sp>
      <p:sp>
        <p:nvSpPr>
          <p:cNvPr id="4" name="Slide Number Placeholder 3">
            <a:extLst>
              <a:ext uri="{FF2B5EF4-FFF2-40B4-BE49-F238E27FC236}">
                <a16:creationId xmlns:a16="http://schemas.microsoft.com/office/drawing/2014/main" id="{1D387D38-95F5-4BC8-A8F6-20D9BC975A1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92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96348" y="1758575"/>
            <a:ext cx="10573400" cy="4778749"/>
          </a:xfrm>
        </p:spPr>
        <p:txBody>
          <a:bodyPr>
            <a:normAutofit/>
          </a:bodyPr>
          <a:lstStyle/>
          <a:p>
            <a:r>
              <a:rPr lang="en-US" sz="2400" dirty="0">
                <a:latin typeface="Times New Roman" panose="02020603050405020304" pitchFamily="18" charset="0"/>
                <a:cs typeface="Times New Roman" panose="02020603050405020304" pitchFamily="18" charset="0"/>
              </a:rPr>
              <a:t>Continue to provide effective and efficient legal advice to the City</a:t>
            </a:r>
          </a:p>
          <a:p>
            <a:r>
              <a:rPr lang="en-US" sz="2400" dirty="0">
                <a:latin typeface="Times New Roman" panose="02020603050405020304" pitchFamily="18" charset="0"/>
                <a:cs typeface="Times New Roman" panose="02020603050405020304" pitchFamily="18" charset="0"/>
              </a:rPr>
              <a:t>Aggressively defend and prosecute litigation</a:t>
            </a:r>
          </a:p>
          <a:p>
            <a:r>
              <a:rPr lang="en-US" sz="2400" dirty="0">
                <a:latin typeface="Times New Roman" panose="02020603050405020304" pitchFamily="18" charset="0"/>
                <a:cs typeface="Times New Roman" panose="02020603050405020304" pitchFamily="18" charset="0"/>
              </a:rPr>
              <a:t>Provide actionable legal advice on various employment matters</a:t>
            </a:r>
          </a:p>
          <a:p>
            <a:r>
              <a:rPr lang="en-US" sz="2400" dirty="0">
                <a:latin typeface="Times New Roman" panose="02020603050405020304" pitchFamily="18" charset="0"/>
                <a:cs typeface="Times New Roman" panose="02020603050405020304" pitchFamily="18" charset="0"/>
              </a:rPr>
              <a:t>Provide strategic and legal support in the negotiations of collective bargaining agreements</a:t>
            </a:r>
          </a:p>
          <a:p>
            <a:r>
              <a:rPr lang="en-US" sz="2400" dirty="0">
                <a:latin typeface="Times New Roman" panose="02020603050405020304" pitchFamily="18" charset="0"/>
                <a:cs typeface="Times New Roman" panose="02020603050405020304" pitchFamily="18" charset="0"/>
              </a:rPr>
              <a:t>Deliver necessary and appropriate legal support to City Council</a:t>
            </a:r>
          </a:p>
          <a:p>
            <a:r>
              <a:rPr lang="en-US" sz="2400" dirty="0">
                <a:latin typeface="Times New Roman" panose="02020603050405020304" pitchFamily="18" charset="0"/>
                <a:cs typeface="Times New Roman" panose="02020603050405020304" pitchFamily="18" charset="0"/>
              </a:rPr>
              <a:t>Meet budget targets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596348" y="1188720"/>
            <a:ext cx="4527041" cy="473825"/>
          </a:xfrm>
        </p:spPr>
        <p:txBody>
          <a:bodyPr vert="horz" lIns="0" tIns="45720" rIns="0" bIns="45720" rtlCol="0" anchor="t">
            <a:normAutofit/>
          </a:bodyPr>
          <a:lstStyle/>
          <a:p>
            <a:pPr lvl="0">
              <a:spcBef>
                <a:spcPts val="0"/>
              </a:spcBef>
              <a:defRPr/>
            </a:pPr>
            <a:r>
              <a:rPr lang="en-US" sz="2000" kern="0" dirty="0">
                <a:latin typeface="Times New Roman" panose="02020603050405020304" pitchFamily="18" charset="0"/>
                <a:cs typeface="Times New Roman" panose="02020603050405020304" pitchFamily="18" charset="0"/>
              </a:rPr>
              <a:t>Priorities for Fiscal Year 2027</a:t>
            </a:r>
          </a:p>
        </p:txBody>
      </p:sp>
      <p:sp>
        <p:nvSpPr>
          <p:cNvPr id="4" name="Slide Number Placeholder 3">
            <a:extLst>
              <a:ext uri="{FF2B5EF4-FFF2-40B4-BE49-F238E27FC236}">
                <a16:creationId xmlns:a16="http://schemas.microsoft.com/office/drawing/2014/main" id="{20C3CEA3-5850-4D50-830A-19BC2CD1FBA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186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616226" y="1758575"/>
            <a:ext cx="10553522" cy="4778749"/>
          </a:xfrm>
        </p:spPr>
        <p:txBody>
          <a:bodyPr/>
          <a:lstStyle/>
          <a:p>
            <a:r>
              <a:rPr lang="en-US" sz="2400" dirty="0">
                <a:latin typeface="Times New Roman" panose="02020603050405020304" pitchFamily="18" charset="0"/>
                <a:cs typeface="Times New Roman" panose="02020603050405020304" pitchFamily="18" charset="0"/>
              </a:rPr>
              <a:t>Continue to meet or exceed stakeholder expectations for effectiveness of legal advice and quality of outcomes</a:t>
            </a:r>
          </a:p>
          <a:p>
            <a:r>
              <a:rPr lang="en-US" sz="2400" dirty="0">
                <a:latin typeface="Times New Roman" panose="02020603050405020304" pitchFamily="18" charset="0"/>
                <a:cs typeface="Times New Roman" panose="02020603050405020304" pitchFamily="18" charset="0"/>
              </a:rPr>
              <a:t>Continue to deliver strategic recommendations for comprehensive update to City Code and Charter</a:t>
            </a:r>
          </a:p>
          <a:p>
            <a:r>
              <a:rPr lang="en-US" sz="2400" dirty="0">
                <a:latin typeface="Times New Roman" panose="02020603050405020304" pitchFamily="18" charset="0"/>
                <a:cs typeface="Times New Roman" panose="02020603050405020304" pitchFamily="18" charset="0"/>
              </a:rPr>
              <a:t>Continue to control outside counsel expenses</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616226" y="1188720"/>
            <a:ext cx="4507164" cy="473825"/>
          </a:xfrm>
        </p:spPr>
        <p:txBody>
          <a:bodyPr>
            <a:normAutofit/>
          </a:bodyPr>
          <a:lstStyle/>
          <a:p>
            <a:r>
              <a:rPr lang="en-US" sz="2000" dirty="0">
                <a:latin typeface="Times New Roman" panose="02020603050405020304" pitchFamily="18" charset="0"/>
                <a:cs typeface="Times New Roman" panose="02020603050405020304" pitchFamily="18" charset="0"/>
              </a:rPr>
              <a:t>Top Three Performance Measures</a:t>
            </a:r>
          </a:p>
        </p:txBody>
      </p:sp>
      <p:sp>
        <p:nvSpPr>
          <p:cNvPr id="4" name="Slide Number Placeholder 3">
            <a:extLst>
              <a:ext uri="{FF2B5EF4-FFF2-40B4-BE49-F238E27FC236}">
                <a16:creationId xmlns:a16="http://schemas.microsoft.com/office/drawing/2014/main" id="{E45B18DA-74DD-487F-81F7-6CB7E99B254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627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616B5-50C5-F367-B424-7BCCAAD249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94F03-B3E7-C7C2-CDEF-646DC51246AF}"/>
              </a:ext>
            </a:extLst>
          </p:cNvPr>
          <p:cNvSpPr>
            <a:spLocks noGrp="1"/>
          </p:cNvSpPr>
          <p:nvPr>
            <p:ph sz="half" idx="13"/>
          </p:nvPr>
        </p:nvSpPr>
        <p:spPr>
          <a:xfrm>
            <a:off x="586409" y="944870"/>
            <a:ext cx="10013918" cy="1104267"/>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1. </a:t>
            </a:r>
            <a:r>
              <a:rPr lang="en-US" sz="2000" b="0" dirty="0">
                <a:latin typeface="Times New Roman" panose="02020603050405020304" pitchFamily="18" charset="0"/>
                <a:cs typeface="Times New Roman" panose="02020603050405020304" pitchFamily="18" charset="0"/>
              </a:rPr>
              <a:t>Please share if this budget provides the necessary funding and dedicated resources for reviewing or defending any of the City’s policies/laws to ensure they comply with any anticipated federal executive orders especially as it relates to DEI, energy, housing, etc.</a:t>
            </a:r>
            <a:r>
              <a:rPr lang="en-US" sz="1800" b="0" i="0" u="none" strike="noStrike" baseline="0" dirty="0">
                <a:solidFill>
                  <a:srgbClr val="000000"/>
                </a:solidFill>
                <a:latin typeface="Times New Roman" panose="02020603050405020304" pitchFamily="18" charset="0"/>
              </a:rPr>
              <a:t> </a:t>
            </a: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CCD8DCA0-1643-B2B6-3343-F8DA2DBED94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D92E48D1-2E8F-0747-245E-00FEEE911127}"/>
              </a:ext>
            </a:extLst>
          </p:cNvPr>
          <p:cNvSpPr>
            <a:spLocks noGrp="1"/>
          </p:cNvSpPr>
          <p:nvPr>
            <p:ph sz="half" idx="2"/>
          </p:nvPr>
        </p:nvSpPr>
        <p:spPr>
          <a:xfrm>
            <a:off x="372963" y="2181313"/>
            <a:ext cx="10980837" cy="4540162"/>
          </a:xfrm>
        </p:spPr>
        <p:txBody>
          <a:bodyPr>
            <a:normAutofit/>
          </a:bodyPr>
          <a:lstStyle/>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Yes.</a:t>
            </a: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Law Department will continue to monitor executive orders and information coming from Washington, DC, and related decisions issued by the Courts. We have provided and we will continue to provide confidential legal advice to City stakeholders based on this information and provide guidance on how to execute policy decisions as needed.</a:t>
            </a:r>
            <a:endParaRPr lang="en-US" sz="24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64819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56B50-BD3D-1E15-4FF9-F2EE363C78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D985D-F7BA-0012-65AC-FAD8F5737E23}"/>
              </a:ext>
            </a:extLst>
          </p:cNvPr>
          <p:cNvSpPr>
            <a:spLocks noGrp="1"/>
          </p:cNvSpPr>
          <p:nvPr>
            <p:ph sz="half" idx="13"/>
          </p:nvPr>
        </p:nvSpPr>
        <p:spPr>
          <a:xfrm>
            <a:off x="586409" y="944870"/>
            <a:ext cx="10013918" cy="1060575"/>
          </a:xfrm>
        </p:spPr>
        <p:txBody>
          <a:bodyPr vert="horz" lIns="0" tIns="45720" rIns="0" bIns="45720" rtlCol="0" anchor="t">
            <a:noAutofit/>
          </a:bodyPr>
          <a:lstStyle/>
          <a:p>
            <a:r>
              <a:rPr lang="en-US" sz="2000" dirty="0">
                <a:latin typeface="Times New Roman" panose="02020603050405020304" pitchFamily="18" charset="0"/>
                <a:cs typeface="Times New Roman" panose="02020603050405020304" pitchFamily="18" charset="0"/>
              </a:rPr>
              <a:t>Question 1a. </a:t>
            </a:r>
            <a:r>
              <a:rPr lang="en-US" sz="1800" b="0" dirty="0">
                <a:latin typeface="Times New Roman" panose="02020603050405020304" pitchFamily="18" charset="0"/>
                <a:cs typeface="Times New Roman" panose="02020603050405020304" pitchFamily="18" charset="0"/>
              </a:rPr>
              <a:t>a. Specify any mechanisms or protocols in place for the city to protect the personal data for constituents and employees such as wage records, names, addresses, citizenship status, and social security numbers, regarding ICE (Immigration and Customs Enforcement’s) requests.</a:t>
            </a:r>
            <a:endParaRPr lang="en-US" sz="1800" b="0" i="0" u="none" strike="noStrike" baseline="0" dirty="0">
              <a:solidFill>
                <a:srgbClr val="000000"/>
              </a:solidFill>
              <a:latin typeface="Times New Roman" panose="02020603050405020304" pitchFamily="18" charset="0"/>
              <a:cs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A65FC148-EE70-32A1-2BA9-C08EEBDA194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F88C8D75-3FC6-0133-550F-BF8292556960}"/>
              </a:ext>
            </a:extLst>
          </p:cNvPr>
          <p:cNvSpPr>
            <a:spLocks noGrp="1"/>
          </p:cNvSpPr>
          <p:nvPr>
            <p:ph sz="half" idx="2"/>
          </p:nvPr>
        </p:nvSpPr>
        <p:spPr>
          <a:xfrm>
            <a:off x="372963" y="2181313"/>
            <a:ext cx="10980837" cy="4540162"/>
          </a:xfrm>
        </p:spPr>
        <p:txBody>
          <a:bodyPr>
            <a:normAutofit fontScale="25000" lnSpcReduction="20000"/>
          </a:bodyPr>
          <a:lstStyle/>
          <a:p>
            <a:pPr marL="342900" marR="0" lvl="0" indent="-342900">
              <a:buFont typeface="Symbol" panose="05050102010706020507" pitchFamily="18" charset="2"/>
              <a:buChar char=""/>
            </a:pPr>
            <a:r>
              <a:rPr lang="en-US" sz="9600" dirty="0">
                <a:effectLst/>
                <a:latin typeface="Times New Roman" panose="02020603050405020304" pitchFamily="18" charset="0"/>
                <a:ea typeface="Times New Roman" panose="02020603050405020304" pitchFamily="18" charset="0"/>
                <a:cs typeface="Times New Roman" panose="02020603050405020304" pitchFamily="18" charset="0"/>
              </a:rPr>
              <a:t>Records that contain personally identifiable information are generally not public documents.  The Department would advise that a request for such records be accompanied by a subpoena.</a:t>
            </a:r>
          </a:p>
          <a:p>
            <a:pPr marL="0" marR="0" lvl="0" indent="0">
              <a:buNone/>
            </a:pPr>
            <a:endParaRPr lang="en-US" sz="9600" dirty="0">
              <a:effectLst/>
              <a:latin typeface="Times New Roman" panose="02020603050405020304" pitchFamily="18" charset="0"/>
              <a:ea typeface="Aptos" panose="020B0004020202020204" pitchFamily="34" charset="0"/>
              <a:cs typeface="Times New Roman" panose="02020603050405020304" pitchFamily="18" charset="0"/>
            </a:endParaRPr>
          </a:p>
          <a:p>
            <a:pPr marL="742950" marR="0" lvl="1" indent="-285750">
              <a:buFont typeface="Courier New" panose="02070309020205020404" pitchFamily="49" charset="0"/>
              <a:buChar char="o"/>
            </a:pPr>
            <a:r>
              <a:rPr lang="en-US" sz="9600" dirty="0">
                <a:effectLst/>
                <a:latin typeface="Times New Roman" panose="02020603050405020304" pitchFamily="18" charset="0"/>
                <a:ea typeface="Times New Roman" panose="02020603050405020304" pitchFamily="18" charset="0"/>
                <a:cs typeface="Times New Roman" panose="02020603050405020304" pitchFamily="18" charset="0"/>
              </a:rPr>
              <a:t>The Department would review the request and determine whether compliance with the subpoena is legally required.  If it is not, the Department would provide formal objections to the production of the records and, if necessary, seek judicial intervention.</a:t>
            </a:r>
            <a:endParaRPr lang="en-US" sz="96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buNone/>
            </a:pPr>
            <a:r>
              <a:rPr lang="en-US" sz="9600" dirty="0">
                <a:effectLst/>
                <a:latin typeface="Times New Roman" panose="02020603050405020304" pitchFamily="18" charset="0"/>
                <a:ea typeface="Aptos" panose="020B0004020202020204" pitchFamily="34" charset="0"/>
                <a:cs typeface="Times New Roman" panose="02020603050405020304" pitchFamily="18" charset="0"/>
              </a:rPr>
              <a:t> </a:t>
            </a:r>
          </a:p>
          <a:p>
            <a:pPr marL="342900" marR="0" lvl="0" indent="-342900">
              <a:buFont typeface="Symbol" panose="05050102010706020507" pitchFamily="18" charset="2"/>
              <a:buChar char=""/>
            </a:pPr>
            <a:r>
              <a:rPr lang="en-US" sz="9600" dirty="0">
                <a:effectLst/>
                <a:latin typeface="Times New Roman" panose="02020603050405020304" pitchFamily="18" charset="0"/>
                <a:ea typeface="Times New Roman" panose="02020603050405020304" pitchFamily="18" charset="0"/>
                <a:cs typeface="Times New Roman" panose="02020603050405020304" pitchFamily="18" charset="0"/>
              </a:rPr>
              <a:t>It should be noted that, generally, public sector employees’ name and salary are considered public records under the Freedom of Information Act.        </a:t>
            </a:r>
            <a:endParaRPr lang="en-US" sz="96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 </a:t>
            </a:r>
          </a:p>
          <a:p>
            <a:pPr marL="0" marR="0">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 </a:t>
            </a: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endParaRPr lang="en-US" sz="1800" dirty="0">
              <a:solidFill>
                <a:prstClr val="black"/>
              </a:solidFill>
              <a:latin typeface="Times New Roman" panose="02020603050405020304" pitchFamily="18" charset="0"/>
              <a:ea typeface="Aptos" panose="020B00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indent="0">
              <a:buNone/>
            </a:pPr>
            <a:r>
              <a:rPr lang="en-US" sz="1800" b="0" i="0" u="none" strike="noStrike" baseline="0" dirty="0">
                <a:solidFill>
                  <a:srgbClr val="000000"/>
                </a:solidFill>
                <a:latin typeface="Times New Roman" panose="02020603050405020304" pitchFamily="18" charset="0"/>
              </a:rPr>
              <a:t> </a:t>
            </a:r>
            <a:r>
              <a:rPr lang="en-US" sz="1800" dirty="0">
                <a:solidFill>
                  <a:srgbClr val="000000"/>
                </a:solidFill>
                <a:latin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347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72F0-28F6-3BA8-6868-3BA6B9A35D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590B64-4871-A714-1C5A-0276B2475B4B}"/>
              </a:ext>
            </a:extLst>
          </p:cNvPr>
          <p:cNvSpPr>
            <a:spLocks noGrp="1"/>
          </p:cNvSpPr>
          <p:nvPr>
            <p:ph sz="half" idx="13"/>
          </p:nvPr>
        </p:nvSpPr>
        <p:spPr>
          <a:xfrm>
            <a:off x="201552" y="867752"/>
            <a:ext cx="10411416" cy="692692"/>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2. </a:t>
            </a:r>
            <a:r>
              <a:rPr lang="en-US" sz="2000" b="0" dirty="0">
                <a:latin typeface="Times New Roman" panose="02020603050405020304" pitchFamily="18" charset="0"/>
                <a:cs typeface="Times New Roman" panose="02020603050405020304" pitchFamily="18" charset="0"/>
              </a:rPr>
              <a:t>Now that the Delaware Law School is relocating to the City of Wilmington, please share any plans for possible collaborations such as Intern, Fellows, etc.</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B22CA1EA-E6E8-9153-EB8A-1224A40373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92CFAB4-0B8D-9321-EA8A-373FEE810161}"/>
              </a:ext>
            </a:extLst>
          </p:cNvPr>
          <p:cNvSpPr>
            <a:spLocks noGrp="1"/>
          </p:cNvSpPr>
          <p:nvPr>
            <p:ph sz="half" idx="2"/>
          </p:nvPr>
        </p:nvSpPr>
        <p:spPr>
          <a:xfrm>
            <a:off x="188911" y="1758576"/>
            <a:ext cx="10980837" cy="4597774"/>
          </a:xfrm>
        </p:spPr>
        <p:txBody>
          <a:bodyPr>
            <a:normAutofit fontScale="55000" lnSpcReduction="20000"/>
          </a:bodyPr>
          <a:lstStyle/>
          <a:p>
            <a:pPr marL="457200" lvl="1" indent="0">
              <a:buNone/>
            </a:pPr>
            <a:endParaRPr lang="en-US" sz="2000" b="1" dirty="0">
              <a:latin typeface="Times New Roman" panose="02020603050405020304" pitchFamily="18"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4200" kern="100" dirty="0">
                <a:effectLst/>
                <a:latin typeface="Times New Roman" panose="02020603050405020304" pitchFamily="18" charset="0"/>
                <a:ea typeface="Aptos" panose="020B0004020202020204" pitchFamily="34" charset="0"/>
                <a:cs typeface="Times New Roman" panose="02020603050405020304" pitchFamily="18" charset="0"/>
              </a:rPr>
              <a:t>The Law Department has posted two (2) positions through the Career Development Offices of the Delaware Law School and the Wilmington University Law School:</a:t>
            </a:r>
            <a:endParaRPr lang="en-US" sz="4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4200" kern="100" dirty="0">
                <a:effectLst/>
                <a:latin typeface="Times New Roman" panose="02020603050405020304" pitchFamily="18" charset="0"/>
                <a:ea typeface="Aptos" panose="020B0004020202020204" pitchFamily="34" charset="0"/>
                <a:cs typeface="Times New Roman" panose="02020603050405020304" pitchFamily="18" charset="0"/>
              </a:rPr>
              <a:t>Assistant City Solicitor</a:t>
            </a:r>
            <a:endParaRPr lang="en-US" sz="4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4200" kern="100" dirty="0">
                <a:effectLst/>
                <a:latin typeface="Times New Roman" panose="02020603050405020304" pitchFamily="18" charset="0"/>
                <a:ea typeface="Aptos" panose="020B0004020202020204" pitchFamily="34" charset="0"/>
                <a:cs typeface="Times New Roman" panose="02020603050405020304" pitchFamily="18" charset="0"/>
              </a:rPr>
              <a:t>Summer Law Clerk</a:t>
            </a:r>
            <a:endParaRPr lang="en-US" sz="4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4200" kern="100" dirty="0">
                <a:effectLst/>
                <a:latin typeface="Times New Roman" panose="02020603050405020304" pitchFamily="18" charset="0"/>
                <a:ea typeface="Aptos" panose="020B0004020202020204" pitchFamily="34" charset="0"/>
                <a:cs typeface="Times New Roman" panose="02020603050405020304" pitchFamily="18" charset="0"/>
              </a:rPr>
              <a:t>The Law Department has registered with the Delaware Law School for their spring on-campus interview and resume collection programs. </a:t>
            </a:r>
          </a:p>
          <a:p>
            <a:pPr marL="342900" indent="-342900">
              <a:lnSpc>
                <a:spcPct val="115000"/>
              </a:lnSpc>
              <a:buFont typeface="Symbol" panose="05050102010706020507" pitchFamily="18" charset="2"/>
              <a:buChar char=""/>
            </a:pPr>
            <a:r>
              <a:rPr lang="en-US" sz="4200" dirty="0">
                <a:latin typeface="Times New Roman" panose="02020603050405020304" pitchFamily="18" charset="0"/>
                <a:ea typeface="Aptos" panose="020B0004020202020204" pitchFamily="34" charset="0"/>
              </a:rPr>
              <a:t>The Department will continue to seek ways to engage with the schools and their students.</a:t>
            </a:r>
            <a:endParaRPr lang="en-US" sz="4200" dirty="0">
              <a:latin typeface="Times New Roman" panose="02020603050405020304" pitchFamily="18" charset="0"/>
              <a:cs typeface="Times New Roman" panose="02020603050405020304" pitchFamily="18" charset="0"/>
            </a:endParaRPr>
          </a:p>
          <a:p>
            <a:pPr marL="0" marR="0" lvl="0" indent="0">
              <a:lnSpc>
                <a:spcPct val="115000"/>
              </a:lnSpc>
              <a:buNone/>
            </a:pP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914400" marR="0">
              <a:lnSpc>
                <a:spcPct val="115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022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EDF2E-BB86-CDBF-D54D-7A4AD58BC5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05D03C-C18B-BBF0-7D79-5558F2CC1702}"/>
              </a:ext>
            </a:extLst>
          </p:cNvPr>
          <p:cNvSpPr>
            <a:spLocks noGrp="1"/>
          </p:cNvSpPr>
          <p:nvPr>
            <p:ph sz="half" idx="13"/>
          </p:nvPr>
        </p:nvSpPr>
        <p:spPr>
          <a:xfrm>
            <a:off x="201552" y="867752"/>
            <a:ext cx="10411416" cy="692692"/>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 </a:t>
            </a:r>
            <a:r>
              <a:rPr lang="en-US" sz="2000" b="0" dirty="0">
                <a:latin typeface="Times New Roman" panose="02020603050405020304" pitchFamily="18" charset="0"/>
                <a:cs typeface="Times New Roman" panose="02020603050405020304" pitchFamily="18" charset="0"/>
              </a:rPr>
              <a:t>While understanding the high demand for attorneys, please share if this budget addresses pay equality to ensure that salaries are comparable with other governmental industries.</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A25752E2-DF03-50FE-DFAC-53C792FC5B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9F44BE1-AE32-BBD3-5A92-12360D2080ED}"/>
              </a:ext>
            </a:extLst>
          </p:cNvPr>
          <p:cNvSpPr>
            <a:spLocks noGrp="1"/>
          </p:cNvSpPr>
          <p:nvPr>
            <p:ph sz="half" idx="2"/>
          </p:nvPr>
        </p:nvSpPr>
        <p:spPr>
          <a:xfrm>
            <a:off x="188911" y="1758576"/>
            <a:ext cx="10980837" cy="4597774"/>
          </a:xfrm>
        </p:spPr>
        <p:txBody>
          <a:bodyPr>
            <a:normAutofit/>
          </a:bodyPr>
          <a:lstStyle/>
          <a:p>
            <a:pPr marL="457200" lvl="1" indent="0">
              <a:buNone/>
            </a:pPr>
            <a:endParaRPr lang="en-US" sz="2000" b="1" dirty="0">
              <a:latin typeface="Times New Roman" panose="02020603050405020304" pitchFamily="18"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Regular annual pay increases assist the Department in maintaining the competitiveness of its salaries.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current budget proposes the following merit increases for E&amp;M employees: 3.5% for meets expectations to 5% for far above expectations.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buNone/>
            </a:pPr>
            <a:endParaRPr lang="en-US" sz="1800" kern="100" dirty="0">
              <a:effectLst/>
              <a:latin typeface="Times New Roman" panose="02020603050405020304" pitchFamily="18" charset="0"/>
              <a:ea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355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B3FB2-A890-F00E-A057-A0CB7A3FC0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68C50-6B46-C723-915A-F1AEBA24DCED}"/>
              </a:ext>
            </a:extLst>
          </p:cNvPr>
          <p:cNvSpPr>
            <a:spLocks noGrp="1"/>
          </p:cNvSpPr>
          <p:nvPr>
            <p:ph sz="half" idx="13"/>
          </p:nvPr>
        </p:nvSpPr>
        <p:spPr>
          <a:xfrm>
            <a:off x="201552" y="867752"/>
            <a:ext cx="10411416" cy="692692"/>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3a. </a:t>
            </a:r>
            <a:r>
              <a:rPr lang="en-US" sz="2000" b="0" dirty="0">
                <a:latin typeface="Times New Roman" panose="02020603050405020304" pitchFamily="18" charset="0"/>
                <a:cs typeface="Times New Roman" panose="02020603050405020304" pitchFamily="18" charset="0"/>
              </a:rPr>
              <a:t>Share the number of attorneys in your department.</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7041D5C9-86D5-17DD-1C61-33C29568320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AA613F1-4A7F-AAD3-C08E-0014ADF8D8F8}"/>
              </a:ext>
            </a:extLst>
          </p:cNvPr>
          <p:cNvSpPr>
            <a:spLocks noGrp="1"/>
          </p:cNvSpPr>
          <p:nvPr>
            <p:ph sz="half" idx="2"/>
          </p:nvPr>
        </p:nvSpPr>
        <p:spPr>
          <a:xfrm>
            <a:off x="188911" y="1758576"/>
            <a:ext cx="10980837" cy="4597774"/>
          </a:xfrm>
        </p:spPr>
        <p:txBody>
          <a:bodyPr>
            <a:normAutofit/>
          </a:bodyPr>
          <a:lstStyle/>
          <a:p>
            <a:pPr marL="457200" lvl="1" indent="0">
              <a:buNone/>
            </a:pPr>
            <a:endParaRPr lang="en-US" b="1" dirty="0">
              <a:latin typeface="Times New Roman" panose="02020603050405020304" pitchFamily="18"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rPr>
              <a:t>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When fully staffed, the Department has ten (10) attorneys, including the City Solicitor.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currently has seven (7) attorneys.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One (1) Assistant City Solicitor vacancy will be filled on May 18</a:t>
            </a:r>
            <a:r>
              <a:rPr lang="en-US" kern="100" baseline="30000" dirty="0">
                <a:effectLst/>
                <a:latin typeface="Times New Roman" panose="02020603050405020304" pitchFamily="18" charset="0"/>
                <a:ea typeface="Aptos" panose="020B0004020202020204" pitchFamily="34" charset="0"/>
                <a:cs typeface="Times New Roman" panose="02020603050405020304" pitchFamily="18" charset="0"/>
              </a:rPr>
              <a:t>th</a:t>
            </a:r>
            <a:r>
              <a:rPr lang="en-US" kern="100" dirty="0">
                <a:effectLst/>
                <a:latin typeface="Times New Roman" panose="02020603050405020304" pitchFamily="18" charset="0"/>
                <a:ea typeface="Aptos" panose="020B0004020202020204" pitchFamily="34" charset="0"/>
                <a:cs typeface="Times New Roman" panose="02020603050405020304" pitchFamily="18" charset="0"/>
              </a:rPr>
              <a:t>, at which time the Department will have eight (8) attorneys.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600" kern="100" dirty="0">
              <a:effectLst/>
              <a:latin typeface="Times New Roman" panose="02020603050405020304" pitchFamily="18" charset="0"/>
              <a:ea typeface="Calibri" panose="020F0502020204030204" pitchFamily="34" charset="0"/>
            </a:endParaRPr>
          </a:p>
          <a:p>
            <a:pPr marL="342900" marR="0" lvl="0" indent="-342900">
              <a:buFont typeface="+mj-lt"/>
              <a:buAutoNum type="alphaLcPeriod"/>
            </a:pPr>
            <a:endParaRPr lang="en-US" sz="1800" kern="100" dirty="0">
              <a:effectLst/>
              <a:latin typeface="Times New Roman" panose="02020603050405020304" pitchFamily="18" charset="0"/>
              <a:ea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425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5D4E-F82E-853A-889C-71C55A0A8F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2D06AD-8611-4B1F-2832-866E0802928E}"/>
              </a:ext>
            </a:extLst>
          </p:cNvPr>
          <p:cNvSpPr>
            <a:spLocks noGrp="1"/>
          </p:cNvSpPr>
          <p:nvPr>
            <p:ph sz="half" idx="13"/>
          </p:nvPr>
        </p:nvSpPr>
        <p:spPr>
          <a:xfrm>
            <a:off x="188911" y="944869"/>
            <a:ext cx="10411416" cy="813707"/>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3b. </a:t>
            </a:r>
            <a:r>
              <a:rPr lang="en-US" sz="2000" b="0" dirty="0">
                <a:latin typeface="Times New Roman" panose="02020603050405020304" pitchFamily="18" charset="0"/>
                <a:cs typeface="Times New Roman" panose="02020603050405020304" pitchFamily="18" charset="0"/>
              </a:rPr>
              <a:t>Share the average turnover rate for attorneys in your office</a:t>
            </a:r>
            <a:r>
              <a:rPr lang="en-US" sz="2000" b="1" dirty="0">
                <a:latin typeface="Times New Roman" panose="02020603050405020304" pitchFamily="18" charset="0"/>
                <a:cs typeface="Times New Roman" panose="02020603050405020304" pitchFamily="18" charset="0"/>
              </a:rPr>
              <a:t>.</a:t>
            </a: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961465BC-A3F3-90A3-946B-8A51FAD69F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C309DFF-00AF-442A-DC2E-584A57A5856C}"/>
              </a:ext>
            </a:extLst>
          </p:cNvPr>
          <p:cNvSpPr>
            <a:spLocks noGrp="1"/>
          </p:cNvSpPr>
          <p:nvPr>
            <p:ph sz="half" idx="2"/>
          </p:nvPr>
        </p:nvSpPr>
        <p:spPr>
          <a:xfrm>
            <a:off x="188911" y="1758576"/>
            <a:ext cx="10980837" cy="4597774"/>
          </a:xfrm>
        </p:spPr>
        <p:txBody>
          <a:bodyPr>
            <a:normAutofit/>
          </a:bodyPr>
          <a:lstStyle/>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2017 – Two (2) resignations – 4 months to fill one position.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2018 – One (1) resignation – 2 months to fill the position.</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2019 – Five (5) resignations – an average of 4 months to fill the positions.</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2020 – One (1) resignation – 7 months to fill the position.</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2021 – One (1) resignation – 3 months to fill the position.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2022 – No resignations.</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2023 – </a:t>
            </a:r>
            <a:r>
              <a:rPr kumimoji="0" lang="en-US" sz="17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Three (3) resignations – an average of 8 months to fill the positions (2 positions remained vacant for 9-10 months).</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2024 – </a:t>
            </a:r>
            <a:r>
              <a:rPr kumimoji="0" lang="en-US" sz="18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No resignations.  </a:t>
            </a: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2025 – One (1) retirement, (1) resignation and one (1) vacancy because of an internal promotion – 3 months to fill the position resulting from the resignation; 4 months to fill the vacancy resulting from the promotion.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2026 – One (1) resignation – currently vacant.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buFont typeface="Symbol" panose="05050102010706020507" pitchFamily="18" charset="2"/>
              <a:buChar char=""/>
            </a:pPr>
            <a:endParaRPr lang="en-US" sz="1800" kern="1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buNone/>
            </a:pP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p>
            <a:pPr marL="28575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80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27125-9041-39E9-2364-E7693D1846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0AB7C-BF3F-0744-6EF8-E6ABBAF8C8C6}"/>
              </a:ext>
            </a:extLst>
          </p:cNvPr>
          <p:cNvSpPr>
            <a:spLocks noGrp="1"/>
          </p:cNvSpPr>
          <p:nvPr>
            <p:ph sz="half" idx="13"/>
          </p:nvPr>
        </p:nvSpPr>
        <p:spPr>
          <a:xfrm>
            <a:off x="201552" y="867751"/>
            <a:ext cx="10411416" cy="1013003"/>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3c. </a:t>
            </a:r>
            <a:r>
              <a:rPr lang="en-US" sz="2000" b="0" dirty="0">
                <a:latin typeface="Times New Roman" panose="02020603050405020304" pitchFamily="18" charset="0"/>
                <a:cs typeface="Times New Roman" panose="02020603050405020304" pitchFamily="18" charset="0"/>
              </a:rPr>
              <a:t>Share the number of vacancies (specify the duration), specify if the City residency requirement impacts filling vacant positions, and specify if any impact with legal fees for Outside Counsel.</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505F3B08-73E4-05E6-B703-EA5259E6983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B1D5CFD-3279-2BB1-447E-5E752E95D9B2}"/>
              </a:ext>
            </a:extLst>
          </p:cNvPr>
          <p:cNvSpPr>
            <a:spLocks noGrp="1"/>
          </p:cNvSpPr>
          <p:nvPr>
            <p:ph sz="half" idx="2"/>
          </p:nvPr>
        </p:nvSpPr>
        <p:spPr>
          <a:xfrm>
            <a:off x="97471" y="1632846"/>
            <a:ext cx="12384089" cy="5350884"/>
          </a:xfrm>
        </p:spPr>
        <p:txBody>
          <a:bodyPr>
            <a:normAutofit fontScale="85000" lnSpcReduction="20000"/>
          </a:bodyPr>
          <a:lstStyle/>
          <a:p>
            <a:endParaRPr lang="en-US" sz="1800" kern="100" dirty="0">
              <a:effectLst/>
              <a:latin typeface="Times New Roman" panose="02020603050405020304" pitchFamily="18" charset="0"/>
              <a:ea typeface="Calibri" panose="020F0502020204030204" pitchFamily="34"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There are currently three (3) vacancies in the Department</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One (1) vacancy due to retirement -- vacant for eleven (11) months.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One (1) vacancy due to an internal promotion – vacant for five (5) months (new attorney will start in May).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One (1) vacancy due to resignation – vacant for less than one (1) month.</a:t>
            </a:r>
          </a:p>
          <a:p>
            <a:pPr marL="742950" marR="0" lvl="1" indent="-285750">
              <a:lnSpc>
                <a:spcPct val="115000"/>
              </a:lnSpc>
              <a:buFont typeface="Courier New" panose="02070309020205020404" pitchFamily="49" charset="0"/>
              <a:buChar char="o"/>
            </a:pPr>
            <a:endParaRPr lang="en-US" sz="1600" kern="100" dirty="0">
              <a:latin typeface="Times New Roman" panose="02020603050405020304" pitchFamily="18"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has historically maintained that the residency requirement has an impact on its ability to hire attorneys.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City is the only government employer in New Castle County that has a residency requirement.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Some past applicants withdrew their interest in a position with the Department when they were advised of the residency requirement.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Some attorneys have stated that they do not apply because of the residency requirement.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residency requirement was one reason some attorneys gave for leaving the Department.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1" indent="0">
              <a:lnSpc>
                <a:spcPct val="115000"/>
              </a:lnSpc>
              <a:buNone/>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91440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1" indent="0"/>
            <a:endParaRPr lang="en-US" sz="1800" kern="100" dirty="0">
              <a:effectLst/>
              <a:latin typeface="Times New Roman" panose="02020603050405020304" pitchFamily="18" charset="0"/>
              <a:ea typeface="Calibri" panose="020F0502020204030204" pitchFamily="34" charset="0"/>
            </a:endParaRPr>
          </a:p>
          <a:p>
            <a:pPr lvl="1"/>
            <a:endParaRPr lang="en-US" sz="1400" kern="100" dirty="0">
              <a:latin typeface="Times New Roman" panose="02020603050405020304" pitchFamily="18" charset="0"/>
              <a:ea typeface="Calibri" panose="020F0502020204030204" pitchFamily="34" charset="0"/>
            </a:endParaRPr>
          </a:p>
          <a:p>
            <a:pPr marL="228600" lvl="1"/>
            <a:endParaRPr lang="en-US" sz="1800" kern="100" dirty="0">
              <a:effectLst/>
              <a:latin typeface="Times New Roman" panose="02020603050405020304" pitchFamily="18" charset="0"/>
              <a:ea typeface="Calibri" panose="020F0502020204030204" pitchFamily="34" charset="0"/>
            </a:endParaRPr>
          </a:p>
          <a:p>
            <a:pPr lvl="1"/>
            <a:endParaRPr lang="en-US" sz="1400" kern="100" dirty="0">
              <a:latin typeface="Times New Roman" panose="02020603050405020304" pitchFamily="18" charset="0"/>
              <a:ea typeface="Calibri" panose="020F0502020204030204" pitchFamily="34" charset="0"/>
            </a:endParaRPr>
          </a:p>
          <a:p>
            <a:pPr marL="61913" lvl="1" indent="0"/>
            <a:endParaRPr lang="en-US" sz="1400" kern="100" dirty="0">
              <a:effectLst/>
              <a:latin typeface="Times New Roman" panose="02020603050405020304" pitchFamily="18" charset="0"/>
              <a:ea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913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61D6B-F169-848A-1102-B163D5DF99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F0526-B3A1-1D7F-8363-E409D8EBD8BD}"/>
              </a:ext>
            </a:extLst>
          </p:cNvPr>
          <p:cNvSpPr>
            <a:spLocks noGrp="1"/>
          </p:cNvSpPr>
          <p:nvPr>
            <p:ph sz="half" idx="13"/>
          </p:nvPr>
        </p:nvSpPr>
        <p:spPr>
          <a:xfrm>
            <a:off x="201552" y="867751"/>
            <a:ext cx="10411416" cy="1013003"/>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3c. (cont’d) </a:t>
            </a:r>
            <a:r>
              <a:rPr lang="en-US" sz="2000" b="0" dirty="0">
                <a:latin typeface="Times New Roman" panose="02020603050405020304" pitchFamily="18" charset="0"/>
                <a:cs typeface="Times New Roman" panose="02020603050405020304" pitchFamily="18" charset="0"/>
              </a:rPr>
              <a:t>Share the number of vacancies (specify the duration), specify if the City residency requirement impacts filling vacant positions, and specify if any impact with legal fees for Outside Counsel.</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63BC221F-633B-2B99-D304-28DA81B852E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0031F03-1134-B307-4368-2A53CCD16FF0}"/>
              </a:ext>
            </a:extLst>
          </p:cNvPr>
          <p:cNvSpPr>
            <a:spLocks noGrp="1"/>
          </p:cNvSpPr>
          <p:nvPr>
            <p:ph sz="half" idx="2"/>
          </p:nvPr>
        </p:nvSpPr>
        <p:spPr>
          <a:xfrm>
            <a:off x="188911" y="1758576"/>
            <a:ext cx="10980837" cy="4597774"/>
          </a:xfrm>
        </p:spPr>
        <p:txBody>
          <a:bodyPr>
            <a:normAutofit/>
          </a:bodyPr>
          <a:lstStyle/>
          <a:p>
            <a:endParaRPr lang="en-US" sz="1800" kern="100" dirty="0">
              <a:effectLst/>
              <a:latin typeface="Times New Roman" panose="02020603050405020304" pitchFamily="18" charset="0"/>
              <a:ea typeface="Calibri" panose="020F0502020204030204" pitchFamily="34" charset="0"/>
            </a:endParaRPr>
          </a:p>
          <a:p>
            <a:pPr marL="342900" marR="0" lvl="0" indent="-342900">
              <a:lnSpc>
                <a:spcPct val="115000"/>
              </a:lnSpc>
              <a:buFont typeface="Symbol" panose="05050102010706020507" pitchFamily="18" charset="2"/>
              <a:buChar char=""/>
              <a:tabLst>
                <a:tab pos="457200" algn="l"/>
              </a:tabLst>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Impact of vacancies on the Department:</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Increase in attorney workload</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Symbol" panose="05050102010706020507" pitchFamily="18" charset="2"/>
              <a:buChar char=""/>
              <a:tabLst>
                <a:tab pos="1371600" algn="l"/>
              </a:tabLst>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Attorneys continually strive to address stakeholder needs in a timely manner, however, increases in attorney workload may result in delays.</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Increased use in outside counsel</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spcAft>
                <a:spcPts val="800"/>
              </a:spcAft>
              <a:buFont typeface="Symbol" panose="05050102010706020507" pitchFamily="18" charset="2"/>
              <a:buChar char=""/>
              <a:tabLst>
                <a:tab pos="1371600" algn="l"/>
              </a:tabLst>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With long-term vacancies, the Department at times turns to outside counsel for assistance with time-sensitive matters and to keep attorneys’ workloads manageable.  T</a:t>
            </a:r>
            <a:r>
              <a:rPr lang="en-US" sz="2200" kern="100" dirty="0">
                <a:latin typeface="Times New Roman" panose="02020603050405020304" pitchFamily="18" charset="0"/>
                <a:ea typeface="Aptos" panose="020B0004020202020204" pitchFamily="34" charset="0"/>
                <a:cs typeface="Times New Roman" panose="02020603050405020304" pitchFamily="18" charset="0"/>
              </a:rPr>
              <a:t>h</a:t>
            </a: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e Department continues to use its outside counsel resources judiciously, and thus far, it has remained within its budgetary limits.  </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lvl="1" indent="0">
              <a:buNone/>
            </a:pPr>
            <a:endParaRPr lang="en-US" sz="1400" kern="100" dirty="0">
              <a:effectLst/>
              <a:latin typeface="Times New Roman" panose="02020603050405020304" pitchFamily="18" charset="0"/>
              <a:ea typeface="Calibri" panose="020F0502020204030204" pitchFamily="34" charset="0"/>
            </a:endParaRPr>
          </a:p>
          <a:p>
            <a:pPr lvl="1"/>
            <a:endParaRPr lang="en-US" sz="1400" kern="100" dirty="0">
              <a:latin typeface="Times New Roman" panose="02020603050405020304" pitchFamily="18" charset="0"/>
              <a:ea typeface="Calibri" panose="020F0502020204030204" pitchFamily="34" charset="0"/>
            </a:endParaRPr>
          </a:p>
          <a:p>
            <a:pPr marL="228600" lvl="1"/>
            <a:endParaRPr lang="en-US" sz="1800" kern="100" dirty="0">
              <a:effectLst/>
              <a:latin typeface="Times New Roman" panose="02020603050405020304" pitchFamily="18" charset="0"/>
              <a:ea typeface="Calibri" panose="020F0502020204030204" pitchFamily="34" charset="0"/>
            </a:endParaRPr>
          </a:p>
          <a:p>
            <a:pPr lvl="1"/>
            <a:endParaRPr lang="en-US" sz="1400" kern="100" dirty="0">
              <a:latin typeface="Times New Roman" panose="02020603050405020304" pitchFamily="18" charset="0"/>
              <a:ea typeface="Calibri" panose="020F0502020204030204" pitchFamily="34" charset="0"/>
            </a:endParaRPr>
          </a:p>
          <a:p>
            <a:pPr marL="61913" lvl="1" indent="0"/>
            <a:endParaRPr lang="en-US" sz="1400" kern="100" dirty="0">
              <a:effectLst/>
              <a:latin typeface="Times New Roman" panose="02020603050405020304" pitchFamily="18" charset="0"/>
              <a:ea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254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22D2D-619C-83A5-BF68-3CC2D42303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6F8F3D-09C6-C3A4-72D5-831F32FDCB9E}"/>
              </a:ext>
            </a:extLst>
          </p:cNvPr>
          <p:cNvSpPr>
            <a:spLocks noGrp="1"/>
          </p:cNvSpPr>
          <p:nvPr>
            <p:ph sz="half" idx="13"/>
          </p:nvPr>
        </p:nvSpPr>
        <p:spPr>
          <a:xfrm>
            <a:off x="586409" y="944870"/>
            <a:ext cx="10013918" cy="1091748"/>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3d. </a:t>
            </a:r>
            <a:r>
              <a:rPr lang="en-US" sz="2000" b="0" dirty="0">
                <a:latin typeface="Times New Roman" panose="02020603050405020304" pitchFamily="18" charset="0"/>
                <a:cs typeface="Times New Roman" panose="02020603050405020304" pitchFamily="18" charset="0"/>
              </a:rPr>
              <a:t>With the last compensation study done several years back, share if any further changes have been implemented in this budget to bring attorney’s salaries more within range of government industry standards.</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F6C1F25B-E154-434D-17E0-6EB7B984DD8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1154EA84-4FE2-719E-693C-52D98B66C3AA}"/>
              </a:ext>
            </a:extLst>
          </p:cNvPr>
          <p:cNvSpPr>
            <a:spLocks noGrp="1"/>
          </p:cNvSpPr>
          <p:nvPr>
            <p:ph sz="half" idx="2"/>
          </p:nvPr>
        </p:nvSpPr>
        <p:spPr>
          <a:xfrm>
            <a:off x="586409" y="2036618"/>
            <a:ext cx="10013918" cy="3514817"/>
          </a:xfrm>
        </p:spPr>
        <p:txBody>
          <a:bodyPr>
            <a:noAutofit/>
          </a:bodyPr>
          <a:lstStyle/>
          <a:p>
            <a:pPr marL="342900" marR="0" lvl="0" indent="-342900">
              <a:lnSpc>
                <a:spcPct val="115000"/>
              </a:lnSpc>
              <a:buFont typeface="Symbol" panose="05050102010706020507" pitchFamily="18" charset="2"/>
              <a:buChar char=""/>
              <a:tabLst>
                <a:tab pos="457200" algn="l"/>
              </a:tabLst>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Continued annual salary increases for E&amp;M employees.</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The current budget proposes the following merit increases for E&amp;M employees: 3.5% for meets expectations to 5% for far above expectations.  </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Symbol" panose="05050102010706020507" pitchFamily="18" charset="2"/>
              <a:buChar char=""/>
              <a:tabLst>
                <a:tab pos="457200" algn="l"/>
              </a:tabLst>
              <a:defRPr/>
            </a:pPr>
            <a:r>
              <a:rPr lang="en-US" sz="2200" dirty="0">
                <a:latin typeface="Times New Roman" panose="02020603050405020304" pitchFamily="18" charset="0"/>
                <a:ea typeface="Aptos" panose="020B0004020202020204" pitchFamily="34" charset="0"/>
              </a:rPr>
              <a:t>No additional changes have been proposed in this budget cycle.</a:t>
            </a:r>
            <a:r>
              <a:rPr lang="en-US" sz="2200" kern="100" dirty="0">
                <a:latin typeface="Times New Roman" panose="02020603050405020304" pitchFamily="18" charset="0"/>
                <a:ea typeface="Calibri" panose="020F0502020204030204" pitchFamily="34" charset="0"/>
              </a:rPr>
              <a:t>  </a:t>
            </a:r>
          </a:p>
          <a:p>
            <a:pPr marL="0" marR="0" lvl="0" indent="0" algn="l" defTabSz="914400" rtl="0" eaLnBrk="1" fontAlgn="auto" latinLnBrk="0" hangingPunct="1">
              <a:lnSpc>
                <a:spcPct val="115000"/>
              </a:lnSpc>
              <a:spcBef>
                <a:spcPts val="1000"/>
              </a:spcBef>
              <a:spcAft>
                <a:spcPts val="0"/>
              </a:spcAft>
              <a:buClrTx/>
              <a:buSzTx/>
              <a:buNone/>
              <a:tabLst>
                <a:tab pos="457200" algn="l"/>
              </a:tabLst>
              <a:defRPr/>
            </a:pP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914400" marR="0">
              <a:lnSpc>
                <a:spcPct val="115000"/>
              </a:lnSpc>
              <a:spcAft>
                <a:spcPts val="800"/>
              </a:spcAft>
              <a:buNone/>
            </a:pPr>
            <a:r>
              <a:rPr lang="en-US" sz="2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R="0" indent="0">
              <a:buNone/>
            </a:pPr>
            <a:r>
              <a:rPr lang="en-US" sz="2200" kern="100" dirty="0">
                <a:effectLst/>
                <a:latin typeface="Times New Roman" panose="02020603050405020304" pitchFamily="18" charset="0"/>
                <a:ea typeface="Calibri" panose="020F0502020204030204" pitchFamily="34" charset="0"/>
              </a:rPr>
              <a:t> </a:t>
            </a:r>
          </a:p>
          <a:p>
            <a:pPr marL="0" marR="0" indent="0">
              <a:buNone/>
            </a:pPr>
            <a:r>
              <a:rPr lang="en-US" sz="2200" kern="100" dirty="0">
                <a:effectLst/>
                <a:latin typeface="Times New Roman" panose="02020603050405020304" pitchFamily="18" charset="0"/>
                <a:ea typeface="Calibri" panose="020F0502020204030204" pitchFamily="34" charset="0"/>
              </a:rPr>
              <a:t>               </a:t>
            </a:r>
          </a:p>
          <a:p>
            <a:endParaRPr lang="en-US" sz="2200" b="0" i="1" u="none" strike="noStrike" baseline="0" dirty="0">
              <a:latin typeface="Times New Roman" panose="02020603050405020304" pitchFamily="18" charset="0"/>
            </a:endParaRPr>
          </a:p>
          <a:p>
            <a:pPr marL="0" indent="0">
              <a:buNone/>
            </a:pPr>
            <a:endParaRPr lang="en-US" sz="2200" i="1" dirty="0">
              <a:latin typeface="Times New Roman" panose="02020603050405020304" pitchFamily="18" charset="0"/>
            </a:endParaRPr>
          </a:p>
        </p:txBody>
      </p:sp>
    </p:spTree>
    <p:extLst>
      <p:ext uri="{BB962C8B-B14F-4D97-AF65-F5344CB8AC3E}">
        <p14:creationId xmlns:p14="http://schemas.microsoft.com/office/powerpoint/2010/main" val="155424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8247-07D8-9018-DF17-9C246CA2DC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8ED6E-E670-9114-ACC8-5BE2EB07A7B2}"/>
              </a:ext>
            </a:extLst>
          </p:cNvPr>
          <p:cNvSpPr>
            <a:spLocks noGrp="1"/>
          </p:cNvSpPr>
          <p:nvPr>
            <p:ph sz="half" idx="13"/>
          </p:nvPr>
        </p:nvSpPr>
        <p:spPr>
          <a:xfrm>
            <a:off x="188911" y="944869"/>
            <a:ext cx="10411416" cy="813707"/>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 </a:t>
            </a:r>
            <a:r>
              <a:rPr lang="en-US" sz="2000" dirty="0">
                <a:latin typeface="Times New Roman" panose="02020603050405020304" pitchFamily="18" charset="0"/>
                <a:cs typeface="Times New Roman" panose="02020603050405020304" pitchFamily="18" charset="0"/>
              </a:rPr>
              <a:t>e &amp; f.</a:t>
            </a:r>
            <a:r>
              <a:rPr lang="en-US" sz="2000" b="1" dirty="0">
                <a:latin typeface="Times New Roman" panose="02020603050405020304" pitchFamily="18" charset="0"/>
                <a:cs typeface="Times New Roman" panose="02020603050405020304" pitchFamily="18" charset="0"/>
              </a:rPr>
              <a:t> </a:t>
            </a:r>
            <a:r>
              <a:rPr lang="en-US" sz="2000" b="0" dirty="0">
                <a:latin typeface="Times New Roman" panose="02020603050405020304" pitchFamily="18" charset="0"/>
                <a:cs typeface="Times New Roman" panose="02020603050405020304" pitchFamily="18" charset="0"/>
              </a:rPr>
              <a:t>Share any plans to address diversity within your department, while realizing the challenges with compensation.  Share plans for recruitment and retention strategies for attorneys.</a:t>
            </a:r>
            <a:endParaRPr lang="en-US" sz="2000" b="1" dirty="0">
              <a:latin typeface="Times New Roman" panose="02020603050405020304" pitchFamily="18" charset="0"/>
              <a:cs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5A2906A1-D2FA-0045-641D-C5D3A976A34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5CBCCE0-9BDC-0A0C-7516-E63FC24D2A69}"/>
              </a:ext>
            </a:extLst>
          </p:cNvPr>
          <p:cNvSpPr>
            <a:spLocks noGrp="1"/>
          </p:cNvSpPr>
          <p:nvPr>
            <p:ph sz="half" idx="2"/>
          </p:nvPr>
        </p:nvSpPr>
        <p:spPr>
          <a:xfrm>
            <a:off x="188911" y="1758576"/>
            <a:ext cx="12166919" cy="5453754"/>
          </a:xfrm>
        </p:spPr>
        <p:txBody>
          <a:bodyPr>
            <a:normAutofit/>
          </a:bodyPr>
          <a:lstStyle/>
          <a:p>
            <a:pPr marL="342900" marR="0" lvl="0" indent="-342900">
              <a:lnSpc>
                <a:spcPct val="115000"/>
              </a:lnSpc>
              <a:buFont typeface="Symbol" panose="05050102010706020507" pitchFamily="18" charset="2"/>
              <a:buChar char=""/>
              <a:tabLst>
                <a:tab pos="457200" algn="l"/>
              </a:tabLst>
            </a:pPr>
            <a:r>
              <a:rPr lang="en-US" sz="2100" kern="100" dirty="0">
                <a:effectLst/>
                <a:latin typeface="Times New Roman" panose="02020603050405020304" pitchFamily="18" charset="0"/>
                <a:ea typeface="Aptos" panose="020B0004020202020204" pitchFamily="34" charset="0"/>
                <a:cs typeface="Times New Roman" panose="02020603050405020304" pitchFamily="18" charset="0"/>
              </a:rPr>
              <a:t>The Department has been and continues to be a diverse workforce. The department is limited to the applications it receives. Efforts to reach a broad and diverse applicant pool </a:t>
            </a:r>
            <a:r>
              <a:rPr lang="en-US" sz="2100" kern="100" dirty="0">
                <a:latin typeface="Times New Roman" panose="02020603050405020304" pitchFamily="18" charset="0"/>
                <a:ea typeface="Aptos" panose="020B0004020202020204" pitchFamily="34" charset="0"/>
                <a:cs typeface="Times New Roman" panose="02020603050405020304" pitchFamily="18" charset="0"/>
              </a:rPr>
              <a:t>are</a:t>
            </a:r>
            <a:r>
              <a:rPr lang="en-US" sz="2100" kern="100" dirty="0">
                <a:effectLst/>
                <a:latin typeface="Times New Roman" panose="02020603050405020304" pitchFamily="18" charset="0"/>
                <a:ea typeface="Aptos" panose="020B0004020202020204" pitchFamily="34" charset="0"/>
                <a:cs typeface="Times New Roman" panose="02020603050405020304" pitchFamily="18" charset="0"/>
              </a:rPr>
              <a:t> outlined below.</a:t>
            </a:r>
            <a:endParaRPr lang="en-US" sz="2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100" kern="100" dirty="0">
                <a:effectLst/>
                <a:latin typeface="Times New Roman" panose="02020603050405020304" pitchFamily="18" charset="0"/>
                <a:ea typeface="Aptos" panose="020B0004020202020204" pitchFamily="34" charset="0"/>
                <a:cs typeface="Times New Roman" panose="02020603050405020304" pitchFamily="18" charset="0"/>
              </a:rPr>
              <a:t>For several years, the Department participated in the annual Delaware Diversity Job Fair/Minority Job Fair hosted by the Delaware Law School.  Unfortunately, that event is no longer being held.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100" kern="100" dirty="0">
                <a:effectLst/>
                <a:latin typeface="Times New Roman" panose="02020603050405020304" pitchFamily="18" charset="0"/>
                <a:ea typeface="Aptos" panose="020B0004020202020204" pitchFamily="34" charset="0"/>
                <a:cs typeface="Times New Roman" panose="02020603050405020304" pitchFamily="18" charset="0"/>
              </a:rPr>
              <a:t>The Department is hiring a summer law clerk.</a:t>
            </a:r>
            <a:endParaRPr lang="en-US" sz="2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This is an opportunity for law school students to experience public sector legal practice and perhaps return to the Department after graduation. </a:t>
            </a:r>
            <a:endParaRPr lang="en-US" sz="19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100" kern="100" dirty="0">
                <a:effectLst/>
                <a:latin typeface="Times New Roman" panose="02020603050405020304" pitchFamily="18" charset="0"/>
                <a:ea typeface="Aptos" panose="020B0004020202020204" pitchFamily="34" charset="0"/>
                <a:cs typeface="Times New Roman" panose="02020603050405020304" pitchFamily="18" charset="0"/>
              </a:rPr>
              <a:t>The Department posted two (2) positions through the Career Development Offices of the Delaware Law School and the Wilmington University Law School:</a:t>
            </a:r>
            <a:endParaRPr lang="en-US" sz="2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Assistant City Solicitor</a:t>
            </a:r>
            <a:endParaRPr lang="en-US" sz="19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1900" kern="100" dirty="0">
                <a:effectLst/>
                <a:latin typeface="Times New Roman" panose="02020603050405020304" pitchFamily="18" charset="0"/>
                <a:ea typeface="Aptos" panose="020B0004020202020204" pitchFamily="34" charset="0"/>
                <a:cs typeface="Times New Roman" panose="02020603050405020304" pitchFamily="18" charset="0"/>
              </a:rPr>
              <a:t>Summer Law Clerk</a:t>
            </a:r>
            <a:endParaRPr lang="en-US" sz="19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indent="0">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022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44869"/>
            <a:ext cx="10411416" cy="813707"/>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3 </a:t>
            </a:r>
            <a:r>
              <a:rPr lang="en-US" sz="2000" dirty="0">
                <a:latin typeface="Times New Roman" panose="02020603050405020304" pitchFamily="18" charset="0"/>
                <a:cs typeface="Times New Roman" panose="02020603050405020304" pitchFamily="18" charset="0"/>
              </a:rPr>
              <a:t>e &amp; f. (cont’d) </a:t>
            </a:r>
            <a:r>
              <a:rPr lang="en-US" sz="2000" b="0" dirty="0">
                <a:latin typeface="Times New Roman" panose="02020603050405020304" pitchFamily="18" charset="0"/>
                <a:cs typeface="Times New Roman" panose="02020603050405020304" pitchFamily="18" charset="0"/>
              </a:rPr>
              <a:t>Share any plans to address diversity within your department, while realizing the challenges with compensation.  Share plans for recruitment and retention strategies or attorneys.</a:t>
            </a:r>
            <a:endParaRPr lang="en-US" sz="2000" b="1" dirty="0">
              <a:latin typeface="Times New Roman" panose="02020603050405020304" pitchFamily="18" charset="0"/>
              <a:cs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608A7524-6C68-4A85-A1D3-FA10454B365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875AAD1-BA35-B1F9-73DA-0CE556B0FA0C}"/>
              </a:ext>
            </a:extLst>
          </p:cNvPr>
          <p:cNvSpPr>
            <a:spLocks noGrp="1"/>
          </p:cNvSpPr>
          <p:nvPr>
            <p:ph sz="half" idx="2"/>
          </p:nvPr>
        </p:nvSpPr>
        <p:spPr>
          <a:xfrm>
            <a:off x="188911" y="1891144"/>
            <a:ext cx="12003089" cy="6338456"/>
          </a:xfrm>
        </p:spPr>
        <p:txBody>
          <a:bodyPr>
            <a:normAutofit/>
          </a:bodyPr>
          <a:lstStyle/>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registered with the Delaware Law School and Wilmington University Law School for their on-campus interview and resume collection programs.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posted the vacant Assistant City Solicitor position with the Howard University School of Law and the David A. Clarke School of Law at the University of District of Columbia, both HBCUs.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posted the vacant Assistant City Solicitor position with the National Public Employer Labor Relations Association.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is a qualified employer under the Public Service Loan Forgiveness Program.</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PSLF program forgives remaining federal loan balances after ten (10) years (120 qualifying payments) of full-time work for government or 501(c)(3) non-profit organizations.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indent="0">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84932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29D8-1A1A-4A54-86DA-698F18601B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EDFD3-64AB-DD5A-7042-2EF4A32AC710}"/>
              </a:ext>
            </a:extLst>
          </p:cNvPr>
          <p:cNvSpPr>
            <a:spLocks noGrp="1"/>
          </p:cNvSpPr>
          <p:nvPr>
            <p:ph sz="half" idx="13"/>
          </p:nvPr>
        </p:nvSpPr>
        <p:spPr>
          <a:xfrm>
            <a:off x="586409" y="944870"/>
            <a:ext cx="10013918" cy="613766"/>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3g. </a:t>
            </a:r>
            <a:r>
              <a:rPr lang="en-US" sz="2000" b="0" dirty="0">
                <a:latin typeface="Times New Roman" panose="02020603050405020304" pitchFamily="18" charset="0"/>
                <a:cs typeface="Times New Roman" panose="02020603050405020304" pitchFamily="18" charset="0"/>
              </a:rPr>
              <a:t>With pending SB# 237, please share impact for 3-year tenure for City attorneys</a:t>
            </a:r>
            <a:r>
              <a:rPr lang="en-US" sz="2000" b="0" u="none" strike="noStrike" baseline="0" dirty="0">
                <a:latin typeface="Times New Roman" panose="02020603050405020304" pitchFamily="18" charset="0"/>
              </a:rPr>
              <a:t>.</a:t>
            </a:r>
            <a:r>
              <a:rPr lang="en-US" sz="2000" b="0" i="1" u="none" strike="noStrike" baseline="0" dirty="0">
                <a:latin typeface="Times New Roman" panose="02020603050405020304" pitchFamily="18" charset="0"/>
              </a:rPr>
              <a:t> </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A4EE96D8-673A-7FFD-6E1F-8FC132FCDFC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E9A62BDD-6AB8-5F26-4992-53406CB43B80}"/>
              </a:ext>
            </a:extLst>
          </p:cNvPr>
          <p:cNvSpPr>
            <a:spLocks noGrp="1"/>
          </p:cNvSpPr>
          <p:nvPr>
            <p:ph sz="half" idx="2"/>
          </p:nvPr>
        </p:nvSpPr>
        <p:spPr>
          <a:xfrm>
            <a:off x="372963" y="1740096"/>
            <a:ext cx="10980837" cy="4616254"/>
          </a:xfrm>
        </p:spPr>
        <p:txBody>
          <a:bodyPr>
            <a:normAutofit/>
          </a:bodyPr>
          <a:lstStyle/>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Senate Bill No. 237 proposes an amendment to the Delaware Code to allow New Castle County to provide tenure for their Assistant County Attorneys.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The Department, through the recent amendment to the City Charter, has provided tenure to its attorneys who have completed three (3) years of satisfactory service.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400" dirty="0">
                <a:effectLst/>
                <a:latin typeface="Times New Roman" panose="02020603050405020304" pitchFamily="18" charset="0"/>
                <a:ea typeface="Aptos" panose="020B0004020202020204" pitchFamily="34" charset="0"/>
              </a:rPr>
              <a:t>The Department anticipates that the impact of New Castle County providing tenure for its Assistant County attorneys will increase competition for the limited pool of public sector attorneys.</a:t>
            </a:r>
            <a:endParaRPr lang="en-US" sz="2400" b="0" i="1" u="none" strike="noStrike" baseline="0" dirty="0">
              <a:latin typeface="Times New Roman" panose="02020603050405020304" pitchFamily="18" charset="0"/>
            </a:endParaRPr>
          </a:p>
          <a:p>
            <a:pPr marL="0" indent="0">
              <a:buNone/>
            </a:pPr>
            <a:endParaRPr lang="en-US" sz="2000" i="1" dirty="0">
              <a:latin typeface="Times New Roman" panose="02020603050405020304" pitchFamily="18" charset="0"/>
            </a:endParaRPr>
          </a:p>
        </p:txBody>
      </p:sp>
    </p:spTree>
    <p:extLst>
      <p:ext uri="{BB962C8B-B14F-4D97-AF65-F5344CB8AC3E}">
        <p14:creationId xmlns:p14="http://schemas.microsoft.com/office/powerpoint/2010/main" val="3102034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209D1-EF01-712C-34FA-CE67E0CA43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B19968-63AC-C132-CC9F-7E6FA05FD9F1}"/>
              </a:ext>
            </a:extLst>
          </p:cNvPr>
          <p:cNvSpPr>
            <a:spLocks noGrp="1"/>
          </p:cNvSpPr>
          <p:nvPr>
            <p:ph sz="half" idx="13"/>
          </p:nvPr>
        </p:nvSpPr>
        <p:spPr>
          <a:xfrm>
            <a:off x="586409" y="944870"/>
            <a:ext cx="10013918" cy="613766"/>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3h. </a:t>
            </a:r>
            <a:r>
              <a:rPr lang="en-US" sz="2000" b="0" dirty="0">
                <a:latin typeface="Times New Roman" panose="02020603050405020304" pitchFamily="18" charset="0"/>
                <a:cs typeface="Times New Roman" panose="02020603050405020304" pitchFamily="18" charset="0"/>
              </a:rPr>
              <a:t>Share if any continued collaborations with WPD and AG’s Office, regarding “Operation Heat” formerly known as “Fed-Up</a:t>
            </a:r>
            <a:r>
              <a:rPr lang="en-US" sz="2000" b="0" u="none" strike="noStrike" baseline="0" dirty="0">
                <a:latin typeface="Times New Roman" panose="02020603050405020304" pitchFamily="18" charset="0"/>
              </a:rPr>
              <a:t>.”</a:t>
            </a:r>
            <a:r>
              <a:rPr lang="en-US" sz="2000" b="0" i="1" u="none" strike="noStrike" baseline="0" dirty="0">
                <a:latin typeface="Times New Roman" panose="02020603050405020304" pitchFamily="18" charset="0"/>
              </a:rPr>
              <a:t> </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03D4980B-D7AA-113D-2BFC-C49758E7C99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97508480-CF78-6EEF-5FB5-247623F097D3}"/>
              </a:ext>
            </a:extLst>
          </p:cNvPr>
          <p:cNvSpPr>
            <a:spLocks noGrp="1"/>
          </p:cNvSpPr>
          <p:nvPr>
            <p:ph sz="half" idx="2"/>
          </p:nvPr>
        </p:nvSpPr>
        <p:spPr>
          <a:xfrm>
            <a:off x="372963" y="1766454"/>
            <a:ext cx="10980837" cy="4408435"/>
          </a:xfrm>
        </p:spPr>
        <p:txBody>
          <a:bodyPr>
            <a:normAutofit/>
          </a:bodyPr>
          <a:lstStyle/>
          <a:p>
            <a:pPr marL="342900" marR="0" lvl="0" indent="-342900">
              <a:lnSpc>
                <a:spcPct val="115000"/>
              </a:lnSpc>
              <a:buFont typeface="Symbol" panose="05050102010706020507" pitchFamily="18" charset="2"/>
              <a:buChar char=""/>
              <a:tabLst>
                <a:tab pos="457200" algn="l"/>
              </a:tabLst>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U.S. Attorney’s Office hires and manages a Special Assistant U.S. Attorney as part of the Fed-Up program.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buNone/>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tabLst>
                <a:tab pos="457200" algn="l"/>
              </a:tabLst>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Department’s role is limited to processing payroll for the Special Assistant U.S. Attorney.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lvl="1">
              <a:buFont typeface="Courier New" panose="02070309020205020404" pitchFamily="49" charset="0"/>
              <a:buChar char="o"/>
            </a:pPr>
            <a:r>
              <a:rPr lang="en-US" dirty="0">
                <a:effectLst/>
                <a:latin typeface="Times New Roman" panose="02020603050405020304" pitchFamily="18" charset="0"/>
                <a:ea typeface="Aptos" panose="020B0004020202020204" pitchFamily="34" charset="0"/>
              </a:rPr>
              <a:t>The federal government fully reimburses the City for the position on an annual basis.</a:t>
            </a:r>
            <a:endParaRPr lang="en-US" b="0" i="1" u="none" strike="noStrike" baseline="0" dirty="0">
              <a:latin typeface="Times New Roman" panose="02020603050405020304" pitchFamily="18" charset="0"/>
            </a:endParaRPr>
          </a:p>
          <a:p>
            <a:pPr marL="0" indent="0">
              <a:buNone/>
            </a:pPr>
            <a:endParaRPr lang="en-US" sz="2000" i="1" dirty="0">
              <a:latin typeface="Times New Roman" panose="02020603050405020304" pitchFamily="18" charset="0"/>
            </a:endParaRPr>
          </a:p>
        </p:txBody>
      </p:sp>
    </p:spTree>
    <p:extLst>
      <p:ext uri="{BB962C8B-B14F-4D97-AF65-F5344CB8AC3E}">
        <p14:creationId xmlns:p14="http://schemas.microsoft.com/office/powerpoint/2010/main" val="1911008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596347" y="989543"/>
            <a:ext cx="10387211" cy="1205017"/>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4.  </a:t>
            </a:r>
            <a:r>
              <a:rPr lang="en-US" sz="2000" b="0" dirty="0">
                <a:latin typeface="Times New Roman" panose="02020603050405020304" pitchFamily="18" charset="0"/>
                <a:cs typeface="Times New Roman" panose="02020603050405020304" pitchFamily="18" charset="0"/>
              </a:rPr>
              <a:t>Discuss</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planned use for </a:t>
            </a:r>
            <a:r>
              <a:rPr lang="en-US" sz="2000" b="1" i="0" u="sng" strike="noStrike" baseline="0" dirty="0">
                <a:solidFill>
                  <a:srgbClr val="000000"/>
                </a:solidFill>
                <a:latin typeface="Times New Roman" panose="02020603050405020304" pitchFamily="18" charset="0"/>
                <a:cs typeface="Times New Roman" panose="02020603050405020304" pitchFamily="18" charset="0"/>
              </a:rPr>
              <a:t>$270K</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budgeted in Legal Fees</a:t>
            </a:r>
            <a:endParaRPr lang="en-US" sz="1800" b="0" dirty="0">
              <a:latin typeface="Times New Roman" panose="02020603050405020304" pitchFamily="18" charset="0"/>
              <a:ea typeface="+mn-lt"/>
              <a:cs typeface="Times New Roman" panose="02020603050405020304" pitchFamily="18" charset="0"/>
            </a:endParaRPr>
          </a:p>
          <a:p>
            <a:pPr marL="285750" indent="-285750">
              <a:buFont typeface="Arial" panose="020B0604020202020204" pitchFamily="34" charset="0"/>
              <a:buChar char="•"/>
            </a:pPr>
            <a:endParaRPr lang="en-US" sz="1800" b="0" dirty="0">
              <a:latin typeface="Times New Roman" panose="02020603050405020304" pitchFamily="18" charset="0"/>
              <a:ea typeface="+mn-lt"/>
              <a:cs typeface="Times New Roman" panose="02020603050405020304" pitchFamily="18" charset="0"/>
            </a:endParaRPr>
          </a:p>
          <a:p>
            <a:pPr marL="285750" indent="-285750">
              <a:buFont typeface="Arial" panose="020B0604020202020204" pitchFamily="34" charset="0"/>
              <a:buChar char="•"/>
            </a:pPr>
            <a:endParaRPr lang="en-US" sz="1800" b="0" dirty="0">
              <a:latin typeface="Times New Roman" panose="02020603050405020304" pitchFamily="18" charset="0"/>
              <a:ea typeface="+mn-lt"/>
              <a:cs typeface="Times New Roman" panose="02020603050405020304" pitchFamily="18" charset="0"/>
            </a:endParaRPr>
          </a:p>
          <a:p>
            <a:endParaRPr lang="en-US" sz="1800" b="0" dirty="0">
              <a:latin typeface="Times New Roman" panose="02020603050405020304" pitchFamily="18" charset="0"/>
              <a:ea typeface="+mn-lt"/>
              <a:cs typeface="Times New Roman" panose="02020603050405020304" pitchFamily="18" charset="0"/>
            </a:endParaRPr>
          </a:p>
          <a:p>
            <a:pPr marL="403225">
              <a:lnSpc>
                <a:spcPct val="100000"/>
              </a:lnSpc>
            </a:pPr>
            <a:endParaRPr lang="en-US" sz="1800" b="0" dirty="0">
              <a:latin typeface="Times New Roman" panose="02020603050405020304" pitchFamily="18" charset="0"/>
              <a:ea typeface="+mn-lt"/>
              <a:cs typeface="Times New Roman" panose="02020603050405020304" pitchFamily="18" charset="0"/>
            </a:endParaRPr>
          </a:p>
          <a:p>
            <a:pPr marL="403225">
              <a:lnSpc>
                <a:spcPct val="100000"/>
              </a:lnSpc>
            </a:pPr>
            <a:endParaRPr lang="en-US" sz="1800" b="0" dirty="0">
              <a:latin typeface="Times New Roman" panose="02020603050405020304" pitchFamily="18" charset="0"/>
              <a:ea typeface="+mn-lt"/>
              <a:cs typeface="Times New Roman" panose="02020603050405020304" pitchFamily="18" charset="0"/>
            </a:endParaRPr>
          </a:p>
          <a:p>
            <a:pPr>
              <a:lnSpc>
                <a:spcPct val="100000"/>
              </a:lnSpc>
            </a:pPr>
            <a:endParaRPr lang="en-US" sz="1800" b="0" dirty="0">
              <a:latin typeface="Times New Roman" panose="02020603050405020304" pitchFamily="18" charset="0"/>
              <a:ea typeface="+mn-lt"/>
              <a:cs typeface="Times New Roman" panose="02020603050405020304" pitchFamily="18" charset="0"/>
            </a:endParaRPr>
          </a:p>
          <a:p>
            <a:pPr>
              <a:lnSpc>
                <a:spcPct val="100000"/>
              </a:lnSpc>
            </a:pPr>
            <a:endParaRPr lang="en-US" sz="1800" b="0" dirty="0">
              <a:latin typeface="Times New Roman" panose="02020603050405020304" pitchFamily="18" charset="0"/>
              <a:ea typeface="+mn-lt"/>
              <a:cs typeface="Times New Roman" panose="02020603050405020304" pitchFamily="18" charset="0"/>
            </a:endParaRPr>
          </a:p>
        </p:txBody>
      </p:sp>
      <p:graphicFrame>
        <p:nvGraphicFramePr>
          <p:cNvPr id="9" name="Table 4">
            <a:extLst>
              <a:ext uri="{FF2B5EF4-FFF2-40B4-BE49-F238E27FC236}">
                <a16:creationId xmlns:a16="http://schemas.microsoft.com/office/drawing/2014/main" id="{1399D785-2016-70EA-EDCC-90CD2CD01EE7}"/>
              </a:ext>
            </a:extLst>
          </p:cNvPr>
          <p:cNvGraphicFramePr>
            <a:graphicFrameLocks noGrp="1"/>
          </p:cNvGraphicFramePr>
          <p:nvPr>
            <p:ph sz="half" idx="2"/>
            <p:extLst>
              <p:ext uri="{D42A27DB-BD31-4B8C-83A1-F6EECF244321}">
                <p14:modId xmlns:p14="http://schemas.microsoft.com/office/powerpoint/2010/main" val="3218150427"/>
              </p:ext>
            </p:extLst>
          </p:nvPr>
        </p:nvGraphicFramePr>
        <p:xfrm>
          <a:off x="903642" y="2030384"/>
          <a:ext cx="9993854" cy="3447615"/>
        </p:xfrm>
        <a:graphic>
          <a:graphicData uri="http://schemas.openxmlformats.org/drawingml/2006/table">
            <a:tbl>
              <a:tblPr firstRow="1" bandRow="1">
                <a:tableStyleId>{93296810-A885-4BE3-A3E7-6D5BEEA58F35}</a:tableStyleId>
              </a:tblPr>
              <a:tblGrid>
                <a:gridCol w="4996927">
                  <a:extLst>
                    <a:ext uri="{9D8B030D-6E8A-4147-A177-3AD203B41FA5}">
                      <a16:colId xmlns:a16="http://schemas.microsoft.com/office/drawing/2014/main" val="1912059392"/>
                    </a:ext>
                  </a:extLst>
                </a:gridCol>
                <a:gridCol w="4996927">
                  <a:extLst>
                    <a:ext uri="{9D8B030D-6E8A-4147-A177-3AD203B41FA5}">
                      <a16:colId xmlns:a16="http://schemas.microsoft.com/office/drawing/2014/main" val="492687426"/>
                    </a:ext>
                  </a:extLst>
                </a:gridCol>
              </a:tblGrid>
              <a:tr h="932472">
                <a:tc>
                  <a:txBody>
                    <a:bodyPr/>
                    <a:lstStyle/>
                    <a:p>
                      <a:pPr lvl="0" algn="ctr" fontAlgn="b"/>
                      <a:r>
                        <a:rPr lang="en-US" sz="2200" b="1" u="none" strike="noStrike" dirty="0">
                          <a:solidFill>
                            <a:schemeClr val="bg1"/>
                          </a:solidFill>
                          <a:effectLst/>
                        </a:rPr>
                        <a:t>Category</a:t>
                      </a:r>
                      <a:endParaRPr lang="en-US" sz="2200" b="1" i="0" u="none" strike="noStrike" dirty="0">
                        <a:solidFill>
                          <a:schemeClr val="bg1"/>
                        </a:solidFill>
                        <a:effectLst/>
                        <a:latin typeface="+mj-lt"/>
                      </a:endParaRPr>
                    </a:p>
                  </a:txBody>
                  <a:tcPr marL="9525" marR="9525" marT="9525" marB="0" anchor="ctr"/>
                </a:tc>
                <a:tc>
                  <a:txBody>
                    <a:bodyPr/>
                    <a:lstStyle/>
                    <a:p>
                      <a:pPr lvl="0" algn="ctr" fontAlgn="t"/>
                      <a:r>
                        <a:rPr lang="en-US" sz="2200" b="1" u="none" strike="noStrike" dirty="0">
                          <a:solidFill>
                            <a:schemeClr val="bg1"/>
                          </a:solidFill>
                          <a:effectLst/>
                        </a:rPr>
                        <a:t>Proposed FY’27 Budget Amount</a:t>
                      </a:r>
                      <a:endParaRPr lang="en-US" sz="2200" b="1" i="0" u="none" strike="noStrike" dirty="0">
                        <a:solidFill>
                          <a:schemeClr val="bg1"/>
                        </a:solidFill>
                        <a:effectLst/>
                        <a:latin typeface="+mj-lt"/>
                      </a:endParaRPr>
                    </a:p>
                  </a:txBody>
                  <a:tcPr marL="9525" marR="9525" marT="9525" marB="0" anchor="ctr"/>
                </a:tc>
                <a:extLst>
                  <a:ext uri="{0D108BD9-81ED-4DB2-BD59-A6C34878D82A}">
                    <a16:rowId xmlns:a16="http://schemas.microsoft.com/office/drawing/2014/main" val="462125814"/>
                  </a:ext>
                </a:extLst>
              </a:tr>
              <a:tr h="817039">
                <a:tc>
                  <a:txBody>
                    <a:bodyPr/>
                    <a:lstStyle/>
                    <a:p>
                      <a:pPr lvl="0" algn="ctr" fontAlgn="b"/>
                      <a:r>
                        <a:rPr lang="en-US" sz="2200" b="0" u="none" strike="noStrike" dirty="0">
                          <a:solidFill>
                            <a:srgbClr val="000000"/>
                          </a:solidFill>
                          <a:effectLst/>
                        </a:rPr>
                        <a:t>Labor Negotiations &amp; Associated Litigation</a:t>
                      </a:r>
                      <a:endParaRPr lang="en-US" sz="2200" b="0" i="0" u="none" strike="noStrike" dirty="0">
                        <a:solidFill>
                          <a:srgbClr val="000000"/>
                        </a:solidFill>
                        <a:effectLst/>
                        <a:latin typeface="+mn-lt"/>
                      </a:endParaRPr>
                    </a:p>
                  </a:txBody>
                  <a:tcPr marL="9525" marR="9525" marT="9525" marB="0" anchor="ctr"/>
                </a:tc>
                <a:tc>
                  <a:txBody>
                    <a:bodyPr/>
                    <a:lstStyle/>
                    <a:p>
                      <a:pPr lvl="1" algn="ctr" fontAlgn="b"/>
                      <a:r>
                        <a:rPr lang="en-US" sz="2200" b="0" u="none" strike="noStrike" dirty="0">
                          <a:solidFill>
                            <a:srgbClr val="000000"/>
                          </a:solidFill>
                          <a:effectLst/>
                        </a:rPr>
                        <a:t> $145,000 </a:t>
                      </a:r>
                      <a:endParaRPr lang="en-US" sz="2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150553365"/>
                  </a:ext>
                </a:extLst>
              </a:tr>
              <a:tr h="881065">
                <a:tc>
                  <a:txBody>
                    <a:bodyPr/>
                    <a:lstStyle/>
                    <a:p>
                      <a:pPr lvl="0" algn="ctr" fontAlgn="b"/>
                      <a:r>
                        <a:rPr lang="en-US" sz="2200" b="0" u="none" strike="noStrike" dirty="0">
                          <a:solidFill>
                            <a:srgbClr val="000000"/>
                          </a:solidFill>
                          <a:effectLst/>
                        </a:rPr>
                        <a:t>Real Estate Transactions, including matters related to economic development. </a:t>
                      </a:r>
                      <a:endParaRPr lang="en-US" sz="2200" b="0" i="0" u="none" strike="noStrike" dirty="0">
                        <a:solidFill>
                          <a:srgbClr val="000000"/>
                        </a:solidFill>
                        <a:effectLst/>
                        <a:latin typeface="+mn-lt"/>
                      </a:endParaRPr>
                    </a:p>
                  </a:txBody>
                  <a:tcPr marL="9525" marR="9525" marT="9525" marB="0" anchor="ctr"/>
                </a:tc>
                <a:tc>
                  <a:txBody>
                    <a:bodyPr/>
                    <a:lstStyle/>
                    <a:p>
                      <a:pPr lvl="1" algn="ctr" fontAlgn="b"/>
                      <a:r>
                        <a:rPr lang="en-US" sz="2200" b="0" u="none" strike="noStrike" dirty="0">
                          <a:solidFill>
                            <a:srgbClr val="000000"/>
                          </a:solidFill>
                          <a:effectLst/>
                        </a:rPr>
                        <a:t> </a:t>
                      </a:r>
                      <a:r>
                        <a:rPr lang="en-US" sz="2200" b="0" u="none" strike="noStrike" kern="1200" dirty="0">
                          <a:solidFill>
                            <a:srgbClr val="000000"/>
                          </a:solidFill>
                          <a:effectLst/>
                        </a:rPr>
                        <a:t>$25,000 </a:t>
                      </a:r>
                      <a:endParaRPr lang="en-US" sz="22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888807111"/>
                  </a:ext>
                </a:extLst>
              </a:tr>
              <a:tr h="817039">
                <a:tc>
                  <a:txBody>
                    <a:bodyPr/>
                    <a:lstStyle/>
                    <a:p>
                      <a:pPr lvl="0" algn="ctr" fontAlgn="b"/>
                      <a:r>
                        <a:rPr lang="en-US" sz="2200" b="0" u="none" strike="noStrike" dirty="0">
                          <a:solidFill>
                            <a:srgbClr val="000000"/>
                          </a:solidFill>
                          <a:effectLst/>
                        </a:rPr>
                        <a:t>Complex Transactions</a:t>
                      </a:r>
                      <a:endParaRPr lang="en-US" sz="2200" b="0" i="0" u="none" strike="noStrike" dirty="0">
                        <a:solidFill>
                          <a:srgbClr val="000000"/>
                        </a:solidFill>
                        <a:effectLst/>
                        <a:latin typeface="+mn-lt"/>
                      </a:endParaRPr>
                    </a:p>
                  </a:txBody>
                  <a:tcPr marL="9525" marR="9525" marT="9525" marB="0" anchor="ctr"/>
                </a:tc>
                <a:tc>
                  <a:txBody>
                    <a:bodyPr/>
                    <a:lstStyle/>
                    <a:p>
                      <a:pPr lvl="1" algn="ctr" fontAlgn="ctr"/>
                      <a:r>
                        <a:rPr lang="en-US" sz="2200" b="0" u="none" strike="noStrike" dirty="0">
                          <a:solidFill>
                            <a:srgbClr val="000000"/>
                          </a:solidFill>
                          <a:effectLst/>
                        </a:rPr>
                        <a:t> $100,000 </a:t>
                      </a:r>
                      <a:endParaRPr lang="en-US" sz="2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217130538"/>
                  </a:ext>
                </a:extLst>
              </a:tr>
            </a:tbl>
          </a:graphicData>
        </a:graphic>
      </p:graphicFrame>
    </p:spTree>
    <p:extLst>
      <p:ext uri="{BB962C8B-B14F-4D97-AF65-F5344CB8AC3E}">
        <p14:creationId xmlns:p14="http://schemas.microsoft.com/office/powerpoint/2010/main" val="2290736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3C103-D00E-4EE8-82FE-FC6BE967A24A}"/>
              </a:ext>
            </a:extLst>
          </p:cNvPr>
          <p:cNvSpPr>
            <a:spLocks noGrp="1"/>
          </p:cNvSpPr>
          <p:nvPr>
            <p:ph sz="half" idx="2"/>
          </p:nvPr>
        </p:nvSpPr>
        <p:spPr>
          <a:xfrm>
            <a:off x="569167" y="1758575"/>
            <a:ext cx="10600581" cy="4778749"/>
          </a:xfrm>
        </p:spPr>
        <p:txBody>
          <a:bodyPr>
            <a:normAutofit/>
          </a:bodyPr>
          <a:lstStyle/>
          <a:p>
            <a:pPr marL="520700" lvl="2" indent="0" fontAlgn="base">
              <a:spcBef>
                <a:spcPct val="0"/>
              </a:spcBef>
              <a:spcAft>
                <a:spcPct val="0"/>
              </a:spcAft>
              <a:buNone/>
            </a:pPr>
            <a:endParaRPr lang="en-US" sz="2800" dirty="0">
              <a:latin typeface="Times New Roman" panose="02020603050405020304" pitchFamily="18"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kern="100" dirty="0">
                <a:latin typeface="Times New Roman" panose="02020603050405020304" pitchFamily="18" charset="0"/>
                <a:ea typeface="Aptos" panose="020B0004020202020204" pitchFamily="34" charset="0"/>
                <a:cs typeface="Times New Roman" panose="02020603050405020304" pitchFamily="18" charset="0"/>
              </a:rPr>
              <a:t>Yes.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7DCD80F-7B9D-4E37-B01C-4FA4DEB94E3B}"/>
              </a:ext>
            </a:extLst>
          </p:cNvPr>
          <p:cNvSpPr>
            <a:spLocks noGrp="1"/>
          </p:cNvSpPr>
          <p:nvPr>
            <p:ph sz="half" idx="13"/>
          </p:nvPr>
        </p:nvSpPr>
        <p:spPr>
          <a:xfrm>
            <a:off x="569167" y="864524"/>
            <a:ext cx="8710635" cy="798021"/>
          </a:xfrm>
        </p:spPr>
        <p:txBody>
          <a:bodyPr>
            <a:normAutofit/>
          </a:bodyPr>
          <a:lstStyle/>
          <a:p>
            <a:r>
              <a:rPr lang="en-US" sz="2000" dirty="0">
                <a:latin typeface="Times New Roman" panose="02020603050405020304" pitchFamily="18" charset="0"/>
                <a:cs typeface="Times New Roman" panose="02020603050405020304" pitchFamily="18" charset="0"/>
              </a:rPr>
              <a:t>Question 4a.  </a:t>
            </a:r>
            <a:r>
              <a:rPr lang="en-US" sz="2000" b="0" dirty="0">
                <a:latin typeface="Times New Roman" panose="02020603050405020304" pitchFamily="18" charset="0"/>
                <a:cs typeface="Times New Roman" panose="02020603050405020304" pitchFamily="18" charset="0"/>
              </a:rPr>
              <a:t>Specify if the budget provides the adequate resources considering the number of vacancies, and high turnover.</a:t>
            </a:r>
          </a:p>
          <a:p>
            <a:endParaRPr lang="en-US" dirty="0"/>
          </a:p>
        </p:txBody>
      </p:sp>
      <p:sp>
        <p:nvSpPr>
          <p:cNvPr id="4" name="Slide Number Placeholder 3">
            <a:extLst>
              <a:ext uri="{FF2B5EF4-FFF2-40B4-BE49-F238E27FC236}">
                <a16:creationId xmlns:a16="http://schemas.microsoft.com/office/drawing/2014/main" id="{FE954E2A-7047-4A54-AD42-81FBE4D216F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31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4654-209C-6F1C-173F-AE1A7A35DD2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F99922-5232-5056-1B09-5E985FBECA0A}"/>
              </a:ext>
            </a:extLst>
          </p:cNvPr>
          <p:cNvSpPr>
            <a:spLocks noGrp="1"/>
          </p:cNvSpPr>
          <p:nvPr>
            <p:ph sz="half" idx="2"/>
          </p:nvPr>
        </p:nvSpPr>
        <p:spPr>
          <a:xfrm>
            <a:off x="569167" y="1758575"/>
            <a:ext cx="10600581" cy="4778749"/>
          </a:xfrm>
        </p:spPr>
        <p:txBody>
          <a:bodyPr>
            <a:normAutofit/>
          </a:bodyPr>
          <a:lstStyle/>
          <a:p>
            <a:pPr marL="342900" indent="-342900">
              <a:lnSpc>
                <a:spcPct val="115000"/>
              </a:lnSpc>
              <a:buFont typeface="Symbol" panose="05050102010706020507" pitchFamily="18" charset="2"/>
              <a:buChar char=""/>
              <a:tabLst>
                <a:tab pos="457200" algn="l"/>
              </a:tabLst>
            </a:pPr>
            <a:r>
              <a:rPr lang="en-US" kern="100" dirty="0">
                <a:latin typeface="Times New Roman" panose="02020603050405020304" pitchFamily="18" charset="0"/>
                <a:ea typeface="Aptos" panose="020B0004020202020204" pitchFamily="34" charset="0"/>
                <a:cs typeface="Times New Roman" panose="02020603050405020304" pitchFamily="18" charset="0"/>
              </a:rPr>
              <a:t>The Department proposed a budget of $25,000 to support the Ethics Commission.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15000"/>
              </a:lnSpc>
              <a:buNone/>
              <a:tabLst>
                <a:tab pos="457200" algn="l"/>
              </a:tabLst>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buNone/>
            </a:pPr>
            <a:r>
              <a:rPr lang="en-US" sz="3200" kern="100" dirty="0">
                <a:latin typeface="Times New Roman" panose="02020603050405020304" pitchFamily="18" charset="0"/>
                <a:ea typeface="Aptos" panose="020B0004020202020204" pitchFamily="34" charset="0"/>
                <a:cs typeface="Times New Roman" panose="02020603050405020304" pitchFamily="18" charset="0"/>
              </a:rPr>
              <a:t> </a:t>
            </a:r>
            <a:endParaRPr lang="en-US" sz="3200" kern="100" dirty="0">
              <a:latin typeface="Aptos" panose="020B0004020202020204" pitchFamily="34" charset="0"/>
              <a:ea typeface="Aptos" panose="020B0004020202020204" pitchFamily="34" charset="0"/>
              <a:cs typeface="Times New Roman" panose="02020603050405020304" pitchFamily="18" charset="0"/>
            </a:endParaRPr>
          </a:p>
          <a:p>
            <a:pPr marL="520700" lvl="2" indent="0" fontAlgn="base">
              <a:spcBef>
                <a:spcPct val="0"/>
              </a:spcBef>
              <a:spcAft>
                <a:spcPct val="0"/>
              </a:spcAft>
              <a:buNone/>
            </a:pP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0DD5D93-3EA1-ACDA-62B1-BE36EAA0476B}"/>
              </a:ext>
            </a:extLst>
          </p:cNvPr>
          <p:cNvSpPr>
            <a:spLocks noGrp="1"/>
          </p:cNvSpPr>
          <p:nvPr>
            <p:ph sz="half" idx="13"/>
          </p:nvPr>
        </p:nvSpPr>
        <p:spPr>
          <a:xfrm>
            <a:off x="569167" y="864524"/>
            <a:ext cx="8710635" cy="798021"/>
          </a:xfrm>
        </p:spPr>
        <p:txBody>
          <a:bodyPr>
            <a:normAutofit/>
          </a:bodyPr>
          <a:lstStyle/>
          <a:p>
            <a:r>
              <a:rPr lang="en-US" sz="2000" dirty="0">
                <a:latin typeface="Times New Roman" panose="02020603050405020304" pitchFamily="18" charset="0"/>
                <a:cs typeface="Times New Roman" panose="02020603050405020304" pitchFamily="18" charset="0"/>
              </a:rPr>
              <a:t>Question 4b.  </a:t>
            </a:r>
            <a:r>
              <a:rPr lang="en-US" sz="2000" b="0" dirty="0">
                <a:latin typeface="Times New Roman" panose="02020603050405020304" pitchFamily="18" charset="0"/>
                <a:cs typeface="Times New Roman" panose="02020603050405020304" pitchFamily="18" charset="0"/>
              </a:rPr>
              <a:t>Specify funding set aside for Ethics Commission representation.</a:t>
            </a:r>
          </a:p>
          <a:p>
            <a:endParaRPr lang="en-US" dirty="0"/>
          </a:p>
        </p:txBody>
      </p:sp>
      <p:sp>
        <p:nvSpPr>
          <p:cNvPr id="4" name="Slide Number Placeholder 3">
            <a:extLst>
              <a:ext uri="{FF2B5EF4-FFF2-40B4-BE49-F238E27FC236}">
                <a16:creationId xmlns:a16="http://schemas.microsoft.com/office/drawing/2014/main" id="{E4FCC9D6-6CE0-0C1C-BA67-5CD8DA8213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115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B4F4D-147C-1821-D526-1EEACC9D54E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222262-6ED9-C69A-91DA-A8298A8531FD}"/>
              </a:ext>
            </a:extLst>
          </p:cNvPr>
          <p:cNvSpPr>
            <a:spLocks noGrp="1"/>
          </p:cNvSpPr>
          <p:nvPr>
            <p:ph sz="half" idx="2"/>
          </p:nvPr>
        </p:nvSpPr>
        <p:spPr>
          <a:xfrm>
            <a:off x="569167" y="1758575"/>
            <a:ext cx="10600581" cy="4778749"/>
          </a:xfrm>
        </p:spPr>
        <p:txBody>
          <a:bodyPr>
            <a:normAutofit/>
          </a:bodyPr>
          <a:lstStyle/>
          <a:p>
            <a:pPr marL="285750" lvl="2" indent="-285750" fontAlgn="base">
              <a:spcBef>
                <a:spcPct val="0"/>
              </a:spcBef>
              <a:spcAft>
                <a:spcPct val="0"/>
              </a:spcAft>
            </a:pPr>
            <a:endParaRPr lang="en-US" sz="1800" dirty="0">
              <a:effectLst/>
              <a:latin typeface="Times New Roman" panose="02020603050405020304" pitchFamily="18" charset="0"/>
              <a:ea typeface="Aptos" panose="020B0004020202020204" pitchFamily="34" charset="0"/>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tab pos="457200" algn="l"/>
              </a:tabLst>
              <a:defRPr/>
            </a:pPr>
            <a:r>
              <a:rPr lang="en-US" sz="2400" dirty="0">
                <a:effectLst/>
                <a:latin typeface="Times New Roman" panose="02020603050405020304" pitchFamily="18" charset="0"/>
                <a:ea typeface="Aptos" panose="020B0004020202020204" pitchFamily="34" charset="0"/>
              </a:rPr>
              <a:t>At Council’s request, the Department included $30,000 in last year’s budget to allow Council to retain outside counsel should a conflict of interest arise.  The Department proposed the same amount in this year’s budget.</a:t>
            </a: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574F766-15F0-4DB2-0A02-FB9ADB386C39}"/>
              </a:ext>
            </a:extLst>
          </p:cNvPr>
          <p:cNvSpPr>
            <a:spLocks noGrp="1"/>
          </p:cNvSpPr>
          <p:nvPr>
            <p:ph sz="half" idx="13"/>
          </p:nvPr>
        </p:nvSpPr>
        <p:spPr>
          <a:xfrm>
            <a:off x="569167" y="864524"/>
            <a:ext cx="8710635" cy="798021"/>
          </a:xfrm>
        </p:spPr>
        <p:txBody>
          <a:bodyPr>
            <a:normAutofit fontScale="92500" lnSpcReduction="10000"/>
          </a:bodyPr>
          <a:lstStyle/>
          <a:p>
            <a:r>
              <a:rPr lang="en-US" sz="2000" dirty="0">
                <a:latin typeface="Times New Roman" panose="02020603050405020304" pitchFamily="18" charset="0"/>
                <a:cs typeface="Times New Roman" panose="02020603050405020304" pitchFamily="18" charset="0"/>
              </a:rPr>
              <a:t>Question 4c.  </a:t>
            </a:r>
            <a:r>
              <a:rPr lang="en-US" sz="2000" b="0" dirty="0">
                <a:latin typeface="Times New Roman" panose="02020603050405020304" pitchFamily="18" charset="0"/>
                <a:cs typeface="Times New Roman" panose="02020603050405020304" pitchFamily="18" charset="0"/>
              </a:rPr>
              <a:t>Specify if any funding is set aside pertaining to potential conflicts that may arise pertaining to legal matters that are of a difference of legal opinion between the Legislative and Executive branches that will necessitate outside legal expertise, etc.</a:t>
            </a:r>
          </a:p>
          <a:p>
            <a:endParaRPr lang="en-US" dirty="0"/>
          </a:p>
        </p:txBody>
      </p:sp>
      <p:sp>
        <p:nvSpPr>
          <p:cNvPr id="4" name="Slide Number Placeholder 3">
            <a:extLst>
              <a:ext uri="{FF2B5EF4-FFF2-40B4-BE49-F238E27FC236}">
                <a16:creationId xmlns:a16="http://schemas.microsoft.com/office/drawing/2014/main" id="{DD24F1FF-FD59-2BD0-DE33-F32608203C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992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611FE-911D-A8BF-D015-2F696BC055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0B68E5-EA4A-07D5-3DB1-A5A28DAE9D81}"/>
              </a:ext>
            </a:extLst>
          </p:cNvPr>
          <p:cNvSpPr>
            <a:spLocks noGrp="1"/>
          </p:cNvSpPr>
          <p:nvPr>
            <p:ph sz="half" idx="2"/>
          </p:nvPr>
        </p:nvSpPr>
        <p:spPr>
          <a:xfrm>
            <a:off x="569167" y="1758575"/>
            <a:ext cx="10600581" cy="4778749"/>
          </a:xfrm>
        </p:spPr>
        <p:txBody>
          <a:bodyPr>
            <a:normAutofit/>
          </a:bodyPr>
          <a:lstStyle/>
          <a:p>
            <a:pPr marL="806450" lvl="0" indent="-806450" defTabSz="741363" fontAlgn="base">
              <a:lnSpc>
                <a:spcPct val="100000"/>
              </a:lnSpc>
              <a:spcBef>
                <a:spcPct val="0"/>
              </a:spcBef>
              <a:spcAft>
                <a:spcPct val="0"/>
              </a:spcAft>
              <a:buNone/>
            </a:pPr>
            <a:r>
              <a:rPr lang="en-US" sz="1800" u="sng" dirty="0">
                <a:latin typeface="Times New Roman" panose="02020603050405020304" pitchFamily="18" charset="0"/>
                <a:cs typeface="Times New Roman" panose="02020603050405020304" pitchFamily="18" charset="0"/>
              </a:rPr>
              <a:t>FY2025 Outside Counsel</a:t>
            </a:r>
            <a:r>
              <a:rPr lang="en-US" sz="1800" dirty="0">
                <a:latin typeface="Times New Roman" panose="02020603050405020304" pitchFamily="18" charset="0"/>
                <a:cs typeface="Times New Roman" panose="02020603050405020304" pitchFamily="18" charset="0"/>
              </a:rPr>
              <a:t>:</a:t>
            </a:r>
            <a:endParaRPr lang="en-US" sz="1800" u="sng" dirty="0">
              <a:latin typeface="Times New Roman" panose="02020603050405020304" pitchFamily="18" charset="0"/>
              <a:cs typeface="Times New Roman" panose="02020603050405020304" pitchFamily="18" charset="0"/>
            </a:endParaRPr>
          </a:p>
          <a:p>
            <a:pPr marL="806450" lvl="0" indent="-285750" fontAlgn="base">
              <a:lnSpc>
                <a:spcPct val="100000"/>
              </a:lnSpc>
              <a:spcBef>
                <a:spcPct val="0"/>
              </a:spcBef>
              <a:spcAft>
                <a:spcPct val="0"/>
              </a:spcAft>
              <a:buNone/>
            </a:pPr>
            <a:endParaRPr lang="en-US" sz="1800" b="1" dirty="0">
              <a:latin typeface="Times New Roman" panose="02020603050405020304" pitchFamily="18" charset="0"/>
              <a:cs typeface="Times New Roman" panose="02020603050405020304" pitchFamily="18" charset="0"/>
            </a:endParaRP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Richards Layton &amp; Finger (since 2020) ($84,855 YTD)</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Young Conaway Stargatt &amp; Taylor LLP (since 2006) ($14,930 YTD)</a:t>
            </a:r>
          </a:p>
          <a:p>
            <a:pPr marL="806450" lvl="1" indent="-285750" fontAlgn="base">
              <a:spcBef>
                <a:spcPct val="0"/>
              </a:spcBef>
              <a:spcAft>
                <a:spcPct val="0"/>
              </a:spcAft>
            </a:pPr>
            <a:endParaRPr lang="en-US" sz="1600" dirty="0">
              <a:latin typeface="Times New Roman" panose="02020603050405020304" pitchFamily="18" charset="0"/>
              <a:cs typeface="Times New Roman" panose="02020603050405020304" pitchFamily="18" charset="0"/>
            </a:endParaRPr>
          </a:p>
          <a:p>
            <a:pPr marL="806450" lvl="0" indent="-806450" defTabSz="741363" fontAlgn="base">
              <a:lnSpc>
                <a:spcPct val="100000"/>
              </a:lnSpc>
              <a:spcBef>
                <a:spcPct val="0"/>
              </a:spcBef>
              <a:spcAft>
                <a:spcPct val="0"/>
              </a:spcAft>
              <a:buNone/>
            </a:pPr>
            <a:r>
              <a:rPr lang="en-US" sz="1800" u="sng" dirty="0">
                <a:latin typeface="Times New Roman" panose="02020603050405020304" pitchFamily="18" charset="0"/>
                <a:cs typeface="Times New Roman" panose="02020603050405020304" pitchFamily="18" charset="0"/>
              </a:rPr>
              <a:t>FY2026 Outside Counsel</a:t>
            </a:r>
            <a:r>
              <a:rPr lang="en-US" sz="1800" dirty="0">
                <a:latin typeface="Times New Roman" panose="02020603050405020304" pitchFamily="18" charset="0"/>
                <a:cs typeface="Times New Roman" panose="02020603050405020304" pitchFamily="18" charset="0"/>
              </a:rPr>
              <a:t>:</a:t>
            </a:r>
            <a:endParaRPr lang="en-US" sz="1800" u="sng" dirty="0">
              <a:latin typeface="Times New Roman" panose="02020603050405020304" pitchFamily="18" charset="0"/>
              <a:cs typeface="Times New Roman" panose="02020603050405020304" pitchFamily="18" charset="0"/>
            </a:endParaRPr>
          </a:p>
          <a:p>
            <a:pPr marL="806450" lvl="0" indent="-285750" fontAlgn="base">
              <a:lnSpc>
                <a:spcPct val="100000"/>
              </a:lnSpc>
              <a:spcBef>
                <a:spcPct val="0"/>
              </a:spcBef>
              <a:spcAft>
                <a:spcPct val="0"/>
              </a:spcAft>
              <a:buNone/>
            </a:pPr>
            <a:endParaRPr lang="en-US" sz="1800" b="1" dirty="0">
              <a:latin typeface="Times New Roman" panose="02020603050405020304" pitchFamily="18" charset="0"/>
              <a:cs typeface="Times New Roman" panose="02020603050405020304" pitchFamily="18" charset="0"/>
            </a:endParaRP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Giordano &amp; Gagne (since 2025) ($1,190 YTD)</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Halloran Farkas &amp; Kittila (since 2026) ($0)</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Potter Anderson (since 2025) ($36,614 YTD)</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Whiteford Taylor &amp; Preston (since 2025) ($550 YTD)</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Young Conaway Stargatt &amp; Taylor LLP (since 2006) ($14,930 YTD)</a:t>
            </a:r>
          </a:p>
          <a:p>
            <a:pPr marL="520700" lvl="1" indent="0" fontAlgn="base">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The Department has engaged firms that have longstanding commitments to promoting diverse and inclusive work environments.  The firms Richards Layton &amp; Finger; Young Conaway Stargatt &amp; Taylor; Potter Anderson; Whiteford Taylor &amp; Preston; and Halloran Farkas &amp; Kittila prominently explain their effort and support of inclusivity on their respective websites.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520700" lvl="1" indent="0" fontAlgn="base">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806450" lvl="1" indent="-285750" fontAlgn="base">
              <a:spcBef>
                <a:spcPct val="0"/>
              </a:spcBef>
              <a:spcAft>
                <a:spcPct val="0"/>
              </a:spcAft>
            </a:pPr>
            <a:endParaRPr lang="en-US" sz="1600" dirty="0">
              <a:latin typeface="Times New Roman" panose="02020603050405020304" pitchFamily="18" charset="0"/>
              <a:cs typeface="Times New Roman" panose="02020603050405020304" pitchFamily="18" charset="0"/>
            </a:endParaRPr>
          </a:p>
          <a:p>
            <a:pPr marL="806450" lvl="0" indent="-285750" fontAlgn="base">
              <a:lnSpc>
                <a:spcPct val="100000"/>
              </a:lnSpc>
              <a:spcBef>
                <a:spcPct val="0"/>
              </a:spcBef>
              <a:spcAft>
                <a:spcPct val="0"/>
              </a:spcAft>
              <a:buNone/>
            </a:pPr>
            <a:endParaRPr lang="en-US" sz="1400" dirty="0">
              <a:latin typeface="Times New Roman" panose="02020603050405020304" pitchFamily="18" charset="0"/>
              <a:cs typeface="Times New Roman" panose="02020603050405020304" pitchFamily="18" charset="0"/>
            </a:endParaRPr>
          </a:p>
          <a:p>
            <a:pPr marL="806450" lvl="0" indent="-285750" fontAlgn="base">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806450" lvl="2" indent="-285750" fontAlgn="base">
              <a:spcBef>
                <a:spcPct val="0"/>
              </a:spcBef>
              <a:spcAft>
                <a:spcPct val="0"/>
              </a:spcAft>
            </a:pPr>
            <a:endParaRPr lang="en-US" sz="1600" dirty="0">
              <a:latin typeface="Times New Roman" panose="02020603050405020304" pitchFamily="18" charset="0"/>
              <a:cs typeface="Times New Roman" panose="02020603050405020304" pitchFamily="18" charset="0"/>
            </a:endParaRPr>
          </a:p>
          <a:p>
            <a:pPr marL="0" lvl="2" indent="0" fontAlgn="base">
              <a:spcBef>
                <a:spcPct val="0"/>
              </a:spcBef>
              <a:spcAft>
                <a:spcPct val="0"/>
              </a:spcAft>
              <a:buNone/>
            </a:pPr>
            <a:endParaRPr lang="en-US" sz="1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E08F7AD-99A3-7EC1-AFA1-68F9E6A1F78D}"/>
              </a:ext>
            </a:extLst>
          </p:cNvPr>
          <p:cNvSpPr>
            <a:spLocks noGrp="1"/>
          </p:cNvSpPr>
          <p:nvPr>
            <p:ph sz="half" idx="13"/>
          </p:nvPr>
        </p:nvSpPr>
        <p:spPr>
          <a:xfrm>
            <a:off x="569167" y="864524"/>
            <a:ext cx="8710635" cy="798021"/>
          </a:xfrm>
        </p:spPr>
        <p:txBody>
          <a:bodyPr>
            <a:normAutofit fontScale="92500" lnSpcReduction="20000"/>
          </a:bodyPr>
          <a:lstStyle/>
          <a:p>
            <a:r>
              <a:rPr lang="en-US" sz="2200" dirty="0">
                <a:latin typeface="Times New Roman" panose="02020603050405020304" pitchFamily="18" charset="0"/>
                <a:cs typeface="Times New Roman" panose="02020603050405020304" pitchFamily="18" charset="0"/>
              </a:rPr>
              <a:t>Question 4d.  </a:t>
            </a:r>
            <a:r>
              <a:rPr lang="en-US" sz="2200" b="0" dirty="0">
                <a:latin typeface="Times New Roman" panose="02020603050405020304" pitchFamily="18" charset="0"/>
                <a:cs typeface="Times New Roman" panose="02020603050405020304" pitchFamily="18" charset="0"/>
              </a:rPr>
              <a:t>Specify law firms that the City has engaged within the last 2 fiscal years to date: list vendor name, amount, specify if DBE, and specify firms that are inclusive of minorities for diversity, # of years for engagement agreement(s).</a:t>
            </a:r>
          </a:p>
          <a:p>
            <a:endParaRPr lang="en-US" dirty="0"/>
          </a:p>
        </p:txBody>
      </p:sp>
      <p:sp>
        <p:nvSpPr>
          <p:cNvPr id="4" name="Slide Number Placeholder 3">
            <a:extLst>
              <a:ext uri="{FF2B5EF4-FFF2-40B4-BE49-F238E27FC236}">
                <a16:creationId xmlns:a16="http://schemas.microsoft.com/office/drawing/2014/main" id="{A16B3940-BF0B-9C1A-2AE5-CE67E86645A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3193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3C103-D00E-4EE8-82FE-FC6BE967A24A}"/>
              </a:ext>
            </a:extLst>
          </p:cNvPr>
          <p:cNvSpPr>
            <a:spLocks noGrp="1"/>
          </p:cNvSpPr>
          <p:nvPr>
            <p:ph sz="half" idx="2"/>
          </p:nvPr>
        </p:nvSpPr>
        <p:spPr>
          <a:xfrm>
            <a:off x="609600" y="2117581"/>
            <a:ext cx="10560148" cy="4137024"/>
          </a:xfrm>
        </p:spPr>
        <p:txBody>
          <a:bodyPr>
            <a:normAutofit fontScale="92500" lnSpcReduction="20000"/>
          </a:bodyPr>
          <a:lstStyle/>
          <a:p>
            <a:pPr marL="285750" lvl="1" indent="-285750">
              <a:buSzPct val="120000"/>
              <a:buFont typeface="Times New Roman" panose="02020603050405020304" pitchFamily="18" charset="0"/>
              <a:buChar char="•"/>
            </a:pPr>
            <a:r>
              <a:rPr lang="en-US" dirty="0">
                <a:latin typeface="Times New Roman" panose="02020603050405020304" pitchFamily="18" charset="0"/>
                <a:cs typeface="Times New Roman" panose="02020603050405020304" pitchFamily="18" charset="0"/>
              </a:rPr>
              <a:t>The Law Department’s vendors consist of law firms.  To the best of our knowledge these law firms are not DBEs as defined by code section 35-132.  </a:t>
            </a:r>
          </a:p>
          <a:p>
            <a:pPr marL="465138" lvl="1" indent="0">
              <a:buNone/>
            </a:pPr>
            <a:endParaRPr lang="en-US" dirty="0">
              <a:latin typeface="Times New Roman" panose="02020603050405020304" pitchFamily="18" charset="0"/>
              <a:cs typeface="Times New Roman" panose="02020603050405020304" pitchFamily="18" charset="0"/>
            </a:endParaRPr>
          </a:p>
          <a:p>
            <a:pPr marL="750888" lvl="1" indent="-285750">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The selection of firms is based on: </a:t>
            </a:r>
          </a:p>
          <a:p>
            <a:pPr marL="914400" lvl="1" indent="-182563"/>
            <a:r>
              <a:rPr lang="en-US" sz="2600" dirty="0">
                <a:latin typeface="Times New Roman" panose="02020603050405020304" pitchFamily="18" charset="0"/>
                <a:cs typeface="Times New Roman" panose="02020603050405020304" pitchFamily="18" charset="0"/>
              </a:rPr>
              <a:t>Areas of expertise</a:t>
            </a:r>
          </a:p>
          <a:p>
            <a:pPr marL="914400" lvl="1" indent="-182563"/>
            <a:r>
              <a:rPr lang="en-US" sz="2600" dirty="0">
                <a:latin typeface="Times New Roman" panose="02020603050405020304" pitchFamily="18" charset="0"/>
                <a:cs typeface="Times New Roman" panose="02020603050405020304" pitchFamily="18" charset="0"/>
              </a:rPr>
              <a:t>Competitiveness of rates</a:t>
            </a:r>
          </a:p>
          <a:p>
            <a:pPr marL="1371600" lvl="2" indent="-182563">
              <a:tabLst>
                <a:tab pos="1146175" algn="l"/>
              </a:tabLst>
            </a:pPr>
            <a:r>
              <a:rPr lang="en-US" sz="2600" dirty="0">
                <a:latin typeface="Times New Roman" panose="02020603050405020304" pitchFamily="18" charset="0"/>
                <a:cs typeface="Times New Roman" panose="02020603050405020304" pitchFamily="18" charset="0"/>
              </a:rPr>
              <a:t>Interview firms</a:t>
            </a:r>
          </a:p>
          <a:p>
            <a:pPr marL="1371600" lvl="2" indent="-182563">
              <a:tabLst>
                <a:tab pos="1146175" algn="l"/>
              </a:tabLst>
            </a:pPr>
            <a:r>
              <a:rPr lang="en-US" sz="2600" dirty="0">
                <a:latin typeface="Times New Roman" panose="02020603050405020304" pitchFamily="18" charset="0"/>
                <a:cs typeface="Times New Roman" panose="02020603050405020304" pitchFamily="18" charset="0"/>
              </a:rPr>
              <a:t>Look for best fit</a:t>
            </a:r>
          </a:p>
          <a:p>
            <a:pPr marL="1371600" lvl="2" indent="-182563">
              <a:tabLst>
                <a:tab pos="1146175" algn="l"/>
              </a:tabLst>
            </a:pPr>
            <a:r>
              <a:rPr lang="en-US" sz="2600" dirty="0">
                <a:latin typeface="Times New Roman" panose="02020603050405020304" pitchFamily="18" charset="0"/>
                <a:cs typeface="Times New Roman" panose="02020603050405020304" pitchFamily="18" charset="0"/>
              </a:rPr>
              <a:t>Consider lowest rate</a:t>
            </a:r>
          </a:p>
          <a:p>
            <a:pPr marL="914400" lvl="2" indent="-174625">
              <a:tabLst>
                <a:tab pos="1146175" algn="l"/>
              </a:tabLst>
            </a:pPr>
            <a:r>
              <a:rPr lang="en-US" sz="2600" dirty="0">
                <a:latin typeface="Times New Roman" panose="02020603050405020304" pitchFamily="18" charset="0"/>
                <a:cs typeface="Times New Roman" panose="02020603050405020304" pitchFamily="18" charset="0"/>
              </a:rPr>
              <a:t>Capacity to litigate complex cases</a:t>
            </a:r>
          </a:p>
          <a:p>
            <a:pPr marL="465138" indent="0">
              <a:buNone/>
            </a:pPr>
            <a:endParaRPr lang="en-US" sz="2000" dirty="0">
              <a:latin typeface="Times New Roman" panose="02020603050405020304" pitchFamily="18" charset="0"/>
              <a:cs typeface="Times New Roman" panose="02020603050405020304" pitchFamily="18" charset="0"/>
            </a:endParaRPr>
          </a:p>
          <a:p>
            <a:pPr marL="465138" indent="0">
              <a:buNone/>
            </a:pPr>
            <a:r>
              <a:rPr lang="en-US" sz="2400" dirty="0">
                <a:latin typeface="Times New Roman" panose="02020603050405020304" pitchFamily="18" charset="0"/>
                <a:cs typeface="Times New Roman" panose="02020603050405020304" pitchFamily="18" charset="0"/>
              </a:rPr>
              <a:t>If a DBE meets the needs of the specific legal matter, we would engage their services. </a:t>
            </a:r>
          </a:p>
          <a:p>
            <a:pPr marL="341313" lvl="0" indent="-341313" defTabSz="741363" fontAlgn="base">
              <a:lnSpc>
                <a:spcPct val="100000"/>
              </a:lnSpc>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341313" lvl="0" indent="-341313" defTabSz="741363" fontAlgn="base">
              <a:lnSpc>
                <a:spcPct val="100000"/>
              </a:lnSpc>
              <a:spcBef>
                <a:spcPct val="0"/>
              </a:spcBef>
              <a:spcAft>
                <a:spcPct val="0"/>
              </a:spcAft>
              <a:buNone/>
            </a:pPr>
            <a:endParaRPr lang="en-US" sz="1600" dirty="0"/>
          </a:p>
        </p:txBody>
      </p:sp>
      <p:sp>
        <p:nvSpPr>
          <p:cNvPr id="3" name="Content Placeholder 2">
            <a:extLst>
              <a:ext uri="{FF2B5EF4-FFF2-40B4-BE49-F238E27FC236}">
                <a16:creationId xmlns:a16="http://schemas.microsoft.com/office/drawing/2014/main" id="{87DCD80F-7B9D-4E37-B01C-4FA4DEB94E3B}"/>
              </a:ext>
            </a:extLst>
          </p:cNvPr>
          <p:cNvSpPr>
            <a:spLocks noGrp="1"/>
          </p:cNvSpPr>
          <p:nvPr>
            <p:ph sz="half" idx="13"/>
          </p:nvPr>
        </p:nvSpPr>
        <p:spPr>
          <a:xfrm>
            <a:off x="609600" y="980902"/>
            <a:ext cx="9693244" cy="1034934"/>
          </a:xfrm>
        </p:spPr>
        <p:txBody>
          <a:bodyPr>
            <a:normAutofit/>
          </a:bodyPr>
          <a:lstStyle/>
          <a:p>
            <a:r>
              <a:rPr lang="en-US" sz="2000" dirty="0">
                <a:latin typeface="Times New Roman" panose="02020603050405020304" pitchFamily="18" charset="0"/>
                <a:cs typeface="Times New Roman" panose="02020603050405020304" pitchFamily="18" charset="0"/>
              </a:rPr>
              <a:t>Question 4d.  (cont’d.) </a:t>
            </a:r>
            <a:r>
              <a:rPr lang="en-US" sz="2000" b="0" dirty="0">
                <a:latin typeface="Times New Roman" panose="02020603050405020304" pitchFamily="18" charset="0"/>
                <a:cs typeface="Times New Roman" panose="02020603050405020304" pitchFamily="18" charset="0"/>
              </a:rPr>
              <a:t>Specify law firms that the City has engaged within the last 2 fiscal years to date: list vendor name, amount, specify if DBE, and specify firms that are inclusive of minorities for diversity, # of years for engagement agreement(s).</a:t>
            </a:r>
          </a:p>
          <a:p>
            <a:endParaRPr lang="en-US" sz="2000" b="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5B7ED13-83ED-4A73-99EB-446CB58F2BF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458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444113" y="2610427"/>
            <a:ext cx="11303773" cy="3745923"/>
          </a:xfrm>
        </p:spPr>
        <p:txBody>
          <a:bodyPr>
            <a:normAutofit lnSpcReduction="10000"/>
          </a:bodyPr>
          <a:lstStyle/>
          <a:p>
            <a:pPr marR="0">
              <a:spcBef>
                <a:spcPts val="0"/>
              </a:spcBef>
              <a:spcAft>
                <a:spcPts val="0"/>
              </a:spcAft>
              <a:buSzPct val="120000"/>
            </a:pPr>
            <a:r>
              <a:rPr lang="en-US" dirty="0">
                <a:latin typeface="Times New Roman" panose="02020603050405020304" pitchFamily="18" charset="0"/>
                <a:ea typeface="Times New Roman" panose="02020603050405020304" pitchFamily="18" charset="0"/>
                <a:cs typeface="Times New Roman" panose="02020603050405020304" pitchFamily="18" charset="0"/>
              </a:rPr>
              <a:t>The mitigating fiscal budgetary factors in place that protect the city from legal claims are:</a:t>
            </a:r>
          </a:p>
          <a:p>
            <a:pPr marL="374650" marR="0" indent="0">
              <a:spcBef>
                <a:spcPts val="0"/>
              </a:spcBef>
              <a:spcAft>
                <a:spcPts val="0"/>
              </a:spcAft>
              <a:buNone/>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buFont typeface="Courier New" panose="02070309020205020404" pitchFamily="49" charset="0"/>
              <a:buChar char="o"/>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Hiring and retaining qualified and hardworking attorneys to work on suitable cases and tasks</a:t>
            </a:r>
          </a:p>
          <a:p>
            <a:pPr marL="660400" indent="-285750">
              <a:spcBef>
                <a:spcPts val="0"/>
              </a:spcBef>
            </a:pP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buFont typeface="Courier New" panose="02070309020205020404" pitchFamily="49" charset="0"/>
              <a:buChar char="o"/>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Engaging outside counsel at discounted and competitive rates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handle matters more efficiently and more effectively when appropriate</a:t>
            </a:r>
          </a:p>
          <a:p>
            <a:pPr marL="660400" indent="-285750">
              <a:spcBef>
                <a:spcPts val="0"/>
              </a:spcBef>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buFont typeface="Courier New" panose="02070309020205020404" pitchFamily="49" charset="0"/>
              <a:buChar char="o"/>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Budgeting funds for professional development and training to enhance the Law Department’s effectiveness in protecting the City from legal claims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631371" y="1037367"/>
            <a:ext cx="9550431" cy="1425278"/>
          </a:xfrm>
        </p:spPr>
        <p:txBody>
          <a:bodyPr>
            <a:normAutofit fontScale="77500" lnSpcReduction="20000"/>
          </a:bodyPr>
          <a:lstStyle/>
          <a:p>
            <a:pPr>
              <a:lnSpc>
                <a:spcPct val="110000"/>
              </a:lnSpc>
            </a:pPr>
            <a:r>
              <a:rPr lang="en-US" sz="2200" dirty="0">
                <a:latin typeface="Times New Roman" panose="02020603050405020304" pitchFamily="18" charset="0"/>
                <a:cs typeface="Times New Roman" panose="02020603050405020304" pitchFamily="18" charset="0"/>
              </a:rPr>
              <a:t>Question 5.  </a:t>
            </a:r>
            <a:r>
              <a:rPr lang="en-US" sz="2300" b="0" dirty="0">
                <a:latin typeface="Times New Roman" panose="02020603050405020304" pitchFamily="18" charset="0"/>
                <a:cs typeface="Times New Roman" panose="02020603050405020304" pitchFamily="18" charset="0"/>
              </a:rPr>
              <a:t>Realizing there are a myriad of legal matters that impact the City such as risk management, workers’ compensation, legal collections, to name a few, which require legal engagement agreements, please share if this budget provides the necessary funding and resources that best represent and protect the City from a litany of claims, lawsuits, etc. (</a:t>
            </a:r>
            <a:r>
              <a:rPr lang="en-US" sz="2300" u="sng" dirty="0">
                <a:latin typeface="Times New Roman" panose="02020603050405020304" pitchFamily="18" charset="0"/>
                <a:cs typeface="Times New Roman" panose="02020603050405020304" pitchFamily="18" charset="0"/>
              </a:rPr>
              <a:t>$1.1M</a:t>
            </a:r>
            <a:r>
              <a:rPr lang="en-US" sz="2300" b="0" dirty="0">
                <a:latin typeface="Times New Roman" panose="02020603050405020304" pitchFamily="18" charset="0"/>
                <a:cs typeface="Times New Roman" panose="02020603050405020304" pitchFamily="18" charset="0"/>
              </a:rPr>
              <a:t> General Fund, </a:t>
            </a:r>
            <a:r>
              <a:rPr lang="en-US" sz="2300" u="sng" dirty="0">
                <a:latin typeface="Times New Roman" panose="02020603050405020304" pitchFamily="18" charset="0"/>
                <a:cs typeface="Times New Roman" panose="02020603050405020304" pitchFamily="18" charset="0"/>
              </a:rPr>
              <a:t>$523K</a:t>
            </a:r>
            <a:r>
              <a:rPr lang="en-US" sz="2300" b="0" dirty="0">
                <a:latin typeface="Times New Roman" panose="02020603050405020304" pitchFamily="18" charset="0"/>
                <a:cs typeface="Times New Roman" panose="02020603050405020304" pitchFamily="18" charset="0"/>
              </a:rPr>
              <a:t> Water Sewer Fund, </a:t>
            </a:r>
            <a:r>
              <a:rPr lang="en-US" sz="2300" u="sng" dirty="0">
                <a:latin typeface="Times New Roman" panose="02020603050405020304" pitchFamily="18" charset="0"/>
                <a:cs typeface="Times New Roman" panose="02020603050405020304" pitchFamily="18" charset="0"/>
              </a:rPr>
              <a:t>$850K</a:t>
            </a:r>
            <a:r>
              <a:rPr lang="en-US" sz="2300" b="0" dirty="0">
                <a:latin typeface="Times New Roman" panose="02020603050405020304" pitchFamily="18" charset="0"/>
                <a:cs typeface="Times New Roman" panose="02020603050405020304" pitchFamily="18" charset="0"/>
              </a:rPr>
              <a:t> Risk Management, and </a:t>
            </a:r>
            <a:r>
              <a:rPr lang="en-US" sz="2300" u="sng" dirty="0">
                <a:latin typeface="Times New Roman" panose="02020603050405020304" pitchFamily="18" charset="0"/>
                <a:cs typeface="Times New Roman" panose="02020603050405020304" pitchFamily="18" charset="0"/>
              </a:rPr>
              <a:t>$816K</a:t>
            </a:r>
            <a:r>
              <a:rPr lang="en-US" sz="2300" b="0" dirty="0">
                <a:latin typeface="Times New Roman" panose="02020603050405020304" pitchFamily="18" charset="0"/>
                <a:cs typeface="Times New Roman" panose="02020603050405020304" pitchFamily="18" charset="0"/>
              </a:rPr>
              <a:t> Workers’ Compensation Fund.</a:t>
            </a:r>
          </a:p>
          <a:p>
            <a:endParaRPr lang="en-US" sz="2000" dirty="0"/>
          </a:p>
        </p:txBody>
      </p:sp>
      <p:sp>
        <p:nvSpPr>
          <p:cNvPr id="4" name="Slide Number Placeholder 3">
            <a:extLst>
              <a:ext uri="{FF2B5EF4-FFF2-40B4-BE49-F238E27FC236}">
                <a16:creationId xmlns:a16="http://schemas.microsoft.com/office/drawing/2014/main" id="{50649E2F-1A9C-40BC-B690-D82A5350143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9200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626165" y="2649682"/>
            <a:ext cx="10543583" cy="3887642"/>
          </a:xfrm>
        </p:spPr>
        <p:txBody>
          <a:bodyPr/>
          <a:lstStyle/>
          <a:p>
            <a:pPr marR="0">
              <a:spcBef>
                <a:spcPts val="0"/>
              </a:spcBef>
              <a:spcAft>
                <a:spcPts val="0"/>
              </a:spcAft>
              <a:buSzPct val="120000"/>
              <a:tabLst>
                <a:tab pos="465138"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regard to Risk Management’s Insurance Claims/Legal Defense line, the Law Department provides a recommendation to HR regarding estimated outside counsel fees.  The proposed budget includes estimates for pending and anticipated litigation related to:</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65138" marR="0" indent="0">
              <a:spcBef>
                <a:spcPts val="0"/>
              </a:spcBef>
              <a:spcAft>
                <a:spcPts val="0"/>
              </a:spcAft>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buFont typeface="Courier New" panose="02070309020205020404" pitchFamily="49" charset="0"/>
              <a:buChar char="o"/>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Employment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buFont typeface="Courier New" panose="02070309020205020404" pitchFamily="49" charset="0"/>
              <a:buChar char="o"/>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Federal Constitutional and Statutory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buFont typeface="Courier New" panose="02070309020205020404" pitchFamily="49" charset="0"/>
              <a:buChar char="o"/>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Personal Injury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285750" lvl="1" indent="-285750">
              <a:buSzPct val="120000"/>
            </a:pPr>
            <a:r>
              <a:rPr lang="en-US" sz="1800" dirty="0">
                <a:latin typeface="Times New Roman" panose="02020603050405020304" pitchFamily="18" charset="0"/>
                <a:cs typeface="Times New Roman" panose="02020603050405020304" pitchFamily="18" charset="0"/>
              </a:rPr>
              <a:t>The remaining lines have been historically delegated to the individual departments under the Law Department’s oversight.  Such oversight includes:</a:t>
            </a:r>
          </a:p>
          <a:p>
            <a:pPr marL="465138" lvl="1" indent="0">
              <a:buNone/>
            </a:pPr>
            <a:endParaRPr lang="en-US" sz="1800" dirty="0">
              <a:latin typeface="Times New Roman" panose="02020603050405020304" pitchFamily="18" charset="0"/>
              <a:cs typeface="Times New Roman" panose="02020603050405020304" pitchFamily="18" charset="0"/>
            </a:endParaRPr>
          </a:p>
          <a:p>
            <a:pPr marL="750888" lvl="1" indent="-285750">
              <a:spcBef>
                <a:spcPts val="0"/>
              </a:spcBef>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Selecting and approving outside counsel</a:t>
            </a:r>
          </a:p>
          <a:p>
            <a:pPr marL="750888" lvl="1" indent="-285750">
              <a:spcBef>
                <a:spcPts val="0"/>
              </a:spcBef>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Receiving, reviewing, and approving invoices from firms engaged in litigation matters</a:t>
            </a:r>
          </a:p>
          <a:p>
            <a:pPr marL="750888" lvl="1" indent="-285750">
              <a:spcBef>
                <a:spcPts val="0"/>
              </a:spcBef>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Engaging with the departments to assess the effectiveness of the law firms</a:t>
            </a:r>
          </a:p>
          <a:p>
            <a:pPr marL="750888" lvl="1" indent="-285750">
              <a:spcBef>
                <a:spcPts val="0"/>
              </a:spcBef>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Drafting and reviewing contracts to retain certain firms for specific departments </a:t>
            </a:r>
          </a:p>
          <a:p>
            <a:pPr marL="0" lvl="1" indent="0">
              <a:buNone/>
            </a:pPr>
            <a:endParaRPr lang="en-US" dirty="0">
              <a:latin typeface="Times New Roman" panose="02020603050405020304" pitchFamily="18" charset="0"/>
              <a:cs typeface="Times New Roman" panose="02020603050405020304" pitchFamily="18"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707571" y="914736"/>
            <a:ext cx="9689579" cy="1662209"/>
          </a:xfrm>
        </p:spPr>
        <p:txBody>
          <a:bodyPr>
            <a:noAutofit/>
          </a:bodyPr>
          <a:lstStyle/>
          <a:p>
            <a:r>
              <a:rPr lang="en-US" sz="1800" dirty="0">
                <a:latin typeface="Times New Roman" panose="02020603050405020304" pitchFamily="18" charset="0"/>
                <a:cs typeface="Times New Roman" panose="02020603050405020304" pitchFamily="18" charset="0"/>
              </a:rPr>
              <a:t>Question 5</a:t>
            </a:r>
            <a:r>
              <a:rPr lang="en-US" sz="1800" b="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(cont’d) </a:t>
            </a:r>
            <a:r>
              <a:rPr lang="en-US" sz="1800" b="0" dirty="0">
                <a:latin typeface="Times New Roman" panose="02020603050405020304" pitchFamily="18" charset="0"/>
                <a:cs typeface="Times New Roman" panose="02020603050405020304" pitchFamily="18" charset="0"/>
              </a:rPr>
              <a:t>Realizing there are a myriad of legal matters that impact the City such as risk management, workers’ compensation, legal collections, to name a few, which require legal engagement agreements, please share if this budget provides the necessary funding and resources that best represent and protect the City from a litany of claims, lawsuits, etc. (</a:t>
            </a:r>
            <a:r>
              <a:rPr lang="en-US" sz="1800" u="sng" dirty="0">
                <a:latin typeface="Times New Roman" panose="02020603050405020304" pitchFamily="18" charset="0"/>
                <a:cs typeface="Times New Roman" panose="02020603050405020304" pitchFamily="18" charset="0"/>
              </a:rPr>
              <a:t>$1.1M</a:t>
            </a:r>
            <a:r>
              <a:rPr lang="en-US" sz="1800" b="0" dirty="0">
                <a:latin typeface="Times New Roman" panose="02020603050405020304" pitchFamily="18" charset="0"/>
                <a:cs typeface="Times New Roman" panose="02020603050405020304" pitchFamily="18" charset="0"/>
              </a:rPr>
              <a:t> General Fund, </a:t>
            </a:r>
            <a:r>
              <a:rPr lang="en-US" sz="1800" u="sng" dirty="0">
                <a:latin typeface="Times New Roman" panose="02020603050405020304" pitchFamily="18" charset="0"/>
                <a:cs typeface="Times New Roman" panose="02020603050405020304" pitchFamily="18" charset="0"/>
              </a:rPr>
              <a:t>$523K</a:t>
            </a:r>
            <a:r>
              <a:rPr lang="en-US" sz="1800" b="0" dirty="0">
                <a:latin typeface="Times New Roman" panose="02020603050405020304" pitchFamily="18" charset="0"/>
                <a:cs typeface="Times New Roman" panose="02020603050405020304" pitchFamily="18" charset="0"/>
              </a:rPr>
              <a:t> Water Sewer Fund, </a:t>
            </a:r>
            <a:r>
              <a:rPr lang="en-US" sz="1800" u="sng" dirty="0">
                <a:latin typeface="Times New Roman" panose="02020603050405020304" pitchFamily="18" charset="0"/>
                <a:cs typeface="Times New Roman" panose="02020603050405020304" pitchFamily="18" charset="0"/>
              </a:rPr>
              <a:t>$850K</a:t>
            </a:r>
            <a:r>
              <a:rPr lang="en-US" sz="1800" b="0" dirty="0">
                <a:latin typeface="Times New Roman" panose="02020603050405020304" pitchFamily="18" charset="0"/>
                <a:cs typeface="Times New Roman" panose="02020603050405020304" pitchFamily="18" charset="0"/>
              </a:rPr>
              <a:t> Risk Management, and </a:t>
            </a:r>
            <a:r>
              <a:rPr lang="en-US" sz="1800" u="sng" dirty="0">
                <a:latin typeface="Times New Roman" panose="02020603050405020304" pitchFamily="18" charset="0"/>
                <a:cs typeface="Times New Roman" panose="02020603050405020304" pitchFamily="18" charset="0"/>
              </a:rPr>
              <a:t>$816K</a:t>
            </a:r>
            <a:r>
              <a:rPr lang="en-US" sz="1800" b="0" dirty="0">
                <a:latin typeface="Times New Roman" panose="02020603050405020304" pitchFamily="18" charset="0"/>
                <a:cs typeface="Times New Roman" panose="02020603050405020304" pitchFamily="18" charset="0"/>
              </a:rPr>
              <a:t> Workers’ Compensation Fund.</a:t>
            </a:r>
          </a:p>
          <a:p>
            <a:endParaRPr lang="en-US" sz="2000" b="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0649E2F-1A9C-40BC-B690-D82A5350143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06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AF5F0-5E46-A7F1-E998-B614927AFB2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5C5198-33A5-0BBF-0DC3-8C03A675E96F}"/>
              </a:ext>
            </a:extLst>
          </p:cNvPr>
          <p:cNvSpPr>
            <a:spLocks noGrp="1"/>
          </p:cNvSpPr>
          <p:nvPr>
            <p:ph sz="half" idx="2"/>
          </p:nvPr>
        </p:nvSpPr>
        <p:spPr>
          <a:xfrm>
            <a:off x="569167" y="1758575"/>
            <a:ext cx="10600581" cy="4778749"/>
          </a:xfrm>
        </p:spPr>
        <p:txBody>
          <a:bodyPr>
            <a:normAutofit/>
          </a:bodyPr>
          <a:lstStyle/>
          <a:p>
            <a:pPr marL="806450" lvl="2" indent="-285750" fontAlgn="base">
              <a:spcBef>
                <a:spcPct val="0"/>
              </a:spcBef>
              <a:spcAft>
                <a:spcPct val="0"/>
              </a:spcAft>
            </a:pPr>
            <a:endParaRPr lang="en-US" sz="2800" dirty="0">
              <a:latin typeface="Times New Roman" panose="02020603050405020304" pitchFamily="18"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Law Department weighs the costs and benefits of using outside counsel with regard to any given matter.</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Certain claims (e.g., worker’s compensation and personal injury) are handled with a high level of efficiency and at a lower cost by firms that specialize in these areas.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lvl="1">
              <a:buFont typeface="Courier New" panose="02070309020205020404" pitchFamily="49" charset="0"/>
              <a:buChar char="o"/>
            </a:pPr>
            <a:r>
              <a:rPr lang="en-US" dirty="0">
                <a:effectLst/>
                <a:latin typeface="Times New Roman" panose="02020603050405020304" pitchFamily="18" charset="0"/>
                <a:ea typeface="Aptos" panose="020B0004020202020204" pitchFamily="34" charset="0"/>
              </a:rPr>
              <a:t>The use of outside counsel for complex claims or in specialized legal areas reduces the City’s exposure to adverse decisions and, when appropriate, aids in the favorable resolution of claims.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B2C677-FD6A-8DE9-7360-36A9F1E084A3}"/>
              </a:ext>
            </a:extLst>
          </p:cNvPr>
          <p:cNvSpPr>
            <a:spLocks noGrp="1"/>
          </p:cNvSpPr>
          <p:nvPr>
            <p:ph sz="half" idx="13"/>
          </p:nvPr>
        </p:nvSpPr>
        <p:spPr>
          <a:xfrm>
            <a:off x="569167" y="864524"/>
            <a:ext cx="8710635" cy="798021"/>
          </a:xfrm>
        </p:spPr>
        <p:txBody>
          <a:bodyPr>
            <a:normAutofit/>
          </a:bodyPr>
          <a:lstStyle/>
          <a:p>
            <a:r>
              <a:rPr lang="en-US" sz="2000" dirty="0">
                <a:latin typeface="Times New Roman" panose="02020603050405020304" pitchFamily="18" charset="0"/>
                <a:cs typeface="Times New Roman" panose="02020603050405020304" pitchFamily="18" charset="0"/>
              </a:rPr>
              <a:t>Question 5a. </a:t>
            </a:r>
            <a:r>
              <a:rPr lang="en-US" sz="2000" b="0" dirty="0">
                <a:latin typeface="Times New Roman" panose="02020603050405020304" pitchFamily="18" charset="0"/>
                <a:cs typeface="Times New Roman" panose="02020603050405020304" pitchFamily="18" charset="0"/>
              </a:rPr>
              <a:t>Share ROI for using outside expertise as to the correlation, if any, with reducing the City’s exposure, claims, etc.</a:t>
            </a:r>
          </a:p>
          <a:p>
            <a:endParaRPr lang="en-US" dirty="0"/>
          </a:p>
        </p:txBody>
      </p:sp>
      <p:sp>
        <p:nvSpPr>
          <p:cNvPr id="4" name="Slide Number Placeholder 3">
            <a:extLst>
              <a:ext uri="{FF2B5EF4-FFF2-40B4-BE49-F238E27FC236}">
                <a16:creationId xmlns:a16="http://schemas.microsoft.com/office/drawing/2014/main" id="{CBB7D176-D37B-A8B4-F593-926279D032A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6944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4531-4908-69FE-EB1C-8747AFE1D75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3A7F00-203A-6123-49E8-76CB752AFB41}"/>
              </a:ext>
            </a:extLst>
          </p:cNvPr>
          <p:cNvSpPr>
            <a:spLocks noGrp="1"/>
          </p:cNvSpPr>
          <p:nvPr>
            <p:ph sz="half" idx="2"/>
          </p:nvPr>
        </p:nvSpPr>
        <p:spPr>
          <a:xfrm>
            <a:off x="606287" y="2079246"/>
            <a:ext cx="10563461" cy="3741387"/>
          </a:xfrm>
        </p:spPr>
        <p:txBody>
          <a:bodyPr>
            <a:normAutofit/>
          </a:bodyPr>
          <a:lstStyle/>
          <a:p>
            <a:pPr>
              <a:spcBef>
                <a:spcPts val="0"/>
              </a:spcBef>
            </a:pPr>
            <a:r>
              <a:rPr lang="en-US" dirty="0">
                <a:latin typeface="Times New Roman" panose="02020603050405020304" pitchFamily="18" charset="0"/>
                <a:ea typeface="Calibri" panose="020F0502020204030204" pitchFamily="34" charset="0"/>
                <a:cs typeface="Times New Roman" panose="02020603050405020304" pitchFamily="18" charset="0"/>
              </a:rPr>
              <a:t>$50K is a conservative estimate of costs for research, court filings, monitions, vendexes, etc., related to sheriff sales, which is down $25,000 from last year.</a:t>
            </a:r>
          </a:p>
          <a:p>
            <a:pPr>
              <a:spcBef>
                <a:spcPts val="0"/>
              </a:spcBef>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r>
              <a:rPr lang="en-US" dirty="0">
                <a:latin typeface="Times New Roman" panose="02020603050405020304" pitchFamily="18" charset="0"/>
                <a:cs typeface="Times New Roman" panose="02020603050405020304" pitchFamily="18" charset="0"/>
              </a:rPr>
              <a:t>Although the cost of electronic legal research has increased by $1,731 to $41.5K, this is the first increase since FY25 and is attributable to expanded staff access.</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4000" dirty="0">
              <a:cs typeface="Arial" panose="020B0604020202020204" pitchFamily="34" charset="0"/>
            </a:endParaRPr>
          </a:p>
        </p:txBody>
      </p:sp>
      <p:sp>
        <p:nvSpPr>
          <p:cNvPr id="3" name="Content Placeholder 2">
            <a:extLst>
              <a:ext uri="{FF2B5EF4-FFF2-40B4-BE49-F238E27FC236}">
                <a16:creationId xmlns:a16="http://schemas.microsoft.com/office/drawing/2014/main" id="{CAAE02FC-A899-C653-F8B5-BED8D2C93547}"/>
              </a:ext>
            </a:extLst>
          </p:cNvPr>
          <p:cNvSpPr>
            <a:spLocks noGrp="1"/>
          </p:cNvSpPr>
          <p:nvPr>
            <p:ph sz="half" idx="13"/>
          </p:nvPr>
        </p:nvSpPr>
        <p:spPr>
          <a:xfrm>
            <a:off x="631371" y="1037367"/>
            <a:ext cx="9550431" cy="843839"/>
          </a:xfrm>
        </p:spPr>
        <p:txBody>
          <a:bodyPr>
            <a:normAutofit/>
          </a:bodyPr>
          <a:lstStyle/>
          <a:p>
            <a:r>
              <a:rPr lang="en-US" sz="2000" dirty="0">
                <a:latin typeface="Times New Roman" panose="02020603050405020304" pitchFamily="18" charset="0"/>
                <a:cs typeface="Times New Roman" panose="02020603050405020304" pitchFamily="18" charset="0"/>
              </a:rPr>
              <a:t>Question 6. </a:t>
            </a:r>
            <a:r>
              <a:rPr lang="en-US" sz="2000" b="0" dirty="0">
                <a:latin typeface="Times New Roman" panose="02020603050405020304" pitchFamily="18" charset="0"/>
                <a:cs typeface="Times New Roman" panose="02020603050405020304" pitchFamily="18" charset="0"/>
              </a:rPr>
              <a:t>Discuss the planned use of </a:t>
            </a:r>
            <a:r>
              <a:rPr lang="en-US" sz="2000" u="sng" dirty="0">
                <a:latin typeface="Times New Roman" panose="02020603050405020304" pitchFamily="18" charset="0"/>
                <a:cs typeface="Times New Roman" panose="02020603050405020304" pitchFamily="18" charset="0"/>
              </a:rPr>
              <a:t>$91K</a:t>
            </a:r>
            <a:r>
              <a:rPr lang="en-US" sz="2000" b="0" dirty="0">
                <a:latin typeface="Times New Roman" panose="02020603050405020304" pitchFamily="18" charset="0"/>
                <a:cs typeface="Times New Roman" panose="02020603050405020304" pitchFamily="18" charset="0"/>
              </a:rPr>
              <a:t> budgeted between Court Costs and Notary Fees and Electronic Legal Research account lines.</a:t>
            </a:r>
          </a:p>
          <a:p>
            <a:endParaRPr lang="en-US" sz="2000" dirty="0"/>
          </a:p>
        </p:txBody>
      </p:sp>
      <p:sp>
        <p:nvSpPr>
          <p:cNvPr id="4" name="Slide Number Placeholder 3">
            <a:extLst>
              <a:ext uri="{FF2B5EF4-FFF2-40B4-BE49-F238E27FC236}">
                <a16:creationId xmlns:a16="http://schemas.microsoft.com/office/drawing/2014/main" id="{F96AB942-9023-A82A-F62C-806E23C138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368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D6FB1-0AE0-81E0-F344-06DE3B937B8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E8E306-179A-C134-7B20-B45C4B4BC0E7}"/>
              </a:ext>
            </a:extLst>
          </p:cNvPr>
          <p:cNvSpPr>
            <a:spLocks noGrp="1"/>
          </p:cNvSpPr>
          <p:nvPr>
            <p:ph sz="half" idx="2"/>
          </p:nvPr>
        </p:nvSpPr>
        <p:spPr>
          <a:xfrm>
            <a:off x="606287" y="2079246"/>
            <a:ext cx="10563461" cy="3741387"/>
          </a:xfrm>
        </p:spPr>
        <p:txBody>
          <a:bodyPr>
            <a:normAutofit/>
          </a:bodyPr>
          <a:lstStyle/>
          <a:p>
            <a:pPr>
              <a:spcBef>
                <a:spcPts val="0"/>
              </a:spcBef>
              <a:buSzPct val="120000"/>
            </a:pPr>
            <a:r>
              <a:rPr lang="en-US" dirty="0">
                <a:effectLst/>
                <a:latin typeface="Times New Roman" panose="02020603050405020304" pitchFamily="18" charset="0"/>
                <a:ea typeface="Aptos" panose="020B0004020202020204" pitchFamily="34" charset="0"/>
              </a:rPr>
              <a:t>The Department proposed sufficient funds for professional development and training for its staff.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7934D92-0CAB-DA0F-A27F-D7BB70023EF8}"/>
              </a:ext>
            </a:extLst>
          </p:cNvPr>
          <p:cNvSpPr>
            <a:spLocks noGrp="1"/>
          </p:cNvSpPr>
          <p:nvPr>
            <p:ph sz="half" idx="13"/>
          </p:nvPr>
        </p:nvSpPr>
        <p:spPr>
          <a:xfrm>
            <a:off x="631371" y="1037367"/>
            <a:ext cx="9550431" cy="843839"/>
          </a:xfrm>
        </p:spPr>
        <p:txBody>
          <a:bodyPr>
            <a:normAutofit/>
          </a:bodyPr>
          <a:lstStyle/>
          <a:p>
            <a:r>
              <a:rPr lang="en-US" sz="2000" dirty="0">
                <a:latin typeface="Times New Roman" panose="02020603050405020304" pitchFamily="18" charset="0"/>
                <a:cs typeface="Times New Roman" panose="02020603050405020304" pitchFamily="18" charset="0"/>
              </a:rPr>
              <a:t>Question 7. </a:t>
            </a:r>
            <a:r>
              <a:rPr lang="en-US" sz="2000" b="0" dirty="0">
                <a:latin typeface="Times New Roman" panose="02020603050405020304" pitchFamily="18" charset="0"/>
                <a:cs typeface="Times New Roman" panose="02020603050405020304" pitchFamily="18" charset="0"/>
              </a:rPr>
              <a:t> Share if this budget provides the necessary funding for professional development and training for all staff.</a:t>
            </a:r>
          </a:p>
          <a:p>
            <a:endParaRPr lang="en-US" sz="2000" dirty="0"/>
          </a:p>
        </p:txBody>
      </p:sp>
      <p:sp>
        <p:nvSpPr>
          <p:cNvPr id="4" name="Slide Number Placeholder 3">
            <a:extLst>
              <a:ext uri="{FF2B5EF4-FFF2-40B4-BE49-F238E27FC236}">
                <a16:creationId xmlns:a16="http://schemas.microsoft.com/office/drawing/2014/main" id="{FB6D2E41-D955-A38B-C368-FFF225E3D21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834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39DD9-CAAB-55DA-659C-0F5F0ABEDA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494A3F-57E4-6914-3CD4-DD66333BBC30}"/>
              </a:ext>
            </a:extLst>
          </p:cNvPr>
          <p:cNvSpPr>
            <a:spLocks noGrp="1"/>
          </p:cNvSpPr>
          <p:nvPr>
            <p:ph sz="half" idx="2"/>
          </p:nvPr>
        </p:nvSpPr>
        <p:spPr>
          <a:xfrm>
            <a:off x="606287" y="1763414"/>
            <a:ext cx="10563461" cy="4958061"/>
          </a:xfrm>
        </p:spPr>
        <p:txBody>
          <a:bodyPr>
            <a:normAutofit/>
          </a:bodyPr>
          <a:lstStyle/>
          <a:p>
            <a:pPr marL="0" marR="0" indent="0">
              <a:spcBef>
                <a:spcPts val="0"/>
              </a:spcBef>
              <a:spcAft>
                <a:spcPts val="0"/>
              </a:spcAft>
              <a:buNone/>
            </a:pPr>
            <a:endParaRPr lang="en-US" dirty="0">
              <a:effectLst/>
              <a:latin typeface="Calibri" panose="020F0502020204030204" pitchFamily="34" charset="0"/>
              <a:ea typeface="Calibri" panose="020F0502020204030204" pitchFamily="34" charset="0"/>
            </a:endParaRPr>
          </a:p>
          <a:p>
            <a:pPr marL="285750" lvl="1" indent="-285750">
              <a:buSzPct val="120000"/>
            </a:pPr>
            <a:r>
              <a:rPr lang="en-US" sz="2800" dirty="0">
                <a:latin typeface="Times New Roman" panose="02020603050405020304" pitchFamily="18" charset="0"/>
                <a:cs typeface="Times New Roman" panose="02020603050405020304" pitchFamily="18" charset="0"/>
              </a:rPr>
              <a:t>16 Permanent Employees  </a:t>
            </a:r>
          </a:p>
          <a:p>
            <a:pPr marL="0" lvl="1" indent="0">
              <a:buNone/>
            </a:pP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6E6EE70-5338-BF20-9A60-F18582014144}"/>
              </a:ext>
            </a:extLst>
          </p:cNvPr>
          <p:cNvSpPr>
            <a:spLocks noGrp="1"/>
          </p:cNvSpPr>
          <p:nvPr>
            <p:ph sz="half" idx="13"/>
          </p:nvPr>
        </p:nvSpPr>
        <p:spPr>
          <a:xfrm>
            <a:off x="631371" y="1037367"/>
            <a:ext cx="9550431" cy="843839"/>
          </a:xfrm>
        </p:spPr>
        <p:txBody>
          <a:bodyPr>
            <a:normAutofit/>
          </a:bodyPr>
          <a:lstStyle/>
          <a:p>
            <a:r>
              <a:rPr lang="en-US" sz="2000" dirty="0">
                <a:latin typeface="Times New Roman" panose="02020603050405020304" pitchFamily="18" charset="0"/>
                <a:cs typeface="Times New Roman" panose="02020603050405020304" pitchFamily="18" charset="0"/>
              </a:rPr>
              <a:t>Question 8.  </a:t>
            </a:r>
            <a:r>
              <a:rPr lang="en-US" sz="2000" b="0" dirty="0">
                <a:latin typeface="Times New Roman" panose="02020603050405020304" pitchFamily="18" charset="0"/>
                <a:cs typeface="Times New Roman" panose="02020603050405020304" pitchFamily="18" charset="0"/>
              </a:rPr>
              <a:t>Provide FY2026 proposed organizational chart with the total number of employees (i.e., permanent, temporary, contract, vacancies).</a:t>
            </a:r>
          </a:p>
          <a:p>
            <a:endParaRPr lang="en-US" sz="2000" dirty="0"/>
          </a:p>
        </p:txBody>
      </p:sp>
      <p:sp>
        <p:nvSpPr>
          <p:cNvPr id="4" name="Slide Number Placeholder 3">
            <a:extLst>
              <a:ext uri="{FF2B5EF4-FFF2-40B4-BE49-F238E27FC236}">
                <a16:creationId xmlns:a16="http://schemas.microsoft.com/office/drawing/2014/main" id="{DC06FA73-FB3A-41F0-B99A-1BBDEE3AB9C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354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1CC85A8-8774-6252-6D88-2B27A1ADB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1948" y="0"/>
            <a:ext cx="8868103" cy="6858000"/>
          </a:xfrm>
          <a:prstGeom prst="rect">
            <a:avLst/>
          </a:prstGeom>
        </p:spPr>
      </p:pic>
    </p:spTree>
    <p:extLst>
      <p:ext uri="{BB962C8B-B14F-4D97-AF65-F5344CB8AC3E}">
        <p14:creationId xmlns:p14="http://schemas.microsoft.com/office/powerpoint/2010/main" val="3610960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ba00a6d-b12f-4041-bd40-e7b5a4c30a3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A89CC7E1C3464695A0FA37E83FB233" ma:contentTypeVersion="16" ma:contentTypeDescription="Create a new document." ma:contentTypeScope="" ma:versionID="a3df92eb2af1568df9b376d1d164ba59">
  <xsd:schema xmlns:xsd="http://www.w3.org/2001/XMLSchema" xmlns:xs="http://www.w3.org/2001/XMLSchema" xmlns:p="http://schemas.microsoft.com/office/2006/metadata/properties" xmlns:ns3="95090a93-dab3-402a-b638-25f434a10c5c" xmlns:ns4="bba00a6d-b12f-4041-bd40-e7b5a4c30a36" targetNamespace="http://schemas.microsoft.com/office/2006/metadata/properties" ma:root="true" ma:fieldsID="b5e0c26d977d75b286c1bab24aeac78c" ns3:_="" ns4:_="">
    <xsd:import namespace="95090a93-dab3-402a-b638-25f434a10c5c"/>
    <xsd:import namespace="bba00a6d-b12f-4041-bd40-e7b5a4c30a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ObjectDetectorVersions" minOccurs="0"/>
                <xsd:element ref="ns4:_activity"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90a93-dab3-402a-b638-25f434a10c5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a00a6d-b12f-4041-bd40-e7b5a4c30a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A4145C-8EA6-4216-98D2-033887D4C107}">
  <ds:schemaRefs>
    <ds:schemaRef ds:uri="http://schemas.microsoft.com/office/infopath/2007/PartnerControls"/>
    <ds:schemaRef ds:uri="http://purl.org/dc/elements/1.1/"/>
    <ds:schemaRef ds:uri="http://schemas.microsoft.com/office/2006/metadata/properties"/>
    <ds:schemaRef ds:uri="95090a93-dab3-402a-b638-25f434a10c5c"/>
    <ds:schemaRef ds:uri="http://purl.org/dc/terms/"/>
    <ds:schemaRef ds:uri="http://schemas.openxmlformats.org/package/2006/metadata/core-properties"/>
    <ds:schemaRef ds:uri="http://schemas.microsoft.com/office/2006/documentManagement/types"/>
    <ds:schemaRef ds:uri="bba00a6d-b12f-4041-bd40-e7b5a4c30a36"/>
    <ds:schemaRef ds:uri="http://www.w3.org/XML/1998/namespace"/>
    <ds:schemaRef ds:uri="http://purl.org/dc/dcmitype/"/>
  </ds:schemaRefs>
</ds:datastoreItem>
</file>

<file path=customXml/itemProps2.xml><?xml version="1.0" encoding="utf-8"?>
<ds:datastoreItem xmlns:ds="http://schemas.openxmlformats.org/officeDocument/2006/customXml" ds:itemID="{E265A0A2-220B-4770-9A74-D90D0FB2C343}">
  <ds:schemaRefs>
    <ds:schemaRef ds:uri="http://schemas.microsoft.com/sharepoint/v3/contenttype/forms"/>
  </ds:schemaRefs>
</ds:datastoreItem>
</file>

<file path=customXml/itemProps3.xml><?xml version="1.0" encoding="utf-8"?>
<ds:datastoreItem xmlns:ds="http://schemas.openxmlformats.org/officeDocument/2006/customXml" ds:itemID="{1C4D3F5D-CF86-4227-A50B-817256F46B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090a93-dab3-402a-b638-25f434a10c5c"/>
    <ds:schemaRef ds:uri="bba00a6d-b12f-4041-bd40-e7b5a4c30a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29765</TotalTime>
  <Words>3193</Words>
  <Application>Microsoft Office PowerPoint</Application>
  <PresentationFormat>Widescreen</PresentationFormat>
  <Paragraphs>349</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Arial</vt:lpstr>
      <vt:lpstr>Calibri</vt:lpstr>
      <vt:lpstr>Calibri Light</vt:lpstr>
      <vt:lpstr>Courier New</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Javette Lane</cp:lastModifiedBy>
  <cp:revision>73</cp:revision>
  <cp:lastPrinted>2026-04-24T15:26:53Z</cp:lastPrinted>
  <dcterms:created xsi:type="dcterms:W3CDTF">2023-02-09T18:35:57Z</dcterms:created>
  <dcterms:modified xsi:type="dcterms:W3CDTF">2026-04-24T18:56:07Z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0x010100DFA89CC7E1C3464695A0FA37E83FB233</vt:lpwstr>
  </property>
</Properties>
</file>