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512" r:id="rId2"/>
    <p:sldId id="280" r:id="rId3"/>
    <p:sldId id="304" r:id="rId4"/>
    <p:sldId id="398" r:id="rId5"/>
    <p:sldId id="501" r:id="rId6"/>
    <p:sldId id="478" r:id="rId7"/>
    <p:sldId id="479" r:id="rId8"/>
    <p:sldId id="480" r:id="rId9"/>
    <p:sldId id="481" r:id="rId10"/>
    <p:sldId id="482" r:id="rId11"/>
    <p:sldId id="483" r:id="rId12"/>
    <p:sldId id="484" r:id="rId13"/>
    <p:sldId id="485" r:id="rId14"/>
    <p:sldId id="486" r:id="rId15"/>
    <p:sldId id="487" r:id="rId16"/>
    <p:sldId id="459" r:id="rId17"/>
    <p:sldId id="503" r:id="rId18"/>
    <p:sldId id="490" r:id="rId19"/>
    <p:sldId id="491" r:id="rId20"/>
    <p:sldId id="324" r:id="rId21"/>
    <p:sldId id="492" r:id="rId22"/>
    <p:sldId id="506" r:id="rId23"/>
    <p:sldId id="505" r:id="rId24"/>
    <p:sldId id="507" r:id="rId25"/>
    <p:sldId id="508" r:id="rId26"/>
    <p:sldId id="494" r:id="rId27"/>
    <p:sldId id="325" r:id="rId28"/>
    <p:sldId id="509" r:id="rId29"/>
    <p:sldId id="510" r:id="rId30"/>
    <p:sldId id="511" r:id="rId31"/>
    <p:sldId id="493" r:id="rId32"/>
    <p:sldId id="495" r:id="rId33"/>
    <p:sldId id="496" r:id="rId34"/>
    <p:sldId id="497" r:id="rId35"/>
    <p:sldId id="498" r:id="rId36"/>
    <p:sldId id="499" r:id="rId37"/>
    <p:sldId id="500" r:id="rId38"/>
    <p:sldId id="293" r:id="rId39"/>
    <p:sldId id="439" r:id="rId40"/>
    <p:sldId id="266" r:id="rId41"/>
    <p:sldId id="296" r:id="rId42"/>
    <p:sldId id="297" r:id="rId43"/>
    <p:sldId id="504" r:id="rId44"/>
    <p:sldId id="45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8178CF-211A-462A-82CD-A1FFDDD5AD60}" v="640" dt="2026-04-01T15:34:31.015"/>
    <p1510:client id="{A10A62B9-3F48-EEC4-F242-6C8F98FC2234}" v="9" dt="2026-04-01T13:07:26.792"/>
    <p1510:client id="{DC847881-DCD0-F55F-F8CD-0B23D2B25ABA}" v="39" dt="2026-03-31T21:27:44.196"/>
    <p1510:client id="{F76C4FE5-E4C4-5354-9153-330E274DCECF}" v="107" dt="2026-04-01T15:51:09.887"/>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71" autoAdjust="0"/>
    <p:restoredTop sz="94660"/>
  </p:normalViewPr>
  <p:slideViewPr>
    <p:cSldViewPr snapToGrid="0">
      <p:cViewPr varScale="1">
        <p:scale>
          <a:sx n="102" d="100"/>
          <a:sy n="102" d="100"/>
        </p:scale>
        <p:origin x="80" y="384"/>
      </p:cViewPr>
      <p:guideLst/>
    </p:cSldViewPr>
  </p:slideViewPr>
  <p:notesTextViewPr>
    <p:cViewPr>
      <p:scale>
        <a:sx n="1" d="1"/>
        <a:sy n="1" d="1"/>
      </p:scale>
      <p:origin x="0" y="0"/>
    </p:cViewPr>
  </p:notesTextViewPr>
  <p:notesViewPr>
    <p:cSldViewPr snapToGrid="0">
      <p:cViewPr varScale="1">
        <p:scale>
          <a:sx n="88" d="100"/>
          <a:sy n="88" d="100"/>
        </p:scale>
        <p:origin x="3052"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b="1" dirty="0"/>
              <a:t>Avg. # of 311 Cases Per Day Over Last 12 Months</a:t>
            </a:r>
          </a:p>
        </c:rich>
      </c:tx>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Sheet1!$D$6:$D$17</c:f>
              <c:strCache>
                <c:ptCount val="12"/>
                <c:pt idx="0">
                  <c:v>Mar</c:v>
                </c:pt>
                <c:pt idx="1">
                  <c:v>Apr</c:v>
                </c:pt>
                <c:pt idx="2">
                  <c:v>May</c:v>
                </c:pt>
                <c:pt idx="3">
                  <c:v>June</c:v>
                </c:pt>
                <c:pt idx="4">
                  <c:v>July</c:v>
                </c:pt>
                <c:pt idx="5">
                  <c:v>Aug</c:v>
                </c:pt>
                <c:pt idx="6">
                  <c:v>Sept</c:v>
                </c:pt>
                <c:pt idx="7">
                  <c:v>Oct</c:v>
                </c:pt>
                <c:pt idx="8">
                  <c:v>Nov</c:v>
                </c:pt>
                <c:pt idx="9">
                  <c:v>Dec</c:v>
                </c:pt>
                <c:pt idx="10">
                  <c:v>Jan</c:v>
                </c:pt>
                <c:pt idx="11">
                  <c:v>Feb</c:v>
                </c:pt>
              </c:strCache>
            </c:strRef>
          </c:cat>
          <c:val>
            <c:numRef>
              <c:f>Sheet1!$E$6:$E$17</c:f>
              <c:numCache>
                <c:formatCode>0</c:formatCode>
                <c:ptCount val="12"/>
                <c:pt idx="0">
                  <c:v>279.8095238095238</c:v>
                </c:pt>
                <c:pt idx="1">
                  <c:v>278.95454545454544</c:v>
                </c:pt>
                <c:pt idx="2">
                  <c:v>283.28571428571428</c:v>
                </c:pt>
                <c:pt idx="3">
                  <c:v>272.89999999999998</c:v>
                </c:pt>
                <c:pt idx="4">
                  <c:v>432.45454545454544</c:v>
                </c:pt>
                <c:pt idx="5">
                  <c:v>371</c:v>
                </c:pt>
                <c:pt idx="6">
                  <c:v>319.09523809523807</c:v>
                </c:pt>
                <c:pt idx="7">
                  <c:v>257.36363636363637</c:v>
                </c:pt>
                <c:pt idx="8">
                  <c:v>229.66666666666666</c:v>
                </c:pt>
                <c:pt idx="9">
                  <c:v>235.86363636363637</c:v>
                </c:pt>
                <c:pt idx="10">
                  <c:v>256.40909090909093</c:v>
                </c:pt>
                <c:pt idx="11">
                  <c:v>344.57894736842104</c:v>
                </c:pt>
              </c:numCache>
            </c:numRef>
          </c:val>
          <c:extLst>
            <c:ext xmlns:c16="http://schemas.microsoft.com/office/drawing/2014/chart" uri="{C3380CC4-5D6E-409C-BE32-E72D297353CC}">
              <c16:uniqueId val="{00000000-B44B-40D1-84D3-C94861DE690F}"/>
            </c:ext>
          </c:extLst>
        </c:ser>
        <c:dLbls>
          <c:dLblPos val="inEnd"/>
          <c:showLegendKey val="0"/>
          <c:showVal val="1"/>
          <c:showCatName val="0"/>
          <c:showSerName val="0"/>
          <c:showPercent val="0"/>
          <c:showBubbleSize val="0"/>
        </c:dLbls>
        <c:gapWidth val="41"/>
        <c:axId val="163579744"/>
        <c:axId val="163571104"/>
      </c:barChart>
      <c:catAx>
        <c:axId val="1635797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163571104"/>
        <c:crosses val="autoZero"/>
        <c:auto val="1"/>
        <c:lblAlgn val="ctr"/>
        <c:lblOffset val="100"/>
        <c:noMultiLvlLbl val="0"/>
      </c:catAx>
      <c:valAx>
        <c:axId val="163571104"/>
        <c:scaling>
          <c:orientation val="minMax"/>
        </c:scaling>
        <c:delete val="1"/>
        <c:axPos val="l"/>
        <c:numFmt formatCode="0" sourceLinked="1"/>
        <c:majorTickMark val="none"/>
        <c:minorTickMark val="none"/>
        <c:tickLblPos val="nextTo"/>
        <c:crossAx val="1635797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EA8AF0-0FD2-4426-9DB4-57B7682785B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B556EB4-7722-45DA-B46E-AE909312DA91}">
      <dgm:prSet phldrT="[Text]"/>
      <dgm:spPr>
        <a:xfrm>
          <a:off x="1921461" y="449617"/>
          <a:ext cx="2289075" cy="1064613"/>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DIRECTOR OF CULTURAL AFFAIRS</a:t>
          </a:r>
        </a:p>
      </dgm:t>
    </dgm:pt>
    <dgm:pt modelId="{E4C8F89E-EC2A-4A41-9F0C-1E6A81E5D013}" type="parTrans" cxnId="{60324BB0-9A1C-4CE7-93E1-68E5CDD61628}">
      <dgm:prSet/>
      <dgm:spPr/>
      <dgm:t>
        <a:bodyPr/>
        <a:lstStyle/>
        <a:p>
          <a:endParaRPr lang="en-US"/>
        </a:p>
      </dgm:t>
    </dgm:pt>
    <dgm:pt modelId="{230C46F7-EB1A-47E9-B08A-01FADAE1DDB5}" type="sibTrans" cxnId="{60324BB0-9A1C-4CE7-93E1-68E5CDD61628}">
      <dgm:prSet/>
      <dgm:spPr/>
      <dgm:t>
        <a:bodyPr/>
        <a:lstStyle/>
        <a:p>
          <a:endParaRPr lang="en-US"/>
        </a:p>
      </dgm:t>
    </dgm:pt>
    <dgm:pt modelId="{422C788C-D65E-4C14-98DD-F0603E727D22}" type="asst">
      <dgm:prSet phldrT="[Text]"/>
      <dgm:spPr>
        <a:xfrm>
          <a:off x="206688" y="2327877"/>
          <a:ext cx="2548725" cy="109403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ARTS PROGRAM ADMINISTRATOR</a:t>
          </a:r>
        </a:p>
      </dgm:t>
    </dgm:pt>
    <dgm:pt modelId="{4F702F1D-6CAE-4016-BD27-51D5552D83E4}" type="parTrans" cxnId="{798AE3CC-D76E-4B0A-A3C8-9CFA2A468368}">
      <dgm:prSet/>
      <dgm:spPr>
        <a:xfrm>
          <a:off x="2755413" y="1514231"/>
          <a:ext cx="310585" cy="1360661"/>
        </a:xfrm>
        <a:custGeom>
          <a:avLst/>
          <a:gdLst/>
          <a:ahLst/>
          <a:cxnLst/>
          <a:rect l="0" t="0" r="0" b="0"/>
          <a:pathLst>
            <a:path>
              <a:moveTo>
                <a:pt x="310585" y="0"/>
              </a:moveTo>
              <a:lnTo>
                <a:pt x="310585" y="1360661"/>
              </a:lnTo>
              <a:lnTo>
                <a:pt x="0" y="1360661"/>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n-US"/>
        </a:p>
      </dgm:t>
    </dgm:pt>
    <dgm:pt modelId="{7589AF49-2A94-45ED-9B3F-36172600A799}" type="sibTrans" cxnId="{798AE3CC-D76E-4B0A-A3C8-9CFA2A468368}">
      <dgm:prSet/>
      <dgm:spPr/>
      <dgm:t>
        <a:bodyPr/>
        <a:lstStyle/>
        <a:p>
          <a:endParaRPr lang="en-US"/>
        </a:p>
      </dgm:t>
    </dgm:pt>
    <dgm:pt modelId="{2373343B-0D1C-472B-8849-7EC572B7FAF0}" type="asst">
      <dgm:prSet/>
      <dgm:spPr>
        <a:xfrm>
          <a:off x="3617200" y="2295384"/>
          <a:ext cx="2476728" cy="1159017"/>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EVENTS PERMITTING AND SPECIAL PROJECTS ASSISTANT</a:t>
          </a:r>
        </a:p>
      </dgm:t>
    </dgm:pt>
    <dgm:pt modelId="{110239E3-98F1-456F-93DC-23683B65681A}" type="parTrans" cxnId="{CDAE962A-B9FD-4A3D-A46F-AA07F6A6A0FD}">
      <dgm:prSet/>
      <dgm:spPr>
        <a:xfrm>
          <a:off x="3065999" y="1514231"/>
          <a:ext cx="551200" cy="1360661"/>
        </a:xfrm>
        <a:custGeom>
          <a:avLst/>
          <a:gdLst/>
          <a:ahLst/>
          <a:cxnLst/>
          <a:rect l="0" t="0" r="0" b="0"/>
          <a:pathLst>
            <a:path>
              <a:moveTo>
                <a:pt x="0" y="0"/>
              </a:moveTo>
              <a:lnTo>
                <a:pt x="0" y="1360661"/>
              </a:lnTo>
              <a:lnTo>
                <a:pt x="551200" y="1360661"/>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n-US"/>
        </a:p>
      </dgm:t>
    </dgm:pt>
    <dgm:pt modelId="{791213EF-D624-442B-888D-CB652642BE16}" type="sibTrans" cxnId="{CDAE962A-B9FD-4A3D-A46F-AA07F6A6A0FD}">
      <dgm:prSet/>
      <dgm:spPr/>
      <dgm:t>
        <a:bodyPr/>
        <a:lstStyle/>
        <a:p>
          <a:endParaRPr lang="en-US"/>
        </a:p>
      </dgm:t>
    </dgm:pt>
    <dgm:pt modelId="{1D96338F-9C20-4B00-AA28-65E5C6906157}" type="pres">
      <dgm:prSet presAssocID="{A9EA8AF0-0FD2-4426-9DB4-57B7682785BF}" presName="hierChild1" presStyleCnt="0">
        <dgm:presLayoutVars>
          <dgm:orgChart val="1"/>
          <dgm:chPref val="1"/>
          <dgm:dir/>
          <dgm:animOne val="branch"/>
          <dgm:animLvl val="lvl"/>
          <dgm:resizeHandles/>
        </dgm:presLayoutVars>
      </dgm:prSet>
      <dgm:spPr/>
    </dgm:pt>
    <dgm:pt modelId="{8C4F20F8-C082-4672-A69D-FEE78BDE4772}" type="pres">
      <dgm:prSet presAssocID="{DB556EB4-7722-45DA-B46E-AE909312DA91}" presName="hierRoot1" presStyleCnt="0">
        <dgm:presLayoutVars>
          <dgm:hierBranch val="init"/>
        </dgm:presLayoutVars>
      </dgm:prSet>
      <dgm:spPr/>
    </dgm:pt>
    <dgm:pt modelId="{B5D0A999-A782-410F-A1F4-E4ADA5F40BCC}" type="pres">
      <dgm:prSet presAssocID="{DB556EB4-7722-45DA-B46E-AE909312DA91}" presName="rootComposite1" presStyleCnt="0"/>
      <dgm:spPr/>
    </dgm:pt>
    <dgm:pt modelId="{2B26B50A-E9C2-433E-B738-4BA7982886D9}" type="pres">
      <dgm:prSet presAssocID="{DB556EB4-7722-45DA-B46E-AE909312DA91}" presName="rootText1" presStyleLbl="node0" presStyleIdx="0" presStyleCnt="1" custScaleX="77387" custScaleY="71983">
        <dgm:presLayoutVars>
          <dgm:chPref val="3"/>
        </dgm:presLayoutVars>
      </dgm:prSet>
      <dgm:spPr/>
    </dgm:pt>
    <dgm:pt modelId="{D04272E9-C55C-4045-A666-4BB118D8285B}" type="pres">
      <dgm:prSet presAssocID="{DB556EB4-7722-45DA-B46E-AE909312DA91}" presName="rootConnector1" presStyleLbl="node1" presStyleIdx="0" presStyleCnt="0"/>
      <dgm:spPr/>
    </dgm:pt>
    <dgm:pt modelId="{3B95D1FC-7832-4CB8-A8C2-FA5371B2B9B0}" type="pres">
      <dgm:prSet presAssocID="{DB556EB4-7722-45DA-B46E-AE909312DA91}" presName="hierChild2" presStyleCnt="0"/>
      <dgm:spPr/>
    </dgm:pt>
    <dgm:pt modelId="{F1347672-F355-4F5A-81AB-8436421D3C96}" type="pres">
      <dgm:prSet presAssocID="{DB556EB4-7722-45DA-B46E-AE909312DA91}" presName="hierChild3" presStyleCnt="0"/>
      <dgm:spPr/>
    </dgm:pt>
    <dgm:pt modelId="{699120A8-04F3-4651-91FB-70FCAABA50B4}" type="pres">
      <dgm:prSet presAssocID="{4F702F1D-6CAE-4016-BD27-51D5552D83E4}" presName="Name111" presStyleLbl="parChTrans1D2" presStyleIdx="0" presStyleCnt="2"/>
      <dgm:spPr/>
    </dgm:pt>
    <dgm:pt modelId="{EF2756D9-5ED4-46F5-A27A-9D51D1E98C80}" type="pres">
      <dgm:prSet presAssocID="{422C788C-D65E-4C14-98DD-F0603E727D22}" presName="hierRoot3" presStyleCnt="0">
        <dgm:presLayoutVars>
          <dgm:hierBranch val="init"/>
        </dgm:presLayoutVars>
      </dgm:prSet>
      <dgm:spPr/>
    </dgm:pt>
    <dgm:pt modelId="{F0A5D6D6-89BD-4073-BA86-3170D2EA7CA5}" type="pres">
      <dgm:prSet presAssocID="{422C788C-D65E-4C14-98DD-F0603E727D22}" presName="rootComposite3" presStyleCnt="0"/>
      <dgm:spPr/>
    </dgm:pt>
    <dgm:pt modelId="{F8CDEDEC-E26C-4A3D-B638-787445572DDE}" type="pres">
      <dgm:prSet presAssocID="{422C788C-D65E-4C14-98DD-F0603E727D22}" presName="rootText3" presStyleLbl="asst1" presStyleIdx="0" presStyleCnt="2" custScaleX="76967" custScaleY="73972">
        <dgm:presLayoutVars>
          <dgm:chPref val="3"/>
        </dgm:presLayoutVars>
      </dgm:prSet>
      <dgm:spPr/>
    </dgm:pt>
    <dgm:pt modelId="{12E88213-5858-4AE9-98AF-CEE04E30779A}" type="pres">
      <dgm:prSet presAssocID="{422C788C-D65E-4C14-98DD-F0603E727D22}" presName="rootConnector3" presStyleLbl="asst1" presStyleIdx="0" presStyleCnt="2"/>
      <dgm:spPr/>
    </dgm:pt>
    <dgm:pt modelId="{B8A7C282-5EDF-4780-AEE3-877AD4E950A8}" type="pres">
      <dgm:prSet presAssocID="{422C788C-D65E-4C14-98DD-F0603E727D22}" presName="hierChild6" presStyleCnt="0"/>
      <dgm:spPr/>
    </dgm:pt>
    <dgm:pt modelId="{6F4A8F28-4A00-4B44-9704-69CCC5B28885}" type="pres">
      <dgm:prSet presAssocID="{422C788C-D65E-4C14-98DD-F0603E727D22}" presName="hierChild7" presStyleCnt="0"/>
      <dgm:spPr/>
    </dgm:pt>
    <dgm:pt modelId="{4C97528B-52CA-4301-A1CE-1E309C7D0C18}" type="pres">
      <dgm:prSet presAssocID="{110239E3-98F1-456F-93DC-23683B65681A}" presName="Name111" presStyleLbl="parChTrans1D2" presStyleIdx="1" presStyleCnt="2"/>
      <dgm:spPr/>
    </dgm:pt>
    <dgm:pt modelId="{13700AA3-B76E-485F-86E5-798FF6561DF0}" type="pres">
      <dgm:prSet presAssocID="{2373343B-0D1C-472B-8849-7EC572B7FAF0}" presName="hierRoot3" presStyleCnt="0">
        <dgm:presLayoutVars>
          <dgm:hierBranch val="init"/>
        </dgm:presLayoutVars>
      </dgm:prSet>
      <dgm:spPr/>
    </dgm:pt>
    <dgm:pt modelId="{F0F12051-FFFF-49B0-A245-7D3E8E18D447}" type="pres">
      <dgm:prSet presAssocID="{2373343B-0D1C-472B-8849-7EC572B7FAF0}" presName="rootComposite3" presStyleCnt="0"/>
      <dgm:spPr/>
    </dgm:pt>
    <dgm:pt modelId="{A7E0D4ED-9E42-4EC3-B5BE-2E1E9010A690}" type="pres">
      <dgm:prSet presAssocID="{2373343B-0D1C-472B-8849-7EC572B7FAF0}" presName="rootText3" presStyleLbl="asst1" presStyleIdx="1" presStyleCnt="2" custScaleX="94527" custScaleY="78366" custLinFactNeighborX="6951" custLinFactNeighborY="-1668">
        <dgm:presLayoutVars>
          <dgm:chPref val="3"/>
        </dgm:presLayoutVars>
      </dgm:prSet>
      <dgm:spPr/>
    </dgm:pt>
    <dgm:pt modelId="{379242E1-292F-4B33-8CD6-0CE8B82CCC7F}" type="pres">
      <dgm:prSet presAssocID="{2373343B-0D1C-472B-8849-7EC572B7FAF0}" presName="rootConnector3" presStyleLbl="asst1" presStyleIdx="1" presStyleCnt="2"/>
      <dgm:spPr/>
    </dgm:pt>
    <dgm:pt modelId="{A046FFDA-E779-4098-97E4-5DF3A03E5FC0}" type="pres">
      <dgm:prSet presAssocID="{2373343B-0D1C-472B-8849-7EC572B7FAF0}" presName="hierChild6" presStyleCnt="0"/>
      <dgm:spPr/>
    </dgm:pt>
    <dgm:pt modelId="{FF2023EE-EE48-48F3-84C9-1326025C0CDA}" type="pres">
      <dgm:prSet presAssocID="{2373343B-0D1C-472B-8849-7EC572B7FAF0}" presName="hierChild7" presStyleCnt="0"/>
      <dgm:spPr/>
    </dgm:pt>
  </dgm:ptLst>
  <dgm:cxnLst>
    <dgm:cxn modelId="{CDAE962A-B9FD-4A3D-A46F-AA07F6A6A0FD}" srcId="{DB556EB4-7722-45DA-B46E-AE909312DA91}" destId="{2373343B-0D1C-472B-8849-7EC572B7FAF0}" srcOrd="1" destOrd="0" parTransId="{110239E3-98F1-456F-93DC-23683B65681A}" sibTransId="{791213EF-D624-442B-888D-CB652642BE16}"/>
    <dgm:cxn modelId="{2FA0C861-AB51-43E6-86BC-3F55A37297B4}" type="presOf" srcId="{2373343B-0D1C-472B-8849-7EC572B7FAF0}" destId="{379242E1-292F-4B33-8CD6-0CE8B82CCC7F}" srcOrd="1" destOrd="0" presId="urn:microsoft.com/office/officeart/2005/8/layout/orgChart1"/>
    <dgm:cxn modelId="{E9812A6C-146C-4D33-B437-82130B899E58}" type="presOf" srcId="{422C788C-D65E-4C14-98DD-F0603E727D22}" destId="{12E88213-5858-4AE9-98AF-CEE04E30779A}" srcOrd="1" destOrd="0" presId="urn:microsoft.com/office/officeart/2005/8/layout/orgChart1"/>
    <dgm:cxn modelId="{C001B158-BFE9-45AB-91A5-87C75D6EFEC7}" type="presOf" srcId="{422C788C-D65E-4C14-98DD-F0603E727D22}" destId="{F8CDEDEC-E26C-4A3D-B638-787445572DDE}" srcOrd="0" destOrd="0" presId="urn:microsoft.com/office/officeart/2005/8/layout/orgChart1"/>
    <dgm:cxn modelId="{CF4BE38F-BF7B-41F1-8C65-07126B8C55CC}" type="presOf" srcId="{110239E3-98F1-456F-93DC-23683B65681A}" destId="{4C97528B-52CA-4301-A1CE-1E309C7D0C18}" srcOrd="0" destOrd="0" presId="urn:microsoft.com/office/officeart/2005/8/layout/orgChart1"/>
    <dgm:cxn modelId="{429BB492-F1FB-4108-BA25-3AAF70E32039}" type="presOf" srcId="{DB556EB4-7722-45DA-B46E-AE909312DA91}" destId="{2B26B50A-E9C2-433E-B738-4BA7982886D9}" srcOrd="0" destOrd="0" presId="urn:microsoft.com/office/officeart/2005/8/layout/orgChart1"/>
    <dgm:cxn modelId="{A97015AE-AAE5-4059-9499-696A6E22A978}" type="presOf" srcId="{4F702F1D-6CAE-4016-BD27-51D5552D83E4}" destId="{699120A8-04F3-4651-91FB-70FCAABA50B4}" srcOrd="0" destOrd="0" presId="urn:microsoft.com/office/officeart/2005/8/layout/orgChart1"/>
    <dgm:cxn modelId="{60324BB0-9A1C-4CE7-93E1-68E5CDD61628}" srcId="{A9EA8AF0-0FD2-4426-9DB4-57B7682785BF}" destId="{DB556EB4-7722-45DA-B46E-AE909312DA91}" srcOrd="0" destOrd="0" parTransId="{E4C8F89E-EC2A-4A41-9F0C-1E6A81E5D013}" sibTransId="{230C46F7-EB1A-47E9-B08A-01FADAE1DDB5}"/>
    <dgm:cxn modelId="{22ADBECB-DEFE-41A0-A00C-DEC148C79B9C}" type="presOf" srcId="{A9EA8AF0-0FD2-4426-9DB4-57B7682785BF}" destId="{1D96338F-9C20-4B00-AA28-65E5C6906157}" srcOrd="0" destOrd="0" presId="urn:microsoft.com/office/officeart/2005/8/layout/orgChart1"/>
    <dgm:cxn modelId="{798AE3CC-D76E-4B0A-A3C8-9CFA2A468368}" srcId="{DB556EB4-7722-45DA-B46E-AE909312DA91}" destId="{422C788C-D65E-4C14-98DD-F0603E727D22}" srcOrd="0" destOrd="0" parTransId="{4F702F1D-6CAE-4016-BD27-51D5552D83E4}" sibTransId="{7589AF49-2A94-45ED-9B3F-36172600A799}"/>
    <dgm:cxn modelId="{06BD5FDA-9158-4F14-87D0-95300B1BBBA3}" type="presOf" srcId="{DB556EB4-7722-45DA-B46E-AE909312DA91}" destId="{D04272E9-C55C-4045-A666-4BB118D8285B}" srcOrd="1" destOrd="0" presId="urn:microsoft.com/office/officeart/2005/8/layout/orgChart1"/>
    <dgm:cxn modelId="{00DBD2EE-A1A6-4D6A-8F78-2A8F0AA6F90C}" type="presOf" srcId="{2373343B-0D1C-472B-8849-7EC572B7FAF0}" destId="{A7E0D4ED-9E42-4EC3-B5BE-2E1E9010A690}" srcOrd="0" destOrd="0" presId="urn:microsoft.com/office/officeart/2005/8/layout/orgChart1"/>
    <dgm:cxn modelId="{E9A6886E-0E72-4BD5-8CEC-2B172D4E8E4C}" type="presParOf" srcId="{1D96338F-9C20-4B00-AA28-65E5C6906157}" destId="{8C4F20F8-C082-4672-A69D-FEE78BDE4772}" srcOrd="0" destOrd="0" presId="urn:microsoft.com/office/officeart/2005/8/layout/orgChart1"/>
    <dgm:cxn modelId="{D78E720A-3EB0-4EA1-A833-713B6823430C}" type="presParOf" srcId="{8C4F20F8-C082-4672-A69D-FEE78BDE4772}" destId="{B5D0A999-A782-410F-A1F4-E4ADA5F40BCC}" srcOrd="0" destOrd="0" presId="urn:microsoft.com/office/officeart/2005/8/layout/orgChart1"/>
    <dgm:cxn modelId="{FED9CA8C-D98C-4487-ABA2-7DA3AF73B8C2}" type="presParOf" srcId="{B5D0A999-A782-410F-A1F4-E4ADA5F40BCC}" destId="{2B26B50A-E9C2-433E-B738-4BA7982886D9}" srcOrd="0" destOrd="0" presId="urn:microsoft.com/office/officeart/2005/8/layout/orgChart1"/>
    <dgm:cxn modelId="{02BF70EA-894B-4464-A56F-A8019C44ECE7}" type="presParOf" srcId="{B5D0A999-A782-410F-A1F4-E4ADA5F40BCC}" destId="{D04272E9-C55C-4045-A666-4BB118D8285B}" srcOrd="1" destOrd="0" presId="urn:microsoft.com/office/officeart/2005/8/layout/orgChart1"/>
    <dgm:cxn modelId="{2C8618DD-BA0E-4E99-B442-A5FD1AC02BD4}" type="presParOf" srcId="{8C4F20F8-C082-4672-A69D-FEE78BDE4772}" destId="{3B95D1FC-7832-4CB8-A8C2-FA5371B2B9B0}" srcOrd="1" destOrd="0" presId="urn:microsoft.com/office/officeart/2005/8/layout/orgChart1"/>
    <dgm:cxn modelId="{E3349F78-DE6C-4EEA-AAF6-5F60CB4170FF}" type="presParOf" srcId="{8C4F20F8-C082-4672-A69D-FEE78BDE4772}" destId="{F1347672-F355-4F5A-81AB-8436421D3C96}" srcOrd="2" destOrd="0" presId="urn:microsoft.com/office/officeart/2005/8/layout/orgChart1"/>
    <dgm:cxn modelId="{DBAA16AD-842D-42C4-9475-8537E9386C68}" type="presParOf" srcId="{F1347672-F355-4F5A-81AB-8436421D3C96}" destId="{699120A8-04F3-4651-91FB-70FCAABA50B4}" srcOrd="0" destOrd="0" presId="urn:microsoft.com/office/officeart/2005/8/layout/orgChart1"/>
    <dgm:cxn modelId="{29006BCC-2DC3-4C9E-8349-08C5DE38B869}" type="presParOf" srcId="{F1347672-F355-4F5A-81AB-8436421D3C96}" destId="{EF2756D9-5ED4-46F5-A27A-9D51D1E98C80}" srcOrd="1" destOrd="0" presId="urn:microsoft.com/office/officeart/2005/8/layout/orgChart1"/>
    <dgm:cxn modelId="{4F35E258-FC3B-4A62-84F3-30EC72B63FDF}" type="presParOf" srcId="{EF2756D9-5ED4-46F5-A27A-9D51D1E98C80}" destId="{F0A5D6D6-89BD-4073-BA86-3170D2EA7CA5}" srcOrd="0" destOrd="0" presId="urn:microsoft.com/office/officeart/2005/8/layout/orgChart1"/>
    <dgm:cxn modelId="{3DFDB818-D7DB-4DCA-A2CB-47166B1379C5}" type="presParOf" srcId="{F0A5D6D6-89BD-4073-BA86-3170D2EA7CA5}" destId="{F8CDEDEC-E26C-4A3D-B638-787445572DDE}" srcOrd="0" destOrd="0" presId="urn:microsoft.com/office/officeart/2005/8/layout/orgChart1"/>
    <dgm:cxn modelId="{93DDE388-4448-47DC-A8CF-AB2A4C78ED03}" type="presParOf" srcId="{F0A5D6D6-89BD-4073-BA86-3170D2EA7CA5}" destId="{12E88213-5858-4AE9-98AF-CEE04E30779A}" srcOrd="1" destOrd="0" presId="urn:microsoft.com/office/officeart/2005/8/layout/orgChart1"/>
    <dgm:cxn modelId="{F1493F40-D733-407D-86DC-FAB67FF406BE}" type="presParOf" srcId="{EF2756D9-5ED4-46F5-A27A-9D51D1E98C80}" destId="{B8A7C282-5EDF-4780-AEE3-877AD4E950A8}" srcOrd="1" destOrd="0" presId="urn:microsoft.com/office/officeart/2005/8/layout/orgChart1"/>
    <dgm:cxn modelId="{55EF0401-8BCA-4AC4-8A09-0E0DAF6F91C4}" type="presParOf" srcId="{EF2756D9-5ED4-46F5-A27A-9D51D1E98C80}" destId="{6F4A8F28-4A00-4B44-9704-69CCC5B28885}" srcOrd="2" destOrd="0" presId="urn:microsoft.com/office/officeart/2005/8/layout/orgChart1"/>
    <dgm:cxn modelId="{E4D34199-2826-4CE5-9756-56A92891AD5E}" type="presParOf" srcId="{F1347672-F355-4F5A-81AB-8436421D3C96}" destId="{4C97528B-52CA-4301-A1CE-1E309C7D0C18}" srcOrd="2" destOrd="0" presId="urn:microsoft.com/office/officeart/2005/8/layout/orgChart1"/>
    <dgm:cxn modelId="{0E5F03B2-9668-492D-BB1D-6CB17E3B2155}" type="presParOf" srcId="{F1347672-F355-4F5A-81AB-8436421D3C96}" destId="{13700AA3-B76E-485F-86E5-798FF6561DF0}" srcOrd="3" destOrd="0" presId="urn:microsoft.com/office/officeart/2005/8/layout/orgChart1"/>
    <dgm:cxn modelId="{59701F08-641E-4C7B-B399-62CC6ACA9BC4}" type="presParOf" srcId="{13700AA3-B76E-485F-86E5-798FF6561DF0}" destId="{F0F12051-FFFF-49B0-A245-7D3E8E18D447}" srcOrd="0" destOrd="0" presId="urn:microsoft.com/office/officeart/2005/8/layout/orgChart1"/>
    <dgm:cxn modelId="{3812FCFE-3D4A-47FC-8741-0191BACC554A}" type="presParOf" srcId="{F0F12051-FFFF-49B0-A245-7D3E8E18D447}" destId="{A7E0D4ED-9E42-4EC3-B5BE-2E1E9010A690}" srcOrd="0" destOrd="0" presId="urn:microsoft.com/office/officeart/2005/8/layout/orgChart1"/>
    <dgm:cxn modelId="{02102CF3-539D-4645-9A0A-1FD631433106}" type="presParOf" srcId="{F0F12051-FFFF-49B0-A245-7D3E8E18D447}" destId="{379242E1-292F-4B33-8CD6-0CE8B82CCC7F}" srcOrd="1" destOrd="0" presId="urn:microsoft.com/office/officeart/2005/8/layout/orgChart1"/>
    <dgm:cxn modelId="{5B343830-6EF0-4E11-81A0-CB7A114ECD66}" type="presParOf" srcId="{13700AA3-B76E-485F-86E5-798FF6561DF0}" destId="{A046FFDA-E779-4098-97E4-5DF3A03E5FC0}" srcOrd="1" destOrd="0" presId="urn:microsoft.com/office/officeart/2005/8/layout/orgChart1"/>
    <dgm:cxn modelId="{9699DFDB-3794-4B2E-B6AE-3672F83DFCB4}" type="presParOf" srcId="{13700AA3-B76E-485F-86E5-798FF6561DF0}" destId="{FF2023EE-EE48-48F3-84C9-1326025C0CD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7B4776-8C30-4284-B21C-9CB856BF562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3076147-103F-475E-B6FF-FCD425768740}">
      <dgm:prSet phldrT="[Text]" custT="1"/>
      <dgm:spPr>
        <a:xfrm>
          <a:off x="2139689" y="0"/>
          <a:ext cx="1980572" cy="1025768"/>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sz="2800" dirty="0">
              <a:solidFill>
                <a:sysClr val="windowText" lastClr="000000"/>
              </a:solidFill>
              <a:latin typeface="Calibri"/>
              <a:ea typeface="+mn-ea"/>
              <a:cs typeface="+mn-cs"/>
            </a:rPr>
            <a:t>BUDGET DIRECTOR</a:t>
          </a:r>
        </a:p>
      </dgm:t>
    </dgm:pt>
    <dgm:pt modelId="{897500D5-648D-4DD5-872C-56B673C66917}" type="parTrans" cxnId="{C170F1AD-1BB6-4B4E-882F-28B311540AAF}">
      <dgm:prSet/>
      <dgm:spPr/>
      <dgm:t>
        <a:bodyPr/>
        <a:lstStyle/>
        <a:p>
          <a:endParaRPr lang="en-US"/>
        </a:p>
      </dgm:t>
    </dgm:pt>
    <dgm:pt modelId="{20CAEAE7-D53D-4EAE-9085-9139F841831C}" type="sibTrans" cxnId="{C170F1AD-1BB6-4B4E-882F-28B311540AAF}">
      <dgm:prSet/>
      <dgm:spPr/>
      <dgm:t>
        <a:bodyPr/>
        <a:lstStyle/>
        <a:p>
          <a:endParaRPr lang="en-US"/>
        </a:p>
      </dgm:t>
    </dgm:pt>
    <dgm:pt modelId="{4F758535-DC68-48E9-892F-C40E4526C56D}" type="asst">
      <dgm:prSet/>
      <dgm:spPr>
        <a:xfrm>
          <a:off x="3442140" y="1189848"/>
          <a:ext cx="1975947" cy="651186"/>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ASSISTANT BUDGET DIRECTOR</a:t>
          </a:r>
        </a:p>
      </dgm:t>
    </dgm:pt>
    <dgm:pt modelId="{F17147D6-3A94-44D6-9EF3-2F9CF4BC179D}" type="parTrans" cxnId="{942C62A6-A3C5-45EE-B542-7FEDD48FD1B0}">
      <dgm:prSet/>
      <dgm:spPr>
        <a:xfrm>
          <a:off x="3129975" y="1025768"/>
          <a:ext cx="312164" cy="489673"/>
        </a:xfrm>
        <a:custGeom>
          <a:avLst/>
          <a:gdLst/>
          <a:ahLst/>
          <a:cxnLst/>
          <a:rect l="0" t="0" r="0" b="0"/>
          <a:pathLst>
            <a:path>
              <a:moveTo>
                <a:pt x="0" y="0"/>
              </a:moveTo>
              <a:lnTo>
                <a:pt x="0" y="489673"/>
              </a:lnTo>
              <a:lnTo>
                <a:pt x="312164" y="489673"/>
              </a:lnTo>
            </a:path>
          </a:pathLst>
        </a:custGeom>
        <a:noFill/>
        <a:ln w="25400" cap="flat" cmpd="sng" algn="ctr">
          <a:solidFill>
            <a:schemeClr val="accent2">
              <a:lumMod val="75000"/>
            </a:schemeClr>
          </a:solidFill>
          <a:prstDash val="solid"/>
        </a:ln>
        <a:effectLst/>
      </dgm:spPr>
      <dgm:t>
        <a:bodyPr/>
        <a:lstStyle/>
        <a:p>
          <a:endParaRPr lang="en-US"/>
        </a:p>
      </dgm:t>
    </dgm:pt>
    <dgm:pt modelId="{A062F4B8-D296-46F0-908B-0704486EE870}" type="sibTrans" cxnId="{942C62A6-A3C5-45EE-B542-7FEDD48FD1B0}">
      <dgm:prSet/>
      <dgm:spPr/>
      <dgm:t>
        <a:bodyPr/>
        <a:lstStyle/>
        <a:p>
          <a:endParaRPr lang="en-US"/>
        </a:p>
      </dgm:t>
    </dgm:pt>
    <dgm:pt modelId="{D2627358-B67A-42D3-B1DA-A4970062E71A}" type="asst">
      <dgm:prSet/>
      <dgm:spPr>
        <a:xfrm>
          <a:off x="3429002" y="2868786"/>
          <a:ext cx="2175343" cy="698655"/>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dirty="0">
              <a:solidFill>
                <a:sysClr val="windowText" lastClr="000000"/>
              </a:solidFill>
              <a:latin typeface="Calibri"/>
              <a:ea typeface="+mn-ea"/>
              <a:cs typeface="+mn-cs"/>
            </a:rPr>
            <a:t>FISCAL &amp; OPERATIONS </a:t>
          </a:r>
          <a:br>
            <a:rPr lang="en-US" dirty="0">
              <a:solidFill>
                <a:sysClr val="windowText" lastClr="000000"/>
              </a:solidFill>
              <a:latin typeface="Calibri"/>
              <a:ea typeface="+mn-ea"/>
              <a:cs typeface="+mn-cs"/>
            </a:rPr>
          </a:br>
          <a:r>
            <a:rPr lang="en-US" dirty="0">
              <a:solidFill>
                <a:sysClr val="windowText" lastClr="000000"/>
              </a:solidFill>
              <a:latin typeface="Calibri"/>
              <a:ea typeface="+mn-ea"/>
              <a:cs typeface="+mn-cs"/>
            </a:rPr>
            <a:t>ANALYST (3)</a:t>
          </a:r>
        </a:p>
      </dgm:t>
    </dgm:pt>
    <dgm:pt modelId="{18531B0F-EFB6-4021-94EA-A6099AC75838}" type="parTrans" cxnId="{5C5B566F-F1C3-4F11-BFCE-F1C1503F1366}">
      <dgm:prSet/>
      <dgm:spPr>
        <a:xfrm>
          <a:off x="3129975" y="1025768"/>
          <a:ext cx="299026" cy="2192346"/>
        </a:xfrm>
        <a:custGeom>
          <a:avLst/>
          <a:gdLst/>
          <a:ahLst/>
          <a:cxnLst/>
          <a:rect l="0" t="0" r="0" b="0"/>
          <a:pathLst>
            <a:path>
              <a:moveTo>
                <a:pt x="0" y="0"/>
              </a:moveTo>
              <a:lnTo>
                <a:pt x="0" y="2192346"/>
              </a:lnTo>
              <a:lnTo>
                <a:pt x="299026" y="2192346"/>
              </a:lnTo>
            </a:path>
          </a:pathLst>
        </a:custGeom>
        <a:noFill/>
        <a:ln w="25400" cap="flat" cmpd="sng" algn="ctr">
          <a:solidFill>
            <a:schemeClr val="accent2">
              <a:lumMod val="75000"/>
            </a:schemeClr>
          </a:solidFill>
          <a:prstDash val="solid"/>
        </a:ln>
        <a:effectLst/>
      </dgm:spPr>
      <dgm:t>
        <a:bodyPr/>
        <a:lstStyle/>
        <a:p>
          <a:endParaRPr lang="en-US"/>
        </a:p>
      </dgm:t>
    </dgm:pt>
    <dgm:pt modelId="{4ED28401-8DF5-4E80-BBB5-980317F5D7B6}" type="sibTrans" cxnId="{5C5B566F-F1C3-4F11-BFCE-F1C1503F1366}">
      <dgm:prSet/>
      <dgm:spPr/>
      <dgm:t>
        <a:bodyPr/>
        <a:lstStyle/>
        <a:p>
          <a:endParaRPr lang="en-US"/>
        </a:p>
      </dgm:t>
    </dgm:pt>
    <dgm:pt modelId="{D22597A9-3496-404A-93CB-B1A1369DF913}" type="pres">
      <dgm:prSet presAssocID="{E17B4776-8C30-4284-B21C-9CB856BF5622}" presName="hierChild1" presStyleCnt="0">
        <dgm:presLayoutVars>
          <dgm:orgChart val="1"/>
          <dgm:chPref val="1"/>
          <dgm:dir/>
          <dgm:animOne val="branch"/>
          <dgm:animLvl val="lvl"/>
          <dgm:resizeHandles/>
        </dgm:presLayoutVars>
      </dgm:prSet>
      <dgm:spPr/>
    </dgm:pt>
    <dgm:pt modelId="{C3864A1D-DEC1-4B32-B148-93C627DEAB0A}" type="pres">
      <dgm:prSet presAssocID="{73076147-103F-475E-B6FF-FCD425768740}" presName="hierRoot1" presStyleCnt="0">
        <dgm:presLayoutVars>
          <dgm:hierBranch val="init"/>
        </dgm:presLayoutVars>
      </dgm:prSet>
      <dgm:spPr/>
    </dgm:pt>
    <dgm:pt modelId="{B97785EA-B476-4879-83D3-59EFC7AE3C53}" type="pres">
      <dgm:prSet presAssocID="{73076147-103F-475E-B6FF-FCD425768740}" presName="rootComposite1" presStyleCnt="0"/>
      <dgm:spPr/>
    </dgm:pt>
    <dgm:pt modelId="{6674C58D-1C95-4122-83E6-0279766579F6}" type="pres">
      <dgm:prSet presAssocID="{73076147-103F-475E-B6FF-FCD425768740}" presName="rootText1" presStyleLbl="node0" presStyleIdx="0" presStyleCnt="1" custScaleX="88641" custScaleY="59081" custLinFactNeighborX="-33845" custLinFactNeighborY="-1457">
        <dgm:presLayoutVars>
          <dgm:chPref val="3"/>
        </dgm:presLayoutVars>
      </dgm:prSet>
      <dgm:spPr/>
    </dgm:pt>
    <dgm:pt modelId="{8597DCF9-84F8-4072-A54A-32796B98DC86}" type="pres">
      <dgm:prSet presAssocID="{73076147-103F-475E-B6FF-FCD425768740}" presName="rootConnector1" presStyleLbl="node1" presStyleIdx="0" presStyleCnt="0"/>
      <dgm:spPr/>
    </dgm:pt>
    <dgm:pt modelId="{F00DC643-7873-4CE0-AECD-98FC5E91E3D0}" type="pres">
      <dgm:prSet presAssocID="{73076147-103F-475E-B6FF-FCD425768740}" presName="hierChild2" presStyleCnt="0"/>
      <dgm:spPr/>
    </dgm:pt>
    <dgm:pt modelId="{17151033-789F-46C7-8DD5-6113F1C48A4B}" type="pres">
      <dgm:prSet presAssocID="{73076147-103F-475E-B6FF-FCD425768740}" presName="hierChild3" presStyleCnt="0"/>
      <dgm:spPr/>
    </dgm:pt>
    <dgm:pt modelId="{8E7722F3-0F2F-4DA3-9B13-B1F81373EAB8}" type="pres">
      <dgm:prSet presAssocID="{F17147D6-3A94-44D6-9EF3-2F9CF4BC179D}" presName="Name111" presStyleLbl="parChTrans1D2" presStyleIdx="0" presStyleCnt="2"/>
      <dgm:spPr/>
    </dgm:pt>
    <dgm:pt modelId="{DEB86559-B412-4567-92F0-3EEB6DEE00B1}" type="pres">
      <dgm:prSet presAssocID="{4F758535-DC68-48E9-892F-C40E4526C56D}" presName="hierRoot3" presStyleCnt="0">
        <dgm:presLayoutVars>
          <dgm:hierBranch val="init"/>
        </dgm:presLayoutVars>
      </dgm:prSet>
      <dgm:spPr/>
    </dgm:pt>
    <dgm:pt modelId="{9FC4DEE9-2592-4849-908E-D75AE4BB1303}" type="pres">
      <dgm:prSet presAssocID="{4F758535-DC68-48E9-892F-C40E4526C56D}" presName="rootComposite3" presStyleCnt="0"/>
      <dgm:spPr/>
    </dgm:pt>
    <dgm:pt modelId="{07D01013-AED2-485B-ADED-08C3CC0022C4}" type="pres">
      <dgm:prSet presAssocID="{4F758535-DC68-48E9-892F-C40E4526C56D}" presName="rootText3" presStyleLbl="asst1" presStyleIdx="0" presStyleCnt="2" custScaleX="88434" custScaleY="58288" custLinFactNeighborX="71722" custLinFactNeighborY="-56544">
        <dgm:presLayoutVars>
          <dgm:chPref val="3"/>
        </dgm:presLayoutVars>
      </dgm:prSet>
      <dgm:spPr/>
    </dgm:pt>
    <dgm:pt modelId="{7B38A5A6-2CD9-4615-B1D5-22FE85294643}" type="pres">
      <dgm:prSet presAssocID="{4F758535-DC68-48E9-892F-C40E4526C56D}" presName="rootConnector3" presStyleLbl="asst1" presStyleIdx="0" presStyleCnt="2"/>
      <dgm:spPr/>
    </dgm:pt>
    <dgm:pt modelId="{39DF6687-28D4-47FD-BB2E-E9B22C48C0F2}" type="pres">
      <dgm:prSet presAssocID="{4F758535-DC68-48E9-892F-C40E4526C56D}" presName="hierChild6" presStyleCnt="0"/>
      <dgm:spPr/>
    </dgm:pt>
    <dgm:pt modelId="{27A40CDF-F1A6-457E-A557-A4DF8692C947}" type="pres">
      <dgm:prSet presAssocID="{4F758535-DC68-48E9-892F-C40E4526C56D}" presName="hierChild7" presStyleCnt="0"/>
      <dgm:spPr/>
    </dgm:pt>
    <dgm:pt modelId="{A872EB01-6A3D-4B5D-B7EE-D059E49AF545}" type="pres">
      <dgm:prSet presAssocID="{18531B0F-EFB6-4021-94EA-A6099AC75838}" presName="Name111" presStyleLbl="parChTrans1D2" presStyleIdx="1" presStyleCnt="2"/>
      <dgm:spPr/>
    </dgm:pt>
    <dgm:pt modelId="{E94897C7-1615-4D37-B74C-4DC31E2624B4}" type="pres">
      <dgm:prSet presAssocID="{D2627358-B67A-42D3-B1DA-A4970062E71A}" presName="hierRoot3" presStyleCnt="0">
        <dgm:presLayoutVars>
          <dgm:hierBranch val="init"/>
        </dgm:presLayoutVars>
      </dgm:prSet>
      <dgm:spPr/>
    </dgm:pt>
    <dgm:pt modelId="{0B32002C-D75E-4591-A009-1B2454F6EB58}" type="pres">
      <dgm:prSet presAssocID="{D2627358-B67A-42D3-B1DA-A4970062E71A}" presName="rootComposite3" presStyleCnt="0"/>
      <dgm:spPr/>
    </dgm:pt>
    <dgm:pt modelId="{8083580A-30E9-4532-9CEF-C28DD0609E00}" type="pres">
      <dgm:prSet presAssocID="{D2627358-B67A-42D3-B1DA-A4970062E71A}" presName="rootText3" presStyleLbl="asst1" presStyleIdx="1" presStyleCnt="2" custScaleX="97618" custScaleY="46342" custLinFactNeighborX="-37087" custLinFactNeighborY="16745">
        <dgm:presLayoutVars>
          <dgm:chPref val="3"/>
        </dgm:presLayoutVars>
      </dgm:prSet>
      <dgm:spPr/>
    </dgm:pt>
    <dgm:pt modelId="{0B383346-4AA8-43C8-B3E9-A06E08431C97}" type="pres">
      <dgm:prSet presAssocID="{D2627358-B67A-42D3-B1DA-A4970062E71A}" presName="rootConnector3" presStyleLbl="asst1" presStyleIdx="1" presStyleCnt="2"/>
      <dgm:spPr/>
    </dgm:pt>
    <dgm:pt modelId="{17F7CC0A-18B5-4020-BF98-43A9AA6D5180}" type="pres">
      <dgm:prSet presAssocID="{D2627358-B67A-42D3-B1DA-A4970062E71A}" presName="hierChild6" presStyleCnt="0"/>
      <dgm:spPr/>
    </dgm:pt>
    <dgm:pt modelId="{55DABFED-F66B-4C64-9972-0294D6AEE66C}" type="pres">
      <dgm:prSet presAssocID="{D2627358-B67A-42D3-B1DA-A4970062E71A}" presName="hierChild7" presStyleCnt="0"/>
      <dgm:spPr/>
    </dgm:pt>
  </dgm:ptLst>
  <dgm:cxnLst>
    <dgm:cxn modelId="{9F36CE0A-F51D-4494-8A33-95BD542486F9}" type="presOf" srcId="{D2627358-B67A-42D3-B1DA-A4970062E71A}" destId="{8083580A-30E9-4532-9CEF-C28DD0609E00}" srcOrd="0" destOrd="0" presId="urn:microsoft.com/office/officeart/2005/8/layout/orgChart1"/>
    <dgm:cxn modelId="{26E75815-50D5-464E-903C-5ED824FBB0C7}" type="presOf" srcId="{4F758535-DC68-48E9-892F-C40E4526C56D}" destId="{07D01013-AED2-485B-ADED-08C3CC0022C4}" srcOrd="0" destOrd="0" presId="urn:microsoft.com/office/officeart/2005/8/layout/orgChart1"/>
    <dgm:cxn modelId="{EE3CCE15-8378-4459-930C-6D441F003EAE}" type="presOf" srcId="{73076147-103F-475E-B6FF-FCD425768740}" destId="{6674C58D-1C95-4122-83E6-0279766579F6}" srcOrd="0" destOrd="0" presId="urn:microsoft.com/office/officeart/2005/8/layout/orgChart1"/>
    <dgm:cxn modelId="{B0C8E51E-199C-48EC-8B72-E144BD219514}" type="presOf" srcId="{4F758535-DC68-48E9-892F-C40E4526C56D}" destId="{7B38A5A6-2CD9-4615-B1D5-22FE85294643}" srcOrd="1" destOrd="0" presId="urn:microsoft.com/office/officeart/2005/8/layout/orgChart1"/>
    <dgm:cxn modelId="{7AEC6A4F-1B90-4C2B-B783-6EAD6F27828B}" type="presOf" srcId="{D2627358-B67A-42D3-B1DA-A4970062E71A}" destId="{0B383346-4AA8-43C8-B3E9-A06E08431C97}" srcOrd="1" destOrd="0" presId="urn:microsoft.com/office/officeart/2005/8/layout/orgChart1"/>
    <dgm:cxn modelId="{5C5B566F-F1C3-4F11-BFCE-F1C1503F1366}" srcId="{73076147-103F-475E-B6FF-FCD425768740}" destId="{D2627358-B67A-42D3-B1DA-A4970062E71A}" srcOrd="1" destOrd="0" parTransId="{18531B0F-EFB6-4021-94EA-A6099AC75838}" sibTransId="{4ED28401-8DF5-4E80-BBB5-980317F5D7B6}"/>
    <dgm:cxn modelId="{BEB33A92-69B8-4263-9792-645EE0881C32}" type="presOf" srcId="{18531B0F-EFB6-4021-94EA-A6099AC75838}" destId="{A872EB01-6A3D-4B5D-B7EE-D059E49AF545}" srcOrd="0" destOrd="0" presId="urn:microsoft.com/office/officeart/2005/8/layout/orgChart1"/>
    <dgm:cxn modelId="{942C62A6-A3C5-45EE-B542-7FEDD48FD1B0}" srcId="{73076147-103F-475E-B6FF-FCD425768740}" destId="{4F758535-DC68-48E9-892F-C40E4526C56D}" srcOrd="0" destOrd="0" parTransId="{F17147D6-3A94-44D6-9EF3-2F9CF4BC179D}" sibTransId="{A062F4B8-D296-46F0-908B-0704486EE870}"/>
    <dgm:cxn modelId="{C170F1AD-1BB6-4B4E-882F-28B311540AAF}" srcId="{E17B4776-8C30-4284-B21C-9CB856BF5622}" destId="{73076147-103F-475E-B6FF-FCD425768740}" srcOrd="0" destOrd="0" parTransId="{897500D5-648D-4DD5-872C-56B673C66917}" sibTransId="{20CAEAE7-D53D-4EAE-9085-9139F841831C}"/>
    <dgm:cxn modelId="{852005C0-BD18-4B4D-A713-B58DBB7F0404}" type="presOf" srcId="{E17B4776-8C30-4284-B21C-9CB856BF5622}" destId="{D22597A9-3496-404A-93CB-B1A1369DF913}" srcOrd="0" destOrd="0" presId="urn:microsoft.com/office/officeart/2005/8/layout/orgChart1"/>
    <dgm:cxn modelId="{813026D5-8786-4C35-A05E-460706D854F3}" type="presOf" srcId="{F17147D6-3A94-44D6-9EF3-2F9CF4BC179D}" destId="{8E7722F3-0F2F-4DA3-9B13-B1F81373EAB8}" srcOrd="0" destOrd="0" presId="urn:microsoft.com/office/officeart/2005/8/layout/orgChart1"/>
    <dgm:cxn modelId="{43268AE9-9A61-44F2-B35A-4A4D3D50F9E2}" type="presOf" srcId="{73076147-103F-475E-B6FF-FCD425768740}" destId="{8597DCF9-84F8-4072-A54A-32796B98DC86}" srcOrd="1" destOrd="0" presId="urn:microsoft.com/office/officeart/2005/8/layout/orgChart1"/>
    <dgm:cxn modelId="{9220B56D-D9D4-4387-A278-2F6B395EBCA0}" type="presParOf" srcId="{D22597A9-3496-404A-93CB-B1A1369DF913}" destId="{C3864A1D-DEC1-4B32-B148-93C627DEAB0A}" srcOrd="0" destOrd="0" presId="urn:microsoft.com/office/officeart/2005/8/layout/orgChart1"/>
    <dgm:cxn modelId="{BFE9C114-7510-4B9E-9636-E9C471F802F2}" type="presParOf" srcId="{C3864A1D-DEC1-4B32-B148-93C627DEAB0A}" destId="{B97785EA-B476-4879-83D3-59EFC7AE3C53}" srcOrd="0" destOrd="0" presId="urn:microsoft.com/office/officeart/2005/8/layout/orgChart1"/>
    <dgm:cxn modelId="{BB79A14E-CAA7-4E94-87C3-A89BA16ADFD6}" type="presParOf" srcId="{B97785EA-B476-4879-83D3-59EFC7AE3C53}" destId="{6674C58D-1C95-4122-83E6-0279766579F6}" srcOrd="0" destOrd="0" presId="urn:microsoft.com/office/officeart/2005/8/layout/orgChart1"/>
    <dgm:cxn modelId="{EE512F40-5C73-483F-A79E-4029B6C03B65}" type="presParOf" srcId="{B97785EA-B476-4879-83D3-59EFC7AE3C53}" destId="{8597DCF9-84F8-4072-A54A-32796B98DC86}" srcOrd="1" destOrd="0" presId="urn:microsoft.com/office/officeart/2005/8/layout/orgChart1"/>
    <dgm:cxn modelId="{6C8AEFB3-7823-4778-97E8-D798C3AF9A2B}" type="presParOf" srcId="{C3864A1D-DEC1-4B32-B148-93C627DEAB0A}" destId="{F00DC643-7873-4CE0-AECD-98FC5E91E3D0}" srcOrd="1" destOrd="0" presId="urn:microsoft.com/office/officeart/2005/8/layout/orgChart1"/>
    <dgm:cxn modelId="{CC760A07-9869-472D-8112-3BEFEE5B48D5}" type="presParOf" srcId="{C3864A1D-DEC1-4B32-B148-93C627DEAB0A}" destId="{17151033-789F-46C7-8DD5-6113F1C48A4B}" srcOrd="2" destOrd="0" presId="urn:microsoft.com/office/officeart/2005/8/layout/orgChart1"/>
    <dgm:cxn modelId="{8CCF8415-51CF-4E92-8ECF-F49146EC052F}" type="presParOf" srcId="{17151033-789F-46C7-8DD5-6113F1C48A4B}" destId="{8E7722F3-0F2F-4DA3-9B13-B1F81373EAB8}" srcOrd="0" destOrd="0" presId="urn:microsoft.com/office/officeart/2005/8/layout/orgChart1"/>
    <dgm:cxn modelId="{F7C9CE4C-A79D-4A08-9EA7-D4182B348347}" type="presParOf" srcId="{17151033-789F-46C7-8DD5-6113F1C48A4B}" destId="{DEB86559-B412-4567-92F0-3EEB6DEE00B1}" srcOrd="1" destOrd="0" presId="urn:microsoft.com/office/officeart/2005/8/layout/orgChart1"/>
    <dgm:cxn modelId="{7E0DD845-3D46-41A4-808D-981EBE716433}" type="presParOf" srcId="{DEB86559-B412-4567-92F0-3EEB6DEE00B1}" destId="{9FC4DEE9-2592-4849-908E-D75AE4BB1303}" srcOrd="0" destOrd="0" presId="urn:microsoft.com/office/officeart/2005/8/layout/orgChart1"/>
    <dgm:cxn modelId="{197D537F-BA8B-4CD0-A660-E773BFB2E4BA}" type="presParOf" srcId="{9FC4DEE9-2592-4849-908E-D75AE4BB1303}" destId="{07D01013-AED2-485B-ADED-08C3CC0022C4}" srcOrd="0" destOrd="0" presId="urn:microsoft.com/office/officeart/2005/8/layout/orgChart1"/>
    <dgm:cxn modelId="{1FB9ABE8-4112-40C5-B1BC-A2A6B8F0B1A2}" type="presParOf" srcId="{9FC4DEE9-2592-4849-908E-D75AE4BB1303}" destId="{7B38A5A6-2CD9-4615-B1D5-22FE85294643}" srcOrd="1" destOrd="0" presId="urn:microsoft.com/office/officeart/2005/8/layout/orgChart1"/>
    <dgm:cxn modelId="{6483DBDA-AACE-4526-9C50-50E6AC512482}" type="presParOf" srcId="{DEB86559-B412-4567-92F0-3EEB6DEE00B1}" destId="{39DF6687-28D4-47FD-BB2E-E9B22C48C0F2}" srcOrd="1" destOrd="0" presId="urn:microsoft.com/office/officeart/2005/8/layout/orgChart1"/>
    <dgm:cxn modelId="{921435F7-BB51-45D7-B7D3-BB2AFC995D63}" type="presParOf" srcId="{DEB86559-B412-4567-92F0-3EEB6DEE00B1}" destId="{27A40CDF-F1A6-457E-A557-A4DF8692C947}" srcOrd="2" destOrd="0" presId="urn:microsoft.com/office/officeart/2005/8/layout/orgChart1"/>
    <dgm:cxn modelId="{1426F86D-630A-4424-9B4F-2BC47755163F}" type="presParOf" srcId="{17151033-789F-46C7-8DD5-6113F1C48A4B}" destId="{A872EB01-6A3D-4B5D-B7EE-D059E49AF545}" srcOrd="2" destOrd="0" presId="urn:microsoft.com/office/officeart/2005/8/layout/orgChart1"/>
    <dgm:cxn modelId="{08B28807-3F14-46D9-8F29-E1BCCAA775E1}" type="presParOf" srcId="{17151033-789F-46C7-8DD5-6113F1C48A4B}" destId="{E94897C7-1615-4D37-B74C-4DC31E2624B4}" srcOrd="3" destOrd="0" presId="urn:microsoft.com/office/officeart/2005/8/layout/orgChart1"/>
    <dgm:cxn modelId="{8C9B9199-2008-401B-979D-1AAED6F7540B}" type="presParOf" srcId="{E94897C7-1615-4D37-B74C-4DC31E2624B4}" destId="{0B32002C-D75E-4591-A009-1B2454F6EB58}" srcOrd="0" destOrd="0" presId="urn:microsoft.com/office/officeart/2005/8/layout/orgChart1"/>
    <dgm:cxn modelId="{D7F2C6B2-50BB-4D9F-B7FB-46123CC3E471}" type="presParOf" srcId="{0B32002C-D75E-4591-A009-1B2454F6EB58}" destId="{8083580A-30E9-4532-9CEF-C28DD0609E00}" srcOrd="0" destOrd="0" presId="urn:microsoft.com/office/officeart/2005/8/layout/orgChart1"/>
    <dgm:cxn modelId="{6EA69652-D71D-4F8D-BC12-81152D5EE630}" type="presParOf" srcId="{0B32002C-D75E-4591-A009-1B2454F6EB58}" destId="{0B383346-4AA8-43C8-B3E9-A06E08431C97}" srcOrd="1" destOrd="0" presId="urn:microsoft.com/office/officeart/2005/8/layout/orgChart1"/>
    <dgm:cxn modelId="{B14D468E-82C9-4860-A1B0-16A238B072DA}" type="presParOf" srcId="{E94897C7-1615-4D37-B74C-4DC31E2624B4}" destId="{17F7CC0A-18B5-4020-BF98-43A9AA6D5180}" srcOrd="1" destOrd="0" presId="urn:microsoft.com/office/officeart/2005/8/layout/orgChart1"/>
    <dgm:cxn modelId="{B28C840F-59EE-4931-B47E-26A11F8B8ECE}" type="presParOf" srcId="{E94897C7-1615-4D37-B74C-4DC31E2624B4}" destId="{55DABFED-F66B-4C64-9972-0294D6AEE66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7B4776-8C30-4284-B21C-9CB856BF562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3076147-103F-475E-B6FF-FCD425768740}">
      <dgm:prSet phldrT="[Text]" custT="1"/>
      <dgm:spPr>
        <a:xfrm>
          <a:off x="2139689" y="0"/>
          <a:ext cx="1980572" cy="1025768"/>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sz="2800" dirty="0">
              <a:solidFill>
                <a:sysClr val="windowText" lastClr="000000"/>
              </a:solidFill>
              <a:latin typeface="Calibri"/>
              <a:ea typeface="+mn-ea"/>
              <a:cs typeface="+mn-cs"/>
            </a:rPr>
            <a:t>EMERGENCY MANAGEMENT DIRECTOR</a:t>
          </a:r>
        </a:p>
      </dgm:t>
    </dgm:pt>
    <dgm:pt modelId="{897500D5-648D-4DD5-872C-56B673C66917}" type="parTrans" cxnId="{C170F1AD-1BB6-4B4E-882F-28B311540AAF}">
      <dgm:prSet/>
      <dgm:spPr/>
      <dgm:t>
        <a:bodyPr/>
        <a:lstStyle/>
        <a:p>
          <a:endParaRPr lang="en-US"/>
        </a:p>
      </dgm:t>
    </dgm:pt>
    <dgm:pt modelId="{20CAEAE7-D53D-4EAE-9085-9139F841831C}" type="sibTrans" cxnId="{C170F1AD-1BB6-4B4E-882F-28B311540AAF}">
      <dgm:prSet/>
      <dgm:spPr/>
      <dgm:t>
        <a:bodyPr/>
        <a:lstStyle/>
        <a:p>
          <a:endParaRPr lang="en-US"/>
        </a:p>
      </dgm:t>
    </dgm:pt>
    <dgm:pt modelId="{D22597A9-3496-404A-93CB-B1A1369DF913}" type="pres">
      <dgm:prSet presAssocID="{E17B4776-8C30-4284-B21C-9CB856BF5622}" presName="hierChild1" presStyleCnt="0">
        <dgm:presLayoutVars>
          <dgm:orgChart val="1"/>
          <dgm:chPref val="1"/>
          <dgm:dir/>
          <dgm:animOne val="branch"/>
          <dgm:animLvl val="lvl"/>
          <dgm:resizeHandles/>
        </dgm:presLayoutVars>
      </dgm:prSet>
      <dgm:spPr/>
    </dgm:pt>
    <dgm:pt modelId="{C3864A1D-DEC1-4B32-B148-93C627DEAB0A}" type="pres">
      <dgm:prSet presAssocID="{73076147-103F-475E-B6FF-FCD425768740}" presName="hierRoot1" presStyleCnt="0">
        <dgm:presLayoutVars>
          <dgm:hierBranch val="init"/>
        </dgm:presLayoutVars>
      </dgm:prSet>
      <dgm:spPr/>
    </dgm:pt>
    <dgm:pt modelId="{B97785EA-B476-4879-83D3-59EFC7AE3C53}" type="pres">
      <dgm:prSet presAssocID="{73076147-103F-475E-B6FF-FCD425768740}" presName="rootComposite1" presStyleCnt="0"/>
      <dgm:spPr/>
    </dgm:pt>
    <dgm:pt modelId="{6674C58D-1C95-4122-83E6-0279766579F6}" type="pres">
      <dgm:prSet presAssocID="{73076147-103F-475E-B6FF-FCD425768740}" presName="rootText1" presStyleLbl="node0" presStyleIdx="0" presStyleCnt="1" custScaleX="29529" custScaleY="24915" custLinFactNeighborX="-33845" custLinFactNeighborY="-1457">
        <dgm:presLayoutVars>
          <dgm:chPref val="3"/>
        </dgm:presLayoutVars>
      </dgm:prSet>
      <dgm:spPr/>
    </dgm:pt>
    <dgm:pt modelId="{8597DCF9-84F8-4072-A54A-32796B98DC86}" type="pres">
      <dgm:prSet presAssocID="{73076147-103F-475E-B6FF-FCD425768740}" presName="rootConnector1" presStyleLbl="node1" presStyleIdx="0" presStyleCnt="0"/>
      <dgm:spPr/>
    </dgm:pt>
    <dgm:pt modelId="{F00DC643-7873-4CE0-AECD-98FC5E91E3D0}" type="pres">
      <dgm:prSet presAssocID="{73076147-103F-475E-B6FF-FCD425768740}" presName="hierChild2" presStyleCnt="0"/>
      <dgm:spPr/>
    </dgm:pt>
    <dgm:pt modelId="{17151033-789F-46C7-8DD5-6113F1C48A4B}" type="pres">
      <dgm:prSet presAssocID="{73076147-103F-475E-B6FF-FCD425768740}" presName="hierChild3" presStyleCnt="0"/>
      <dgm:spPr/>
    </dgm:pt>
  </dgm:ptLst>
  <dgm:cxnLst>
    <dgm:cxn modelId="{EE3CCE15-8378-4459-930C-6D441F003EAE}" type="presOf" srcId="{73076147-103F-475E-B6FF-FCD425768740}" destId="{6674C58D-1C95-4122-83E6-0279766579F6}" srcOrd="0" destOrd="0" presId="urn:microsoft.com/office/officeart/2005/8/layout/orgChart1"/>
    <dgm:cxn modelId="{C170F1AD-1BB6-4B4E-882F-28B311540AAF}" srcId="{E17B4776-8C30-4284-B21C-9CB856BF5622}" destId="{73076147-103F-475E-B6FF-FCD425768740}" srcOrd="0" destOrd="0" parTransId="{897500D5-648D-4DD5-872C-56B673C66917}" sibTransId="{20CAEAE7-D53D-4EAE-9085-9139F841831C}"/>
    <dgm:cxn modelId="{852005C0-BD18-4B4D-A713-B58DBB7F0404}" type="presOf" srcId="{E17B4776-8C30-4284-B21C-9CB856BF5622}" destId="{D22597A9-3496-404A-93CB-B1A1369DF913}" srcOrd="0" destOrd="0" presId="urn:microsoft.com/office/officeart/2005/8/layout/orgChart1"/>
    <dgm:cxn modelId="{43268AE9-9A61-44F2-B35A-4A4D3D50F9E2}" type="presOf" srcId="{73076147-103F-475E-B6FF-FCD425768740}" destId="{8597DCF9-84F8-4072-A54A-32796B98DC86}" srcOrd="1" destOrd="0" presId="urn:microsoft.com/office/officeart/2005/8/layout/orgChart1"/>
    <dgm:cxn modelId="{9220B56D-D9D4-4387-A278-2F6B395EBCA0}" type="presParOf" srcId="{D22597A9-3496-404A-93CB-B1A1369DF913}" destId="{C3864A1D-DEC1-4B32-B148-93C627DEAB0A}" srcOrd="0" destOrd="0" presId="urn:microsoft.com/office/officeart/2005/8/layout/orgChart1"/>
    <dgm:cxn modelId="{BFE9C114-7510-4B9E-9636-E9C471F802F2}" type="presParOf" srcId="{C3864A1D-DEC1-4B32-B148-93C627DEAB0A}" destId="{B97785EA-B476-4879-83D3-59EFC7AE3C53}" srcOrd="0" destOrd="0" presId="urn:microsoft.com/office/officeart/2005/8/layout/orgChart1"/>
    <dgm:cxn modelId="{BB79A14E-CAA7-4E94-87C3-A89BA16ADFD6}" type="presParOf" srcId="{B97785EA-B476-4879-83D3-59EFC7AE3C53}" destId="{6674C58D-1C95-4122-83E6-0279766579F6}" srcOrd="0" destOrd="0" presId="urn:microsoft.com/office/officeart/2005/8/layout/orgChart1"/>
    <dgm:cxn modelId="{EE512F40-5C73-483F-A79E-4029B6C03B65}" type="presParOf" srcId="{B97785EA-B476-4879-83D3-59EFC7AE3C53}" destId="{8597DCF9-84F8-4072-A54A-32796B98DC86}" srcOrd="1" destOrd="0" presId="urn:microsoft.com/office/officeart/2005/8/layout/orgChart1"/>
    <dgm:cxn modelId="{6C8AEFB3-7823-4778-97E8-D798C3AF9A2B}" type="presParOf" srcId="{C3864A1D-DEC1-4B32-B148-93C627DEAB0A}" destId="{F00DC643-7873-4CE0-AECD-98FC5E91E3D0}" srcOrd="1" destOrd="0" presId="urn:microsoft.com/office/officeart/2005/8/layout/orgChart1"/>
    <dgm:cxn modelId="{CC760A07-9869-472D-8112-3BEFEE5B48D5}" type="presParOf" srcId="{C3864A1D-DEC1-4B32-B148-93C627DEAB0A}" destId="{17151033-789F-46C7-8DD5-6113F1C48A4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7B4776-8C30-4284-B21C-9CB856BF562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3076147-103F-475E-B6FF-FCD425768740}">
      <dgm:prSet phldrT="[Text]" custT="1"/>
      <dgm:spPr>
        <a:xfrm>
          <a:off x="2139689" y="0"/>
          <a:ext cx="1980572" cy="1025768"/>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dgm:spPr>
      <dgm:t>
        <a:bodyPr/>
        <a:lstStyle/>
        <a:p>
          <a:pPr>
            <a:buNone/>
          </a:pPr>
          <a:r>
            <a:rPr lang="en-US" sz="2800" dirty="0">
              <a:solidFill>
                <a:sysClr val="windowText" lastClr="000000"/>
              </a:solidFill>
              <a:latin typeface="Calibri"/>
              <a:ea typeface="+mn-ea"/>
              <a:cs typeface="+mn-cs"/>
            </a:rPr>
            <a:t>Director of Community Safety</a:t>
          </a:r>
        </a:p>
      </dgm:t>
    </dgm:pt>
    <dgm:pt modelId="{897500D5-648D-4DD5-872C-56B673C66917}" type="parTrans" cxnId="{C170F1AD-1BB6-4B4E-882F-28B311540AAF}">
      <dgm:prSet/>
      <dgm:spPr/>
      <dgm:t>
        <a:bodyPr/>
        <a:lstStyle/>
        <a:p>
          <a:endParaRPr lang="en-US"/>
        </a:p>
      </dgm:t>
    </dgm:pt>
    <dgm:pt modelId="{20CAEAE7-D53D-4EAE-9085-9139F841831C}" type="sibTrans" cxnId="{C170F1AD-1BB6-4B4E-882F-28B311540AAF}">
      <dgm:prSet/>
      <dgm:spPr/>
      <dgm:t>
        <a:bodyPr/>
        <a:lstStyle/>
        <a:p>
          <a:endParaRPr lang="en-US"/>
        </a:p>
      </dgm:t>
    </dgm:pt>
    <dgm:pt modelId="{D22597A9-3496-404A-93CB-B1A1369DF913}" type="pres">
      <dgm:prSet presAssocID="{E17B4776-8C30-4284-B21C-9CB856BF5622}" presName="hierChild1" presStyleCnt="0">
        <dgm:presLayoutVars>
          <dgm:orgChart val="1"/>
          <dgm:chPref val="1"/>
          <dgm:dir/>
          <dgm:animOne val="branch"/>
          <dgm:animLvl val="lvl"/>
          <dgm:resizeHandles/>
        </dgm:presLayoutVars>
      </dgm:prSet>
      <dgm:spPr/>
    </dgm:pt>
    <dgm:pt modelId="{C3864A1D-DEC1-4B32-B148-93C627DEAB0A}" type="pres">
      <dgm:prSet presAssocID="{73076147-103F-475E-B6FF-FCD425768740}" presName="hierRoot1" presStyleCnt="0">
        <dgm:presLayoutVars>
          <dgm:hierBranch val="init"/>
        </dgm:presLayoutVars>
      </dgm:prSet>
      <dgm:spPr/>
    </dgm:pt>
    <dgm:pt modelId="{B97785EA-B476-4879-83D3-59EFC7AE3C53}" type="pres">
      <dgm:prSet presAssocID="{73076147-103F-475E-B6FF-FCD425768740}" presName="rootComposite1" presStyleCnt="0"/>
      <dgm:spPr/>
    </dgm:pt>
    <dgm:pt modelId="{6674C58D-1C95-4122-83E6-0279766579F6}" type="pres">
      <dgm:prSet presAssocID="{73076147-103F-475E-B6FF-FCD425768740}" presName="rootText1" presStyleLbl="node0" presStyleIdx="0" presStyleCnt="1" custScaleX="29529" custScaleY="24915" custLinFactNeighborX="-33845" custLinFactNeighborY="-1457">
        <dgm:presLayoutVars>
          <dgm:chPref val="3"/>
        </dgm:presLayoutVars>
      </dgm:prSet>
      <dgm:spPr/>
    </dgm:pt>
    <dgm:pt modelId="{8597DCF9-84F8-4072-A54A-32796B98DC86}" type="pres">
      <dgm:prSet presAssocID="{73076147-103F-475E-B6FF-FCD425768740}" presName="rootConnector1" presStyleLbl="node1" presStyleIdx="0" presStyleCnt="0"/>
      <dgm:spPr/>
    </dgm:pt>
    <dgm:pt modelId="{F00DC643-7873-4CE0-AECD-98FC5E91E3D0}" type="pres">
      <dgm:prSet presAssocID="{73076147-103F-475E-B6FF-FCD425768740}" presName="hierChild2" presStyleCnt="0"/>
      <dgm:spPr/>
    </dgm:pt>
    <dgm:pt modelId="{17151033-789F-46C7-8DD5-6113F1C48A4B}" type="pres">
      <dgm:prSet presAssocID="{73076147-103F-475E-B6FF-FCD425768740}" presName="hierChild3" presStyleCnt="0"/>
      <dgm:spPr/>
    </dgm:pt>
  </dgm:ptLst>
  <dgm:cxnLst>
    <dgm:cxn modelId="{EE3CCE15-8378-4459-930C-6D441F003EAE}" type="presOf" srcId="{73076147-103F-475E-B6FF-FCD425768740}" destId="{6674C58D-1C95-4122-83E6-0279766579F6}" srcOrd="0" destOrd="0" presId="urn:microsoft.com/office/officeart/2005/8/layout/orgChart1"/>
    <dgm:cxn modelId="{C170F1AD-1BB6-4B4E-882F-28B311540AAF}" srcId="{E17B4776-8C30-4284-B21C-9CB856BF5622}" destId="{73076147-103F-475E-B6FF-FCD425768740}" srcOrd="0" destOrd="0" parTransId="{897500D5-648D-4DD5-872C-56B673C66917}" sibTransId="{20CAEAE7-D53D-4EAE-9085-9139F841831C}"/>
    <dgm:cxn modelId="{852005C0-BD18-4B4D-A713-B58DBB7F0404}" type="presOf" srcId="{E17B4776-8C30-4284-B21C-9CB856BF5622}" destId="{D22597A9-3496-404A-93CB-B1A1369DF913}" srcOrd="0" destOrd="0" presId="urn:microsoft.com/office/officeart/2005/8/layout/orgChart1"/>
    <dgm:cxn modelId="{43268AE9-9A61-44F2-B35A-4A4D3D50F9E2}" type="presOf" srcId="{73076147-103F-475E-B6FF-FCD425768740}" destId="{8597DCF9-84F8-4072-A54A-32796B98DC86}" srcOrd="1" destOrd="0" presId="urn:microsoft.com/office/officeart/2005/8/layout/orgChart1"/>
    <dgm:cxn modelId="{9220B56D-D9D4-4387-A278-2F6B395EBCA0}" type="presParOf" srcId="{D22597A9-3496-404A-93CB-B1A1369DF913}" destId="{C3864A1D-DEC1-4B32-B148-93C627DEAB0A}" srcOrd="0" destOrd="0" presId="urn:microsoft.com/office/officeart/2005/8/layout/orgChart1"/>
    <dgm:cxn modelId="{BFE9C114-7510-4B9E-9636-E9C471F802F2}" type="presParOf" srcId="{C3864A1D-DEC1-4B32-B148-93C627DEAB0A}" destId="{B97785EA-B476-4879-83D3-59EFC7AE3C53}" srcOrd="0" destOrd="0" presId="urn:microsoft.com/office/officeart/2005/8/layout/orgChart1"/>
    <dgm:cxn modelId="{BB79A14E-CAA7-4E94-87C3-A89BA16ADFD6}" type="presParOf" srcId="{B97785EA-B476-4879-83D3-59EFC7AE3C53}" destId="{6674C58D-1C95-4122-83E6-0279766579F6}" srcOrd="0" destOrd="0" presId="urn:microsoft.com/office/officeart/2005/8/layout/orgChart1"/>
    <dgm:cxn modelId="{EE512F40-5C73-483F-A79E-4029B6C03B65}" type="presParOf" srcId="{B97785EA-B476-4879-83D3-59EFC7AE3C53}" destId="{8597DCF9-84F8-4072-A54A-32796B98DC86}" srcOrd="1" destOrd="0" presId="urn:microsoft.com/office/officeart/2005/8/layout/orgChart1"/>
    <dgm:cxn modelId="{6C8AEFB3-7823-4778-97E8-D798C3AF9A2B}" type="presParOf" srcId="{C3864A1D-DEC1-4B32-B148-93C627DEAB0A}" destId="{F00DC643-7873-4CE0-AECD-98FC5E91E3D0}" srcOrd="1" destOrd="0" presId="urn:microsoft.com/office/officeart/2005/8/layout/orgChart1"/>
    <dgm:cxn modelId="{CC760A07-9869-472D-8112-3BEFEE5B48D5}" type="presParOf" srcId="{C3864A1D-DEC1-4B32-B148-93C627DEAB0A}" destId="{17151033-789F-46C7-8DD5-6113F1C48A4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7528B-52CA-4301-A1CE-1E309C7D0C18}">
      <dsp:nvSpPr>
        <dsp:cNvPr id="0" name=""/>
        <dsp:cNvSpPr/>
      </dsp:nvSpPr>
      <dsp:spPr>
        <a:xfrm>
          <a:off x="3996353" y="1638324"/>
          <a:ext cx="536536" cy="1822408"/>
        </a:xfrm>
        <a:custGeom>
          <a:avLst/>
          <a:gdLst/>
          <a:ahLst/>
          <a:cxnLst/>
          <a:rect l="0" t="0" r="0" b="0"/>
          <a:pathLst>
            <a:path>
              <a:moveTo>
                <a:pt x="0" y="0"/>
              </a:moveTo>
              <a:lnTo>
                <a:pt x="0" y="1360661"/>
              </a:lnTo>
              <a:lnTo>
                <a:pt x="551200" y="1360661"/>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699120A8-04F3-4651-91FB-70FCAABA50B4}">
      <dsp:nvSpPr>
        <dsp:cNvPr id="0" name=""/>
        <dsp:cNvSpPr/>
      </dsp:nvSpPr>
      <dsp:spPr>
        <a:xfrm>
          <a:off x="3572687" y="1638324"/>
          <a:ext cx="423665" cy="1856060"/>
        </a:xfrm>
        <a:custGeom>
          <a:avLst/>
          <a:gdLst/>
          <a:ahLst/>
          <a:cxnLst/>
          <a:rect l="0" t="0" r="0" b="0"/>
          <a:pathLst>
            <a:path>
              <a:moveTo>
                <a:pt x="310585" y="0"/>
              </a:moveTo>
              <a:lnTo>
                <a:pt x="310585" y="1360661"/>
              </a:lnTo>
              <a:lnTo>
                <a:pt x="0" y="1360661"/>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2B26B50A-E9C2-433E-B738-4BA7982886D9}">
      <dsp:nvSpPr>
        <dsp:cNvPr id="0" name=""/>
        <dsp:cNvSpPr/>
      </dsp:nvSpPr>
      <dsp:spPr>
        <a:xfrm>
          <a:off x="2435104" y="186098"/>
          <a:ext cx="3122498" cy="1452225"/>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ysClr val="windowText" lastClr="000000"/>
              </a:solidFill>
              <a:latin typeface="Calibri"/>
              <a:ea typeface="+mn-ea"/>
              <a:cs typeface="+mn-cs"/>
            </a:rPr>
            <a:t>DIRECTOR OF CULTURAL AFFAIRS</a:t>
          </a:r>
        </a:p>
      </dsp:txBody>
      <dsp:txXfrm>
        <a:off x="2435104" y="186098"/>
        <a:ext cx="3122498" cy="1452225"/>
      </dsp:txXfrm>
    </dsp:sp>
    <dsp:sp modelId="{F8CDEDEC-E26C-4A3D-B638-787445572DDE}">
      <dsp:nvSpPr>
        <dsp:cNvPr id="0" name=""/>
        <dsp:cNvSpPr/>
      </dsp:nvSpPr>
      <dsp:spPr>
        <a:xfrm>
          <a:off x="467135" y="2748208"/>
          <a:ext cx="3105551" cy="1492353"/>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ysClr val="windowText" lastClr="000000"/>
              </a:solidFill>
              <a:latin typeface="Calibri"/>
              <a:ea typeface="+mn-ea"/>
              <a:cs typeface="+mn-cs"/>
            </a:rPr>
            <a:t>ARTS PROGRAM ADMINISTRATOR</a:t>
          </a:r>
        </a:p>
      </dsp:txBody>
      <dsp:txXfrm>
        <a:off x="467135" y="2748208"/>
        <a:ext cx="3105551" cy="1492353"/>
      </dsp:txXfrm>
    </dsp:sp>
    <dsp:sp modelId="{A7E0D4ED-9E42-4EC3-B5BE-2E1E9010A690}">
      <dsp:nvSpPr>
        <dsp:cNvPr id="0" name=""/>
        <dsp:cNvSpPr/>
      </dsp:nvSpPr>
      <dsp:spPr>
        <a:xfrm>
          <a:off x="4532889" y="2670233"/>
          <a:ext cx="3814082" cy="158100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ysClr val="windowText" lastClr="000000"/>
              </a:solidFill>
              <a:latin typeface="Calibri"/>
              <a:ea typeface="+mn-ea"/>
              <a:cs typeface="+mn-cs"/>
            </a:rPr>
            <a:t>EVENTS PERMITTING AND SPECIAL PROJECTS ASSISTANT</a:t>
          </a:r>
        </a:p>
      </dsp:txBody>
      <dsp:txXfrm>
        <a:off x="4532889" y="2670233"/>
        <a:ext cx="3814082" cy="1581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2EB01-6A3D-4B5D-B7EE-D059E49AF545}">
      <dsp:nvSpPr>
        <dsp:cNvPr id="0" name=""/>
        <dsp:cNvSpPr/>
      </dsp:nvSpPr>
      <dsp:spPr>
        <a:xfrm>
          <a:off x="2671760" y="1296723"/>
          <a:ext cx="318190" cy="2075111"/>
        </a:xfrm>
        <a:custGeom>
          <a:avLst/>
          <a:gdLst/>
          <a:ahLst/>
          <a:cxnLst/>
          <a:rect l="0" t="0" r="0" b="0"/>
          <a:pathLst>
            <a:path>
              <a:moveTo>
                <a:pt x="0" y="0"/>
              </a:moveTo>
              <a:lnTo>
                <a:pt x="0" y="2192346"/>
              </a:lnTo>
              <a:lnTo>
                <a:pt x="299026" y="2192346"/>
              </a:lnTo>
            </a:path>
          </a:pathLst>
        </a:custGeom>
        <a:noFill/>
        <a:ln w="25400" cap="flat" cmpd="sng" algn="ctr">
          <a:solidFill>
            <a:schemeClr val="accent2">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8E7722F3-0F2F-4DA3-9B13-B1F81373EAB8}">
      <dsp:nvSpPr>
        <dsp:cNvPr id="0" name=""/>
        <dsp:cNvSpPr/>
      </dsp:nvSpPr>
      <dsp:spPr>
        <a:xfrm>
          <a:off x="2671760" y="1296723"/>
          <a:ext cx="249799" cy="695074"/>
        </a:xfrm>
        <a:custGeom>
          <a:avLst/>
          <a:gdLst/>
          <a:ahLst/>
          <a:cxnLst/>
          <a:rect l="0" t="0" r="0" b="0"/>
          <a:pathLst>
            <a:path>
              <a:moveTo>
                <a:pt x="0" y="0"/>
              </a:moveTo>
              <a:lnTo>
                <a:pt x="0" y="489673"/>
              </a:lnTo>
              <a:lnTo>
                <a:pt x="312164" y="489673"/>
              </a:lnTo>
            </a:path>
          </a:pathLst>
        </a:custGeom>
        <a:noFill/>
        <a:ln w="25400" cap="flat" cmpd="sng" algn="ctr">
          <a:solidFill>
            <a:schemeClr val="accent2">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6674C58D-1C95-4122-83E6-0279766579F6}">
      <dsp:nvSpPr>
        <dsp:cNvPr id="0" name=""/>
        <dsp:cNvSpPr/>
      </dsp:nvSpPr>
      <dsp:spPr>
        <a:xfrm>
          <a:off x="1002643" y="184224"/>
          <a:ext cx="3338232" cy="1112499"/>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BUDGET DIRECTOR</a:t>
          </a:r>
        </a:p>
      </dsp:txBody>
      <dsp:txXfrm>
        <a:off x="1002643" y="184224"/>
        <a:ext cx="3338232" cy="1112499"/>
      </dsp:txXfrm>
    </dsp:sp>
    <dsp:sp modelId="{07D01013-AED2-485B-ADED-08C3CC0022C4}">
      <dsp:nvSpPr>
        <dsp:cNvPr id="0" name=""/>
        <dsp:cNvSpPr/>
      </dsp:nvSpPr>
      <dsp:spPr>
        <a:xfrm>
          <a:off x="2921559" y="1443014"/>
          <a:ext cx="3330437" cy="1097567"/>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ysClr val="windowText" lastClr="000000"/>
              </a:solidFill>
              <a:latin typeface="Calibri"/>
              <a:ea typeface="+mn-ea"/>
              <a:cs typeface="+mn-cs"/>
            </a:rPr>
            <a:t>ASSISTANT BUDGET DIRECTOR</a:t>
          </a:r>
        </a:p>
      </dsp:txBody>
      <dsp:txXfrm>
        <a:off x="2921559" y="1443014"/>
        <a:ext cx="3330437" cy="1097567"/>
      </dsp:txXfrm>
    </dsp:sp>
    <dsp:sp modelId="{8083580A-30E9-4532-9CEF-C28DD0609E00}">
      <dsp:nvSpPr>
        <dsp:cNvPr id="0" name=""/>
        <dsp:cNvSpPr/>
      </dsp:nvSpPr>
      <dsp:spPr>
        <a:xfrm>
          <a:off x="2989950" y="2935523"/>
          <a:ext cx="3676308" cy="872623"/>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ysClr val="windowText" lastClr="000000"/>
              </a:solidFill>
              <a:latin typeface="Calibri"/>
              <a:ea typeface="+mn-ea"/>
              <a:cs typeface="+mn-cs"/>
            </a:rPr>
            <a:t>FISCAL &amp; OPERATIONS </a:t>
          </a:r>
          <a:br>
            <a:rPr lang="en-US" sz="2900" kern="1200" dirty="0">
              <a:solidFill>
                <a:sysClr val="windowText" lastClr="000000"/>
              </a:solidFill>
              <a:latin typeface="Calibri"/>
              <a:ea typeface="+mn-ea"/>
              <a:cs typeface="+mn-cs"/>
            </a:rPr>
          </a:br>
          <a:r>
            <a:rPr lang="en-US" sz="2900" kern="1200" dirty="0">
              <a:solidFill>
                <a:sysClr val="windowText" lastClr="000000"/>
              </a:solidFill>
              <a:latin typeface="Calibri"/>
              <a:ea typeface="+mn-ea"/>
              <a:cs typeface="+mn-cs"/>
            </a:rPr>
            <a:t>ANALYST (3)</a:t>
          </a:r>
        </a:p>
      </dsp:txBody>
      <dsp:txXfrm>
        <a:off x="2989950" y="2935523"/>
        <a:ext cx="3676308" cy="8726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4C58D-1C95-4122-83E6-0279766579F6}">
      <dsp:nvSpPr>
        <dsp:cNvPr id="0" name=""/>
        <dsp:cNvSpPr/>
      </dsp:nvSpPr>
      <dsp:spPr>
        <a:xfrm>
          <a:off x="0" y="334806"/>
          <a:ext cx="3527195" cy="148803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EMERGENCY MANAGEMENT DIRECTOR</a:t>
          </a:r>
        </a:p>
      </dsp:txBody>
      <dsp:txXfrm>
        <a:off x="0" y="334806"/>
        <a:ext cx="3527195" cy="14880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4C58D-1C95-4122-83E6-0279766579F6}">
      <dsp:nvSpPr>
        <dsp:cNvPr id="0" name=""/>
        <dsp:cNvSpPr/>
      </dsp:nvSpPr>
      <dsp:spPr>
        <a:xfrm>
          <a:off x="0" y="334806"/>
          <a:ext cx="3527195" cy="148803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Director of Community Safety</a:t>
          </a:r>
        </a:p>
      </dsp:txBody>
      <dsp:txXfrm>
        <a:off x="0" y="334806"/>
        <a:ext cx="3527195" cy="148803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4/1/2026</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4/1/2026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058049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76DA-F89D-43A0-9884-DD86657B6920}" type="slidenum">
              <a:rPr lang="en-US" smtClean="0"/>
              <a:t>3</a:t>
            </a:fld>
            <a:endParaRPr lang="en-US" dirty="0"/>
          </a:p>
        </p:txBody>
      </p:sp>
    </p:spTree>
    <p:extLst>
      <p:ext uri="{BB962C8B-B14F-4D97-AF65-F5344CB8AC3E}">
        <p14:creationId xmlns:p14="http://schemas.microsoft.com/office/powerpoint/2010/main" val="4021329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686994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291423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103482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937328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008908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82486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162198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766300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639370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909736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148458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523325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6279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529537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026815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1475257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385804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148254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102076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1309135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1559320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205205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488939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5916040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543003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1995177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1420734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7311912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19364542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863784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8920409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15211023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5105777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41839892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3525647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03105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19004491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3736772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00F474-731B-46A7-9158-3DBA8DB710DD}" type="slidenum">
              <a:rPr lang="en-US" smtClean="0"/>
              <a:t>42</a:t>
            </a:fld>
            <a:endParaRPr lang="en-US" dirty="0"/>
          </a:p>
        </p:txBody>
      </p:sp>
    </p:spTree>
    <p:extLst>
      <p:ext uri="{BB962C8B-B14F-4D97-AF65-F5344CB8AC3E}">
        <p14:creationId xmlns:p14="http://schemas.microsoft.com/office/powerpoint/2010/main" val="36175580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615BD-FD3F-6A9A-606E-BDE1A6A3D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536F0-0DC2-18AB-4EBD-5B6ACDED0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400008-A352-E9D0-78B4-1035541F88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2815A0-9306-0C6C-DE27-6F56D566DB06}"/>
              </a:ext>
            </a:extLst>
          </p:cNvPr>
          <p:cNvSpPr>
            <a:spLocks noGrp="1"/>
          </p:cNvSpPr>
          <p:nvPr>
            <p:ph type="sldNum" sz="quarter" idx="5"/>
          </p:nvPr>
        </p:nvSpPr>
        <p:spPr/>
        <p:txBody>
          <a:bodyPr/>
          <a:lstStyle/>
          <a:p>
            <a:fld id="{C100F474-731B-46A7-9158-3DBA8DB710DD}" type="slidenum">
              <a:rPr lang="en-US" smtClean="0"/>
              <a:t>43</a:t>
            </a:fld>
            <a:endParaRPr lang="en-US" dirty="0"/>
          </a:p>
        </p:txBody>
      </p:sp>
    </p:spTree>
    <p:extLst>
      <p:ext uri="{BB962C8B-B14F-4D97-AF65-F5344CB8AC3E}">
        <p14:creationId xmlns:p14="http://schemas.microsoft.com/office/powerpoint/2010/main" val="18809810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00F474-731B-46A7-9158-3DBA8DB710DD}" type="slidenum">
              <a:rPr lang="en-US" smtClean="0"/>
              <a:t>44</a:t>
            </a:fld>
            <a:endParaRPr lang="en-US" dirty="0"/>
          </a:p>
        </p:txBody>
      </p:sp>
    </p:spTree>
    <p:extLst>
      <p:ext uri="{BB962C8B-B14F-4D97-AF65-F5344CB8AC3E}">
        <p14:creationId xmlns:p14="http://schemas.microsoft.com/office/powerpoint/2010/main" val="2616911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4/1/2026</a:t>
            </a:fld>
            <a:endParaRPr lang="en-US" dirty="0"/>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dirty="0"/>
          </a:p>
        </p:txBody>
      </p:sp>
      <p:pic>
        <p:nvPicPr>
          <p:cNvPr id="6" name="Picture 5">
            <a:extLst>
              <a:ext uri="{FF2B5EF4-FFF2-40B4-BE49-F238E27FC236}">
                <a16:creationId xmlns:a16="http://schemas.microsoft.com/office/drawing/2014/main" id="{A6D4A602-0934-4A84-AAB9-5983821657F4}"/>
              </a:ext>
            </a:extLst>
          </p:cNvPr>
          <p:cNvPicPr>
            <a:picLocks noChangeAspect="1"/>
          </p:cNvPicPr>
          <p:nvPr userDrawn="1"/>
        </p:nvPicPr>
        <p:blipFill rotWithShape="1">
          <a:blip r:embed="rId2"/>
          <a:srcRect l="191" t="1" r="-191" b="3780"/>
          <a:stretch/>
        </p:blipFill>
        <p:spPr>
          <a:xfrm>
            <a:off x="10363200" y="142996"/>
            <a:ext cx="1554480" cy="1554480"/>
          </a:xfrm>
          <a:prstGeom prst="rect">
            <a:avLst/>
          </a:prstGeom>
        </p:spPr>
      </p:pic>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71458" cy="4482791"/>
          </a:xfrm>
        </p:spPr>
        <p:txBody>
          <a:bodyPr anchor="t">
            <a:normAutofit/>
          </a:bodyPr>
          <a:lstStyle>
            <a:lvl1pPr marL="458788" indent="-458788">
              <a:spcAft>
                <a:spcPts val="1200"/>
              </a:spcAft>
              <a:buFont typeface="Arial" panose="020B0604020202020204" pitchFamily="34" charset="0"/>
              <a:buChar char="•"/>
              <a:defRPr sz="3200">
                <a:solidFill>
                  <a:schemeClr val="tx1"/>
                </a:solidFill>
              </a:defRPr>
            </a:lvl1pPr>
            <a:lvl2pPr marL="1027113" indent="-398463">
              <a:spcAft>
                <a:spcPts val="1200"/>
              </a:spcAft>
              <a:defRPr sz="2800">
                <a:solidFill>
                  <a:schemeClr val="tx1"/>
                </a:solidFill>
              </a:defRPr>
            </a:lvl2pPr>
            <a:lvl3pPr marL="1485900" indent="-341313">
              <a:spcAft>
                <a:spcPts val="1200"/>
              </a:spcAft>
              <a:defRPr sz="2000">
                <a:solidFill>
                  <a:schemeClr val="tx1"/>
                </a:solidFill>
              </a:defRPr>
            </a:lvl3pPr>
            <a:lvl4pPr marL="1941513" indent="-342900">
              <a:spcAft>
                <a:spcPts val="1200"/>
              </a:spcAft>
              <a:defRPr sz="2000">
                <a:solidFill>
                  <a:schemeClr val="tx1"/>
                </a:solidFill>
              </a:defRPr>
            </a:lvl4pPr>
            <a:lvl5pPr marL="2457450" indent="-398463">
              <a:spcAft>
                <a:spcPts val="1200"/>
              </a:spcAft>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Autofit/>
          </a:bodyPr>
          <a:lstStyle>
            <a:lvl1pPr marL="0" indent="0">
              <a:buNone/>
              <a:defRPr sz="2800"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2027 Budget Hearing</a:t>
            </a:r>
            <a:br>
              <a:rPr lang="en-US" b="1" dirty="0">
                <a:effectLst/>
              </a:rPr>
            </a:br>
            <a:r>
              <a:rPr lang="en-US" b="1" dirty="0">
                <a:effectLst/>
              </a:rPr>
              <a:t>The Mayor’s Office</a:t>
            </a:r>
          </a:p>
        </p:txBody>
      </p:sp>
      <p:pic>
        <p:nvPicPr>
          <p:cNvPr id="4" name="Picture 3" descr="A seal of the city of wilmington&#10;&#10;Description automatically generated">
            <a:extLst>
              <a:ext uri="{FF2B5EF4-FFF2-40B4-BE49-F238E27FC236}">
                <a16:creationId xmlns:a16="http://schemas.microsoft.com/office/drawing/2014/main" id="{8EF0648A-58CB-B52C-2316-8A7D1340B84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69514" y="142996"/>
            <a:ext cx="1141852" cy="1141852"/>
          </a:xfrm>
          <a:prstGeom prst="rect">
            <a:avLst/>
          </a:prstGeom>
        </p:spPr>
      </p:pic>
    </p:spTree>
    <p:extLst>
      <p:ext uri="{BB962C8B-B14F-4D97-AF65-F5344CB8AC3E}">
        <p14:creationId xmlns:p14="http://schemas.microsoft.com/office/powerpoint/2010/main" val="3300192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jpg"/><Relationship Id="rId10" Type="http://schemas.openxmlformats.org/officeDocument/2006/relationships/image" Target="../media/image11.png"/><Relationship Id="rId4" Type="http://schemas.openxmlformats.org/officeDocument/2006/relationships/image" Target="../media/image6.jp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 shore, city&#10;&#10;AI-generated content may be incorrect.">
            <a:extLst>
              <a:ext uri="{FF2B5EF4-FFF2-40B4-BE49-F238E27FC236}">
                <a16:creationId xmlns:a16="http://schemas.microsoft.com/office/drawing/2014/main" id="{1012BCE3-959E-1D3A-AB0E-598C806B0B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MAYOR’S OFFICE</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3861357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6A93715-0CED-4496-B0EB-9D02B5B1DAFF}"/>
              </a:ext>
            </a:extLst>
          </p:cNvPr>
          <p:cNvGraphicFramePr>
            <a:graphicFrameLocks noGrp="1"/>
          </p:cNvGraphicFramePr>
          <p:nvPr>
            <p:ph sz="half" idx="2"/>
            <p:extLst>
              <p:ext uri="{D42A27DB-BD31-4B8C-83A1-F6EECF244321}">
                <p14:modId xmlns:p14="http://schemas.microsoft.com/office/powerpoint/2010/main" val="1059017740"/>
              </p:ext>
            </p:extLst>
          </p:nvPr>
        </p:nvGraphicFramePr>
        <p:xfrm>
          <a:off x="308983" y="1913715"/>
          <a:ext cx="11596690" cy="3707765"/>
        </p:xfrm>
        <a:graphic>
          <a:graphicData uri="http://schemas.openxmlformats.org/drawingml/2006/table">
            <a:tbl>
              <a:tblPr firstRow="1" bandRow="1">
                <a:tableStyleId>{93296810-A885-4BE3-A3E7-6D5BEEA58F35}</a:tableStyleId>
              </a:tblPr>
              <a:tblGrid>
                <a:gridCol w="3888138">
                  <a:extLst>
                    <a:ext uri="{9D8B030D-6E8A-4147-A177-3AD203B41FA5}">
                      <a16:colId xmlns:a16="http://schemas.microsoft.com/office/drawing/2014/main" val="2551090829"/>
                    </a:ext>
                  </a:extLst>
                </a:gridCol>
                <a:gridCol w="1308682">
                  <a:extLst>
                    <a:ext uri="{9D8B030D-6E8A-4147-A177-3AD203B41FA5}">
                      <a16:colId xmlns:a16="http://schemas.microsoft.com/office/drawing/2014/main" val="958917588"/>
                    </a:ext>
                  </a:extLst>
                </a:gridCol>
                <a:gridCol w="1325461">
                  <a:extLst>
                    <a:ext uri="{9D8B030D-6E8A-4147-A177-3AD203B41FA5}">
                      <a16:colId xmlns:a16="http://schemas.microsoft.com/office/drawing/2014/main" val="4162923738"/>
                    </a:ext>
                  </a:extLst>
                </a:gridCol>
                <a:gridCol w="1258348">
                  <a:extLst>
                    <a:ext uri="{9D8B030D-6E8A-4147-A177-3AD203B41FA5}">
                      <a16:colId xmlns:a16="http://schemas.microsoft.com/office/drawing/2014/main" val="1242384018"/>
                    </a:ext>
                  </a:extLst>
                </a:gridCol>
                <a:gridCol w="1249960">
                  <a:extLst>
                    <a:ext uri="{9D8B030D-6E8A-4147-A177-3AD203B41FA5}">
                      <a16:colId xmlns:a16="http://schemas.microsoft.com/office/drawing/2014/main" val="2874584347"/>
                    </a:ext>
                  </a:extLst>
                </a:gridCol>
                <a:gridCol w="1224793">
                  <a:extLst>
                    <a:ext uri="{9D8B030D-6E8A-4147-A177-3AD203B41FA5}">
                      <a16:colId xmlns:a16="http://schemas.microsoft.com/office/drawing/2014/main" val="3619692300"/>
                    </a:ext>
                  </a:extLst>
                </a:gridCol>
                <a:gridCol w="1341308">
                  <a:extLst>
                    <a:ext uri="{9D8B030D-6E8A-4147-A177-3AD203B41FA5}">
                      <a16:colId xmlns:a16="http://schemas.microsoft.com/office/drawing/2014/main" val="596270393"/>
                    </a:ext>
                  </a:extLst>
                </a:gridCol>
              </a:tblGrid>
              <a:tr h="370840">
                <a:tc>
                  <a:txBody>
                    <a:bodyPr/>
                    <a:lstStyle/>
                    <a:p>
                      <a:pPr algn="l"/>
                      <a:r>
                        <a:rPr lang="en-US" sz="1800" b="1" dirty="0"/>
                        <a:t>Summary of All Funds*</a:t>
                      </a:r>
                      <a:endParaRPr lang="en-US" sz="1800" b="1" i="0" dirty="0">
                        <a:latin typeface="Calibri"/>
                        <a:cs typeface="Calibri"/>
                      </a:endParaRPr>
                    </a:p>
                  </a:txBody>
                  <a:tcPr anchor="b"/>
                </a:tc>
                <a:tc>
                  <a:txBody>
                    <a:bodyPr/>
                    <a:lstStyle/>
                    <a:p>
                      <a:pPr marL="0" algn="ctr" defTabSz="457200" rtl="0" eaLnBrk="1" fontAlgn="b" latinLnBrk="0" hangingPunct="1"/>
                      <a:r>
                        <a:rPr lang="en-US" sz="1600" b="1" kern="1200" dirty="0">
                          <a:solidFill>
                            <a:schemeClr val="lt1"/>
                          </a:solidFill>
                        </a:rPr>
                        <a:t>FY 2024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2025 Actuals</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FY 2026 Budget</a:t>
                      </a:r>
                      <a:endParaRPr lang="en-US" sz="1600" b="1" kern="1200" dirty="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rPr>
                        <a:t>FY 2027</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 FY’27-26</a:t>
                      </a:r>
                      <a:endParaRPr lang="en-US" sz="1600" b="1" kern="1200" dirty="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dirty="0">
                          <a:solidFill>
                            <a:schemeClr val="lt1"/>
                          </a:solidFill>
                        </a:rPr>
                        <a:t>% Change</a:t>
                      </a:r>
                    </a:p>
                    <a:p>
                      <a:pPr marL="0" algn="ctr" defTabSz="457200" rtl="0" eaLnBrk="1" fontAlgn="b" latinLnBrk="0" hangingPunct="1"/>
                      <a:r>
                        <a:rPr lang="en-US" sz="1600" b="1" kern="1200" dirty="0">
                          <a:solidFill>
                            <a:schemeClr val="lt1"/>
                          </a:solidFill>
                        </a:rPr>
                        <a:t> FY’27-26</a:t>
                      </a:r>
                      <a:endParaRPr lang="en-US" sz="1600" b="1" kern="1200" dirty="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70840">
                <a:tc>
                  <a:txBody>
                    <a:bodyPr/>
                    <a:lstStyle/>
                    <a:p>
                      <a:r>
                        <a:rPr lang="en-US" sz="1800" b="0" dirty="0"/>
                        <a:t>Personal Services</a:t>
                      </a:r>
                      <a:endParaRPr lang="en-US" sz="1800" b="0" i="0" dirty="0">
                        <a:latin typeface="Calibri"/>
                        <a:cs typeface="Calibri"/>
                      </a:endParaRPr>
                    </a:p>
                  </a:txBody>
                  <a:tcPr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$3,401,647 </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$3,742,894 </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$3,632,512 </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$3,865,137 </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$232,625 </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6.40%</a:t>
                      </a:r>
                    </a:p>
                  </a:txBody>
                  <a:tcPr marL="6350" marR="6350" marT="6350" marB="0" anchor="ctr"/>
                </a:tc>
                <a:extLst>
                  <a:ext uri="{0D108BD9-81ED-4DB2-BD59-A6C34878D82A}">
                    <a16:rowId xmlns:a16="http://schemas.microsoft.com/office/drawing/2014/main" val="52553187"/>
                  </a:ext>
                </a:extLst>
              </a:tr>
              <a:tr h="370840">
                <a:tc>
                  <a:txBody>
                    <a:bodyPr/>
                    <a:lstStyle/>
                    <a:p>
                      <a:r>
                        <a:rPr lang="en-US" sz="1800" b="0" dirty="0"/>
                        <a:t>Materials, Supplies, and Equipment</a:t>
                      </a:r>
                      <a:endParaRPr lang="en-US" sz="1800" b="0" i="0" dirty="0">
                        <a:latin typeface="Calibri"/>
                        <a:cs typeface="Calibri"/>
                      </a:endParaRPr>
                    </a:p>
                  </a:txBody>
                  <a:tcPr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2,093,802</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2,170,226</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1,969,970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1,994,160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24,190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1.20%</a:t>
                      </a:r>
                    </a:p>
                  </a:txBody>
                  <a:tcPr marL="6350" marR="6350" marT="6350" marB="0" anchor="ctr"/>
                </a:tc>
                <a:extLst>
                  <a:ext uri="{0D108BD9-81ED-4DB2-BD59-A6C34878D82A}">
                    <a16:rowId xmlns:a16="http://schemas.microsoft.com/office/drawing/2014/main" val="1107242354"/>
                  </a:ext>
                </a:extLst>
              </a:tr>
              <a:tr h="370840">
                <a:tc>
                  <a:txBody>
                    <a:bodyPr/>
                    <a:lstStyle/>
                    <a:p>
                      <a:r>
                        <a:rPr lang="en-US" sz="1800" b="0" dirty="0"/>
                        <a:t>Internal Services</a:t>
                      </a:r>
                      <a:endParaRPr lang="en-US" sz="1800" b="0" i="0" dirty="0">
                        <a:latin typeface="Calibri"/>
                        <a:cs typeface="Calibri"/>
                      </a:endParaRPr>
                    </a:p>
                  </a:txBody>
                  <a:tcPr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271,290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327,521</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151,184</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156,414</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5,230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3.50%</a:t>
                      </a:r>
                    </a:p>
                  </a:txBody>
                  <a:tcPr marL="6350" marR="6350" marT="6350" marB="0" anchor="ctr"/>
                </a:tc>
                <a:extLst>
                  <a:ext uri="{0D108BD9-81ED-4DB2-BD59-A6C34878D82A}">
                    <a16:rowId xmlns:a16="http://schemas.microsoft.com/office/drawing/2014/main" val="455438367"/>
                  </a:ext>
                </a:extLst>
              </a:tr>
              <a:tr h="370840">
                <a:tc>
                  <a:txBody>
                    <a:bodyPr/>
                    <a:lstStyle/>
                    <a:p>
                      <a:r>
                        <a:rPr lang="en-US" sz="1800" b="0" dirty="0"/>
                        <a:t>Debt Service</a:t>
                      </a:r>
                      <a:endParaRPr lang="en-US" sz="1800" b="0" i="0" dirty="0">
                        <a:latin typeface="Calibri"/>
                        <a:cs typeface="Calibri"/>
                      </a:endParaRPr>
                    </a:p>
                  </a:txBody>
                  <a:tcPr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825,663</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816,136</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811,679</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931,533</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119,854</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14.80%</a:t>
                      </a:r>
                    </a:p>
                  </a:txBody>
                  <a:tcPr marL="6350" marR="6350" marT="6350" marB="0" anchor="ctr"/>
                </a:tc>
                <a:extLst>
                  <a:ext uri="{0D108BD9-81ED-4DB2-BD59-A6C34878D82A}">
                    <a16:rowId xmlns:a16="http://schemas.microsoft.com/office/drawing/2014/main" val="2568109426"/>
                  </a:ext>
                </a:extLst>
              </a:tr>
              <a:tr h="370840">
                <a:tc>
                  <a:txBody>
                    <a:bodyPr/>
                    <a:lstStyle/>
                    <a:p>
                      <a:r>
                        <a:rPr lang="en-US" sz="1800" b="0" dirty="0"/>
                        <a:t>Contingent Reserves</a:t>
                      </a:r>
                      <a:endParaRPr lang="en-US" sz="1800" b="0" i="0" dirty="0">
                        <a:latin typeface="Calibri"/>
                        <a:cs typeface="Calibri"/>
                      </a:endParaRPr>
                    </a:p>
                  </a:txBody>
                  <a:tcPr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672,000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672,000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0</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0.00%</a:t>
                      </a:r>
                    </a:p>
                  </a:txBody>
                  <a:tcPr marL="6350" marR="6350" marT="6350" marB="0" anchor="ctr"/>
                </a:tc>
                <a:extLst>
                  <a:ext uri="{0D108BD9-81ED-4DB2-BD59-A6C34878D82A}">
                    <a16:rowId xmlns:a16="http://schemas.microsoft.com/office/drawing/2014/main" val="3157006471"/>
                  </a:ext>
                </a:extLst>
              </a:tr>
              <a:tr h="370840">
                <a:tc>
                  <a:txBody>
                    <a:bodyPr/>
                    <a:lstStyle/>
                    <a:p>
                      <a:r>
                        <a:rPr lang="en-US" sz="1800" b="0" dirty="0"/>
                        <a:t>EMPG Grant</a:t>
                      </a:r>
                      <a:endParaRPr lang="en-US" sz="1800" b="0" i="0" dirty="0">
                        <a:latin typeface="Calibri"/>
                        <a:cs typeface="Calibri"/>
                      </a:endParaRPr>
                    </a:p>
                  </a:txBody>
                  <a:tcPr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194,797</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213,486</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149,299</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88,325</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(60,974)</a:t>
                      </a:r>
                    </a:p>
                  </a:txBody>
                  <a:tcPr marL="6350" marR="6350" marT="6350"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-40.84%</a:t>
                      </a:r>
                    </a:p>
                  </a:txBody>
                  <a:tcPr marL="6350" marR="6350" marT="6350" marB="0" anchor="ctr"/>
                </a:tc>
                <a:extLst>
                  <a:ext uri="{0D108BD9-81ED-4DB2-BD59-A6C34878D82A}">
                    <a16:rowId xmlns:a16="http://schemas.microsoft.com/office/drawing/2014/main" val="424377666"/>
                  </a:ext>
                </a:extLst>
              </a:tr>
              <a:tr h="370840">
                <a:tc>
                  <a:txBody>
                    <a:bodyPr/>
                    <a:lstStyle/>
                    <a:p>
                      <a:r>
                        <a:rPr lang="en-US" sz="1800" b="1" dirty="0"/>
                        <a:t>Total</a:t>
                      </a:r>
                      <a:endParaRPr lang="en-US" sz="1800" b="1" i="0" dirty="0">
                        <a:latin typeface="Calibri"/>
                        <a:cs typeface="Calibri"/>
                      </a:endParaRPr>
                    </a:p>
                  </a:txBody>
                  <a:tcPr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$6,787,199 </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$7,270,263 </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$7,386,644 </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$7,707,569 </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$320,925 </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4.34%</a:t>
                      </a:r>
                    </a:p>
                  </a:txBody>
                  <a:tcPr marL="6350" marR="6350" marT="6350" marB="0" anchor="ctr"/>
                </a:tc>
                <a:extLst>
                  <a:ext uri="{0D108BD9-81ED-4DB2-BD59-A6C34878D82A}">
                    <a16:rowId xmlns:a16="http://schemas.microsoft.com/office/drawing/2014/main" val="3415591311"/>
                  </a:ext>
                </a:extLst>
              </a:tr>
              <a:tr h="370840">
                <a:tc>
                  <a:txBody>
                    <a:bodyPr/>
                    <a:lstStyle/>
                    <a:p>
                      <a:r>
                        <a:rPr lang="en-US" sz="1800" b="1" dirty="0"/>
                        <a:t>Staffing Level (FTEs)</a:t>
                      </a:r>
                      <a:endParaRPr lang="en-US" sz="1800" b="1" i="0" dirty="0">
                        <a:latin typeface="Calibri"/>
                        <a:cs typeface="Calibri"/>
                      </a:endParaRPr>
                    </a:p>
                  </a:txBody>
                  <a:tcPr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26.0</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25.0</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26.0</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27.0</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1.0</a:t>
                      </a:r>
                    </a:p>
                  </a:txBody>
                  <a:tcPr marL="6350" marR="6350" marT="6350" marB="0" anchor="ctr"/>
                </a:tc>
                <a:tc>
                  <a:txBody>
                    <a:bodyPr/>
                    <a:lstStyle/>
                    <a:p>
                      <a:pPr algn="ctr" rtl="0" fontAlgn="ctr">
                        <a:buNone/>
                      </a:pPr>
                      <a:r>
                        <a:rPr lang="en-US" sz="1800" b="1" i="0" u="none" strike="noStrike" dirty="0">
                          <a:solidFill>
                            <a:srgbClr val="000000"/>
                          </a:solidFill>
                          <a:effectLst/>
                          <a:latin typeface="Calibri" panose="020F0502020204030204" pitchFamily="34" charset="0"/>
                        </a:rPr>
                        <a:t>3.85%</a:t>
                      </a:r>
                    </a:p>
                  </a:txBody>
                  <a:tcPr marL="6350" marR="6350" marT="6350" marB="0" anchor="ctr"/>
                </a:tc>
                <a:extLst>
                  <a:ext uri="{0D108BD9-81ED-4DB2-BD59-A6C34878D82A}">
                    <a16:rowId xmlns:a16="http://schemas.microsoft.com/office/drawing/2014/main" val="2006873689"/>
                  </a:ext>
                </a:extLst>
              </a:tr>
            </a:tbl>
          </a:graphicData>
        </a:graphic>
      </p:graphicFrame>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308983" y="1269465"/>
            <a:ext cx="6379669" cy="473825"/>
          </a:xfrm>
        </p:spPr>
        <p:txBody>
          <a:bodyPr vert="horz" lIns="0" tIns="45720" rIns="0" bIns="45720" rtlCol="0" anchor="t">
            <a:normAutofit lnSpcReduction="10000"/>
          </a:bodyPr>
          <a:lstStyle/>
          <a:p>
            <a:r>
              <a:rPr lang="en-US" dirty="0"/>
              <a:t>FY 2027 Proposed Budget</a:t>
            </a:r>
          </a:p>
        </p:txBody>
      </p:sp>
      <p:sp>
        <p:nvSpPr>
          <p:cNvPr id="2" name="TextBox 1">
            <a:extLst>
              <a:ext uri="{FF2B5EF4-FFF2-40B4-BE49-F238E27FC236}">
                <a16:creationId xmlns:a16="http://schemas.microsoft.com/office/drawing/2014/main" id="{27A8262A-1300-4176-B77E-9283172E2570}"/>
              </a:ext>
            </a:extLst>
          </p:cNvPr>
          <p:cNvSpPr txBox="1"/>
          <p:nvPr/>
        </p:nvSpPr>
        <p:spPr>
          <a:xfrm>
            <a:off x="308983" y="5763491"/>
            <a:ext cx="3898760" cy="338554"/>
          </a:xfrm>
          <a:prstGeom prst="rect">
            <a:avLst/>
          </a:prstGeom>
          <a:noFill/>
        </p:spPr>
        <p:txBody>
          <a:bodyPr wrap="none" rtlCol="0">
            <a:spAutoFit/>
          </a:bodyPr>
          <a:lstStyle/>
          <a:p>
            <a:r>
              <a:rPr lang="en-US" sz="1600" dirty="0"/>
              <a:t>* Excluding Office of Economic Development</a:t>
            </a:r>
          </a:p>
        </p:txBody>
      </p:sp>
    </p:spTree>
    <p:extLst>
      <p:ext uri="{BB962C8B-B14F-4D97-AF65-F5344CB8AC3E}">
        <p14:creationId xmlns:p14="http://schemas.microsoft.com/office/powerpoint/2010/main" val="14264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0" y="1846258"/>
            <a:ext cx="11866070" cy="4688766"/>
          </a:xfrm>
        </p:spPr>
        <p:txBody>
          <a:bodyPr>
            <a:normAutofit/>
          </a:bodyPr>
          <a:lstStyle/>
          <a:p>
            <a:pPr marL="0" indent="0">
              <a:spcAft>
                <a:spcPts val="0"/>
              </a:spcAft>
              <a:buNone/>
            </a:pPr>
            <a:r>
              <a:rPr lang="en-US" sz="2400" b="1" u="sng" dirty="0"/>
              <a:t>Personal Services (↑ $232,625)</a:t>
            </a:r>
          </a:p>
          <a:p>
            <a:pPr marL="169863" indent="-169863">
              <a:spcAft>
                <a:spcPts val="0"/>
              </a:spcAft>
            </a:pPr>
            <a:r>
              <a:rPr lang="en-US" sz="2400" dirty="0"/>
              <a:t>Midyear FY 2026: </a:t>
            </a:r>
          </a:p>
          <a:p>
            <a:pPr marL="738188" lvl="1" indent="-169863">
              <a:spcAft>
                <a:spcPts val="0"/>
              </a:spcAft>
            </a:pPr>
            <a:r>
              <a:rPr lang="en-US" sz="2000" dirty="0"/>
              <a:t>Director of Community Safety (</a:t>
            </a:r>
            <a:r>
              <a:rPr lang="en-US" sz="2000" b="1" dirty="0"/>
              <a:t>↑</a:t>
            </a:r>
            <a:r>
              <a:rPr lang="en-US" sz="2000" dirty="0"/>
              <a:t> $141,186)</a:t>
            </a:r>
          </a:p>
          <a:p>
            <a:pPr marL="169863" indent="-169863">
              <a:spcAft>
                <a:spcPts val="0"/>
              </a:spcAft>
            </a:pPr>
            <a:r>
              <a:rPr lang="en-US" sz="2400" dirty="0"/>
              <a:t>FY 2027 budget: </a:t>
            </a:r>
          </a:p>
          <a:p>
            <a:pPr marL="737870" lvl="1" indent="-169545">
              <a:spcAft>
                <a:spcPts val="0"/>
              </a:spcAft>
            </a:pPr>
            <a:r>
              <a:rPr lang="en-US" sz="2100" dirty="0"/>
              <a:t>Temporary Salaries: Reduced admin support (</a:t>
            </a:r>
            <a:r>
              <a:rPr lang="en-US" sz="2100" b="1" dirty="0"/>
              <a:t>↓</a:t>
            </a:r>
            <a:r>
              <a:rPr lang="en-US" sz="2100" dirty="0"/>
              <a:t> $24,000), Spanish-speaking temp in Constituent Services (</a:t>
            </a:r>
            <a:r>
              <a:rPr lang="en-US" sz="2100" b="1" dirty="0"/>
              <a:t>↑</a:t>
            </a:r>
            <a:r>
              <a:rPr lang="en-US" sz="2100" dirty="0"/>
              <a:t> $35,000), coverage of vacant Emergency Management Planner in OEM (</a:t>
            </a:r>
            <a:r>
              <a:rPr lang="en-US" sz="2100" b="1" dirty="0"/>
              <a:t>↑</a:t>
            </a:r>
            <a:r>
              <a:rPr lang="en-US" sz="2100" dirty="0"/>
              <a:t> $20,000)</a:t>
            </a:r>
            <a:endParaRPr lang="en-US" sz="2100" dirty="0">
              <a:ea typeface="Calibri"/>
              <a:cs typeface="Calibri"/>
            </a:endParaRPr>
          </a:p>
          <a:p>
            <a:pPr marL="738188" lvl="1" indent="-169863">
              <a:spcAft>
                <a:spcPts val="0"/>
              </a:spcAft>
            </a:pPr>
            <a:r>
              <a:rPr lang="en-US" sz="2100" dirty="0"/>
              <a:t>Vacant Emergency Management Planner adjustment (</a:t>
            </a:r>
            <a:r>
              <a:rPr lang="en-US" sz="2100" b="1" dirty="0"/>
              <a:t>↓</a:t>
            </a:r>
            <a:r>
              <a:rPr lang="en-US" sz="2100" dirty="0"/>
              <a:t> $66,012 in both General and Special Funds)</a:t>
            </a:r>
          </a:p>
          <a:p>
            <a:pPr marL="568325" lvl="1" indent="0">
              <a:spcAft>
                <a:spcPts val="0"/>
              </a:spcAft>
              <a:buNone/>
            </a:pPr>
            <a:endParaRPr lang="en-US" sz="1600" b="1" u="sng" dirty="0"/>
          </a:p>
          <a:p>
            <a:pPr marL="0" indent="0">
              <a:spcAft>
                <a:spcPts val="0"/>
              </a:spcAft>
              <a:buNone/>
            </a:pPr>
            <a:r>
              <a:rPr lang="en-US" sz="2400" b="1" u="sng" dirty="0"/>
              <a:t>Materials, Supplies, and Equipment (↑ $24,190)</a:t>
            </a:r>
          </a:p>
          <a:p>
            <a:pPr marL="169545" indent="-169545">
              <a:spcAft>
                <a:spcPts val="0"/>
              </a:spcAft>
            </a:pPr>
            <a:r>
              <a:rPr lang="en-US" sz="2400" dirty="0"/>
              <a:t>Office of Community Safety: Consultants (</a:t>
            </a:r>
            <a:r>
              <a:rPr lang="en-US" sz="2400" b="1" dirty="0"/>
              <a:t>↑</a:t>
            </a:r>
            <a:r>
              <a:rPr lang="en-US" sz="2400" dirty="0"/>
              <a:t> $60,000), Stationery And Supplies (</a:t>
            </a:r>
            <a:r>
              <a:rPr lang="en-US" sz="2400" b="1" dirty="0"/>
              <a:t>↑</a:t>
            </a:r>
            <a:r>
              <a:rPr lang="en-US" sz="2400" dirty="0"/>
              <a:t> $3,000)</a:t>
            </a:r>
            <a:endParaRPr lang="en-US" dirty="0">
              <a:ea typeface="Calibri" panose="020F0502020204030204"/>
              <a:cs typeface="Calibri" panose="020F0502020204030204"/>
            </a:endParaRPr>
          </a:p>
          <a:p>
            <a:pPr marL="169545" indent="-169545">
              <a:spcAft>
                <a:spcPts val="0"/>
              </a:spcAft>
            </a:pPr>
            <a:r>
              <a:rPr lang="en-US" sz="2400" dirty="0"/>
              <a:t>Other reductions: Contracted Maintenance (</a:t>
            </a:r>
            <a:r>
              <a:rPr lang="en-US" sz="2400" b="1" dirty="0"/>
              <a:t>↓</a:t>
            </a:r>
            <a:r>
              <a:rPr lang="en-US" sz="2400" dirty="0"/>
              <a:t> $10,000), OEM electricity (</a:t>
            </a:r>
            <a:r>
              <a:rPr lang="en-US" sz="2400" b="1" dirty="0"/>
              <a:t>↓</a:t>
            </a:r>
            <a:r>
              <a:rPr lang="en-US" sz="2400" dirty="0"/>
              <a:t> $10,000)</a:t>
            </a:r>
            <a:endParaRPr lang="en-US" sz="2400" dirty="0">
              <a:ea typeface="Calibri"/>
              <a:cs typeface="Calibri"/>
            </a:endParaRPr>
          </a:p>
          <a:p>
            <a:pPr marL="169863" indent="-169863">
              <a:spcAft>
                <a:spcPts val="0"/>
              </a:spcAft>
            </a:pPr>
            <a:endParaRPr lang="en-US" sz="1800" dirty="0"/>
          </a:p>
          <a:p>
            <a:pPr marL="169863" indent="-169863">
              <a:spcAft>
                <a:spcPts val="0"/>
              </a:spcAft>
            </a:pPr>
            <a:endParaRPr lang="en-US" sz="2400" dirty="0"/>
          </a:p>
          <a:p>
            <a:pPr marL="169863" indent="-169863">
              <a:spcAft>
                <a:spcPts val="0"/>
              </a:spcAft>
            </a:pPr>
            <a:endParaRPr lang="en-US" sz="2400"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a:normAutofit lnSpcReduction="10000"/>
          </a:bodyPr>
          <a:lstStyle/>
          <a:p>
            <a:r>
              <a:rPr lang="en-US" dirty="0"/>
              <a:t>Major Funding Changes (Proposed Budget)</a:t>
            </a:r>
          </a:p>
        </p:txBody>
      </p:sp>
    </p:spTree>
    <p:extLst>
      <p:ext uri="{BB962C8B-B14F-4D97-AF65-F5344CB8AC3E}">
        <p14:creationId xmlns:p14="http://schemas.microsoft.com/office/powerpoint/2010/main" val="845578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314587-8462-4BAA-8CD9-347DCCF75EDF}"/>
              </a:ext>
            </a:extLst>
          </p:cNvPr>
          <p:cNvSpPr>
            <a:spLocks noGrp="1"/>
          </p:cNvSpPr>
          <p:nvPr>
            <p:ph sz="half" idx="2"/>
          </p:nvPr>
        </p:nvSpPr>
        <p:spPr/>
        <p:txBody>
          <a:bodyPr>
            <a:normAutofit/>
          </a:bodyPr>
          <a:lstStyle/>
          <a:p>
            <a:pPr marL="0" indent="0" algn="just">
              <a:buNone/>
            </a:pPr>
            <a:r>
              <a:rPr lang="en-US" sz="2400" dirty="0">
                <a:latin typeface="Calibri" panose="020F0502020204030204" pitchFamily="34" charset="0"/>
                <a:ea typeface="Calibri" panose="020F0502020204030204" pitchFamily="34" charset="0"/>
                <a:cs typeface="Times New Roman" panose="02020603050405020304" pitchFamily="18" charset="0"/>
              </a:rPr>
              <a:t>While understanding the implications of the property tax reassessment administered by Tyler Technologies to residential, small business, and commercial entities, please share if the proposed citywide budget addresses any funding or resources to aid with appeals and if this budget provides the necessary adequate measures to assist with any unwarranted financial implications.</a:t>
            </a:r>
          </a:p>
          <a:p>
            <a:pPr marL="0" indent="0" algn="just">
              <a:buNone/>
            </a:pPr>
            <a:r>
              <a:rPr lang="en-US" sz="2400" b="1" dirty="0">
                <a:latin typeface="Calibri" panose="020F0502020204030204" pitchFamily="34" charset="0"/>
                <a:ea typeface="Calibri" panose="020F0502020204030204" pitchFamily="34" charset="0"/>
                <a:cs typeface="Times New Roman" panose="02020603050405020304" pitchFamily="18" charset="0"/>
              </a:rPr>
              <a:t>Answer: </a:t>
            </a:r>
            <a:r>
              <a:rPr lang="en-US" sz="2400" dirty="0">
                <a:latin typeface="Calibri" panose="020F0502020204030204" pitchFamily="34" charset="0"/>
                <a:ea typeface="Calibri" panose="020F0502020204030204" pitchFamily="34" charset="0"/>
                <a:cs typeface="Times New Roman" panose="02020603050405020304" pitchFamily="18" charset="0"/>
              </a:rPr>
              <a:t>Understanding the impact of the reassessment on our taxpayers, this budget contains no property tax increase. Instead, we have opted to balance the budget by using the Tax Stabilization Reserve. We are also processing abatements through the Senior and Disabled Tax Exemption program and Councilmember Harlee’s Property Tax Abatement for Low-to-Moderate Income Long-Term Homeowners. We will also continue to offer grants to assist residents in filing appeals with the New Castle County Board of Assessment Review through the existing program.  </a:t>
            </a:r>
          </a:p>
        </p:txBody>
      </p:sp>
      <p:sp>
        <p:nvSpPr>
          <p:cNvPr id="3" name="Content Placeholder 2">
            <a:extLst>
              <a:ext uri="{FF2B5EF4-FFF2-40B4-BE49-F238E27FC236}">
                <a16:creationId xmlns:a16="http://schemas.microsoft.com/office/drawing/2014/main" id="{6F0D4B72-6F7E-43C4-95DB-266F372FD2E9}"/>
              </a:ext>
            </a:extLst>
          </p:cNvPr>
          <p:cNvSpPr>
            <a:spLocks noGrp="1"/>
          </p:cNvSpPr>
          <p:nvPr>
            <p:ph sz="half" idx="13"/>
          </p:nvPr>
        </p:nvSpPr>
        <p:spPr/>
        <p:txBody>
          <a:bodyPr/>
          <a:lstStyle/>
          <a:p>
            <a:r>
              <a:rPr lang="en-US" dirty="0"/>
              <a:t>Question 1a</a:t>
            </a:r>
          </a:p>
        </p:txBody>
      </p:sp>
    </p:spTree>
    <p:extLst>
      <p:ext uri="{BB962C8B-B14F-4D97-AF65-F5344CB8AC3E}">
        <p14:creationId xmlns:p14="http://schemas.microsoft.com/office/powerpoint/2010/main" val="1142376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B53F6-FA57-F664-5D0D-E1816828969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D04BFD-4CB2-3F52-911B-C237B8E46FA8}"/>
              </a:ext>
            </a:extLst>
          </p:cNvPr>
          <p:cNvSpPr>
            <a:spLocks noGrp="1"/>
          </p:cNvSpPr>
          <p:nvPr>
            <p:ph sz="half" idx="2"/>
          </p:nvPr>
        </p:nvSpPr>
        <p:spPr/>
        <p:txBody>
          <a:bodyPr>
            <a:normAutofit/>
          </a:bodyPr>
          <a:lstStyle/>
          <a:p>
            <a:pPr marL="457200" indent="-457200" algn="just">
              <a:buFont typeface="+mj-lt"/>
              <a:buAutoNum type="alphaLcPeriod"/>
            </a:pPr>
            <a:r>
              <a:rPr lang="en-US" sz="2400" dirty="0">
                <a:latin typeface="Calibri" panose="020F0502020204030204" pitchFamily="34" charset="0"/>
                <a:ea typeface="Calibri" panose="020F0502020204030204" pitchFamily="34" charset="0"/>
                <a:cs typeface="Times New Roman" panose="02020603050405020304" pitchFamily="18" charset="0"/>
              </a:rPr>
              <a:t>Specify the impact for the Property Tax Abatement Program (Low-to-Moderate Income, Long-Term Homeowners) and share the number of applicants submitted thus far.</a:t>
            </a:r>
          </a:p>
          <a:p>
            <a:pPr marL="0" indent="0" algn="just">
              <a:buNone/>
            </a:pPr>
            <a:r>
              <a:rPr lang="en-US" sz="2400" b="1" dirty="0">
                <a:latin typeface="Calibri"/>
                <a:ea typeface="Calibri"/>
                <a:cs typeface="Times New Roman"/>
              </a:rPr>
              <a:t>Answer: </a:t>
            </a:r>
            <a:r>
              <a:rPr lang="en-US" sz="2400" dirty="0">
                <a:latin typeface="Calibri"/>
                <a:ea typeface="Calibri"/>
                <a:cs typeface="Times New Roman"/>
              </a:rPr>
              <a:t>10 applications have been submitted so far. The applications are still being processed, but we should be able to share the impact next week. </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0117C23-F643-A84E-DC6F-D267193A5922}"/>
              </a:ext>
            </a:extLst>
          </p:cNvPr>
          <p:cNvSpPr>
            <a:spLocks noGrp="1"/>
          </p:cNvSpPr>
          <p:nvPr>
            <p:ph sz="half" idx="13"/>
          </p:nvPr>
        </p:nvSpPr>
        <p:spPr/>
        <p:txBody>
          <a:bodyPr/>
          <a:lstStyle/>
          <a:p>
            <a:r>
              <a:rPr lang="en-US" dirty="0"/>
              <a:t>Question 1a</a:t>
            </a:r>
          </a:p>
        </p:txBody>
      </p:sp>
    </p:spTree>
    <p:extLst>
      <p:ext uri="{BB962C8B-B14F-4D97-AF65-F5344CB8AC3E}">
        <p14:creationId xmlns:p14="http://schemas.microsoft.com/office/powerpoint/2010/main" val="4042926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A4C5E-435D-33AB-46BC-E9B4E261E35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4F15C2-8C39-F5BB-A2C9-9BD880087702}"/>
              </a:ext>
            </a:extLst>
          </p:cNvPr>
          <p:cNvSpPr>
            <a:spLocks noGrp="1"/>
          </p:cNvSpPr>
          <p:nvPr>
            <p:ph sz="half" idx="2"/>
          </p:nvPr>
        </p:nvSpPr>
        <p:spPr/>
        <p:txBody>
          <a:bodyPr>
            <a:normAutofit/>
          </a:bodyPr>
          <a:lstStyle/>
          <a:p>
            <a:pPr marL="457200" indent="-457200" algn="just">
              <a:buFont typeface="+mj-lt"/>
              <a:buAutoNum type="alphaLcPeriod" startAt="2"/>
            </a:pPr>
            <a:r>
              <a:rPr lang="en-US" sz="2400" dirty="0"/>
              <a:t>Specify the number of applicants that submitted for grant assistance for appeals and share the amount of funds available from the $75K allocation.</a:t>
            </a:r>
          </a:p>
          <a:p>
            <a:pPr marL="0" indent="0" algn="just">
              <a:buNone/>
            </a:pPr>
            <a:r>
              <a:rPr lang="en-US" sz="2400" b="1" dirty="0">
                <a:latin typeface="Calibri" panose="020F0502020204030204" pitchFamily="34" charset="0"/>
                <a:ea typeface="Calibri" panose="020F0502020204030204" pitchFamily="34" charset="0"/>
                <a:cs typeface="Times New Roman" panose="02020603050405020304" pitchFamily="18" charset="0"/>
              </a:rPr>
              <a:t>Answer: </a:t>
            </a:r>
            <a:r>
              <a:rPr lang="en-US" sz="2400" dirty="0">
                <a:latin typeface="Calibri" panose="020F0502020204030204" pitchFamily="34" charset="0"/>
                <a:ea typeface="Calibri" panose="020F0502020204030204" pitchFamily="34" charset="0"/>
                <a:cs typeface="Times New Roman" panose="02020603050405020304" pitchFamily="18" charset="0"/>
              </a:rPr>
              <a:t>We are still in the process of securing a contract with a third-party organization to administer this program. We expect to be underway before the next appeal cycle. </a:t>
            </a:r>
          </a:p>
        </p:txBody>
      </p:sp>
      <p:sp>
        <p:nvSpPr>
          <p:cNvPr id="3" name="Content Placeholder 2">
            <a:extLst>
              <a:ext uri="{FF2B5EF4-FFF2-40B4-BE49-F238E27FC236}">
                <a16:creationId xmlns:a16="http://schemas.microsoft.com/office/drawing/2014/main" id="{8E1A0022-721D-35BA-2F30-3D0C59831D83}"/>
              </a:ext>
            </a:extLst>
          </p:cNvPr>
          <p:cNvSpPr>
            <a:spLocks noGrp="1"/>
          </p:cNvSpPr>
          <p:nvPr>
            <p:ph sz="half" idx="13"/>
          </p:nvPr>
        </p:nvSpPr>
        <p:spPr/>
        <p:txBody>
          <a:bodyPr/>
          <a:lstStyle/>
          <a:p>
            <a:r>
              <a:rPr lang="en-US" dirty="0"/>
              <a:t>Question 1b</a:t>
            </a:r>
          </a:p>
        </p:txBody>
      </p:sp>
    </p:spTree>
    <p:extLst>
      <p:ext uri="{BB962C8B-B14F-4D97-AF65-F5344CB8AC3E}">
        <p14:creationId xmlns:p14="http://schemas.microsoft.com/office/powerpoint/2010/main" val="5987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2FFC1-3E5E-5069-5229-C8D95267DC2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B43DAE-1A2D-A986-0945-9C9CD70EC70A}"/>
              </a:ext>
            </a:extLst>
          </p:cNvPr>
          <p:cNvSpPr>
            <a:spLocks noGrp="1"/>
          </p:cNvSpPr>
          <p:nvPr>
            <p:ph sz="half" idx="2"/>
          </p:nvPr>
        </p:nvSpPr>
        <p:spPr/>
        <p:txBody>
          <a:bodyPr>
            <a:normAutofit/>
          </a:bodyPr>
          <a:lstStyle/>
          <a:p>
            <a:pPr marL="457200" indent="-457200" algn="just">
              <a:buFont typeface="+mj-lt"/>
              <a:buAutoNum type="alphaLcPeriod" startAt="3"/>
            </a:pPr>
            <a:r>
              <a:rPr lang="en-US" sz="2400" dirty="0"/>
              <a:t>Since there were not any bids submitted for the RFP regarding interior assessments, please share if this budget addresses any funding set-asides, and if NCC is supportive for interior assessments.</a:t>
            </a:r>
          </a:p>
          <a:p>
            <a:pPr marL="0" indent="0" algn="just">
              <a:buNone/>
            </a:pPr>
            <a:r>
              <a:rPr lang="en-US" sz="2400" b="1" dirty="0"/>
              <a:t>Answer: </a:t>
            </a:r>
            <a:r>
              <a:rPr lang="en-US" sz="2400" dirty="0"/>
              <a:t>As we did not receive any responses to the RFP, we have begun reaching out directly to firms that might be interested in performing the work. New Castle County has indicated that they will work with us to adjust the assessment if we are able to hire an expert to conduct the validation. </a:t>
            </a:r>
          </a:p>
        </p:txBody>
      </p:sp>
      <p:sp>
        <p:nvSpPr>
          <p:cNvPr id="3" name="Content Placeholder 2">
            <a:extLst>
              <a:ext uri="{FF2B5EF4-FFF2-40B4-BE49-F238E27FC236}">
                <a16:creationId xmlns:a16="http://schemas.microsoft.com/office/drawing/2014/main" id="{8D644D06-2141-EC85-99C1-F0C2B480A6C6}"/>
              </a:ext>
            </a:extLst>
          </p:cNvPr>
          <p:cNvSpPr>
            <a:spLocks noGrp="1"/>
          </p:cNvSpPr>
          <p:nvPr>
            <p:ph sz="half" idx="13"/>
          </p:nvPr>
        </p:nvSpPr>
        <p:spPr/>
        <p:txBody>
          <a:bodyPr/>
          <a:lstStyle/>
          <a:p>
            <a:r>
              <a:rPr lang="en-US" dirty="0"/>
              <a:t>Question 1c</a:t>
            </a:r>
          </a:p>
        </p:txBody>
      </p:sp>
    </p:spTree>
    <p:extLst>
      <p:ext uri="{BB962C8B-B14F-4D97-AF65-F5344CB8AC3E}">
        <p14:creationId xmlns:p14="http://schemas.microsoft.com/office/powerpoint/2010/main" val="2486110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5933E-04AE-41DA-CC7B-CA27C44B1C1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814968-0AA4-0374-E758-7D16F83FAEF6}"/>
              </a:ext>
            </a:extLst>
          </p:cNvPr>
          <p:cNvSpPr>
            <a:spLocks noGrp="1"/>
          </p:cNvSpPr>
          <p:nvPr>
            <p:ph sz="half" idx="2"/>
          </p:nvPr>
        </p:nvSpPr>
        <p:spPr>
          <a:xfrm>
            <a:off x="188911" y="1579935"/>
            <a:ext cx="10971458" cy="5083629"/>
          </a:xfrm>
        </p:spPr>
        <p:txBody>
          <a:bodyPr>
            <a:normAutofit lnSpcReduction="10000"/>
          </a:bodyPr>
          <a:lstStyle/>
          <a:p>
            <a:pPr marL="514350" indent="-514350" algn="just">
              <a:buFont typeface="+mj-lt"/>
              <a:buAutoNum type="alphaLcPeriod" startAt="4"/>
            </a:pPr>
            <a:r>
              <a:rPr lang="en-US" sz="2600" dirty="0"/>
              <a:t>Specify the potential impacts of recent state legislation on the 2025-2026 property tax valuations and billing, such as SB 228 AN ACT TO AMEND TITLES 9 AND 14 OF THE DELAWARE CODE RELATING TO COUNTY ASSESSMENTS AND TAX COLLECTION, which would give the county the authority to conduct quality control reviews after a general assessment. </a:t>
            </a:r>
          </a:p>
          <a:p>
            <a:pPr marL="0" indent="0" algn="just">
              <a:buNone/>
            </a:pPr>
            <a:r>
              <a:rPr lang="en-US" sz="2600" b="1" dirty="0"/>
              <a:t>Answer: </a:t>
            </a:r>
            <a:r>
              <a:rPr lang="en-US" sz="2600" dirty="0"/>
              <a:t>SB 228 enabled New Castle County to make revisions and corrections to the tax roll. This will allow NCC to work with our expert to improve the overall assessment. </a:t>
            </a:r>
          </a:p>
          <a:p>
            <a:pPr marL="0" indent="0" algn="just">
              <a:buNone/>
            </a:pPr>
            <a:r>
              <a:rPr lang="en-US" sz="2600" dirty="0"/>
              <a:t>	Explain how this proposed budget accounts for contingencies in the 	2025-2026 property tax revenues and going forward.</a:t>
            </a:r>
          </a:p>
          <a:p>
            <a:pPr marL="0" indent="0" algn="just">
              <a:buNone/>
            </a:pPr>
            <a:r>
              <a:rPr lang="en-US" sz="2600" b="1" dirty="0"/>
              <a:t>Answer: </a:t>
            </a:r>
            <a:r>
              <a:rPr lang="en-US" sz="2600" dirty="0"/>
              <a:t>We anticipate an overall reduction to our property tax base due to property tax appeals. The revenue projections reflect that reduction. </a:t>
            </a:r>
          </a:p>
        </p:txBody>
      </p:sp>
      <p:sp>
        <p:nvSpPr>
          <p:cNvPr id="3" name="Content Placeholder 2">
            <a:extLst>
              <a:ext uri="{FF2B5EF4-FFF2-40B4-BE49-F238E27FC236}">
                <a16:creationId xmlns:a16="http://schemas.microsoft.com/office/drawing/2014/main" id="{C0CBCD54-B32B-9AAA-61DF-0074830E281F}"/>
              </a:ext>
            </a:extLst>
          </p:cNvPr>
          <p:cNvSpPr>
            <a:spLocks noGrp="1"/>
          </p:cNvSpPr>
          <p:nvPr>
            <p:ph sz="half" idx="13"/>
          </p:nvPr>
        </p:nvSpPr>
        <p:spPr>
          <a:xfrm>
            <a:off x="188911" y="981892"/>
            <a:ext cx="4934479" cy="473825"/>
          </a:xfrm>
        </p:spPr>
        <p:txBody>
          <a:bodyPr/>
          <a:lstStyle/>
          <a:p>
            <a:r>
              <a:rPr lang="en-US" dirty="0"/>
              <a:t>Question 1d</a:t>
            </a:r>
          </a:p>
        </p:txBody>
      </p:sp>
    </p:spTree>
    <p:extLst>
      <p:ext uri="{BB962C8B-B14F-4D97-AF65-F5344CB8AC3E}">
        <p14:creationId xmlns:p14="http://schemas.microsoft.com/office/powerpoint/2010/main" val="128854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24678-6B6D-0ED1-239F-F601C27D6C9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2E9384-6CE5-32E6-954A-3D03E3471630}"/>
              </a:ext>
            </a:extLst>
          </p:cNvPr>
          <p:cNvSpPr>
            <a:spLocks noGrp="1"/>
          </p:cNvSpPr>
          <p:nvPr>
            <p:ph sz="half" idx="2"/>
          </p:nvPr>
        </p:nvSpPr>
        <p:spPr/>
        <p:txBody>
          <a:bodyPr>
            <a:normAutofit/>
          </a:bodyPr>
          <a:lstStyle/>
          <a:p>
            <a:pPr marL="0" indent="0" algn="just">
              <a:buNone/>
            </a:pPr>
            <a:r>
              <a:rPr lang="en-US" sz="2400" dirty="0"/>
              <a:t>Considering the city has </a:t>
            </a:r>
            <a:r>
              <a:rPr lang="en-US" sz="2400" b="1" u="sng" dirty="0"/>
              <a:t>~$74M </a:t>
            </a:r>
            <a:r>
              <a:rPr lang="en-US" sz="2400" dirty="0"/>
              <a:t>in the Tax Stabilization Reserve Fund (</a:t>
            </a:r>
            <a:r>
              <a:rPr lang="en-US" sz="2400" i="1" dirty="0"/>
              <a:t>per FY25 ACFR</a:t>
            </a:r>
            <a:r>
              <a:rPr lang="en-US" sz="2400" dirty="0"/>
              <a:t>), and notwithstanding that its good financial prudence or the “rule of thumb” to have a minimum of </a:t>
            </a:r>
            <a:r>
              <a:rPr lang="en-US" sz="2400" b="1" u="sng" dirty="0"/>
              <a:t>25%</a:t>
            </a:r>
            <a:r>
              <a:rPr lang="en-US" sz="2400" dirty="0"/>
              <a:t> of the budget in the Tax Stabilization reserve, please share the rationale for the unprecedented draw down of </a:t>
            </a:r>
            <a:r>
              <a:rPr lang="en-US" sz="2400" b="1" u="sng" dirty="0"/>
              <a:t>$24M. </a:t>
            </a:r>
          </a:p>
          <a:p>
            <a:pPr marL="0" indent="0" algn="just">
              <a:buNone/>
            </a:pPr>
            <a:r>
              <a:rPr lang="en-US" sz="2400" b="1" dirty="0"/>
              <a:t>Answer: </a:t>
            </a:r>
            <a:r>
              <a:rPr lang="en-US" sz="2400" dirty="0"/>
              <a:t>The 25% rule of thumb applies to total fund balance. The mid-year total fund balance was about $99 million, so we will still be left with a healthy 35% balance in total reserves after this infusion. </a:t>
            </a:r>
          </a:p>
          <a:p>
            <a:pPr marL="0" indent="0" algn="just">
              <a:buNone/>
            </a:pPr>
            <a:r>
              <a:rPr lang="en-US" sz="2400" dirty="0"/>
              <a:t>This draw-down represents a necessary investment in affordable housing and economic development. These are one-time funds that we believe will have significant return on investment for the quality of life of our constituents.  </a:t>
            </a:r>
          </a:p>
        </p:txBody>
      </p:sp>
      <p:sp>
        <p:nvSpPr>
          <p:cNvPr id="3" name="Content Placeholder 2">
            <a:extLst>
              <a:ext uri="{FF2B5EF4-FFF2-40B4-BE49-F238E27FC236}">
                <a16:creationId xmlns:a16="http://schemas.microsoft.com/office/drawing/2014/main" id="{6CB97307-16A4-B37D-A36D-D32D74D1B96B}"/>
              </a:ext>
            </a:extLst>
          </p:cNvPr>
          <p:cNvSpPr>
            <a:spLocks noGrp="1"/>
          </p:cNvSpPr>
          <p:nvPr>
            <p:ph sz="half" idx="13"/>
          </p:nvPr>
        </p:nvSpPr>
        <p:spPr/>
        <p:txBody>
          <a:bodyPr/>
          <a:lstStyle/>
          <a:p>
            <a:r>
              <a:rPr lang="en-US" dirty="0"/>
              <a:t>Question 2a</a:t>
            </a:r>
          </a:p>
        </p:txBody>
      </p:sp>
    </p:spTree>
    <p:extLst>
      <p:ext uri="{BB962C8B-B14F-4D97-AF65-F5344CB8AC3E}">
        <p14:creationId xmlns:p14="http://schemas.microsoft.com/office/powerpoint/2010/main" val="3011236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08A6C-F7BB-91A0-C552-657C2A36AB6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5484DE-E1FD-2D36-FB3F-B40C6865B124}"/>
              </a:ext>
            </a:extLst>
          </p:cNvPr>
          <p:cNvSpPr>
            <a:spLocks noGrp="1"/>
          </p:cNvSpPr>
          <p:nvPr>
            <p:ph sz="half" idx="2"/>
          </p:nvPr>
        </p:nvSpPr>
        <p:spPr/>
        <p:txBody>
          <a:bodyPr>
            <a:normAutofit/>
          </a:bodyPr>
          <a:lstStyle/>
          <a:p>
            <a:pPr marL="457200" indent="-457200" algn="just">
              <a:buAutoNum type="alphaLcPeriod"/>
            </a:pPr>
            <a:r>
              <a:rPr lang="en-US" sz="2400" dirty="0"/>
              <a:t>Specify the return on investment of </a:t>
            </a:r>
            <a:r>
              <a:rPr lang="en-US" sz="2400" b="1" u="sng" dirty="0"/>
              <a:t>$16.8M </a:t>
            </a:r>
            <a:r>
              <a:rPr lang="en-US" sz="2400" dirty="0"/>
              <a:t>for the Affordable Housing Subsidy, and projected timeframe for ROI.</a:t>
            </a:r>
          </a:p>
          <a:p>
            <a:pPr marL="0" indent="0" algn="just">
              <a:buNone/>
            </a:pPr>
            <a:r>
              <a:rPr lang="en-US" sz="2400" b="1" dirty="0"/>
              <a:t>Answer: </a:t>
            </a:r>
            <a:r>
              <a:rPr lang="en-US" sz="2400" dirty="0"/>
              <a:t>We anticipate the creation of close to 200 new units at various levels of subsidy over the next 10 years. These units will be both homeownership and rental. </a:t>
            </a:r>
          </a:p>
          <a:p>
            <a:pPr marL="457200" indent="-457200" algn="just">
              <a:buAutoNum type="alphaLcPeriod" startAt="2"/>
            </a:pPr>
            <a:r>
              <a:rPr lang="en-US" sz="2400" dirty="0"/>
              <a:t>Specify the return on investment of </a:t>
            </a:r>
            <a:r>
              <a:rPr lang="en-US" sz="2400" b="1" u="sng" dirty="0"/>
              <a:t>$2M</a:t>
            </a:r>
            <a:r>
              <a:rPr lang="en-US" sz="2400" b="1" dirty="0"/>
              <a:t> </a:t>
            </a:r>
            <a:r>
              <a:rPr lang="en-US" sz="2400" dirty="0"/>
              <a:t>for Vacant Lots, and projected timeframe for ROI.</a:t>
            </a:r>
          </a:p>
          <a:p>
            <a:pPr marL="0" indent="0" algn="just">
              <a:buNone/>
            </a:pPr>
            <a:r>
              <a:rPr lang="en-US" sz="2400" b="1" dirty="0"/>
              <a:t>Answer: </a:t>
            </a:r>
            <a:r>
              <a:rPr lang="en-US" sz="2400" dirty="0"/>
              <a:t>The Land Bank has over 150 vacant lots in their portfolio. Our goal is to leverage innovative design and zoning techniques to develop these lots into additional housing. The total number of units created is subject to availability of vacant lots. This will include subsidy for water/sewer connections. </a:t>
            </a:r>
          </a:p>
        </p:txBody>
      </p:sp>
      <p:sp>
        <p:nvSpPr>
          <p:cNvPr id="3" name="Content Placeholder 2">
            <a:extLst>
              <a:ext uri="{FF2B5EF4-FFF2-40B4-BE49-F238E27FC236}">
                <a16:creationId xmlns:a16="http://schemas.microsoft.com/office/drawing/2014/main" id="{1B2A02B3-22D8-CB7B-B5A1-22432A911464}"/>
              </a:ext>
            </a:extLst>
          </p:cNvPr>
          <p:cNvSpPr>
            <a:spLocks noGrp="1"/>
          </p:cNvSpPr>
          <p:nvPr>
            <p:ph sz="half" idx="13"/>
          </p:nvPr>
        </p:nvSpPr>
        <p:spPr/>
        <p:txBody>
          <a:bodyPr/>
          <a:lstStyle/>
          <a:p>
            <a:r>
              <a:rPr lang="en-US" dirty="0"/>
              <a:t>Question 2b</a:t>
            </a:r>
          </a:p>
        </p:txBody>
      </p:sp>
    </p:spTree>
    <p:extLst>
      <p:ext uri="{BB962C8B-B14F-4D97-AF65-F5344CB8AC3E}">
        <p14:creationId xmlns:p14="http://schemas.microsoft.com/office/powerpoint/2010/main" val="1030185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52E0F-23D8-F69F-F20E-F450B434A2C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B110D-1FC5-713F-38C6-4A9B169813BC}"/>
              </a:ext>
            </a:extLst>
          </p:cNvPr>
          <p:cNvSpPr>
            <a:spLocks noGrp="1"/>
          </p:cNvSpPr>
          <p:nvPr>
            <p:ph sz="half" idx="2"/>
          </p:nvPr>
        </p:nvSpPr>
        <p:spPr/>
        <p:txBody>
          <a:bodyPr>
            <a:normAutofit/>
          </a:bodyPr>
          <a:lstStyle/>
          <a:p>
            <a:pPr marL="457200" indent="-457200" algn="just">
              <a:buFont typeface="+mj-lt"/>
              <a:buAutoNum type="alphaLcPeriod" startAt="3"/>
            </a:pPr>
            <a:r>
              <a:rPr lang="en-US" sz="2400" dirty="0"/>
              <a:t>With 5-year projections showing expenditures </a:t>
            </a:r>
            <a:r>
              <a:rPr lang="en-US" sz="2400" i="1" u="sng" dirty="0">
                <a:solidFill>
                  <a:srgbClr val="FF0000"/>
                </a:solidFill>
              </a:rPr>
              <a:t>far outpacing</a:t>
            </a:r>
            <a:r>
              <a:rPr lang="en-US" sz="2400" dirty="0">
                <a:solidFill>
                  <a:srgbClr val="FF0000"/>
                </a:solidFill>
              </a:rPr>
              <a:t> </a:t>
            </a:r>
            <a:r>
              <a:rPr lang="en-US" sz="2400" dirty="0"/>
              <a:t>revenues each year, share the rationale for the draw down, and or is it the opinion that it’s prudent to draw down due to the amount in the Tax Stabilization Reserve Fund </a:t>
            </a:r>
            <a:r>
              <a:rPr lang="en-US" sz="2400" i="1" u="sng" dirty="0">
                <a:solidFill>
                  <a:srgbClr val="FF0000"/>
                </a:solidFill>
              </a:rPr>
              <a:t>far exceeds</a:t>
            </a:r>
            <a:r>
              <a:rPr lang="en-US" sz="2400" i="1" dirty="0">
                <a:solidFill>
                  <a:srgbClr val="FF0000"/>
                </a:solidFill>
              </a:rPr>
              <a:t> </a:t>
            </a:r>
            <a:r>
              <a:rPr lang="en-US" sz="2400" dirty="0"/>
              <a:t>the 25% “rule of thumb”.</a:t>
            </a:r>
          </a:p>
          <a:p>
            <a:pPr marL="0" indent="0" algn="just">
              <a:buNone/>
            </a:pPr>
            <a:r>
              <a:rPr lang="en-US" sz="2400" b="1" dirty="0"/>
              <a:t>Answer: </a:t>
            </a:r>
            <a:r>
              <a:rPr lang="en-US" sz="2400" dirty="0"/>
              <a:t>As stated above, there will still be $75 million in total fund balance following this draw-down, which is 35%. We believe this is sufficient and that the return on investment outlined in the previous slide is worth the investment.  </a:t>
            </a:r>
          </a:p>
        </p:txBody>
      </p:sp>
      <p:sp>
        <p:nvSpPr>
          <p:cNvPr id="3" name="Content Placeholder 2">
            <a:extLst>
              <a:ext uri="{FF2B5EF4-FFF2-40B4-BE49-F238E27FC236}">
                <a16:creationId xmlns:a16="http://schemas.microsoft.com/office/drawing/2014/main" id="{549BEDDB-4FFD-F971-B3EA-B522A9F39E9C}"/>
              </a:ext>
            </a:extLst>
          </p:cNvPr>
          <p:cNvSpPr>
            <a:spLocks noGrp="1"/>
          </p:cNvSpPr>
          <p:nvPr>
            <p:ph sz="half" idx="13"/>
          </p:nvPr>
        </p:nvSpPr>
        <p:spPr/>
        <p:txBody>
          <a:bodyPr/>
          <a:lstStyle/>
          <a:p>
            <a:r>
              <a:rPr lang="en-US" dirty="0"/>
              <a:t>Question 2c</a:t>
            </a:r>
          </a:p>
        </p:txBody>
      </p:sp>
    </p:spTree>
    <p:extLst>
      <p:ext uri="{BB962C8B-B14F-4D97-AF65-F5344CB8AC3E}">
        <p14:creationId xmlns:p14="http://schemas.microsoft.com/office/powerpoint/2010/main" val="868451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64BCD-BD84-9FBF-0DB4-FFB830E3653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15D2A1-139D-54B3-A9BD-010B496B230F}"/>
              </a:ext>
            </a:extLst>
          </p:cNvPr>
          <p:cNvSpPr>
            <a:spLocks noGrp="1"/>
          </p:cNvSpPr>
          <p:nvPr>
            <p:ph sz="half" idx="2"/>
          </p:nvPr>
        </p:nvSpPr>
        <p:spPr/>
        <p:txBody>
          <a:bodyPr>
            <a:normAutofit/>
          </a:bodyPr>
          <a:lstStyle/>
          <a:p>
            <a:pPr marL="0" indent="0" algn="just">
              <a:buNone/>
            </a:pPr>
            <a:r>
              <a:rPr lang="en-US" sz="2600" dirty="0"/>
              <a:t>Discuss any current vacant positions.</a:t>
            </a:r>
          </a:p>
          <a:p>
            <a:pPr marL="0" indent="0" algn="just">
              <a:buNone/>
            </a:pPr>
            <a:r>
              <a:rPr lang="en-US" sz="2600" b="1" dirty="0"/>
              <a:t>Answer: </a:t>
            </a:r>
          </a:p>
          <a:p>
            <a:pPr algn="just">
              <a:spcBef>
                <a:spcPts val="0"/>
              </a:spcBef>
              <a:spcAft>
                <a:spcPts val="600"/>
              </a:spcAft>
            </a:pPr>
            <a:r>
              <a:rPr lang="en-US" sz="2400" dirty="0"/>
              <a:t>Director of Community Safety; vacant since 3/5/26, ASAP</a:t>
            </a:r>
          </a:p>
          <a:p>
            <a:pPr algn="just">
              <a:spcBef>
                <a:spcPts val="0"/>
              </a:spcBef>
              <a:spcAft>
                <a:spcPts val="600"/>
              </a:spcAft>
            </a:pPr>
            <a:r>
              <a:rPr lang="en-US" sz="2400" dirty="0"/>
              <a:t>Constituent Services Officer; vacant since 12/22/25; ASAP</a:t>
            </a:r>
          </a:p>
          <a:p>
            <a:pPr algn="just">
              <a:spcBef>
                <a:spcPts val="0"/>
              </a:spcBef>
              <a:spcAft>
                <a:spcPts val="600"/>
              </a:spcAft>
            </a:pPr>
            <a:r>
              <a:rPr lang="en-US" sz="2400" dirty="0"/>
              <a:t>Emergency Management Planner; vacant since 7/1/25; being offset by attrition due to uncertainty of federal EMPG funding. </a:t>
            </a:r>
          </a:p>
          <a:p>
            <a:pPr marL="60325" indent="0">
              <a:spcBef>
                <a:spcPts val="0"/>
              </a:spcBef>
              <a:spcAft>
                <a:spcPts val="0"/>
              </a:spcAft>
              <a:buNone/>
            </a:pPr>
            <a:endParaRPr lang="en-US" sz="2400" dirty="0"/>
          </a:p>
          <a:p>
            <a:pPr marL="574675" indent="-514350">
              <a:spcBef>
                <a:spcPts val="0"/>
              </a:spcBef>
              <a:spcAft>
                <a:spcPts val="0"/>
              </a:spcAft>
              <a:buFont typeface="+mj-lt"/>
              <a:buAutoNum type="alphaLcPeriod"/>
            </a:pPr>
            <a:r>
              <a:rPr lang="en-US" sz="2400" dirty="0"/>
              <a:t>Specify if position generates revenue, and if so, estimated amount.</a:t>
            </a:r>
          </a:p>
          <a:p>
            <a:pPr marL="574675" indent="-514350">
              <a:spcBef>
                <a:spcPts val="0"/>
              </a:spcBef>
              <a:spcAft>
                <a:spcPts val="0"/>
              </a:spcAft>
              <a:buFont typeface="+mj-lt"/>
              <a:buAutoNum type="alphaLcPeriod"/>
            </a:pPr>
            <a:endParaRPr lang="en-US" sz="2400" dirty="0"/>
          </a:p>
          <a:p>
            <a:pPr marL="60325" indent="0">
              <a:spcBef>
                <a:spcPts val="0"/>
              </a:spcBef>
              <a:spcAft>
                <a:spcPts val="0"/>
              </a:spcAft>
              <a:buNone/>
            </a:pPr>
            <a:r>
              <a:rPr lang="en-US" sz="2400" b="1" dirty="0"/>
              <a:t>Answer: </a:t>
            </a:r>
            <a:r>
              <a:rPr lang="en-US" sz="2400" dirty="0"/>
              <a:t>None of the above positions are revenue generating. </a:t>
            </a:r>
          </a:p>
          <a:p>
            <a:pPr marL="0" indent="0" algn="jus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7576169-3BC6-D82D-6759-0B95BEF14FC4}"/>
              </a:ext>
            </a:extLst>
          </p:cNvPr>
          <p:cNvSpPr>
            <a:spLocks noGrp="1"/>
          </p:cNvSpPr>
          <p:nvPr>
            <p:ph sz="half" idx="13"/>
          </p:nvPr>
        </p:nvSpPr>
        <p:spPr/>
        <p:txBody>
          <a:bodyPr/>
          <a:lstStyle/>
          <a:p>
            <a:r>
              <a:rPr lang="en-US" dirty="0"/>
              <a:t>Question 3</a:t>
            </a:r>
          </a:p>
        </p:txBody>
      </p:sp>
    </p:spTree>
    <p:extLst>
      <p:ext uri="{BB962C8B-B14F-4D97-AF65-F5344CB8AC3E}">
        <p14:creationId xmlns:p14="http://schemas.microsoft.com/office/powerpoint/2010/main" val="3074792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7B169-3D4B-1E8A-73ED-C733F023DAB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4BFBB0-69F5-6749-49FF-E121F91E3E47}"/>
              </a:ext>
            </a:extLst>
          </p:cNvPr>
          <p:cNvSpPr>
            <a:spLocks noGrp="1"/>
          </p:cNvSpPr>
          <p:nvPr>
            <p:ph sz="half" idx="2"/>
          </p:nvPr>
        </p:nvSpPr>
        <p:spPr/>
        <p:txBody>
          <a:bodyPr>
            <a:normAutofit/>
          </a:bodyPr>
          <a:lstStyle/>
          <a:p>
            <a:pPr marL="0" indent="0" algn="just">
              <a:buNone/>
            </a:pPr>
            <a:r>
              <a:rPr lang="en-US" sz="2400" dirty="0"/>
              <a:t>Discuss any proposed changes to positions (new position, deleted position, upgrade, realignment, transition, downgrade, title change, salary changes, etc.).</a:t>
            </a:r>
          </a:p>
          <a:p>
            <a:pPr marL="0" indent="0" algn="just">
              <a:buNone/>
            </a:pPr>
            <a:r>
              <a:rPr lang="en-US" sz="2400" b="1" dirty="0">
                <a:latin typeface="Calibri" panose="020F0502020204030204" pitchFamily="34" charset="0"/>
                <a:ea typeface="Calibri" panose="020F0502020204030204" pitchFamily="34" charset="0"/>
                <a:cs typeface="Times New Roman" panose="02020603050405020304" pitchFamily="18" charset="0"/>
              </a:rPr>
              <a:t>Answer: </a:t>
            </a:r>
            <a:r>
              <a:rPr lang="en-US" sz="2400" dirty="0">
                <a:latin typeface="Calibri" panose="020F0502020204030204" pitchFamily="34" charset="0"/>
                <a:ea typeface="Calibri" panose="020F0502020204030204" pitchFamily="34" charset="0"/>
                <a:cs typeface="Times New Roman" panose="02020603050405020304" pitchFamily="18" charset="0"/>
              </a:rPr>
              <a:t>N/A</a:t>
            </a:r>
          </a:p>
        </p:txBody>
      </p:sp>
      <p:sp>
        <p:nvSpPr>
          <p:cNvPr id="3" name="Content Placeholder 2">
            <a:extLst>
              <a:ext uri="{FF2B5EF4-FFF2-40B4-BE49-F238E27FC236}">
                <a16:creationId xmlns:a16="http://schemas.microsoft.com/office/drawing/2014/main" id="{A9B6DDD5-0728-BBE0-C808-19D2819F64D2}"/>
              </a:ext>
            </a:extLst>
          </p:cNvPr>
          <p:cNvSpPr>
            <a:spLocks noGrp="1"/>
          </p:cNvSpPr>
          <p:nvPr>
            <p:ph sz="half" idx="13"/>
          </p:nvPr>
        </p:nvSpPr>
        <p:spPr/>
        <p:txBody>
          <a:bodyPr/>
          <a:lstStyle/>
          <a:p>
            <a:r>
              <a:rPr lang="en-US" dirty="0"/>
              <a:t>Question 4</a:t>
            </a:r>
          </a:p>
        </p:txBody>
      </p:sp>
    </p:spTree>
    <p:extLst>
      <p:ext uri="{BB962C8B-B14F-4D97-AF65-F5344CB8AC3E}">
        <p14:creationId xmlns:p14="http://schemas.microsoft.com/office/powerpoint/2010/main" val="2385484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2A75F-9CA8-564A-7DE7-A59F2EAAE87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D6ACC9-393E-F11A-9B42-3C71139FA3CB}"/>
              </a:ext>
            </a:extLst>
          </p:cNvPr>
          <p:cNvSpPr>
            <a:spLocks noGrp="1"/>
          </p:cNvSpPr>
          <p:nvPr>
            <p:ph sz="half" idx="2"/>
          </p:nvPr>
        </p:nvSpPr>
        <p:spPr>
          <a:xfrm>
            <a:off x="150811" y="1553689"/>
            <a:ext cx="10971458" cy="5102926"/>
          </a:xfrm>
        </p:spPr>
        <p:txBody>
          <a:bodyPr>
            <a:normAutofit fontScale="92500" lnSpcReduction="20000"/>
          </a:bodyPr>
          <a:lstStyle/>
          <a:p>
            <a:pPr marL="0" indent="0" algn="just">
              <a:buNone/>
            </a:pPr>
            <a:r>
              <a:rPr lang="en-US" sz="2400" dirty="0"/>
              <a:t>Discuss how this budget meets the priorities of having an inclusive community. Specify how it supports the needs of vulnerable populations, including seniors, those with disabilities, and the immigrant populations, etc.</a:t>
            </a:r>
          </a:p>
          <a:p>
            <a:pPr marL="0" indent="0" algn="just">
              <a:buNone/>
            </a:pPr>
            <a:r>
              <a:rPr lang="en-US" sz="2400" b="1" dirty="0">
                <a:latin typeface="Calibri" panose="020F0502020204030204" pitchFamily="34" charset="0"/>
                <a:ea typeface="Calibri" panose="020F0502020204030204" pitchFamily="34" charset="0"/>
                <a:cs typeface="Times New Roman" panose="02020603050405020304" pitchFamily="18" charset="0"/>
              </a:rPr>
              <a:t>Answer: </a:t>
            </a:r>
          </a:p>
          <a:p>
            <a:pPr marL="0" indent="0" algn="just">
              <a:buNone/>
            </a:pPr>
            <a:r>
              <a:rPr lang="en-US" sz="2400" dirty="0">
                <a:latin typeface="Calibri" panose="020F0502020204030204" pitchFamily="34" charset="0"/>
                <a:ea typeface="Calibri" panose="020F0502020204030204" pitchFamily="34" charset="0"/>
                <a:cs typeface="Times New Roman" panose="02020603050405020304" pitchFamily="18" charset="0"/>
              </a:rPr>
              <a:t>The budget is grounded in and reflects the diversity of our city and the priorities we hear from across Wilmington. It is focused on balancing current budget realties with long-term investments to maintain the City’s vitality. Because of that focus, this budget does not include a property tax increase. This is because we know many residents were hit with natural increases following reassessment and, because of that, we responsibly accessed our large budget reserve to balance the budget. This helps ensure our vulnerable populations are not paying more property taxes within our control. We funded our home repair lottery, the senior tax abatement, and the tax abatement program sponsored by Councilperson Harlee in this budget. </a:t>
            </a:r>
          </a:p>
          <a:p>
            <a:pPr marL="0" indent="0" algn="just">
              <a:buNone/>
            </a:pPr>
            <a:r>
              <a:rPr lang="en-US" sz="2400" dirty="0">
                <a:latin typeface="Calibri" panose="020F0502020204030204" pitchFamily="34" charset="0"/>
                <a:ea typeface="Calibri" panose="020F0502020204030204" pitchFamily="34" charset="0"/>
                <a:cs typeface="Times New Roman" panose="02020603050405020304" pitchFamily="18" charset="0"/>
              </a:rPr>
              <a:t>We also included additional funding to extend the hours worked by our Spanish-speaking Constituent Services temporary employee. In addition, we are working to update our website to improve usability and accuracy. As part of that effort, we will be converting our PDF forms to meet accessibility standards and translating our forms into Spanish. </a:t>
            </a:r>
          </a:p>
        </p:txBody>
      </p:sp>
      <p:sp>
        <p:nvSpPr>
          <p:cNvPr id="3" name="Content Placeholder 2">
            <a:extLst>
              <a:ext uri="{FF2B5EF4-FFF2-40B4-BE49-F238E27FC236}">
                <a16:creationId xmlns:a16="http://schemas.microsoft.com/office/drawing/2014/main" id="{7595EEE8-12A7-2DBA-4A77-95EB4511A2B8}"/>
              </a:ext>
            </a:extLst>
          </p:cNvPr>
          <p:cNvSpPr>
            <a:spLocks noGrp="1"/>
          </p:cNvSpPr>
          <p:nvPr>
            <p:ph sz="half" idx="13"/>
          </p:nvPr>
        </p:nvSpPr>
        <p:spPr>
          <a:xfrm>
            <a:off x="150811" y="889363"/>
            <a:ext cx="4934479" cy="473825"/>
          </a:xfrm>
        </p:spPr>
        <p:txBody>
          <a:bodyPr/>
          <a:lstStyle/>
          <a:p>
            <a:r>
              <a:rPr lang="en-US" dirty="0"/>
              <a:t>Question 5</a:t>
            </a:r>
          </a:p>
        </p:txBody>
      </p:sp>
    </p:spTree>
    <p:extLst>
      <p:ext uri="{BB962C8B-B14F-4D97-AF65-F5344CB8AC3E}">
        <p14:creationId xmlns:p14="http://schemas.microsoft.com/office/powerpoint/2010/main" val="2292785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91661-DC35-00B8-D217-C0589E7BB58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79138F-F67A-F45E-848F-1575BBCA6A98}"/>
              </a:ext>
            </a:extLst>
          </p:cNvPr>
          <p:cNvSpPr>
            <a:spLocks noGrp="1"/>
          </p:cNvSpPr>
          <p:nvPr>
            <p:ph sz="half" idx="2"/>
          </p:nvPr>
        </p:nvSpPr>
        <p:spPr/>
        <p:txBody>
          <a:bodyPr>
            <a:normAutofit fontScale="92500" lnSpcReduction="10000"/>
          </a:bodyPr>
          <a:lstStyle/>
          <a:p>
            <a:pPr marL="0" indent="0" algn="just">
              <a:buNone/>
            </a:pPr>
            <a:r>
              <a:rPr lang="en-US" sz="2400" dirty="0"/>
              <a:t>Discuss whether this budget provides the necessary funding, resources, and training for 311 to ensure that all staff are adequately trained in how to best assist with calls for service, etc.</a:t>
            </a:r>
          </a:p>
          <a:p>
            <a:pPr marL="0" indent="0" algn="just">
              <a:buNone/>
            </a:pPr>
            <a:r>
              <a:rPr lang="en-US" sz="2400" b="1" dirty="0"/>
              <a:t>Answer: </a:t>
            </a:r>
            <a:r>
              <a:rPr lang="en-US" sz="2400" dirty="0"/>
              <a:t>Yes – Project Cornerstone, the City’s new employee training, evaluation, and professional development platform,  is scheduled to go live in July. We will now be able to better manage and schedule 311 trainings and track our employees’ progress. Metrics related to customer service and 311 response time will also be integrated into our employee evaluations.</a:t>
            </a:r>
          </a:p>
          <a:p>
            <a:pPr marL="0" indent="0" algn="just">
              <a:buNone/>
            </a:pPr>
            <a:r>
              <a:rPr lang="en-US" sz="2400" dirty="0"/>
              <a:t>We are also working to update our Knowledge Base (KB), the document our call takers use to answer questions and route cases to City staff. We are looking at ways of integrating AI to make the KB more user friendly and easier to search. </a:t>
            </a:r>
          </a:p>
          <a:p>
            <a:pPr marL="0" indent="0" algn="just">
              <a:buNone/>
            </a:pPr>
            <a:r>
              <a:rPr lang="en-US" sz="2400" dirty="0"/>
              <a:t>We will also be making improvements to the City’s website to improve usability and accuracy.  This should allow us to make future improvements, such as integrating a chatbot. </a:t>
            </a:r>
          </a:p>
          <a:p>
            <a:pPr marL="0" indent="0" algn="jus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7B30950-0C90-5F91-5E26-A9FCAC575D0A}"/>
              </a:ext>
            </a:extLst>
          </p:cNvPr>
          <p:cNvSpPr>
            <a:spLocks noGrp="1"/>
          </p:cNvSpPr>
          <p:nvPr>
            <p:ph sz="half" idx="13"/>
          </p:nvPr>
        </p:nvSpPr>
        <p:spPr/>
        <p:txBody>
          <a:bodyPr/>
          <a:lstStyle/>
          <a:p>
            <a:r>
              <a:rPr lang="en-US" dirty="0"/>
              <a:t>Question 6</a:t>
            </a:r>
          </a:p>
        </p:txBody>
      </p:sp>
    </p:spTree>
    <p:extLst>
      <p:ext uri="{BB962C8B-B14F-4D97-AF65-F5344CB8AC3E}">
        <p14:creationId xmlns:p14="http://schemas.microsoft.com/office/powerpoint/2010/main" val="1797886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B2DC-BCA5-40C2-3265-DB5ADBBAF0D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3E8D51-0658-667B-7541-57ED7D2702EA}"/>
              </a:ext>
            </a:extLst>
          </p:cNvPr>
          <p:cNvSpPr>
            <a:spLocks noGrp="1"/>
          </p:cNvSpPr>
          <p:nvPr>
            <p:ph sz="half" idx="2"/>
          </p:nvPr>
        </p:nvSpPr>
        <p:spPr/>
        <p:txBody>
          <a:bodyPr>
            <a:normAutofit/>
          </a:bodyPr>
          <a:lstStyle/>
          <a:p>
            <a:pPr marL="574675" indent="-514350">
              <a:spcBef>
                <a:spcPts val="0"/>
              </a:spcBef>
              <a:spcAft>
                <a:spcPts val="0"/>
              </a:spcAft>
              <a:buFont typeface="+mj-lt"/>
              <a:buAutoNum type="alphaLcPeriod"/>
            </a:pPr>
            <a:r>
              <a:rPr lang="en-US" sz="2000" dirty="0"/>
              <a:t>Specify the average daily calls to 311, and average response time for completion of the request submitted.</a:t>
            </a:r>
          </a:p>
          <a:p>
            <a:pPr marL="0" indent="0">
              <a:lnSpc>
                <a:spcPct val="107000"/>
              </a:lnSpc>
              <a:spcBef>
                <a:spcPts val="0"/>
              </a:spcBef>
              <a:spcAft>
                <a:spcPts val="0"/>
              </a:spcAft>
              <a:buNone/>
            </a:pPr>
            <a:endParaRPr lang="en-US" sz="2800" dirty="0">
              <a:solidFill>
                <a:srgbClr val="000000"/>
              </a:solidFill>
            </a:endParaRPr>
          </a:p>
          <a:p>
            <a:pPr marL="0" indent="0">
              <a:lnSpc>
                <a:spcPct val="107000"/>
              </a:lnSpc>
              <a:spcBef>
                <a:spcPts val="0"/>
              </a:spcBef>
              <a:spcAft>
                <a:spcPts val="0"/>
              </a:spcAft>
              <a:buNone/>
            </a:pPr>
            <a:endParaRPr lang="en-US" sz="2800" b="0" i="0" u="none" strike="noStrike" baseline="0" dirty="0">
              <a:solidFill>
                <a:srgbClr val="000000"/>
              </a:solidFill>
            </a:endParaRPr>
          </a:p>
          <a:p>
            <a:pPr marL="0" indent="0">
              <a:lnSpc>
                <a:spcPct val="107000"/>
              </a:lnSpc>
              <a:spcBef>
                <a:spcPts val="0"/>
              </a:spcBef>
              <a:spcAft>
                <a:spcPts val="0"/>
              </a:spcAft>
              <a:buNone/>
            </a:pPr>
            <a:r>
              <a:rPr lang="en-US" sz="2800" dirty="0">
                <a:latin typeface="Calibri" panose="020F0502020204030204" pitchFamily="34"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DA3F1410-B4F0-197F-F535-54199E425E3C}"/>
              </a:ext>
            </a:extLst>
          </p:cNvPr>
          <p:cNvSpPr>
            <a:spLocks noGrp="1"/>
          </p:cNvSpPr>
          <p:nvPr>
            <p:ph sz="half" idx="13"/>
          </p:nvPr>
        </p:nvSpPr>
        <p:spPr>
          <a:xfrm>
            <a:off x="188911" y="1188720"/>
            <a:ext cx="8479601" cy="473825"/>
          </a:xfrm>
        </p:spPr>
        <p:txBody>
          <a:bodyPr/>
          <a:lstStyle/>
          <a:p>
            <a:r>
              <a:rPr lang="en-US" dirty="0"/>
              <a:t>Question 6</a:t>
            </a:r>
          </a:p>
        </p:txBody>
      </p:sp>
      <p:graphicFrame>
        <p:nvGraphicFramePr>
          <p:cNvPr id="6" name="Table 5">
            <a:extLst>
              <a:ext uri="{FF2B5EF4-FFF2-40B4-BE49-F238E27FC236}">
                <a16:creationId xmlns:a16="http://schemas.microsoft.com/office/drawing/2014/main" id="{B20A4468-E42F-88FB-525D-8F828BE689C7}"/>
              </a:ext>
            </a:extLst>
          </p:cNvPr>
          <p:cNvGraphicFramePr>
            <a:graphicFrameLocks noGrp="1"/>
          </p:cNvGraphicFramePr>
          <p:nvPr>
            <p:extLst>
              <p:ext uri="{D42A27DB-BD31-4B8C-83A1-F6EECF244321}">
                <p14:modId xmlns:p14="http://schemas.microsoft.com/office/powerpoint/2010/main" val="858206309"/>
              </p:ext>
            </p:extLst>
          </p:nvPr>
        </p:nvGraphicFramePr>
        <p:xfrm>
          <a:off x="6976477" y="2422690"/>
          <a:ext cx="4530798" cy="3995010"/>
        </p:xfrm>
        <a:graphic>
          <a:graphicData uri="http://schemas.openxmlformats.org/drawingml/2006/table">
            <a:tbl>
              <a:tblPr>
                <a:tableStyleId>{35758FB7-9AC5-4552-8A53-C91805E547FA}</a:tableStyleId>
              </a:tblPr>
              <a:tblGrid>
                <a:gridCol w="3442768">
                  <a:extLst>
                    <a:ext uri="{9D8B030D-6E8A-4147-A177-3AD203B41FA5}">
                      <a16:colId xmlns:a16="http://schemas.microsoft.com/office/drawing/2014/main" val="1766040722"/>
                    </a:ext>
                  </a:extLst>
                </a:gridCol>
                <a:gridCol w="1088030">
                  <a:extLst>
                    <a:ext uri="{9D8B030D-6E8A-4147-A177-3AD203B41FA5}">
                      <a16:colId xmlns:a16="http://schemas.microsoft.com/office/drawing/2014/main" val="4263607944"/>
                    </a:ext>
                  </a:extLst>
                </a:gridCol>
              </a:tblGrid>
              <a:tr h="211234">
                <a:tc gridSpan="2">
                  <a:txBody>
                    <a:bodyPr/>
                    <a:lstStyle/>
                    <a:p>
                      <a:pPr algn="ctr" fontAlgn="b"/>
                      <a:r>
                        <a:rPr lang="en-US" sz="1800" b="1" u="none" strike="noStrike" dirty="0">
                          <a:solidFill>
                            <a:srgbClr val="000000"/>
                          </a:solidFill>
                          <a:effectLst/>
                        </a:rPr>
                        <a:t>Average Case Age in Days, February 2026</a:t>
                      </a:r>
                      <a:endParaRPr lang="en-US" sz="1800" b="1" i="0" u="none" strike="noStrike" dirty="0">
                        <a:solidFill>
                          <a:srgbClr val="000000"/>
                        </a:solidFill>
                        <a:effectLst/>
                        <a:latin typeface="+mn-lt"/>
                      </a:endParaRPr>
                    </a:p>
                  </a:txBody>
                  <a:tcPr marL="45720" marR="45720" anchor="b"/>
                </a:tc>
                <a:tc hMerge="1">
                  <a:txBody>
                    <a:bodyPr/>
                    <a:lstStyle/>
                    <a:p>
                      <a:pPr algn="r" fontAlgn="b"/>
                      <a:endParaRPr lang="en-US" sz="11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560654482"/>
                  </a:ext>
                </a:extLst>
              </a:tr>
              <a:tr h="362925">
                <a:tc>
                  <a:txBody>
                    <a:bodyPr/>
                    <a:lstStyle/>
                    <a:p>
                      <a:pPr algn="l" fontAlgn="b">
                        <a:buNone/>
                      </a:pPr>
                      <a:r>
                        <a:rPr lang="en-US" sz="1800" b="0" u="none" strike="noStrike" dirty="0">
                          <a:solidFill>
                            <a:srgbClr val="000000"/>
                          </a:solidFill>
                          <a:effectLst/>
                        </a:rPr>
                        <a:t>Constituent Services</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0.3</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4043720677"/>
                  </a:ext>
                </a:extLst>
              </a:tr>
              <a:tr h="362925">
                <a:tc>
                  <a:txBody>
                    <a:bodyPr/>
                    <a:lstStyle/>
                    <a:p>
                      <a:pPr algn="l" fontAlgn="b">
                        <a:buNone/>
                      </a:pPr>
                      <a:r>
                        <a:rPr lang="en-US" sz="1800" b="0" u="none" strike="noStrike" dirty="0">
                          <a:solidFill>
                            <a:srgbClr val="000000"/>
                          </a:solidFill>
                          <a:effectLst/>
                        </a:rPr>
                        <a:t>Economic Development</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6.7</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3529509792"/>
                  </a:ext>
                </a:extLst>
              </a:tr>
              <a:tr h="362925">
                <a:tc>
                  <a:txBody>
                    <a:bodyPr/>
                    <a:lstStyle/>
                    <a:p>
                      <a:pPr algn="l" fontAlgn="b">
                        <a:buNone/>
                      </a:pPr>
                      <a:r>
                        <a:rPr lang="en-US" sz="1800" b="0" u="none" strike="noStrike" dirty="0">
                          <a:solidFill>
                            <a:srgbClr val="000000"/>
                          </a:solidFill>
                          <a:effectLst/>
                        </a:rPr>
                        <a:t>Finance</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7.3</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2274134673"/>
                  </a:ext>
                </a:extLst>
              </a:tr>
              <a:tr h="362925">
                <a:tc>
                  <a:txBody>
                    <a:bodyPr/>
                    <a:lstStyle/>
                    <a:p>
                      <a:pPr algn="l" fontAlgn="b">
                        <a:buNone/>
                      </a:pPr>
                      <a:r>
                        <a:rPr lang="en-US" sz="1800" b="0" u="none" strike="noStrike" dirty="0">
                          <a:solidFill>
                            <a:srgbClr val="000000"/>
                          </a:solidFill>
                          <a:effectLst/>
                        </a:rPr>
                        <a:t>L&amp;I</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2.4</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1071551122"/>
                  </a:ext>
                </a:extLst>
              </a:tr>
              <a:tr h="362925">
                <a:tc>
                  <a:txBody>
                    <a:bodyPr/>
                    <a:lstStyle/>
                    <a:p>
                      <a:pPr algn="l" fontAlgn="b">
                        <a:buNone/>
                      </a:pPr>
                      <a:r>
                        <a:rPr lang="en-US" sz="1800" b="0" u="none" strike="noStrike" dirty="0">
                          <a:solidFill>
                            <a:srgbClr val="000000"/>
                          </a:solidFill>
                          <a:effectLst/>
                        </a:rPr>
                        <a:t>Land Use</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22.5</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12745471"/>
                  </a:ext>
                </a:extLst>
              </a:tr>
              <a:tr h="362925">
                <a:tc>
                  <a:txBody>
                    <a:bodyPr/>
                    <a:lstStyle/>
                    <a:p>
                      <a:pPr algn="l" fontAlgn="b">
                        <a:buNone/>
                      </a:pPr>
                      <a:r>
                        <a:rPr lang="en-US" sz="1800" b="0" u="none" strike="noStrike" dirty="0">
                          <a:solidFill>
                            <a:srgbClr val="000000"/>
                          </a:solidFill>
                          <a:effectLst/>
                        </a:rPr>
                        <a:t>Parks &amp; Recreation</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6.1</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746863038"/>
                  </a:ext>
                </a:extLst>
              </a:tr>
              <a:tr h="362925">
                <a:tc>
                  <a:txBody>
                    <a:bodyPr/>
                    <a:lstStyle/>
                    <a:p>
                      <a:pPr algn="l" fontAlgn="b">
                        <a:buNone/>
                      </a:pPr>
                      <a:r>
                        <a:rPr lang="en-US" sz="1800" b="0" u="none" strike="noStrike" dirty="0">
                          <a:solidFill>
                            <a:srgbClr val="000000"/>
                          </a:solidFill>
                          <a:effectLst/>
                        </a:rPr>
                        <a:t>Planning &amp; Development</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19.4</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2973085709"/>
                  </a:ext>
                </a:extLst>
              </a:tr>
              <a:tr h="362925">
                <a:tc>
                  <a:txBody>
                    <a:bodyPr/>
                    <a:lstStyle/>
                    <a:p>
                      <a:pPr algn="l" fontAlgn="b">
                        <a:buNone/>
                      </a:pPr>
                      <a:r>
                        <a:rPr lang="en-US" sz="1800" b="0" u="none" strike="noStrike" dirty="0">
                          <a:solidFill>
                            <a:srgbClr val="000000"/>
                          </a:solidFill>
                          <a:effectLst/>
                        </a:rPr>
                        <a:t>Public Works</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192.0</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3659029764"/>
                  </a:ext>
                </a:extLst>
              </a:tr>
              <a:tr h="362925">
                <a:tc>
                  <a:txBody>
                    <a:bodyPr/>
                    <a:lstStyle/>
                    <a:p>
                      <a:pPr algn="l" fontAlgn="b">
                        <a:buNone/>
                      </a:pPr>
                      <a:r>
                        <a:rPr lang="en-US" sz="1800" b="0" u="none" strike="noStrike" dirty="0">
                          <a:solidFill>
                            <a:srgbClr val="000000"/>
                          </a:solidFill>
                          <a:effectLst/>
                        </a:rPr>
                        <a:t>Real Estate &amp; Housing</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1.3</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3064282171"/>
                  </a:ext>
                </a:extLst>
              </a:tr>
              <a:tr h="362925">
                <a:tc>
                  <a:txBody>
                    <a:bodyPr/>
                    <a:lstStyle/>
                    <a:p>
                      <a:pPr algn="l" fontAlgn="b">
                        <a:buNone/>
                      </a:pPr>
                      <a:r>
                        <a:rPr lang="en-US" sz="1800" b="0" u="none" strike="noStrike" dirty="0">
                          <a:solidFill>
                            <a:srgbClr val="000000"/>
                          </a:solidFill>
                          <a:effectLst/>
                        </a:rPr>
                        <a:t>Cultural Affairs</a:t>
                      </a:r>
                      <a:endParaRPr lang="en-US" sz="18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r>
                        <a:rPr lang="en-US" sz="1800" b="0" u="none" strike="noStrike" dirty="0">
                          <a:solidFill>
                            <a:srgbClr val="000000"/>
                          </a:solidFill>
                          <a:effectLst/>
                        </a:rPr>
                        <a:t>42.0</a:t>
                      </a: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2188878339"/>
                  </a:ext>
                </a:extLst>
              </a:tr>
            </a:tbl>
          </a:graphicData>
        </a:graphic>
      </p:graphicFrame>
      <p:graphicFrame>
        <p:nvGraphicFramePr>
          <p:cNvPr id="4" name="Chart 3">
            <a:extLst>
              <a:ext uri="{FF2B5EF4-FFF2-40B4-BE49-F238E27FC236}">
                <a16:creationId xmlns:a16="http://schemas.microsoft.com/office/drawing/2014/main" id="{2884B7E5-1216-54CD-0F89-665F6EFA9F71}"/>
              </a:ext>
            </a:extLst>
          </p:cNvPr>
          <p:cNvGraphicFramePr>
            <a:graphicFrameLocks/>
          </p:cNvGraphicFramePr>
          <p:nvPr>
            <p:extLst>
              <p:ext uri="{D42A27DB-BD31-4B8C-83A1-F6EECF244321}">
                <p14:modId xmlns:p14="http://schemas.microsoft.com/office/powerpoint/2010/main" val="2161682373"/>
              </p:ext>
            </p:extLst>
          </p:nvPr>
        </p:nvGraphicFramePr>
        <p:xfrm>
          <a:off x="409574" y="2628369"/>
          <a:ext cx="6081713" cy="37893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36856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A877F-4ED9-1730-12A4-9181F0A11B9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401FD3-37D3-DCE8-C3FA-B5FA0832797C}"/>
              </a:ext>
            </a:extLst>
          </p:cNvPr>
          <p:cNvSpPr>
            <a:spLocks noGrp="1"/>
          </p:cNvSpPr>
          <p:nvPr>
            <p:ph sz="half" idx="2"/>
          </p:nvPr>
        </p:nvSpPr>
        <p:spPr>
          <a:xfrm>
            <a:off x="188911" y="1758575"/>
            <a:ext cx="10971458" cy="4837488"/>
          </a:xfrm>
        </p:spPr>
        <p:txBody>
          <a:bodyPr>
            <a:normAutofit lnSpcReduction="10000"/>
          </a:bodyPr>
          <a:lstStyle/>
          <a:p>
            <a:pPr marL="60325" indent="0">
              <a:spcBef>
                <a:spcPts val="0"/>
              </a:spcBef>
              <a:spcAft>
                <a:spcPts val="0"/>
              </a:spcAft>
              <a:buNone/>
            </a:pPr>
            <a:r>
              <a:rPr lang="en-US" sz="2400" dirty="0"/>
              <a:t>b. Any plans for technology that can best assist constituents or improve operational efficiency such as an app.</a:t>
            </a:r>
          </a:p>
          <a:p>
            <a:pPr marL="60325" indent="0">
              <a:spcBef>
                <a:spcPts val="0"/>
              </a:spcBef>
              <a:spcAft>
                <a:spcPts val="0"/>
              </a:spcAft>
              <a:buNone/>
            </a:pPr>
            <a:endParaRPr lang="en-US" sz="2400" dirty="0"/>
          </a:p>
          <a:p>
            <a:pPr marL="60325" indent="0">
              <a:spcBef>
                <a:spcPts val="0"/>
              </a:spcBef>
              <a:spcAft>
                <a:spcPts val="0"/>
              </a:spcAft>
              <a:buNone/>
            </a:pPr>
            <a:r>
              <a:rPr lang="en-US" sz="2400" b="1" dirty="0"/>
              <a:t>Answer: </a:t>
            </a:r>
            <a:r>
              <a:rPr lang="en-US" sz="2400" dirty="0"/>
              <a:t>Yes, we have $125k set aside in the IT budget for 311 technology improvements. This will be enough to make the improvements requested in CM Spadola’s resolution, along with exploring a citywide app. </a:t>
            </a:r>
          </a:p>
          <a:p>
            <a:pPr marL="60325" indent="0">
              <a:spcBef>
                <a:spcPts val="0"/>
              </a:spcBef>
              <a:spcAft>
                <a:spcPts val="0"/>
              </a:spcAft>
              <a:buNone/>
            </a:pPr>
            <a:endParaRPr lang="en-US" sz="2400" dirty="0"/>
          </a:p>
          <a:p>
            <a:pPr marL="60325" indent="0">
              <a:spcBef>
                <a:spcPts val="0"/>
              </a:spcBef>
              <a:spcAft>
                <a:spcPts val="0"/>
              </a:spcAft>
              <a:buNone/>
            </a:pPr>
            <a:r>
              <a:rPr lang="en-US" sz="2400" dirty="0"/>
              <a:t>c. Specify funding allocated for 311 services.</a:t>
            </a:r>
          </a:p>
          <a:p>
            <a:pPr marL="60325" indent="0">
              <a:spcBef>
                <a:spcPts val="0"/>
              </a:spcBef>
              <a:spcAft>
                <a:spcPts val="0"/>
              </a:spcAft>
              <a:buNone/>
            </a:pPr>
            <a:endParaRPr lang="en-US" sz="2400" dirty="0"/>
          </a:p>
          <a:p>
            <a:pPr marL="60325" indent="0">
              <a:spcBef>
                <a:spcPts val="0"/>
              </a:spcBef>
              <a:spcAft>
                <a:spcPts val="0"/>
              </a:spcAft>
              <a:buNone/>
            </a:pPr>
            <a:r>
              <a:rPr lang="en-US" sz="2400" b="1" dirty="0"/>
              <a:t>Answer: </a:t>
            </a:r>
          </a:p>
          <a:p>
            <a:pPr marL="60325" indent="0">
              <a:spcBef>
                <a:spcPts val="0"/>
              </a:spcBef>
              <a:spcAft>
                <a:spcPts val="0"/>
              </a:spcAft>
              <a:buNone/>
            </a:pPr>
            <a:endParaRPr lang="en-US" sz="2400" dirty="0"/>
          </a:p>
          <a:p>
            <a:pPr marL="60325" indent="0">
              <a:spcBef>
                <a:spcPts val="0"/>
              </a:spcBef>
              <a:spcAft>
                <a:spcPts val="600"/>
              </a:spcAft>
              <a:buNone/>
            </a:pPr>
            <a:r>
              <a:rPr lang="en-US" sz="2400" dirty="0"/>
              <a:t>Salesforce Licenses: $259,000</a:t>
            </a:r>
          </a:p>
          <a:p>
            <a:pPr marL="60325" indent="0">
              <a:spcBef>
                <a:spcPts val="0"/>
              </a:spcBef>
              <a:spcAft>
                <a:spcPts val="600"/>
              </a:spcAft>
              <a:buNone/>
            </a:pPr>
            <a:r>
              <a:rPr lang="en-US" sz="2400" dirty="0"/>
              <a:t>Call Center: $500,000</a:t>
            </a:r>
          </a:p>
          <a:p>
            <a:pPr marL="60325" indent="0">
              <a:spcBef>
                <a:spcPts val="0"/>
              </a:spcBef>
              <a:spcAft>
                <a:spcPts val="600"/>
              </a:spcAft>
              <a:buNone/>
            </a:pPr>
            <a:r>
              <a:rPr lang="en-US" sz="2400" dirty="0"/>
              <a:t>Development: $125,000</a:t>
            </a:r>
          </a:p>
        </p:txBody>
      </p:sp>
      <p:sp>
        <p:nvSpPr>
          <p:cNvPr id="3" name="Content Placeholder 2">
            <a:extLst>
              <a:ext uri="{FF2B5EF4-FFF2-40B4-BE49-F238E27FC236}">
                <a16:creationId xmlns:a16="http://schemas.microsoft.com/office/drawing/2014/main" id="{1BC205DF-12F7-3FB0-F8C2-4674543FD90A}"/>
              </a:ext>
            </a:extLst>
          </p:cNvPr>
          <p:cNvSpPr>
            <a:spLocks noGrp="1"/>
          </p:cNvSpPr>
          <p:nvPr>
            <p:ph sz="half" idx="13"/>
          </p:nvPr>
        </p:nvSpPr>
        <p:spPr/>
        <p:txBody>
          <a:bodyPr/>
          <a:lstStyle/>
          <a:p>
            <a:r>
              <a:rPr lang="en-US" dirty="0"/>
              <a:t>Question 6</a:t>
            </a:r>
          </a:p>
        </p:txBody>
      </p:sp>
    </p:spTree>
    <p:extLst>
      <p:ext uri="{BB962C8B-B14F-4D97-AF65-F5344CB8AC3E}">
        <p14:creationId xmlns:p14="http://schemas.microsoft.com/office/powerpoint/2010/main" val="2586651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9E78F-9E0B-42D3-90C8-71BF3FF1D6E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1C5FFE-5D31-57ED-34E1-AD6EAC8ED132}"/>
              </a:ext>
            </a:extLst>
          </p:cNvPr>
          <p:cNvSpPr>
            <a:spLocks noGrp="1"/>
          </p:cNvSpPr>
          <p:nvPr>
            <p:ph sz="half" idx="2"/>
          </p:nvPr>
        </p:nvSpPr>
        <p:spPr/>
        <p:txBody>
          <a:bodyPr>
            <a:normAutofit/>
          </a:bodyPr>
          <a:lstStyle/>
          <a:p>
            <a:pPr marL="0" lvl="0" indent="0" algn="just">
              <a:buNone/>
            </a:pPr>
            <a:r>
              <a:rPr lang="en-US" sz="2400" dirty="0"/>
              <a:t>Please share if this budget provides adequate funding or resources to promote, advertise, and market all areas of Wilmington as a place for people and business to come visit, work, or live.</a:t>
            </a:r>
          </a:p>
          <a:p>
            <a:pPr marL="457200" indent="-457200">
              <a:buFont typeface="+mj-lt"/>
              <a:buAutoNum type="alphaLcPeriod"/>
            </a:pPr>
            <a:r>
              <a:rPr lang="en-US" sz="2400" dirty="0"/>
              <a:t>Specify if any budgeted funding or resources allocated.</a:t>
            </a:r>
          </a:p>
          <a:p>
            <a:pPr marL="0" indent="0">
              <a:buNone/>
            </a:pPr>
            <a:r>
              <a:rPr lang="en-US" sz="2400" b="1" dirty="0"/>
              <a:t>Answer: </a:t>
            </a:r>
            <a:r>
              <a:rPr lang="en-US" sz="2400" dirty="0"/>
              <a:t>The 250</a:t>
            </a:r>
            <a:r>
              <a:rPr lang="en-US" sz="2400" baseline="30000" dirty="0"/>
              <a:t>th</a:t>
            </a:r>
            <a:r>
              <a:rPr lang="en-US" sz="2400" dirty="0"/>
              <a:t> celebration will be the perfect opportunity to showcase everything Wilmington has to offer. $800k was set aside in the recent budget amendment for this purpose.  </a:t>
            </a:r>
          </a:p>
        </p:txBody>
      </p:sp>
      <p:sp>
        <p:nvSpPr>
          <p:cNvPr id="3" name="Content Placeholder 2">
            <a:extLst>
              <a:ext uri="{FF2B5EF4-FFF2-40B4-BE49-F238E27FC236}">
                <a16:creationId xmlns:a16="http://schemas.microsoft.com/office/drawing/2014/main" id="{BF22C26F-D1D9-28E9-BAA4-D5C4943D88BA}"/>
              </a:ext>
            </a:extLst>
          </p:cNvPr>
          <p:cNvSpPr>
            <a:spLocks noGrp="1"/>
          </p:cNvSpPr>
          <p:nvPr>
            <p:ph sz="half" idx="13"/>
          </p:nvPr>
        </p:nvSpPr>
        <p:spPr/>
        <p:txBody>
          <a:bodyPr/>
          <a:lstStyle/>
          <a:p>
            <a:r>
              <a:rPr lang="en-US" dirty="0"/>
              <a:t>Question 7</a:t>
            </a:r>
          </a:p>
        </p:txBody>
      </p:sp>
    </p:spTree>
    <p:extLst>
      <p:ext uri="{BB962C8B-B14F-4D97-AF65-F5344CB8AC3E}">
        <p14:creationId xmlns:p14="http://schemas.microsoft.com/office/powerpoint/2010/main" val="3270104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07F72-52F3-5859-3279-6369DF4A67D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A5AEC5-67F1-671D-1503-A3CCCC207723}"/>
              </a:ext>
            </a:extLst>
          </p:cNvPr>
          <p:cNvSpPr>
            <a:spLocks noGrp="1"/>
          </p:cNvSpPr>
          <p:nvPr>
            <p:ph sz="half" idx="2"/>
          </p:nvPr>
        </p:nvSpPr>
        <p:spPr/>
        <p:txBody>
          <a:bodyPr>
            <a:normAutofit/>
          </a:bodyPr>
          <a:lstStyle/>
          <a:p>
            <a:pPr marL="0" indent="0" algn="just">
              <a:buNone/>
            </a:pPr>
            <a:r>
              <a:rPr lang="en-US" sz="2400" dirty="0"/>
              <a:t>Discuss the planned use of </a:t>
            </a:r>
            <a:r>
              <a:rPr lang="en-US" sz="2400" b="1" u="sng" dirty="0"/>
              <a:t>~$515K</a:t>
            </a:r>
            <a:r>
              <a:rPr lang="en-US" sz="2400" b="1" dirty="0"/>
              <a:t> </a:t>
            </a:r>
            <a:r>
              <a:rPr lang="en-US" sz="2400" dirty="0"/>
              <a:t>budgeted for Grants to Agencies in the Admin. Division.</a:t>
            </a:r>
          </a:p>
          <a:p>
            <a:pPr marL="574675" indent="-514350">
              <a:spcBef>
                <a:spcPts val="0"/>
              </a:spcBef>
              <a:spcAft>
                <a:spcPts val="0"/>
              </a:spcAft>
              <a:buFont typeface="+mj-lt"/>
              <a:buAutoNum type="alphaLcPeriod"/>
            </a:pPr>
            <a:r>
              <a:rPr lang="en-US" sz="2400" dirty="0"/>
              <a:t>Specify if any reoccurring grants.</a:t>
            </a:r>
          </a:p>
          <a:p>
            <a:pPr marL="574675" indent="-514350">
              <a:spcBef>
                <a:spcPts val="0"/>
              </a:spcBef>
              <a:spcAft>
                <a:spcPts val="0"/>
              </a:spcAft>
              <a:buFont typeface="+mj-lt"/>
              <a:buAutoNum type="alphaLcPeriod"/>
            </a:pPr>
            <a:r>
              <a:rPr lang="en-US" sz="2400" dirty="0"/>
              <a:t>Share the process for how organizations can submit for grant funding.</a:t>
            </a:r>
          </a:p>
          <a:p>
            <a:pPr marL="0" indent="0" algn="jus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43830E1-416E-24D3-E7FE-875AED6B2402}"/>
              </a:ext>
            </a:extLst>
          </p:cNvPr>
          <p:cNvSpPr>
            <a:spLocks noGrp="1"/>
          </p:cNvSpPr>
          <p:nvPr>
            <p:ph sz="half" idx="13"/>
          </p:nvPr>
        </p:nvSpPr>
        <p:spPr/>
        <p:txBody>
          <a:bodyPr/>
          <a:lstStyle/>
          <a:p>
            <a:r>
              <a:rPr lang="en-US" dirty="0"/>
              <a:t>Question 8</a:t>
            </a:r>
          </a:p>
        </p:txBody>
      </p:sp>
    </p:spTree>
    <p:extLst>
      <p:ext uri="{BB962C8B-B14F-4D97-AF65-F5344CB8AC3E}">
        <p14:creationId xmlns:p14="http://schemas.microsoft.com/office/powerpoint/2010/main" val="200155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0FC4FA88-4C8F-49D5-BD62-1590029BB5DF}"/>
              </a:ext>
            </a:extLst>
          </p:cNvPr>
          <p:cNvGraphicFramePr>
            <a:graphicFrameLocks noGrp="1"/>
          </p:cNvGraphicFramePr>
          <p:nvPr>
            <p:extLst>
              <p:ext uri="{D42A27DB-BD31-4B8C-83A1-F6EECF244321}">
                <p14:modId xmlns:p14="http://schemas.microsoft.com/office/powerpoint/2010/main" val="218963225"/>
              </p:ext>
            </p:extLst>
          </p:nvPr>
        </p:nvGraphicFramePr>
        <p:xfrm>
          <a:off x="2024103" y="1768467"/>
          <a:ext cx="7302795" cy="3978387"/>
        </p:xfrm>
        <a:graphic>
          <a:graphicData uri="http://schemas.openxmlformats.org/drawingml/2006/table">
            <a:tbl>
              <a:tblPr firstRow="1" bandRow="1">
                <a:tableStyleId>{7DF18680-E054-41AD-8BC1-D1AEF772440D}</a:tableStyleId>
              </a:tblPr>
              <a:tblGrid>
                <a:gridCol w="5060816">
                  <a:extLst>
                    <a:ext uri="{9D8B030D-6E8A-4147-A177-3AD203B41FA5}">
                      <a16:colId xmlns:a16="http://schemas.microsoft.com/office/drawing/2014/main" val="1668008038"/>
                    </a:ext>
                  </a:extLst>
                </a:gridCol>
                <a:gridCol w="2241979">
                  <a:extLst>
                    <a:ext uri="{9D8B030D-6E8A-4147-A177-3AD203B41FA5}">
                      <a16:colId xmlns:a16="http://schemas.microsoft.com/office/drawing/2014/main" val="3704409134"/>
                    </a:ext>
                  </a:extLst>
                </a:gridCol>
              </a:tblGrid>
              <a:tr h="0">
                <a:tc>
                  <a:txBody>
                    <a:bodyPr/>
                    <a:lstStyle/>
                    <a:p>
                      <a:pPr marL="0" indent="0"/>
                      <a:r>
                        <a:rPr lang="en-US" dirty="0"/>
                        <a:t>Use of Grants to Agencies</a:t>
                      </a:r>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Proposed FY 2026</a:t>
                      </a:r>
                    </a:p>
                    <a:p>
                      <a:pPr algn="ctr"/>
                      <a:r>
                        <a:rPr lang="en-US" dirty="0"/>
                        <a:t>Budget Amount</a:t>
                      </a:r>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49514903"/>
                  </a:ext>
                </a:extLst>
              </a:tr>
              <a:tr h="370923">
                <a:tc>
                  <a:txBody>
                    <a:bodyPr/>
                    <a:lstStyle/>
                    <a:p>
                      <a:r>
                        <a:rPr lang="en-US" dirty="0"/>
                        <a:t>Wilmington Hope Commission</a:t>
                      </a:r>
                    </a:p>
                  </a:txBody>
                  <a:tcPr>
                    <a:lnL w="12700" cap="flat" cmpd="sng" algn="ctr">
                      <a:solidFill>
                        <a:schemeClr val="tx1"/>
                      </a:solidFill>
                      <a:prstDash val="solid"/>
                      <a:round/>
                      <a:headEnd type="none" w="med" len="med"/>
                      <a:tailEnd type="none" w="med" len="med"/>
                    </a:lnL>
                  </a:tcPr>
                </a:tc>
                <a:tc>
                  <a:txBody>
                    <a:bodyPr/>
                    <a:lstStyle/>
                    <a:p>
                      <a:pPr algn="ctr"/>
                      <a:r>
                        <a:rPr lang="en-US" dirty="0"/>
                        <a:t>$135,000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51089778"/>
                  </a:ext>
                </a:extLst>
              </a:tr>
              <a:tr h="370923">
                <a:tc>
                  <a:txBody>
                    <a:bodyPr/>
                    <a:lstStyle/>
                    <a:p>
                      <a:r>
                        <a:rPr lang="en-US" dirty="0"/>
                        <a:t>Wilmington Economic Development Corp.</a:t>
                      </a:r>
                    </a:p>
                  </a:txBody>
                  <a:tcPr>
                    <a:lnL w="12700" cap="flat" cmpd="sng" algn="ctr">
                      <a:solidFill>
                        <a:schemeClr val="tx1"/>
                      </a:solidFill>
                      <a:prstDash val="solid"/>
                      <a:round/>
                      <a:headEnd type="none" w="med" len="med"/>
                      <a:tailEnd type="none" w="med" len="med"/>
                    </a:lnL>
                  </a:tcPr>
                </a:tc>
                <a:tc>
                  <a:txBody>
                    <a:bodyPr/>
                    <a:lstStyle/>
                    <a:p>
                      <a:pPr algn="ctr"/>
                      <a:r>
                        <a:rPr lang="en-US" dirty="0"/>
                        <a:t>$50,000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00224934"/>
                  </a:ext>
                </a:extLst>
              </a:tr>
              <a:tr h="370923">
                <a:tc>
                  <a:txBody>
                    <a:bodyPr/>
                    <a:lstStyle/>
                    <a:p>
                      <a:r>
                        <a:rPr lang="en-US" dirty="0"/>
                        <a:t>Wilmington Library</a:t>
                      </a:r>
                    </a:p>
                  </a:txBody>
                  <a:tcPr>
                    <a:lnL w="12700" cap="flat" cmpd="sng" algn="ctr">
                      <a:solidFill>
                        <a:schemeClr val="tx1"/>
                      </a:solidFill>
                      <a:prstDash val="solid"/>
                      <a:round/>
                      <a:headEnd type="none" w="med" len="med"/>
                      <a:tailEnd type="none" w="med" len="med"/>
                    </a:lnL>
                  </a:tcPr>
                </a:tc>
                <a:tc>
                  <a:txBody>
                    <a:bodyPr/>
                    <a:lstStyle/>
                    <a:p>
                      <a:pPr algn="ctr"/>
                      <a:r>
                        <a:rPr lang="en-US" dirty="0"/>
                        <a:t>$50,000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06640347"/>
                  </a:ext>
                </a:extLst>
              </a:tr>
              <a:tr h="370923">
                <a:tc>
                  <a:txBody>
                    <a:bodyPr/>
                    <a:lstStyle/>
                    <a:p>
                      <a:r>
                        <a:rPr lang="en-US" dirty="0"/>
                        <a:t>WECEC</a:t>
                      </a:r>
                    </a:p>
                  </a:txBody>
                  <a:tcPr>
                    <a:lnL w="12700" cap="flat" cmpd="sng" algn="ctr">
                      <a:solidFill>
                        <a:schemeClr val="tx1"/>
                      </a:solidFill>
                      <a:prstDash val="solid"/>
                      <a:round/>
                      <a:headEnd type="none" w="med" len="med"/>
                      <a:tailEnd type="none" w="med" len="med"/>
                    </a:lnL>
                  </a:tcPr>
                </a:tc>
                <a:tc>
                  <a:txBody>
                    <a:bodyPr/>
                    <a:lstStyle/>
                    <a:p>
                      <a:pPr algn="ctr"/>
                      <a:r>
                        <a:rPr lang="en-US" dirty="0"/>
                        <a:t>$17,000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59401033"/>
                  </a:ext>
                </a:extLst>
              </a:tr>
              <a:tr h="370923">
                <a:tc>
                  <a:txBody>
                    <a:bodyPr/>
                    <a:lstStyle/>
                    <a:p>
                      <a:r>
                        <a:rPr lang="en-US" dirty="0"/>
                        <a:t>Wilmington Jaycees</a:t>
                      </a:r>
                    </a:p>
                  </a:txBody>
                  <a:tcPr>
                    <a:lnL w="12700" cap="flat" cmpd="sng" algn="ctr">
                      <a:solidFill>
                        <a:schemeClr val="tx1"/>
                      </a:solidFill>
                      <a:prstDash val="solid"/>
                      <a:round/>
                      <a:headEnd type="none" w="med" len="med"/>
                      <a:tailEnd type="none" w="med" len="med"/>
                    </a:lnL>
                  </a:tcPr>
                </a:tc>
                <a:tc>
                  <a:txBody>
                    <a:bodyPr/>
                    <a:lstStyle/>
                    <a:p>
                      <a:pPr algn="ctr"/>
                      <a:r>
                        <a:rPr lang="en-US" dirty="0"/>
                        <a:t>$10,000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32566712"/>
                  </a:ext>
                </a:extLst>
              </a:tr>
              <a:tr h="370923">
                <a:tc>
                  <a:txBody>
                    <a:bodyPr/>
                    <a:lstStyle/>
                    <a:p>
                      <a:r>
                        <a:rPr lang="en-US" dirty="0"/>
                        <a:t>HBCU Week Foundation</a:t>
                      </a:r>
                    </a:p>
                  </a:txBody>
                  <a:tcPr>
                    <a:lnL w="12700" cap="flat" cmpd="sng" algn="ctr">
                      <a:solidFill>
                        <a:schemeClr val="tx1"/>
                      </a:solidFill>
                      <a:prstDash val="solid"/>
                      <a:round/>
                      <a:headEnd type="none" w="med" len="med"/>
                      <a:tailEnd type="none" w="med" len="med"/>
                    </a:lnL>
                  </a:tcPr>
                </a:tc>
                <a:tc>
                  <a:txBody>
                    <a:bodyPr/>
                    <a:lstStyle/>
                    <a:p>
                      <a:pPr algn="ctr"/>
                      <a:r>
                        <a:rPr lang="en-US" dirty="0"/>
                        <a:t>$200,000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25425311"/>
                  </a:ext>
                </a:extLst>
              </a:tr>
              <a:tr h="370923">
                <a:tc>
                  <a:txBody>
                    <a:bodyPr/>
                    <a:lstStyle/>
                    <a:p>
                      <a:r>
                        <a:rPr lang="en-US" dirty="0"/>
                        <a:t>Parades &amp; Festivals</a:t>
                      </a:r>
                    </a:p>
                  </a:txBody>
                  <a:tcPr>
                    <a:lnL w="12700" cap="flat" cmpd="sng" algn="ctr">
                      <a:solidFill>
                        <a:schemeClr val="tx1"/>
                      </a:solidFill>
                      <a:prstDash val="solid"/>
                      <a:round/>
                      <a:headEnd type="none" w="med" len="med"/>
                      <a:tailEnd type="none" w="med" len="med"/>
                    </a:lnL>
                  </a:tcPr>
                </a:tc>
                <a:tc>
                  <a:txBody>
                    <a:bodyPr/>
                    <a:lstStyle/>
                    <a:p>
                      <a:pPr algn="ctr"/>
                      <a:r>
                        <a:rPr lang="en-US" dirty="0"/>
                        <a:t>$25,000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76851419"/>
                  </a:ext>
                </a:extLst>
              </a:tr>
              <a:tr h="370923">
                <a:tc>
                  <a:txBody>
                    <a:bodyPr/>
                    <a:lstStyle/>
                    <a:p>
                      <a:r>
                        <a:rPr lang="en-US" dirty="0"/>
                        <a:t>Annual Small Grants</a:t>
                      </a:r>
                    </a:p>
                  </a:txBody>
                  <a:tcPr>
                    <a:lnL w="12700" cap="flat" cmpd="sng" algn="ctr">
                      <a:solidFill>
                        <a:schemeClr val="tx1"/>
                      </a:solidFill>
                      <a:prstDash val="solid"/>
                      <a:round/>
                      <a:headEnd type="none" w="med" len="med"/>
                      <a:tailEnd type="none" w="med" len="med"/>
                    </a:lnL>
                  </a:tcPr>
                </a:tc>
                <a:tc>
                  <a:txBody>
                    <a:bodyPr/>
                    <a:lstStyle/>
                    <a:p>
                      <a:pPr algn="ctr"/>
                      <a:r>
                        <a:rPr lang="en-US" dirty="0"/>
                        <a:t>$20,000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21464337"/>
                  </a:ext>
                </a:extLst>
              </a:tr>
              <a:tr h="370923">
                <a:tc>
                  <a:txBody>
                    <a:bodyPr/>
                    <a:lstStyle/>
                    <a:p>
                      <a:r>
                        <a:rPr lang="en-US" dirty="0"/>
                        <a:t>Tickets &amp; Sponsorships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dirty="0"/>
                        <a:t>$8,000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2077439"/>
                  </a:ext>
                </a:extLst>
              </a:tr>
            </a:tbl>
          </a:graphicData>
        </a:graphic>
      </p:graphicFrame>
      <p:sp>
        <p:nvSpPr>
          <p:cNvPr id="3" name="Content Placeholder 2">
            <a:extLst>
              <a:ext uri="{FF2B5EF4-FFF2-40B4-BE49-F238E27FC236}">
                <a16:creationId xmlns:a16="http://schemas.microsoft.com/office/drawing/2014/main" id="{F41CEEF9-FEBA-4BEB-8245-06DF69B53A62}"/>
              </a:ext>
            </a:extLst>
          </p:cNvPr>
          <p:cNvSpPr txBox="1">
            <a:spLocks/>
          </p:cNvSpPr>
          <p:nvPr/>
        </p:nvSpPr>
        <p:spPr>
          <a:xfrm>
            <a:off x="188911" y="1188720"/>
            <a:ext cx="4934479" cy="473825"/>
          </a:xfrm>
          <a:prstGeom prst="rect">
            <a:avLst/>
          </a:prstGeom>
        </p:spPr>
        <p:txBody>
          <a:bodyPr vert="horz" lIns="0" tIns="45720" rIns="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800" b="1"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Question 8 Answer </a:t>
            </a:r>
          </a:p>
        </p:txBody>
      </p:sp>
      <p:sp>
        <p:nvSpPr>
          <p:cNvPr id="2" name="TextBox 1">
            <a:extLst>
              <a:ext uri="{FF2B5EF4-FFF2-40B4-BE49-F238E27FC236}">
                <a16:creationId xmlns:a16="http://schemas.microsoft.com/office/drawing/2014/main" id="{DDD29AE4-164B-4ECF-BAA6-AAE41E9330A1}"/>
              </a:ext>
            </a:extLst>
          </p:cNvPr>
          <p:cNvSpPr txBox="1"/>
          <p:nvPr/>
        </p:nvSpPr>
        <p:spPr>
          <a:xfrm>
            <a:off x="475788" y="5852776"/>
            <a:ext cx="11002297" cy="769441"/>
          </a:xfrm>
          <a:prstGeom prst="rect">
            <a:avLst/>
          </a:prstGeom>
          <a:noFill/>
        </p:spPr>
        <p:txBody>
          <a:bodyPr wrap="square" rtlCol="0">
            <a:spAutoFit/>
          </a:bodyPr>
          <a:lstStyle/>
          <a:p>
            <a:pPr marL="457200" indent="-457200">
              <a:buFont typeface="+mj-lt"/>
              <a:buAutoNum type="alphaLcPeriod"/>
            </a:pPr>
            <a:r>
              <a:rPr lang="en-US" sz="2200" dirty="0"/>
              <a:t>All large grants are reoccurring.</a:t>
            </a:r>
          </a:p>
          <a:p>
            <a:pPr marL="457200" indent="-457200">
              <a:buFont typeface="+mj-lt"/>
              <a:buAutoNum type="alphaLcPeriod"/>
            </a:pPr>
            <a:r>
              <a:rPr lang="en-US" sz="2200" dirty="0"/>
              <a:t>Grant requests must be submitted in writing to the Mayor’s Office.</a:t>
            </a:r>
          </a:p>
        </p:txBody>
      </p:sp>
    </p:spTree>
    <p:extLst>
      <p:ext uri="{BB962C8B-B14F-4D97-AF65-F5344CB8AC3E}">
        <p14:creationId xmlns:p14="http://schemas.microsoft.com/office/powerpoint/2010/main" val="347053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80DF9-DD7E-59FF-DC3D-E353C56951B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6F24D2-E00D-6BC9-59D5-0B2FD3F2CB4E}"/>
              </a:ext>
            </a:extLst>
          </p:cNvPr>
          <p:cNvSpPr>
            <a:spLocks noGrp="1"/>
          </p:cNvSpPr>
          <p:nvPr>
            <p:ph sz="half" idx="2"/>
          </p:nvPr>
        </p:nvSpPr>
        <p:spPr/>
        <p:txBody>
          <a:bodyPr>
            <a:normAutofit/>
          </a:bodyPr>
          <a:lstStyle/>
          <a:p>
            <a:pPr marL="0" indent="0" algn="just">
              <a:buNone/>
            </a:pPr>
            <a:r>
              <a:rPr lang="en-US" sz="2400" dirty="0"/>
              <a:t>Discuss the planned use for </a:t>
            </a:r>
            <a:r>
              <a:rPr lang="en-US" sz="2400" b="1" u="sng" dirty="0"/>
              <a:t>$475K</a:t>
            </a:r>
            <a:r>
              <a:rPr lang="en-US" sz="2400" b="1" dirty="0"/>
              <a:t> </a:t>
            </a:r>
            <a:r>
              <a:rPr lang="en-US" sz="2400" dirty="0"/>
              <a:t>budgeted in the Miscellaneous Project account line in the Cultural Affairs Division, and please share if this budget provides adequate funding and resources for the various cultural festivities throughout the city such as but not limited to: Clifford Brown Jazz Festival, July 4</a:t>
            </a:r>
            <a:r>
              <a:rPr lang="en-US" sz="2400" baseline="30000" dirty="0"/>
              <a:t>th</a:t>
            </a:r>
            <a:r>
              <a:rPr lang="en-US" sz="2400" dirty="0"/>
              <a:t> Celebration, Juneteenth, 250</a:t>
            </a:r>
            <a:r>
              <a:rPr lang="en-US" sz="2400" baseline="30000" dirty="0"/>
              <a:t>th</a:t>
            </a:r>
            <a:r>
              <a:rPr lang="en-US" sz="2400" dirty="0"/>
              <a:t> Celebration, etc.</a:t>
            </a:r>
          </a:p>
          <a:p>
            <a:pPr marL="574675" indent="-514350">
              <a:spcBef>
                <a:spcPts val="0"/>
              </a:spcBef>
              <a:spcAft>
                <a:spcPts val="0"/>
              </a:spcAft>
              <a:buFont typeface="+mj-lt"/>
              <a:buAutoNum type="alphaLcPeriod"/>
            </a:pPr>
            <a:r>
              <a:rPr lang="en-US" sz="2400" dirty="0"/>
              <a:t>Specify funding budgeted.</a:t>
            </a:r>
          </a:p>
          <a:p>
            <a:pPr marL="574675" indent="-514350">
              <a:spcBef>
                <a:spcPts val="0"/>
              </a:spcBef>
              <a:spcAft>
                <a:spcPts val="0"/>
              </a:spcAft>
              <a:buFont typeface="+mj-lt"/>
              <a:buAutoNum type="alphaLcPeriod"/>
            </a:pPr>
            <a:r>
              <a:rPr lang="en-US" sz="2400" dirty="0"/>
              <a:t>Specify any fees charged and revenues collected for annual festivities.</a:t>
            </a:r>
          </a:p>
          <a:p>
            <a:pPr marL="574675" indent="-514350">
              <a:spcBef>
                <a:spcPts val="0"/>
              </a:spcBef>
              <a:spcAft>
                <a:spcPts val="0"/>
              </a:spcAft>
              <a:buFont typeface="+mj-lt"/>
              <a:buAutoNum type="alphaLcPeriod"/>
            </a:pPr>
            <a:r>
              <a:rPr lang="en-US" sz="2400" dirty="0"/>
              <a:t>Share if any collaborations or sponsors.</a:t>
            </a:r>
          </a:p>
          <a:p>
            <a:pPr marL="60325" indent="0">
              <a:spcBef>
                <a:spcPts val="0"/>
              </a:spcBef>
              <a:spcAft>
                <a:spcPts val="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65E7DD6-4540-DE39-FAF6-52FB310BB242}"/>
              </a:ext>
            </a:extLst>
          </p:cNvPr>
          <p:cNvSpPr>
            <a:spLocks noGrp="1"/>
          </p:cNvSpPr>
          <p:nvPr>
            <p:ph sz="half" idx="13"/>
          </p:nvPr>
        </p:nvSpPr>
        <p:spPr/>
        <p:txBody>
          <a:bodyPr/>
          <a:lstStyle/>
          <a:p>
            <a:r>
              <a:rPr lang="en-US" dirty="0"/>
              <a:t>Question 9</a:t>
            </a:r>
          </a:p>
        </p:txBody>
      </p:sp>
    </p:spTree>
    <p:extLst>
      <p:ext uri="{BB962C8B-B14F-4D97-AF65-F5344CB8AC3E}">
        <p14:creationId xmlns:p14="http://schemas.microsoft.com/office/powerpoint/2010/main" val="3764057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E1A81-73BF-CE73-A80F-258F35DF608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E9B2C1-6F97-188C-97B2-3E79E41AF243}"/>
              </a:ext>
            </a:extLst>
          </p:cNvPr>
          <p:cNvSpPr>
            <a:spLocks noGrp="1"/>
          </p:cNvSpPr>
          <p:nvPr>
            <p:ph sz="half" idx="2"/>
          </p:nvPr>
        </p:nvSpPr>
        <p:spPr>
          <a:xfrm>
            <a:off x="188911" y="1767539"/>
            <a:ext cx="10971458" cy="4902202"/>
          </a:xfrm>
        </p:spPr>
        <p:txBody>
          <a:bodyPr>
            <a:normAutofit lnSpcReduction="10000"/>
          </a:bodyPr>
          <a:lstStyle/>
          <a:p>
            <a:pPr marL="60325" indent="0">
              <a:spcBef>
                <a:spcPts val="0"/>
              </a:spcBef>
              <a:spcAft>
                <a:spcPts val="0"/>
              </a:spcAft>
              <a:buNone/>
            </a:pPr>
            <a:r>
              <a:rPr lang="en-US" sz="2400" dirty="0"/>
              <a:t>Use of Funds:</a:t>
            </a:r>
          </a:p>
          <a:p>
            <a:pPr marL="60325" indent="0">
              <a:spcBef>
                <a:spcPts val="0"/>
              </a:spcBef>
              <a:spcAft>
                <a:spcPts val="0"/>
              </a:spcAft>
              <a:buNone/>
            </a:pPr>
            <a:endParaRPr lang="en-US" sz="2400" dirty="0"/>
          </a:p>
          <a:p>
            <a:pPr marL="574675" indent="-514350">
              <a:spcBef>
                <a:spcPts val="0"/>
              </a:spcBef>
              <a:spcAft>
                <a:spcPts val="0"/>
              </a:spcAft>
            </a:pPr>
            <a:r>
              <a:rPr lang="en-US" sz="2400" dirty="0"/>
              <a:t>Supports major City events, including the Clifford Brown Jazz Festival, July 4th, Juneteenth, and 250th initiatives</a:t>
            </a:r>
          </a:p>
          <a:p>
            <a:pPr marL="574675" indent="-514350">
              <a:spcBef>
                <a:spcPts val="0"/>
              </a:spcBef>
              <a:spcAft>
                <a:spcPts val="0"/>
              </a:spcAft>
            </a:pPr>
            <a:r>
              <a:rPr lang="en-US" sz="2400" dirty="0"/>
              <a:t>Supports expanded programming at the Urban Artist Exchange, including concerts, the MANE Gallery, and dance programming featuring nationally recognized companies such as Urban Bush Women, a groundbreaking ensemble rooted in Black women’s stories and movement traditions, and Step Afrika!, the acclaimed company that celebrates the African American tradition of stepping</a:t>
            </a:r>
          </a:p>
          <a:p>
            <a:pPr marL="574675" indent="-514350">
              <a:spcBef>
                <a:spcPts val="0"/>
              </a:spcBef>
              <a:spcAft>
                <a:spcPts val="0"/>
              </a:spcAft>
            </a:pPr>
            <a:r>
              <a:rPr lang="en-US" sz="2400" dirty="0"/>
              <a:t>Covers production costs such as labor, staging, audio/video, security, and sanitation</a:t>
            </a:r>
          </a:p>
          <a:p>
            <a:pPr marL="574675" indent="-514350">
              <a:spcBef>
                <a:spcPts val="0"/>
              </a:spcBef>
              <a:spcAft>
                <a:spcPts val="0"/>
              </a:spcAft>
            </a:pPr>
            <a:r>
              <a:rPr lang="en-US" sz="2400" dirty="0"/>
              <a:t>Supports increased artist fees and hospitality costs</a:t>
            </a:r>
          </a:p>
          <a:p>
            <a:pPr marL="574675" indent="-514350">
              <a:spcBef>
                <a:spcPts val="0"/>
              </a:spcBef>
              <a:spcAft>
                <a:spcPts val="0"/>
              </a:spcAft>
            </a:pPr>
            <a:r>
              <a:rPr lang="en-US" sz="2400" dirty="0"/>
              <a:t>Juneteenth: supports planning and partnerships with existing organizations</a:t>
            </a:r>
          </a:p>
          <a:p>
            <a:pPr marL="574675" indent="-514350">
              <a:spcBef>
                <a:spcPts val="0"/>
              </a:spcBef>
              <a:spcAft>
                <a:spcPts val="0"/>
              </a:spcAft>
            </a:pPr>
            <a:r>
              <a:rPr lang="en-US" sz="2400" dirty="0"/>
              <a:t>250th: supports activities beyond signature events, including Arts Work youth projects and field trips</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6B05F6-E92A-C7DE-7649-746B973C1223}"/>
              </a:ext>
            </a:extLst>
          </p:cNvPr>
          <p:cNvSpPr>
            <a:spLocks noGrp="1"/>
          </p:cNvSpPr>
          <p:nvPr>
            <p:ph sz="half" idx="13"/>
          </p:nvPr>
        </p:nvSpPr>
        <p:spPr/>
        <p:txBody>
          <a:bodyPr/>
          <a:lstStyle/>
          <a:p>
            <a:r>
              <a:rPr lang="en-US" dirty="0"/>
              <a:t>Question 9 Answer</a:t>
            </a:r>
          </a:p>
        </p:txBody>
      </p:sp>
    </p:spTree>
    <p:extLst>
      <p:ext uri="{BB962C8B-B14F-4D97-AF65-F5344CB8AC3E}">
        <p14:creationId xmlns:p14="http://schemas.microsoft.com/office/powerpoint/2010/main" val="2794685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7E93E-0388-16DE-064D-90E0AD983A1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E7C881-E802-2FEE-46C8-16F2CFB8BA3B}"/>
              </a:ext>
            </a:extLst>
          </p:cNvPr>
          <p:cNvSpPr>
            <a:spLocks noGrp="1"/>
          </p:cNvSpPr>
          <p:nvPr>
            <p:ph sz="half" idx="2"/>
          </p:nvPr>
        </p:nvSpPr>
        <p:spPr>
          <a:xfrm>
            <a:off x="188911" y="1819835"/>
            <a:ext cx="10971458" cy="4912659"/>
          </a:xfrm>
        </p:spPr>
        <p:txBody>
          <a:bodyPr>
            <a:normAutofit/>
          </a:bodyPr>
          <a:lstStyle/>
          <a:p>
            <a:pPr marL="60325" indent="0">
              <a:spcBef>
                <a:spcPts val="0"/>
              </a:spcBef>
              <a:spcAft>
                <a:spcPts val="0"/>
              </a:spcAft>
              <a:buNone/>
            </a:pPr>
            <a:r>
              <a:rPr lang="en-US" sz="2400" dirty="0"/>
              <a:t>Funding Adequacy:</a:t>
            </a:r>
          </a:p>
          <a:p>
            <a:pPr marL="60325" indent="0">
              <a:spcBef>
                <a:spcPts val="0"/>
              </a:spcBef>
              <a:spcAft>
                <a:spcPts val="0"/>
              </a:spcAft>
              <a:buNone/>
            </a:pPr>
            <a:endParaRPr lang="en-US" sz="2400" dirty="0"/>
          </a:p>
          <a:p>
            <a:pPr fontAlgn="base"/>
            <a:r>
              <a:rPr lang="en-US" sz="2400" dirty="0"/>
              <a:t>Supports continued delivery and modest growth</a:t>
            </a:r>
          </a:p>
          <a:p>
            <a:pPr fontAlgn="base"/>
            <a:r>
              <a:rPr lang="en-US" sz="2400" dirty="0"/>
              <a:t>Rising costs for labor, equipment, and artists continue to outpace base funding</a:t>
            </a:r>
          </a:p>
          <a:p>
            <a:pPr fontAlgn="base"/>
            <a:r>
              <a:rPr lang="en-US" sz="2400" dirty="0"/>
              <a:t>External support remains important</a:t>
            </a:r>
          </a:p>
        </p:txBody>
      </p:sp>
      <p:sp>
        <p:nvSpPr>
          <p:cNvPr id="3" name="Content Placeholder 2">
            <a:extLst>
              <a:ext uri="{FF2B5EF4-FFF2-40B4-BE49-F238E27FC236}">
                <a16:creationId xmlns:a16="http://schemas.microsoft.com/office/drawing/2014/main" id="{5A9EA3DA-8810-EBF4-8C04-6B0850780D52}"/>
              </a:ext>
            </a:extLst>
          </p:cNvPr>
          <p:cNvSpPr>
            <a:spLocks noGrp="1"/>
          </p:cNvSpPr>
          <p:nvPr>
            <p:ph sz="half" idx="13"/>
          </p:nvPr>
        </p:nvSpPr>
        <p:spPr/>
        <p:txBody>
          <a:bodyPr/>
          <a:lstStyle/>
          <a:p>
            <a:r>
              <a:rPr lang="en-US" dirty="0"/>
              <a:t>Question 9 Answer</a:t>
            </a:r>
          </a:p>
        </p:txBody>
      </p:sp>
    </p:spTree>
    <p:extLst>
      <p:ext uri="{BB962C8B-B14F-4D97-AF65-F5344CB8AC3E}">
        <p14:creationId xmlns:p14="http://schemas.microsoft.com/office/powerpoint/2010/main" val="4140857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E2BC5-4501-D253-0562-02A25F3EB27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A7932B-61EF-95A7-FFA5-BF60F6EFB28E}"/>
              </a:ext>
            </a:extLst>
          </p:cNvPr>
          <p:cNvSpPr>
            <a:spLocks noGrp="1"/>
          </p:cNvSpPr>
          <p:nvPr>
            <p:ph sz="half" idx="2"/>
          </p:nvPr>
        </p:nvSpPr>
        <p:spPr>
          <a:xfrm>
            <a:off x="188911" y="1819835"/>
            <a:ext cx="10971458" cy="4912659"/>
          </a:xfrm>
        </p:spPr>
        <p:txBody>
          <a:bodyPr>
            <a:normAutofit/>
          </a:bodyPr>
          <a:lstStyle/>
          <a:p>
            <a:pPr marL="60325" indent="0">
              <a:spcBef>
                <a:spcPts val="0"/>
              </a:spcBef>
              <a:spcAft>
                <a:spcPts val="0"/>
              </a:spcAft>
              <a:buNone/>
            </a:pPr>
            <a:r>
              <a:rPr lang="en-US" sz="2400" dirty="0"/>
              <a:t>Fees and Revenues:</a:t>
            </a:r>
          </a:p>
          <a:p>
            <a:pPr marL="60325" indent="0">
              <a:spcBef>
                <a:spcPts val="0"/>
              </a:spcBef>
              <a:spcAft>
                <a:spcPts val="0"/>
              </a:spcAft>
              <a:buNone/>
            </a:pPr>
            <a:endParaRPr lang="en-US" sz="2400" dirty="0"/>
          </a:p>
          <a:p>
            <a:pPr marL="458470" indent="-458470" fontAlgn="base"/>
            <a:r>
              <a:rPr lang="en-US" sz="2400" dirty="0"/>
              <a:t>All major events remain free to the public</a:t>
            </a:r>
          </a:p>
          <a:p>
            <a:pPr marL="458470" indent="-458470"/>
            <a:r>
              <a:rPr lang="en-US" sz="2400" dirty="0"/>
              <a:t>Clifford Brown Jazz Festival: limited vendor and merchandise revenue</a:t>
            </a:r>
            <a:endParaRPr lang="en-US" sz="2400" dirty="0">
              <a:ea typeface="Calibri"/>
              <a:cs typeface="Calibri"/>
            </a:endParaRPr>
          </a:p>
          <a:p>
            <a:pPr fontAlgn="base"/>
            <a:r>
              <a:rPr lang="en-US" sz="2400" dirty="0"/>
              <a:t>July 4th Celebration: vendor fee revenue</a:t>
            </a:r>
          </a:p>
          <a:p>
            <a:pPr fontAlgn="base"/>
            <a:r>
              <a:rPr lang="en-US" sz="2400" dirty="0"/>
              <a:t>Juneteenth: no City revenue is generated; vendor and related revenue, if any, supports partner organizations</a:t>
            </a:r>
          </a:p>
          <a:p>
            <a:pPr fontAlgn="base"/>
            <a:r>
              <a:rPr lang="en-US" sz="2400" dirty="0"/>
              <a:t>UAE programming: primarily free, with occasional nominal fees</a:t>
            </a:r>
          </a:p>
        </p:txBody>
      </p:sp>
      <p:sp>
        <p:nvSpPr>
          <p:cNvPr id="3" name="Content Placeholder 2">
            <a:extLst>
              <a:ext uri="{FF2B5EF4-FFF2-40B4-BE49-F238E27FC236}">
                <a16:creationId xmlns:a16="http://schemas.microsoft.com/office/drawing/2014/main" id="{108D9C47-06C1-4395-3309-2E8DDD466D77}"/>
              </a:ext>
            </a:extLst>
          </p:cNvPr>
          <p:cNvSpPr>
            <a:spLocks noGrp="1"/>
          </p:cNvSpPr>
          <p:nvPr>
            <p:ph sz="half" idx="13"/>
          </p:nvPr>
        </p:nvSpPr>
        <p:spPr/>
        <p:txBody>
          <a:bodyPr/>
          <a:lstStyle/>
          <a:p>
            <a:r>
              <a:rPr lang="en-US" dirty="0"/>
              <a:t>Question 9 Answer</a:t>
            </a:r>
          </a:p>
        </p:txBody>
      </p:sp>
    </p:spTree>
    <p:extLst>
      <p:ext uri="{BB962C8B-B14F-4D97-AF65-F5344CB8AC3E}">
        <p14:creationId xmlns:p14="http://schemas.microsoft.com/office/powerpoint/2010/main" val="4181053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EDAA9-4687-C394-595A-F8B422B2809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FC982B-233A-4C41-24B3-0DCF5EE27D47}"/>
              </a:ext>
            </a:extLst>
          </p:cNvPr>
          <p:cNvSpPr>
            <a:spLocks noGrp="1"/>
          </p:cNvSpPr>
          <p:nvPr>
            <p:ph sz="half" idx="2"/>
          </p:nvPr>
        </p:nvSpPr>
        <p:spPr>
          <a:xfrm>
            <a:off x="188911" y="1819835"/>
            <a:ext cx="10971458" cy="4912659"/>
          </a:xfrm>
        </p:spPr>
        <p:txBody>
          <a:bodyPr>
            <a:normAutofit/>
          </a:bodyPr>
          <a:lstStyle/>
          <a:p>
            <a:pPr marL="60325" indent="0">
              <a:spcBef>
                <a:spcPts val="0"/>
              </a:spcBef>
              <a:spcAft>
                <a:spcPts val="0"/>
              </a:spcAft>
              <a:buNone/>
            </a:pPr>
            <a:r>
              <a:rPr lang="en-US" sz="2400" dirty="0"/>
              <a:t>Collaborations and Sponsorships:</a:t>
            </a:r>
          </a:p>
          <a:p>
            <a:pPr marL="60325" indent="0">
              <a:spcBef>
                <a:spcPts val="0"/>
              </a:spcBef>
              <a:spcAft>
                <a:spcPts val="0"/>
              </a:spcAft>
              <a:buNone/>
            </a:pPr>
            <a:endParaRPr lang="en-US" sz="2400" dirty="0"/>
          </a:p>
          <a:p>
            <a:pPr fontAlgn="base"/>
            <a:r>
              <a:rPr lang="en-US" sz="2400" dirty="0"/>
              <a:t>Partnerships with community and cultural organizations support programming</a:t>
            </a:r>
          </a:p>
          <a:p>
            <a:pPr fontAlgn="base"/>
            <a:r>
              <a:rPr lang="en-US" sz="2400" dirty="0"/>
              <a:t>Foundation, grant, and in-kind support contribute to selected initiatives</a:t>
            </a:r>
          </a:p>
          <a:p>
            <a:pPr fontAlgn="base"/>
            <a:r>
              <a:rPr lang="en-US" sz="2400" dirty="0"/>
              <a:t>Clifford Brown Jazz Festival sponsorship is pursued annually, but is not guaranteed and has become less dependable</a:t>
            </a:r>
          </a:p>
          <a:p>
            <a:pPr marL="458470" indent="-458470" fontAlgn="base"/>
            <a:r>
              <a:rPr lang="en-US" sz="2400" dirty="0"/>
              <a:t>City funding remains essential to sustain free and accessible public events</a:t>
            </a:r>
            <a:endParaRPr lang="en-US" sz="2400" dirty="0">
              <a:ea typeface="Calibri"/>
              <a:cs typeface="Calibri"/>
            </a:endParaRPr>
          </a:p>
        </p:txBody>
      </p:sp>
      <p:sp>
        <p:nvSpPr>
          <p:cNvPr id="3" name="Content Placeholder 2">
            <a:extLst>
              <a:ext uri="{FF2B5EF4-FFF2-40B4-BE49-F238E27FC236}">
                <a16:creationId xmlns:a16="http://schemas.microsoft.com/office/drawing/2014/main" id="{E72204AE-276E-0F35-72F2-164ABE3B4384}"/>
              </a:ext>
            </a:extLst>
          </p:cNvPr>
          <p:cNvSpPr>
            <a:spLocks noGrp="1"/>
          </p:cNvSpPr>
          <p:nvPr>
            <p:ph sz="half" idx="13"/>
          </p:nvPr>
        </p:nvSpPr>
        <p:spPr/>
        <p:txBody>
          <a:bodyPr/>
          <a:lstStyle/>
          <a:p>
            <a:r>
              <a:rPr lang="en-US" dirty="0"/>
              <a:t>Question 9 Answer</a:t>
            </a:r>
          </a:p>
        </p:txBody>
      </p:sp>
    </p:spTree>
    <p:extLst>
      <p:ext uri="{BB962C8B-B14F-4D97-AF65-F5344CB8AC3E}">
        <p14:creationId xmlns:p14="http://schemas.microsoft.com/office/powerpoint/2010/main" val="4058961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C5053-D108-1923-F211-290F898BE26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ACBA56-BE0B-991C-FA78-4B6CC1FE6978}"/>
              </a:ext>
            </a:extLst>
          </p:cNvPr>
          <p:cNvSpPr>
            <a:spLocks noGrp="1"/>
          </p:cNvSpPr>
          <p:nvPr>
            <p:ph sz="half" idx="2"/>
          </p:nvPr>
        </p:nvSpPr>
        <p:spPr/>
        <p:txBody>
          <a:bodyPr>
            <a:normAutofit/>
          </a:bodyPr>
          <a:lstStyle/>
          <a:p>
            <a:pPr marL="0" indent="0" algn="just">
              <a:buNone/>
            </a:pPr>
            <a:r>
              <a:rPr lang="en-US" sz="2400" dirty="0"/>
              <a:t>Share the planned use for </a:t>
            </a:r>
            <a:r>
              <a:rPr lang="en-US" sz="2400" b="1" u="sng" dirty="0"/>
              <a:t>~$387K </a:t>
            </a:r>
            <a:r>
              <a:rPr lang="en-US" sz="2400" dirty="0"/>
              <a:t>budgeted for Consultants (excluding OED), up </a:t>
            </a:r>
            <a:r>
              <a:rPr lang="en-US" sz="2400" b="1" u="sng" dirty="0"/>
              <a:t>$63.5K</a:t>
            </a:r>
            <a:r>
              <a:rPr lang="en-US" sz="2400" dirty="0"/>
              <a:t>.</a:t>
            </a:r>
          </a:p>
          <a:p>
            <a:pPr marL="574675" indent="-514350">
              <a:spcBef>
                <a:spcPts val="0"/>
              </a:spcBef>
              <a:spcAft>
                <a:spcPts val="0"/>
              </a:spcAft>
              <a:buFont typeface="+mj-lt"/>
              <a:buAutoNum type="alphaLcPeriod"/>
            </a:pPr>
            <a:r>
              <a:rPr lang="en-US" sz="2400" dirty="0"/>
              <a:t>Specify vendor name, length of contract, and purpose.</a:t>
            </a:r>
          </a:p>
          <a:p>
            <a:pPr marL="574675" indent="-514350">
              <a:spcBef>
                <a:spcPts val="0"/>
              </a:spcBef>
              <a:spcAft>
                <a:spcPts val="0"/>
              </a:spcAft>
              <a:buFont typeface="+mj-lt"/>
              <a:buAutoNum type="alphaLcPeriod"/>
            </a:pPr>
            <a:r>
              <a:rPr lang="en-US" sz="2400" dirty="0"/>
              <a:t>Specify if there are any DBE’s.</a:t>
            </a:r>
          </a:p>
          <a:p>
            <a:pPr marL="60325" indent="0">
              <a:spcBef>
                <a:spcPts val="0"/>
              </a:spcBef>
              <a:spcAft>
                <a:spcPts val="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C1DADA-4966-9E00-770E-F615DE5BE562}"/>
              </a:ext>
            </a:extLst>
          </p:cNvPr>
          <p:cNvSpPr>
            <a:spLocks noGrp="1"/>
          </p:cNvSpPr>
          <p:nvPr>
            <p:ph sz="half" idx="13"/>
          </p:nvPr>
        </p:nvSpPr>
        <p:spPr/>
        <p:txBody>
          <a:bodyPr/>
          <a:lstStyle/>
          <a:p>
            <a:r>
              <a:rPr lang="en-US" dirty="0"/>
              <a:t>Question 10</a:t>
            </a:r>
          </a:p>
        </p:txBody>
      </p:sp>
    </p:spTree>
    <p:extLst>
      <p:ext uri="{BB962C8B-B14F-4D97-AF65-F5344CB8AC3E}">
        <p14:creationId xmlns:p14="http://schemas.microsoft.com/office/powerpoint/2010/main" val="3819618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0FC4FA88-4C8F-49D5-BD62-1590029BB5DF}"/>
              </a:ext>
            </a:extLst>
          </p:cNvPr>
          <p:cNvGraphicFramePr>
            <a:graphicFrameLocks noGrp="1"/>
          </p:cNvGraphicFramePr>
          <p:nvPr>
            <p:extLst>
              <p:ext uri="{D42A27DB-BD31-4B8C-83A1-F6EECF244321}">
                <p14:modId xmlns:p14="http://schemas.microsoft.com/office/powerpoint/2010/main" val="4120825142"/>
              </p:ext>
            </p:extLst>
          </p:nvPr>
        </p:nvGraphicFramePr>
        <p:xfrm>
          <a:off x="348916" y="1835770"/>
          <a:ext cx="11164659" cy="2103588"/>
        </p:xfrm>
        <a:graphic>
          <a:graphicData uri="http://schemas.openxmlformats.org/drawingml/2006/table">
            <a:tbl>
              <a:tblPr firstRow="1" bandRow="1">
                <a:tableStyleId>{7DF18680-E054-41AD-8BC1-D1AEF772440D}</a:tableStyleId>
              </a:tblPr>
              <a:tblGrid>
                <a:gridCol w="2965784">
                  <a:extLst>
                    <a:ext uri="{9D8B030D-6E8A-4147-A177-3AD203B41FA5}">
                      <a16:colId xmlns:a16="http://schemas.microsoft.com/office/drawing/2014/main" val="1668008038"/>
                    </a:ext>
                  </a:extLst>
                </a:gridCol>
                <a:gridCol w="1991226">
                  <a:extLst>
                    <a:ext uri="{9D8B030D-6E8A-4147-A177-3AD203B41FA5}">
                      <a16:colId xmlns:a16="http://schemas.microsoft.com/office/drawing/2014/main" val="2399952857"/>
                    </a:ext>
                  </a:extLst>
                </a:gridCol>
                <a:gridCol w="1582153">
                  <a:extLst>
                    <a:ext uri="{9D8B030D-6E8A-4147-A177-3AD203B41FA5}">
                      <a16:colId xmlns:a16="http://schemas.microsoft.com/office/drawing/2014/main" val="3786460921"/>
                    </a:ext>
                  </a:extLst>
                </a:gridCol>
                <a:gridCol w="2688540">
                  <a:extLst>
                    <a:ext uri="{9D8B030D-6E8A-4147-A177-3AD203B41FA5}">
                      <a16:colId xmlns:a16="http://schemas.microsoft.com/office/drawing/2014/main" val="2719447488"/>
                    </a:ext>
                  </a:extLst>
                </a:gridCol>
                <a:gridCol w="1936956">
                  <a:extLst>
                    <a:ext uri="{9D8B030D-6E8A-4147-A177-3AD203B41FA5}">
                      <a16:colId xmlns:a16="http://schemas.microsoft.com/office/drawing/2014/main" val="3704409134"/>
                    </a:ext>
                  </a:extLst>
                </a:gridCol>
              </a:tblGrid>
              <a:tr h="457765">
                <a:tc>
                  <a:txBody>
                    <a:bodyPr/>
                    <a:lstStyle/>
                    <a:p>
                      <a:pPr marL="0" indent="0"/>
                      <a:r>
                        <a:rPr lang="en-US" sz="1600" dirty="0"/>
                        <a:t>Use of Professional Services Funds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600" dirty="0"/>
                        <a:t>Vendor</a:t>
                      </a:r>
                    </a:p>
                  </a:txBody>
                  <a:tcPr anchor="ctr">
                    <a:lnT w="12700" cap="flat" cmpd="sng" algn="ctr">
                      <a:solidFill>
                        <a:schemeClr val="tx1"/>
                      </a:solidFill>
                      <a:prstDash val="solid"/>
                      <a:round/>
                      <a:headEnd type="none" w="med" len="med"/>
                      <a:tailEnd type="none" w="med" len="med"/>
                    </a:lnT>
                  </a:tcPr>
                </a:tc>
                <a:tc>
                  <a:txBody>
                    <a:bodyPr/>
                    <a:lstStyle/>
                    <a:p>
                      <a:pPr algn="ctr"/>
                      <a:r>
                        <a:rPr lang="en-US" sz="1600" dirty="0"/>
                        <a:t>Length</a:t>
                      </a:r>
                    </a:p>
                  </a:txBody>
                  <a:tcPr anchor="ctr">
                    <a:lnT w="12700" cap="flat" cmpd="sng" algn="ctr">
                      <a:solidFill>
                        <a:schemeClr val="tx1"/>
                      </a:solidFill>
                      <a:prstDash val="solid"/>
                      <a:round/>
                      <a:headEnd type="none" w="med" len="med"/>
                      <a:tailEnd type="none" w="med" len="med"/>
                    </a:lnT>
                  </a:tcPr>
                </a:tc>
                <a:tc>
                  <a:txBody>
                    <a:bodyPr/>
                    <a:lstStyle/>
                    <a:p>
                      <a:pPr algn="ctr"/>
                      <a:r>
                        <a:rPr lang="en-US" sz="1600" dirty="0"/>
                        <a:t>Purpose</a:t>
                      </a:r>
                    </a:p>
                  </a:txBody>
                  <a:tcPr anchor="ctr">
                    <a:lnT w="12700" cap="flat" cmpd="sng" algn="ctr">
                      <a:solidFill>
                        <a:schemeClr val="tx1"/>
                      </a:solidFill>
                      <a:prstDash val="solid"/>
                      <a:round/>
                      <a:headEnd type="none" w="med" len="med"/>
                      <a:tailEnd type="none" w="med" len="med"/>
                    </a:lnT>
                  </a:tcPr>
                </a:tc>
                <a:tc>
                  <a:txBody>
                    <a:bodyPr/>
                    <a:lstStyle/>
                    <a:p>
                      <a:pPr algn="ctr"/>
                      <a:r>
                        <a:rPr lang="en-US" sz="1600" dirty="0"/>
                        <a:t>Proposed FY 2026 Budget Amount</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49514903"/>
                  </a:ext>
                </a:extLst>
              </a:tr>
              <a:tr h="610068">
                <a:tc>
                  <a:txBody>
                    <a:bodyPr/>
                    <a:lstStyle/>
                    <a:p>
                      <a:r>
                        <a:rPr lang="en-US" sz="1600" dirty="0"/>
                        <a:t>Lobbyist</a:t>
                      </a:r>
                    </a:p>
                  </a:txBody>
                  <a:tcPr anchor="ctr">
                    <a:lnL w="12700" cap="flat" cmpd="sng" algn="ctr">
                      <a:solidFill>
                        <a:schemeClr val="tx1"/>
                      </a:solidFill>
                      <a:prstDash val="solid"/>
                      <a:round/>
                      <a:headEnd type="none" w="med" len="med"/>
                      <a:tailEnd type="none" w="med" len="med"/>
                    </a:lnL>
                  </a:tcPr>
                </a:tc>
                <a:tc>
                  <a:txBody>
                    <a:bodyPr/>
                    <a:lstStyle/>
                    <a:p>
                      <a:pPr algn="ctr"/>
                      <a:r>
                        <a:rPr lang="en-US" sz="1600" dirty="0"/>
                        <a:t>Maven Strategies LLC</a:t>
                      </a:r>
                    </a:p>
                  </a:txBody>
                  <a:tcPr anchor="ctr"/>
                </a:tc>
                <a:tc>
                  <a:txBody>
                    <a:bodyPr/>
                    <a:lstStyle/>
                    <a:p>
                      <a:pPr algn="ctr"/>
                      <a:r>
                        <a:rPr lang="en-US" sz="1600" dirty="0"/>
                        <a:t>Annual</a:t>
                      </a:r>
                    </a:p>
                  </a:txBody>
                  <a:tcPr anchor="ctr"/>
                </a:tc>
                <a:tc>
                  <a:txBody>
                    <a:bodyPr/>
                    <a:lstStyle/>
                    <a:p>
                      <a:pPr algn="ctr"/>
                      <a:r>
                        <a:rPr lang="en-US" sz="1600" dirty="0"/>
                        <a:t>Represent City’s interests at State Legislature</a:t>
                      </a:r>
                    </a:p>
                  </a:txBody>
                  <a:tcPr anchor="ctr"/>
                </a:tc>
                <a:tc>
                  <a:txBody>
                    <a:bodyPr/>
                    <a:lstStyle/>
                    <a:p>
                      <a:pPr algn="ctr"/>
                      <a:r>
                        <a:rPr lang="en-US" sz="1600" dirty="0"/>
                        <a:t>$46,000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51089778"/>
                  </a:ext>
                </a:extLst>
              </a:tr>
              <a:tr h="457765">
                <a:tc>
                  <a:txBody>
                    <a:bodyPr/>
                    <a:lstStyle/>
                    <a:p>
                      <a:r>
                        <a:rPr lang="en-US" sz="1600" strike="noStrike" dirty="0"/>
                        <a:t>Miscellaneous Consulting Services</a:t>
                      </a:r>
                    </a:p>
                  </a:txBody>
                  <a:tcPr anchor="ctr">
                    <a:lnL w="12700" cap="flat" cmpd="sng" algn="ctr">
                      <a:solidFill>
                        <a:schemeClr val="tx1"/>
                      </a:solidFill>
                      <a:prstDash val="solid"/>
                      <a:round/>
                      <a:headEnd type="none" w="med" len="med"/>
                      <a:tailEnd type="none" w="med" len="med"/>
                    </a:lnL>
                  </a:tcPr>
                </a:tc>
                <a:tc>
                  <a:txBody>
                    <a:bodyPr/>
                    <a:lstStyle/>
                    <a:p>
                      <a:pPr algn="ctr"/>
                      <a:r>
                        <a:rPr lang="en-US" sz="1600" strike="noStrike" dirty="0"/>
                        <a:t>TBD</a:t>
                      </a:r>
                    </a:p>
                  </a:txBody>
                  <a:tcPr anchor="ctr"/>
                </a:tc>
                <a:tc>
                  <a:txBody>
                    <a:bodyPr/>
                    <a:lstStyle/>
                    <a:p>
                      <a:pPr algn="ctr"/>
                      <a:r>
                        <a:rPr lang="en-US" sz="1600" strike="noStrike" dirty="0"/>
                        <a:t>TBD, up to 1 year</a:t>
                      </a:r>
                    </a:p>
                  </a:txBody>
                  <a:tcPr anchor="ctr"/>
                </a:tc>
                <a:tc>
                  <a:txBody>
                    <a:bodyPr/>
                    <a:lstStyle/>
                    <a:p>
                      <a:pPr algn="ctr"/>
                      <a:r>
                        <a:rPr lang="en-US" sz="1600" strike="noStrike" dirty="0"/>
                        <a:t>As needed</a:t>
                      </a:r>
                    </a:p>
                  </a:txBody>
                  <a:tcPr anchor="ctr"/>
                </a:tc>
                <a:tc>
                  <a:txBody>
                    <a:bodyPr/>
                    <a:lstStyle/>
                    <a:p>
                      <a:pPr algn="ctr"/>
                      <a:r>
                        <a:rPr lang="en-US" sz="1600" strike="noStrike" dirty="0"/>
                        <a:t>$50,000</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06640347"/>
                  </a:ext>
                </a:extLst>
              </a:tr>
              <a:tr h="265022">
                <a:tc>
                  <a:txBody>
                    <a:bodyPr/>
                    <a:lstStyle/>
                    <a:p>
                      <a:r>
                        <a:rPr lang="en-US" sz="1600" b="1" dirty="0"/>
                        <a:t>Total:</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endParaRPr lang="en-US" sz="1600" b="1" dirty="0"/>
                    </a:p>
                  </a:txBody>
                  <a:tcPr anchor="ctr">
                    <a:lnB w="12700" cap="flat" cmpd="sng" algn="ctr">
                      <a:solidFill>
                        <a:schemeClr val="tx1"/>
                      </a:solidFill>
                      <a:prstDash val="solid"/>
                      <a:round/>
                      <a:headEnd type="none" w="med" len="med"/>
                      <a:tailEnd type="none" w="med" len="med"/>
                    </a:lnB>
                  </a:tcPr>
                </a:tc>
                <a:tc>
                  <a:txBody>
                    <a:bodyPr/>
                    <a:lstStyle/>
                    <a:p>
                      <a:pPr algn="ctr"/>
                      <a:endParaRPr lang="en-US" sz="1600" b="1" dirty="0"/>
                    </a:p>
                  </a:txBody>
                  <a:tcPr anchor="ctr">
                    <a:lnB w="12700" cap="flat" cmpd="sng" algn="ctr">
                      <a:solidFill>
                        <a:schemeClr val="tx1"/>
                      </a:solidFill>
                      <a:prstDash val="solid"/>
                      <a:round/>
                      <a:headEnd type="none" w="med" len="med"/>
                      <a:tailEnd type="none" w="med" len="med"/>
                    </a:lnB>
                  </a:tcPr>
                </a:tc>
                <a:tc>
                  <a:txBody>
                    <a:bodyPr/>
                    <a:lstStyle/>
                    <a:p>
                      <a:pPr algn="ctr"/>
                      <a:endParaRPr lang="en-US" sz="1600" b="1" dirty="0"/>
                    </a:p>
                  </a:txBody>
                  <a:tcPr anchor="ctr">
                    <a:lnB w="12700" cap="flat" cmpd="sng" algn="ctr">
                      <a:solidFill>
                        <a:schemeClr val="tx1"/>
                      </a:solidFill>
                      <a:prstDash val="solid"/>
                      <a:round/>
                      <a:headEnd type="none" w="med" len="med"/>
                      <a:tailEnd type="none" w="med" len="med"/>
                    </a:lnB>
                  </a:tcPr>
                </a:tc>
                <a:tc>
                  <a:txBody>
                    <a:bodyPr/>
                    <a:lstStyle/>
                    <a:p>
                      <a:pPr algn="ctr"/>
                      <a:r>
                        <a:rPr lang="en-US" sz="1600" b="1" dirty="0"/>
                        <a:t>$96,000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4870361"/>
                  </a:ext>
                </a:extLst>
              </a:tr>
            </a:tbl>
          </a:graphicData>
        </a:graphic>
      </p:graphicFrame>
      <p:sp>
        <p:nvSpPr>
          <p:cNvPr id="3" name="Content Placeholder 2">
            <a:extLst>
              <a:ext uri="{FF2B5EF4-FFF2-40B4-BE49-F238E27FC236}">
                <a16:creationId xmlns:a16="http://schemas.microsoft.com/office/drawing/2014/main" id="{6A246EF7-45DB-4E5D-9D7B-30875253C5C6}"/>
              </a:ext>
            </a:extLst>
          </p:cNvPr>
          <p:cNvSpPr txBox="1">
            <a:spLocks/>
          </p:cNvSpPr>
          <p:nvPr/>
        </p:nvSpPr>
        <p:spPr>
          <a:xfrm>
            <a:off x="188911" y="1188720"/>
            <a:ext cx="7721602" cy="473825"/>
          </a:xfrm>
          <a:prstGeom prst="rect">
            <a:avLst/>
          </a:prstGeom>
        </p:spPr>
        <p:txBody>
          <a:bodyPr vert="horz" lIns="0" tIns="45720" rIns="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800" b="1"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Question 10a Answer – Mayor’s Office Admin </a:t>
            </a:r>
          </a:p>
        </p:txBody>
      </p:sp>
    </p:spTree>
    <p:extLst>
      <p:ext uri="{BB962C8B-B14F-4D97-AF65-F5344CB8AC3E}">
        <p14:creationId xmlns:p14="http://schemas.microsoft.com/office/powerpoint/2010/main" val="3463700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21C01-FCA8-3D57-0D30-52C91DE8494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6ED88E-47CD-1A42-168D-4BE5C1B6BD5F}"/>
              </a:ext>
            </a:extLst>
          </p:cNvPr>
          <p:cNvSpPr>
            <a:spLocks noGrp="1"/>
          </p:cNvSpPr>
          <p:nvPr>
            <p:ph sz="half" idx="2"/>
          </p:nvPr>
        </p:nvSpPr>
        <p:spPr/>
        <p:txBody>
          <a:bodyPr>
            <a:normAutofit/>
          </a:bodyPr>
          <a:lstStyle/>
          <a:p>
            <a:pPr marL="0" indent="0" algn="just">
              <a:buNone/>
            </a:pPr>
            <a:r>
              <a:rPr lang="en-US" sz="2400" dirty="0"/>
              <a:t>Use of Funds: </a:t>
            </a:r>
          </a:p>
          <a:p>
            <a:pPr marL="458470" indent="-458470" fontAlgn="base"/>
            <a:r>
              <a:rPr lang="en-US" sz="2400" dirty="0">
                <a:ea typeface="Calibri"/>
                <a:cs typeface="Calibri"/>
              </a:rPr>
              <a:t>Proposed budget: $221,000 (up $3,500)</a:t>
            </a:r>
            <a:endParaRPr lang="en-US" sz="2400" dirty="0"/>
          </a:p>
          <a:p>
            <a:pPr marL="458470" indent="-458470"/>
            <a:r>
              <a:rPr lang="en-US" sz="2400" dirty="0"/>
              <a:t>Supports specialized services needed for program delivery and production</a:t>
            </a:r>
            <a:endParaRPr lang="en-US" dirty="0"/>
          </a:p>
          <a:p>
            <a:pPr fontAlgn="base"/>
            <a:r>
              <a:rPr lang="en-US" sz="2400" dirty="0"/>
              <a:t>Supports artistic, technical, and program expertise</a:t>
            </a:r>
          </a:p>
          <a:p>
            <a:pPr marL="0" indent="0" algn="just">
              <a:buNone/>
            </a:pPr>
            <a:endParaRPr lang="en-US" sz="2400" dirty="0"/>
          </a:p>
          <a:p>
            <a:pPr marL="60325" indent="0">
              <a:spcBef>
                <a:spcPts val="0"/>
              </a:spcBef>
              <a:spcAft>
                <a:spcPts val="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06AD090-E849-4B32-42C8-3F38A012EBCE}"/>
              </a:ext>
            </a:extLst>
          </p:cNvPr>
          <p:cNvSpPr>
            <a:spLocks noGrp="1"/>
          </p:cNvSpPr>
          <p:nvPr>
            <p:ph sz="half" idx="13"/>
          </p:nvPr>
        </p:nvSpPr>
        <p:spPr/>
        <p:txBody>
          <a:bodyPr/>
          <a:lstStyle/>
          <a:p>
            <a:r>
              <a:rPr lang="en-US" dirty="0"/>
              <a:t>Question 10 – Cultural Affairs</a:t>
            </a:r>
          </a:p>
        </p:txBody>
      </p:sp>
    </p:spTree>
    <p:extLst>
      <p:ext uri="{BB962C8B-B14F-4D97-AF65-F5344CB8AC3E}">
        <p14:creationId xmlns:p14="http://schemas.microsoft.com/office/powerpoint/2010/main" val="1431721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6D4CC-F7AF-7DDC-3712-AE44D78CD90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EAF195-3E06-1BA6-0419-AE879BA59DD9}"/>
              </a:ext>
            </a:extLst>
          </p:cNvPr>
          <p:cNvSpPr>
            <a:spLocks noGrp="1"/>
          </p:cNvSpPr>
          <p:nvPr>
            <p:ph sz="half" idx="2"/>
          </p:nvPr>
        </p:nvSpPr>
        <p:spPr/>
        <p:txBody>
          <a:bodyPr>
            <a:normAutofit lnSpcReduction="10000"/>
          </a:bodyPr>
          <a:lstStyle/>
          <a:p>
            <a:pPr marL="0" indent="0" algn="just">
              <a:buNone/>
            </a:pPr>
            <a:r>
              <a:rPr lang="en-US" sz="2400" dirty="0"/>
              <a:t>Key Consultants</a:t>
            </a:r>
          </a:p>
          <a:p>
            <a:pPr fontAlgn="base"/>
            <a:r>
              <a:rPr lang="en-US" sz="2400" dirty="0"/>
              <a:t>Flux Creative Consulting: annual contract; creative, production, and program support</a:t>
            </a:r>
          </a:p>
          <a:p>
            <a:pPr fontAlgn="base"/>
            <a:r>
              <a:rPr lang="en-US" sz="2400" dirty="0"/>
              <a:t>TAHIRA: program-based agreement; Wilmington Black Storytelling Residency</a:t>
            </a:r>
          </a:p>
          <a:p>
            <a:pPr fontAlgn="base"/>
            <a:r>
              <a:rPr lang="en-US" sz="2400" dirty="0"/>
              <a:t>MANE Gallery consultant, currently in negotiation: curatorial and programming services</a:t>
            </a:r>
          </a:p>
          <a:p>
            <a:pPr fontAlgn="base"/>
            <a:r>
              <a:rPr lang="en-US" sz="2400" dirty="0"/>
              <a:t>Additional consultants, as needed: stage managers, production specialists, and teaching artists</a:t>
            </a:r>
          </a:p>
          <a:p>
            <a:pPr fontAlgn="base"/>
            <a:r>
              <a:rPr lang="en-US" sz="2400" dirty="0"/>
              <a:t>Includes Clifford Brown Jazz Festival artist travel entourage support</a:t>
            </a:r>
          </a:p>
          <a:p>
            <a:pPr marL="60325" indent="0">
              <a:spcBef>
                <a:spcPts val="0"/>
              </a:spcBef>
              <a:spcAft>
                <a:spcPts val="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A5849DA-00CA-EC24-67E6-0F3F3303DB67}"/>
              </a:ext>
            </a:extLst>
          </p:cNvPr>
          <p:cNvSpPr>
            <a:spLocks noGrp="1"/>
          </p:cNvSpPr>
          <p:nvPr>
            <p:ph sz="half" idx="13"/>
          </p:nvPr>
        </p:nvSpPr>
        <p:spPr/>
        <p:txBody>
          <a:bodyPr/>
          <a:lstStyle/>
          <a:p>
            <a:r>
              <a:rPr lang="en-US" dirty="0"/>
              <a:t>Question 10 – Cultural Affairs</a:t>
            </a:r>
          </a:p>
        </p:txBody>
      </p:sp>
    </p:spTree>
    <p:extLst>
      <p:ext uri="{BB962C8B-B14F-4D97-AF65-F5344CB8AC3E}">
        <p14:creationId xmlns:p14="http://schemas.microsoft.com/office/powerpoint/2010/main" val="2951599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C4422-948F-EF8E-484B-468FB0BA0BE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9820A2-3504-FA22-27C6-619DAC4F1B26}"/>
              </a:ext>
            </a:extLst>
          </p:cNvPr>
          <p:cNvSpPr>
            <a:spLocks noGrp="1"/>
          </p:cNvSpPr>
          <p:nvPr>
            <p:ph sz="half" idx="2"/>
          </p:nvPr>
        </p:nvSpPr>
        <p:spPr/>
        <p:txBody>
          <a:bodyPr>
            <a:normAutofit/>
          </a:bodyPr>
          <a:lstStyle/>
          <a:p>
            <a:pPr marL="0" indent="0" algn="just">
              <a:buNone/>
            </a:pPr>
            <a:r>
              <a:rPr lang="en-US" sz="2400" dirty="0"/>
              <a:t>DBE Participation</a:t>
            </a:r>
          </a:p>
          <a:p>
            <a:pPr fontAlgn="base"/>
            <a:r>
              <a:rPr lang="en-US" sz="2400" dirty="0"/>
              <a:t>Primary consultants are minority-owned or minority-operated small businesses</a:t>
            </a:r>
          </a:p>
          <a:p>
            <a:pPr fontAlgn="base"/>
            <a:r>
              <a:rPr lang="en-US" sz="2400" dirty="0"/>
              <a:t>Continued commitment to DBE and local vendor engagement</a:t>
            </a:r>
          </a:p>
          <a:p>
            <a:pPr marL="60325" indent="0">
              <a:spcBef>
                <a:spcPts val="0"/>
              </a:spcBef>
              <a:spcAft>
                <a:spcPts val="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A8E0B7D-64D3-F020-BDC8-7FBDF6E097D7}"/>
              </a:ext>
            </a:extLst>
          </p:cNvPr>
          <p:cNvSpPr>
            <a:spLocks noGrp="1"/>
          </p:cNvSpPr>
          <p:nvPr>
            <p:ph sz="half" idx="13"/>
          </p:nvPr>
        </p:nvSpPr>
        <p:spPr/>
        <p:txBody>
          <a:bodyPr/>
          <a:lstStyle/>
          <a:p>
            <a:r>
              <a:rPr lang="en-US" dirty="0"/>
              <a:t>Question 10 – Cultural Affairs</a:t>
            </a:r>
          </a:p>
        </p:txBody>
      </p:sp>
    </p:spTree>
    <p:extLst>
      <p:ext uri="{BB962C8B-B14F-4D97-AF65-F5344CB8AC3E}">
        <p14:creationId xmlns:p14="http://schemas.microsoft.com/office/powerpoint/2010/main" val="2686880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5DECE-B42B-B52D-6AAB-0E15A4C8903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84AF1D-4D41-508A-7DAB-C9D2CD61C402}"/>
              </a:ext>
            </a:extLst>
          </p:cNvPr>
          <p:cNvSpPr>
            <a:spLocks noGrp="1"/>
          </p:cNvSpPr>
          <p:nvPr>
            <p:ph sz="half" idx="2"/>
          </p:nvPr>
        </p:nvSpPr>
        <p:spPr>
          <a:xfrm>
            <a:off x="188910" y="1522762"/>
            <a:ext cx="10971458" cy="4482791"/>
          </a:xfrm>
        </p:spPr>
        <p:txBody>
          <a:bodyPr>
            <a:normAutofit/>
          </a:bodyPr>
          <a:lstStyle/>
          <a:p>
            <a:pPr marL="0" indent="0" algn="just">
              <a:buNone/>
            </a:pPr>
            <a:r>
              <a:rPr lang="en-US" sz="2400" dirty="0"/>
              <a:t>Please share the amount of funds expended year to date from the </a:t>
            </a:r>
            <a:r>
              <a:rPr lang="en-US" sz="2400" b="1" u="sng" dirty="0"/>
              <a:t>$500K</a:t>
            </a:r>
            <a:r>
              <a:rPr lang="en-US" sz="2400" b="1" dirty="0"/>
              <a:t> </a:t>
            </a:r>
            <a:r>
              <a:rPr lang="en-US" sz="2400" dirty="0"/>
              <a:t>Contingent Reserves account line.</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782DE2-AC03-F5F2-D9D5-75B2D6F9B9B1}"/>
              </a:ext>
            </a:extLst>
          </p:cNvPr>
          <p:cNvSpPr>
            <a:spLocks noGrp="1"/>
          </p:cNvSpPr>
          <p:nvPr>
            <p:ph sz="half" idx="13"/>
          </p:nvPr>
        </p:nvSpPr>
        <p:spPr>
          <a:xfrm>
            <a:off x="188910" y="942824"/>
            <a:ext cx="4934479" cy="473825"/>
          </a:xfrm>
        </p:spPr>
        <p:txBody>
          <a:bodyPr/>
          <a:lstStyle/>
          <a:p>
            <a:r>
              <a:rPr lang="en-US" dirty="0"/>
              <a:t>Question 11</a:t>
            </a:r>
          </a:p>
        </p:txBody>
      </p:sp>
      <p:graphicFrame>
        <p:nvGraphicFramePr>
          <p:cNvPr id="6" name="Table 5">
            <a:extLst>
              <a:ext uri="{FF2B5EF4-FFF2-40B4-BE49-F238E27FC236}">
                <a16:creationId xmlns:a16="http://schemas.microsoft.com/office/drawing/2014/main" id="{7D012C87-CA77-EDD8-6EEB-C39D010F6415}"/>
              </a:ext>
            </a:extLst>
          </p:cNvPr>
          <p:cNvGraphicFramePr>
            <a:graphicFrameLocks noGrp="1"/>
          </p:cNvGraphicFramePr>
          <p:nvPr>
            <p:extLst>
              <p:ext uri="{D42A27DB-BD31-4B8C-83A1-F6EECF244321}">
                <p14:modId xmlns:p14="http://schemas.microsoft.com/office/powerpoint/2010/main" val="1904240911"/>
              </p:ext>
            </p:extLst>
          </p:nvPr>
        </p:nvGraphicFramePr>
        <p:xfrm>
          <a:off x="188910" y="2328530"/>
          <a:ext cx="11641139" cy="4346658"/>
        </p:xfrm>
        <a:graphic>
          <a:graphicData uri="http://schemas.openxmlformats.org/drawingml/2006/table">
            <a:tbl>
              <a:tblPr/>
              <a:tblGrid>
                <a:gridCol w="1246485">
                  <a:extLst>
                    <a:ext uri="{9D8B030D-6E8A-4147-A177-3AD203B41FA5}">
                      <a16:colId xmlns:a16="http://schemas.microsoft.com/office/drawing/2014/main" val="1078293075"/>
                    </a:ext>
                  </a:extLst>
                </a:gridCol>
                <a:gridCol w="5826642">
                  <a:extLst>
                    <a:ext uri="{9D8B030D-6E8A-4147-A177-3AD203B41FA5}">
                      <a16:colId xmlns:a16="http://schemas.microsoft.com/office/drawing/2014/main" val="1638082918"/>
                    </a:ext>
                  </a:extLst>
                </a:gridCol>
                <a:gridCol w="3501987">
                  <a:extLst>
                    <a:ext uri="{9D8B030D-6E8A-4147-A177-3AD203B41FA5}">
                      <a16:colId xmlns:a16="http://schemas.microsoft.com/office/drawing/2014/main" val="2760630230"/>
                    </a:ext>
                  </a:extLst>
                </a:gridCol>
                <a:gridCol w="1066025">
                  <a:extLst>
                    <a:ext uri="{9D8B030D-6E8A-4147-A177-3AD203B41FA5}">
                      <a16:colId xmlns:a16="http://schemas.microsoft.com/office/drawing/2014/main" val="184544479"/>
                    </a:ext>
                  </a:extLst>
                </a:gridCol>
              </a:tblGrid>
              <a:tr h="233333">
                <a:tc gridSpan="2">
                  <a:txBody>
                    <a:bodyPr/>
                    <a:lstStyle/>
                    <a:p>
                      <a:pPr algn="l" fontAlgn="b">
                        <a:buNone/>
                      </a:pPr>
                      <a:r>
                        <a:rPr lang="en-US" sz="1600" b="1" i="0" u="none" strike="noStrike" dirty="0">
                          <a:solidFill>
                            <a:srgbClr val="000000"/>
                          </a:solidFill>
                          <a:effectLst/>
                          <a:latin typeface="Calibri" panose="020F0502020204030204" pitchFamily="34" charset="0"/>
                        </a:rPr>
                        <a:t>Beginning FY 2026 Contingency Fund Balance </a:t>
                      </a:r>
                    </a:p>
                  </a:txBody>
                  <a:tcPr marL="4763" marR="4763" marT="476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D9F1"/>
                    </a:solidFill>
                  </a:tcPr>
                </a:tc>
                <a:tc hMerge="1">
                  <a:txBody>
                    <a:bodyPr/>
                    <a:lstStyle/>
                    <a:p>
                      <a:endParaRPr lang="en-US"/>
                    </a:p>
                  </a:txBody>
                  <a:tcPr/>
                </a:tc>
                <a:tc>
                  <a:txBody>
                    <a:bodyPr/>
                    <a:lstStyle/>
                    <a:p>
                      <a:pPr algn="l" fontAlgn="b">
                        <a:buNone/>
                      </a:pPr>
                      <a:r>
                        <a:rPr lang="en-US" sz="1600" b="1" i="0" u="none" strike="noStrike" dirty="0">
                          <a:solidFill>
                            <a:srgbClr val="000000"/>
                          </a:solidFill>
                          <a:effectLst/>
                          <a:latin typeface="Calibri" panose="020F0502020204030204" pitchFamily="34" charset="0"/>
                        </a:rPr>
                        <a:t> </a:t>
                      </a:r>
                    </a:p>
                  </a:txBody>
                  <a:tcPr marL="4763" marR="4763" marT="476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D9F1"/>
                    </a:solidFill>
                  </a:tcPr>
                </a:tc>
                <a:tc>
                  <a:txBody>
                    <a:bodyPr/>
                    <a:lstStyle/>
                    <a:p>
                      <a:pPr algn="ctr" fontAlgn="ctr">
                        <a:buNone/>
                      </a:pPr>
                      <a:r>
                        <a:rPr lang="en-US" sz="1600" b="1" i="0" u="none" strike="noStrike" dirty="0">
                          <a:solidFill>
                            <a:srgbClr val="000000"/>
                          </a:solidFill>
                          <a:effectLst/>
                          <a:latin typeface="Calibri" panose="020F0502020204030204" pitchFamily="34" charset="0"/>
                        </a:rPr>
                        <a:t>$500,000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D9F1"/>
                    </a:solidFill>
                  </a:tcPr>
                </a:tc>
                <a:extLst>
                  <a:ext uri="{0D108BD9-81ED-4DB2-BD59-A6C34878D82A}">
                    <a16:rowId xmlns:a16="http://schemas.microsoft.com/office/drawing/2014/main" val="1898016938"/>
                  </a:ext>
                </a:extLst>
              </a:tr>
              <a:tr h="233333">
                <a:tc>
                  <a:txBody>
                    <a:bodyPr/>
                    <a:lstStyle/>
                    <a:p>
                      <a:pPr algn="ctr" fontAlgn="b">
                        <a:buNone/>
                      </a:pPr>
                      <a:r>
                        <a:rPr lang="en-US" sz="1600" b="1" i="0" u="none" strike="noStrike" dirty="0">
                          <a:solidFill>
                            <a:srgbClr val="000000"/>
                          </a:solidFill>
                          <a:effectLst/>
                          <a:latin typeface="Calibri" panose="020F0502020204030204" pitchFamily="34" charset="0"/>
                        </a:rPr>
                        <a:t>Date</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b">
                        <a:buNone/>
                      </a:pPr>
                      <a:r>
                        <a:rPr lang="en-US" sz="1600" b="1" i="0" u="none" strike="noStrike" dirty="0">
                          <a:solidFill>
                            <a:srgbClr val="000000"/>
                          </a:solidFill>
                          <a:effectLst/>
                          <a:latin typeface="Calibri" panose="020F0502020204030204" pitchFamily="34" charset="0"/>
                        </a:rPr>
                        <a:t>Item</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b">
                        <a:buNone/>
                      </a:pPr>
                      <a:r>
                        <a:rPr lang="en-US" sz="1600" b="1" i="0" u="none" strike="noStrike" dirty="0">
                          <a:solidFill>
                            <a:srgbClr val="000000"/>
                          </a:solidFill>
                          <a:effectLst/>
                          <a:latin typeface="Calibri" panose="020F0502020204030204" pitchFamily="34" charset="0"/>
                        </a:rPr>
                        <a:t>Fund and Dept Transferred To </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b">
                        <a:buNone/>
                      </a:pPr>
                      <a:r>
                        <a:rPr lang="en-US" sz="1600" b="1" i="0" u="none" strike="noStrike" dirty="0">
                          <a:solidFill>
                            <a:srgbClr val="000000"/>
                          </a:solidFill>
                          <a:effectLst/>
                          <a:latin typeface="Calibri" panose="020F0502020204030204" pitchFamily="34" charset="0"/>
                        </a:rPr>
                        <a:t>Amount</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1864460138"/>
                  </a:ext>
                </a:extLst>
              </a:tr>
              <a:tr h="401523">
                <a:tc>
                  <a:txBody>
                    <a:bodyPr/>
                    <a:lstStyle/>
                    <a:p>
                      <a:pPr algn="ctr" fontAlgn="ctr">
                        <a:buNone/>
                      </a:pPr>
                      <a:r>
                        <a:rPr lang="en-US" sz="1700" b="0" i="0" u="none" strike="noStrike" dirty="0">
                          <a:solidFill>
                            <a:srgbClr val="000000"/>
                          </a:solidFill>
                          <a:effectLst/>
                          <a:latin typeface="Calibri" panose="020F0502020204030204" pitchFamily="34" charset="0"/>
                        </a:rPr>
                        <a:t>7/30/2025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Temporary EMT Field Training Officers</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Fire - Suppression</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(38,754)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4575257"/>
                  </a:ext>
                </a:extLst>
              </a:tr>
              <a:tr h="461571">
                <a:tc>
                  <a:txBody>
                    <a:bodyPr/>
                    <a:lstStyle/>
                    <a:p>
                      <a:pPr algn="ctr" fontAlgn="ctr">
                        <a:buNone/>
                      </a:pPr>
                      <a:r>
                        <a:rPr lang="en-US" sz="1700" b="0" i="0" u="none" strike="noStrike" dirty="0">
                          <a:solidFill>
                            <a:srgbClr val="000000"/>
                          </a:solidFill>
                          <a:effectLst/>
                          <a:latin typeface="Calibri" panose="020F0502020204030204" pitchFamily="34" charset="0"/>
                        </a:rPr>
                        <a:t>9/23/2025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Biohazard waste removal and pressure washing of the Front &amp; Poplar Street bridge area</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Mayor's Office - Admin</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(30,000)</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2990911"/>
                  </a:ext>
                </a:extLst>
              </a:tr>
              <a:tr h="401523">
                <a:tc>
                  <a:txBody>
                    <a:bodyPr/>
                    <a:lstStyle/>
                    <a:p>
                      <a:pPr algn="ctr" fontAlgn="ctr">
                        <a:buNone/>
                      </a:pPr>
                      <a:r>
                        <a:rPr lang="en-US" sz="1700" b="0" i="0" u="none" strike="noStrike" dirty="0">
                          <a:solidFill>
                            <a:srgbClr val="000000"/>
                          </a:solidFill>
                          <a:effectLst/>
                          <a:latin typeface="Calibri" panose="020F0502020204030204" pitchFamily="34" charset="0"/>
                        </a:rPr>
                        <a:t>9/23/2025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Contract with Event Allies to plan the 250th Celebration </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Mayor's Office - Admin</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(25,000)</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7119582"/>
                  </a:ext>
                </a:extLst>
              </a:tr>
              <a:tr h="401523">
                <a:tc>
                  <a:txBody>
                    <a:bodyPr/>
                    <a:lstStyle/>
                    <a:p>
                      <a:pPr algn="ctr" fontAlgn="ctr">
                        <a:buNone/>
                      </a:pPr>
                      <a:r>
                        <a:rPr lang="en-US" sz="1700" b="0" i="0" u="none" strike="noStrike" dirty="0">
                          <a:solidFill>
                            <a:srgbClr val="000000"/>
                          </a:solidFill>
                          <a:effectLst/>
                          <a:latin typeface="Calibri" panose="020F0502020204030204" pitchFamily="34" charset="0"/>
                        </a:rPr>
                        <a:t>9/24/2025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Non-School-Based Educational Program Landscape Analysis</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Mayor's Office - Admin</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(50,000)</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7948771"/>
                  </a:ext>
                </a:extLst>
              </a:tr>
              <a:tr h="401523">
                <a:tc>
                  <a:txBody>
                    <a:bodyPr/>
                    <a:lstStyle/>
                    <a:p>
                      <a:pPr algn="ctr" fontAlgn="ctr">
                        <a:buNone/>
                      </a:pPr>
                      <a:r>
                        <a:rPr lang="en-US" sz="1700" b="0" i="0" u="none" strike="noStrike" dirty="0">
                          <a:solidFill>
                            <a:srgbClr val="000000"/>
                          </a:solidFill>
                          <a:effectLst/>
                          <a:latin typeface="Calibri" panose="020F0502020204030204" pitchFamily="34" charset="0"/>
                        </a:rPr>
                        <a:t>12/11/2025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Biohazard clean-up at Christina Park</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Mayor's Office - Admin</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(60,000)</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650581"/>
                  </a:ext>
                </a:extLst>
              </a:tr>
              <a:tr h="401523">
                <a:tc>
                  <a:txBody>
                    <a:bodyPr/>
                    <a:lstStyle/>
                    <a:p>
                      <a:pPr algn="ctr" fontAlgn="ctr">
                        <a:buNone/>
                      </a:pPr>
                      <a:r>
                        <a:rPr lang="en-US" sz="1700" b="0" i="0" u="none" strike="noStrike" dirty="0">
                          <a:solidFill>
                            <a:srgbClr val="000000"/>
                          </a:solidFill>
                          <a:effectLst/>
                          <a:latin typeface="Calibri" panose="020F0502020204030204" pitchFamily="34" charset="0"/>
                        </a:rPr>
                        <a:t>2/18/2026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250th Celebration funding for City Council</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City Council</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(15,000)</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1473639"/>
                  </a:ext>
                </a:extLst>
              </a:tr>
              <a:tr h="401523">
                <a:tc>
                  <a:txBody>
                    <a:bodyPr/>
                    <a:lstStyle/>
                    <a:p>
                      <a:pPr algn="ctr" fontAlgn="ctr">
                        <a:buNone/>
                      </a:pPr>
                      <a:r>
                        <a:rPr lang="en-US" sz="1700" b="0" i="0" u="none" strike="noStrike" dirty="0">
                          <a:solidFill>
                            <a:srgbClr val="000000"/>
                          </a:solidFill>
                          <a:effectLst/>
                          <a:latin typeface="Calibri" panose="020F0502020204030204" pitchFamily="34" charset="0"/>
                        </a:rPr>
                        <a:t>3/6/2026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700" b="0" i="0" u="none" strike="noStrike" dirty="0">
                          <a:solidFill>
                            <a:srgbClr val="000000"/>
                          </a:solidFill>
                          <a:effectLst/>
                          <a:latin typeface="Aptos" panose="020B0004020202020204" pitchFamily="34" charset="0"/>
                        </a:rPr>
                        <a:t>Temporary fencing at Eastlawn Park</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Parks - Maintenance</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(58,100)</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6088015"/>
                  </a:ext>
                </a:extLst>
              </a:tr>
              <a:tr h="401523">
                <a:tc>
                  <a:txBody>
                    <a:bodyPr/>
                    <a:lstStyle/>
                    <a:p>
                      <a:pPr algn="ctr" fontAlgn="ctr">
                        <a:buNone/>
                      </a:pPr>
                      <a:r>
                        <a:rPr lang="en-US" sz="1700" b="0" i="0" u="none" strike="noStrike" dirty="0">
                          <a:solidFill>
                            <a:srgbClr val="000000"/>
                          </a:solidFill>
                          <a:effectLst/>
                          <a:latin typeface="Calibri" panose="020F0502020204030204" pitchFamily="34" charset="0"/>
                        </a:rPr>
                        <a:t>3/17/2026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Additional gardening plots at Rodney Reservoir Park</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Parks - Maintenance</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700" b="0" i="0" u="none" strike="noStrike" dirty="0">
                          <a:solidFill>
                            <a:srgbClr val="000000"/>
                          </a:solidFill>
                          <a:effectLst/>
                          <a:latin typeface="Calibri" panose="020F0502020204030204" pitchFamily="34" charset="0"/>
                        </a:rPr>
                        <a:t>(13,200)</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3935739"/>
                  </a:ext>
                </a:extLst>
              </a:tr>
              <a:tr h="257934">
                <a:tc>
                  <a:txBody>
                    <a:bodyPr/>
                    <a:lstStyle/>
                    <a:p>
                      <a:pPr algn="ctr" fontAlgn="ctr">
                        <a:buNone/>
                      </a:pPr>
                      <a:r>
                        <a:rPr lang="en-US" sz="1600" b="1" i="0" u="none" strike="noStrike" dirty="0">
                          <a:solidFill>
                            <a:srgbClr val="000000"/>
                          </a:solidFill>
                          <a:effectLst/>
                          <a:latin typeface="Calibri" panose="020F0502020204030204" pitchFamily="34" charset="0"/>
                        </a:rPr>
                        <a:t>TOTAL</a:t>
                      </a:r>
                    </a:p>
                  </a:txBody>
                  <a:tcPr marL="4763" marR="4763" marT="47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buNone/>
                      </a:pPr>
                      <a:r>
                        <a:rPr lang="en-US" sz="1600" b="1" i="0" u="none" strike="noStrike" dirty="0">
                          <a:solidFill>
                            <a:srgbClr val="000000"/>
                          </a:solidFill>
                          <a:effectLst/>
                          <a:latin typeface="Calibri" panose="020F0502020204030204" pitchFamily="34" charset="0"/>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buNone/>
                      </a:pPr>
                      <a:r>
                        <a:rPr lang="en-US" sz="1600" b="1" i="0" u="none" strike="noStrike" dirty="0">
                          <a:solidFill>
                            <a:srgbClr val="000000"/>
                          </a:solidFill>
                          <a:effectLst/>
                          <a:latin typeface="Calibri" panose="020F0502020204030204" pitchFamily="34" charset="0"/>
                        </a:rPr>
                        <a:t> </a:t>
                      </a:r>
                    </a:p>
                  </a:txBody>
                  <a:tcPr marL="4763" marR="4763" marT="47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buNone/>
                      </a:pPr>
                      <a:r>
                        <a:rPr lang="en-US" sz="1600" b="1" i="0" u="none" strike="noStrike" dirty="0">
                          <a:solidFill>
                            <a:srgbClr val="000000"/>
                          </a:solidFill>
                          <a:effectLst/>
                          <a:latin typeface="Calibri" panose="020F0502020204030204" pitchFamily="34" charset="0"/>
                        </a:rPr>
                        <a:t>($290,054)</a:t>
                      </a:r>
                    </a:p>
                  </a:txBody>
                  <a:tcPr marL="4763" marR="4763" marT="47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7772639"/>
                  </a:ext>
                </a:extLst>
              </a:tr>
              <a:tr h="257934">
                <a:tc gridSpan="2">
                  <a:txBody>
                    <a:bodyPr/>
                    <a:lstStyle/>
                    <a:p>
                      <a:pPr algn="l" fontAlgn="ctr">
                        <a:buNone/>
                      </a:pPr>
                      <a:r>
                        <a:rPr lang="en-US" sz="1600" b="1" i="0" u="none" strike="noStrike" dirty="0">
                          <a:solidFill>
                            <a:srgbClr val="000000"/>
                          </a:solidFill>
                          <a:effectLst/>
                          <a:latin typeface="Calibri" panose="020F0502020204030204" pitchFamily="34" charset="0"/>
                        </a:rPr>
                        <a:t>Current Contingency Fund Balance </a:t>
                      </a:r>
                    </a:p>
                  </a:txBody>
                  <a:tcPr marL="4763" marR="4763" marT="476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a:txBody>
                    <a:bodyPr/>
                    <a:lstStyle/>
                    <a:p>
                      <a:pPr algn="l" fontAlgn="ctr">
                        <a:buNone/>
                      </a:pPr>
                      <a:r>
                        <a:rPr lang="en-US" sz="1600" b="1" i="0" u="none" strike="noStrike" dirty="0">
                          <a:solidFill>
                            <a:srgbClr val="000000"/>
                          </a:solidFill>
                          <a:effectLst/>
                          <a:latin typeface="Calibri" panose="020F0502020204030204" pitchFamily="34" charset="0"/>
                        </a:rPr>
                        <a:t> </a:t>
                      </a:r>
                    </a:p>
                  </a:txBody>
                  <a:tcPr marL="4763" marR="4763" marT="476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gn="ctr" fontAlgn="ctr">
                        <a:buNone/>
                      </a:pPr>
                      <a:r>
                        <a:rPr lang="en-US" sz="1600" b="1" i="0" u="none" strike="noStrike" dirty="0">
                          <a:solidFill>
                            <a:srgbClr val="000000"/>
                          </a:solidFill>
                          <a:effectLst/>
                          <a:latin typeface="Calibri" panose="020F0502020204030204" pitchFamily="34" charset="0"/>
                        </a:rPr>
                        <a:t>$209,946 </a:t>
                      </a:r>
                    </a:p>
                  </a:txBody>
                  <a:tcPr marL="4763" marR="4763" marT="476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32224600"/>
                  </a:ext>
                </a:extLst>
              </a:tr>
            </a:tbl>
          </a:graphicData>
        </a:graphic>
      </p:graphicFrame>
    </p:spTree>
    <p:extLst>
      <p:ext uri="{BB962C8B-B14F-4D97-AF65-F5344CB8AC3E}">
        <p14:creationId xmlns:p14="http://schemas.microsoft.com/office/powerpoint/2010/main" val="338088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F233B-F36C-34C7-4E59-63FD853EA3A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4D27F3-D4C2-5E0A-015A-952EEFBD47DC}"/>
              </a:ext>
            </a:extLst>
          </p:cNvPr>
          <p:cNvSpPr>
            <a:spLocks noGrp="1"/>
          </p:cNvSpPr>
          <p:nvPr>
            <p:ph sz="half" idx="2"/>
          </p:nvPr>
        </p:nvSpPr>
        <p:spPr/>
        <p:txBody>
          <a:bodyPr>
            <a:normAutofit/>
          </a:bodyPr>
          <a:lstStyle/>
          <a:p>
            <a:pPr marL="0" indent="0" algn="just">
              <a:buNone/>
            </a:pPr>
            <a:r>
              <a:rPr lang="en-US" sz="2400" dirty="0"/>
              <a:t>Considering that City Council launched the Community Policing Safety Initiative (CPSI) in FY2023, and now this newly created office is seeking to establish something similar, please share if this proposed budget provides adequate funding for Network Connect and the Center for Structured Equity for the time period of January 1, 2027 to June 30, 2027 </a:t>
            </a:r>
            <a:r>
              <a:rPr lang="en-US" sz="2400" i="1" dirty="0"/>
              <a:t>(please explain why or why not).</a:t>
            </a:r>
          </a:p>
          <a:p>
            <a:pPr marL="0" indent="0" algn="just">
              <a:buNone/>
            </a:pPr>
            <a:r>
              <a:rPr lang="en-US" sz="2400" b="1" dirty="0"/>
              <a:t>Answer: </a:t>
            </a:r>
            <a:r>
              <a:rPr lang="en-US" sz="2400" dirty="0"/>
              <a:t>The CPSI is currently funded by ARPA, which expires on December 31, 2026. Unfortunately, the CPSI is too expensive to include in the City’s operating budget. The current annual cost is $1 million, which would be equivalent to a 2.5% tax increase. </a:t>
            </a:r>
          </a:p>
          <a:p>
            <a:pPr marL="0" indent="0" algn="just">
              <a:buNone/>
            </a:pPr>
            <a:r>
              <a:rPr lang="en-US" sz="2400" dirty="0"/>
              <a:t>Using the MS&amp;E budget of the new department, we are engaging a grant writer who will be tasked with finding alternative revenue sources for this important program. </a:t>
            </a:r>
          </a:p>
        </p:txBody>
      </p:sp>
      <p:sp>
        <p:nvSpPr>
          <p:cNvPr id="3" name="Content Placeholder 2">
            <a:extLst>
              <a:ext uri="{FF2B5EF4-FFF2-40B4-BE49-F238E27FC236}">
                <a16:creationId xmlns:a16="http://schemas.microsoft.com/office/drawing/2014/main" id="{B9997832-9873-14DE-52BA-B356AF681BCC}"/>
              </a:ext>
            </a:extLst>
          </p:cNvPr>
          <p:cNvSpPr>
            <a:spLocks noGrp="1"/>
          </p:cNvSpPr>
          <p:nvPr>
            <p:ph sz="half" idx="13"/>
          </p:nvPr>
        </p:nvSpPr>
        <p:spPr>
          <a:xfrm>
            <a:off x="188911" y="1188720"/>
            <a:ext cx="9481300" cy="473825"/>
          </a:xfrm>
        </p:spPr>
        <p:txBody>
          <a:bodyPr/>
          <a:lstStyle/>
          <a:p>
            <a:r>
              <a:rPr lang="en-US" dirty="0"/>
              <a:t>Question 12 (Office of Community Safety)</a:t>
            </a:r>
          </a:p>
        </p:txBody>
      </p:sp>
    </p:spTree>
    <p:extLst>
      <p:ext uri="{BB962C8B-B14F-4D97-AF65-F5344CB8AC3E}">
        <p14:creationId xmlns:p14="http://schemas.microsoft.com/office/powerpoint/2010/main" val="2794061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04D38-7C11-47C8-C178-64D52B20F1D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9FBA2D-D0E2-A22F-CAB6-2C9976E91B6A}"/>
              </a:ext>
            </a:extLst>
          </p:cNvPr>
          <p:cNvSpPr>
            <a:spLocks noGrp="1"/>
          </p:cNvSpPr>
          <p:nvPr>
            <p:ph sz="half" idx="2"/>
          </p:nvPr>
        </p:nvSpPr>
        <p:spPr/>
        <p:txBody>
          <a:bodyPr>
            <a:normAutofit/>
          </a:bodyPr>
          <a:lstStyle/>
          <a:p>
            <a:pPr marL="0" lvl="0" indent="0" algn="just">
              <a:buNone/>
            </a:pPr>
            <a:r>
              <a:rPr lang="en-US" sz="2400" dirty="0"/>
              <a:t>Please share if there are any mini-grants or other resources allocated in this budget for support of the community violence prevention and intervention activities </a:t>
            </a:r>
            <a:r>
              <a:rPr lang="en-US" sz="2400" i="1" dirty="0"/>
              <a:t>(please explain why or why not).</a:t>
            </a:r>
          </a:p>
          <a:p>
            <a:pPr marL="0" lvl="0" indent="0" algn="just">
              <a:buNone/>
            </a:pPr>
            <a:r>
              <a:rPr lang="en-US" sz="2400" b="1" dirty="0"/>
              <a:t>Answer</a:t>
            </a:r>
            <a:r>
              <a:rPr lang="en-US" sz="2400" dirty="0"/>
              <a:t>: Not at this time. This office will be applying for grants to support these activities. </a:t>
            </a:r>
          </a:p>
        </p:txBody>
      </p:sp>
      <p:sp>
        <p:nvSpPr>
          <p:cNvPr id="3" name="Content Placeholder 2">
            <a:extLst>
              <a:ext uri="{FF2B5EF4-FFF2-40B4-BE49-F238E27FC236}">
                <a16:creationId xmlns:a16="http://schemas.microsoft.com/office/drawing/2014/main" id="{119434B0-3E4F-5151-8C22-E1561A13D3E7}"/>
              </a:ext>
            </a:extLst>
          </p:cNvPr>
          <p:cNvSpPr>
            <a:spLocks noGrp="1"/>
          </p:cNvSpPr>
          <p:nvPr>
            <p:ph sz="half" idx="13"/>
          </p:nvPr>
        </p:nvSpPr>
        <p:spPr>
          <a:xfrm>
            <a:off x="188911" y="1188720"/>
            <a:ext cx="9481300" cy="473825"/>
          </a:xfrm>
        </p:spPr>
        <p:txBody>
          <a:bodyPr/>
          <a:lstStyle/>
          <a:p>
            <a:r>
              <a:rPr lang="en-US" dirty="0"/>
              <a:t>Question 13 (Office of Community Safety)</a:t>
            </a:r>
          </a:p>
        </p:txBody>
      </p:sp>
    </p:spTree>
    <p:extLst>
      <p:ext uri="{BB962C8B-B14F-4D97-AF65-F5344CB8AC3E}">
        <p14:creationId xmlns:p14="http://schemas.microsoft.com/office/powerpoint/2010/main" val="3063692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97F35-C405-2DBB-A70A-3BC5E90025F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A6761A-39CD-D77F-1DF2-5733EF0BF458}"/>
              </a:ext>
            </a:extLst>
          </p:cNvPr>
          <p:cNvSpPr>
            <a:spLocks noGrp="1"/>
          </p:cNvSpPr>
          <p:nvPr>
            <p:ph sz="half" idx="2"/>
          </p:nvPr>
        </p:nvSpPr>
        <p:spPr/>
        <p:txBody>
          <a:bodyPr>
            <a:normAutofit/>
          </a:bodyPr>
          <a:lstStyle/>
          <a:p>
            <a:pPr marL="0" lvl="0" indent="0" algn="just">
              <a:buNone/>
            </a:pPr>
            <a:r>
              <a:rPr lang="en-US" sz="2400" dirty="0"/>
              <a:t>Discuss if this budget addresses plans for consideration of expanding CPSI to other parts of the City related to hotspots (please explain why or why not).</a:t>
            </a:r>
          </a:p>
          <a:p>
            <a:pPr marL="0" lvl="0" indent="0" algn="just">
              <a:buNone/>
            </a:pPr>
            <a:r>
              <a:rPr lang="en-US" sz="2400" b="1" dirty="0"/>
              <a:t>Answer: </a:t>
            </a:r>
            <a:r>
              <a:rPr lang="en-US" sz="2400" dirty="0"/>
              <a:t>Yes, the Director of Community Safety will be tasked with developing a strategy to expand the CPSI citywide to address hotspots. </a:t>
            </a:r>
          </a:p>
        </p:txBody>
      </p:sp>
      <p:sp>
        <p:nvSpPr>
          <p:cNvPr id="3" name="Content Placeholder 2">
            <a:extLst>
              <a:ext uri="{FF2B5EF4-FFF2-40B4-BE49-F238E27FC236}">
                <a16:creationId xmlns:a16="http://schemas.microsoft.com/office/drawing/2014/main" id="{2C22CAED-E5BE-2577-FC24-C42BFA2E7F2E}"/>
              </a:ext>
            </a:extLst>
          </p:cNvPr>
          <p:cNvSpPr>
            <a:spLocks noGrp="1"/>
          </p:cNvSpPr>
          <p:nvPr>
            <p:ph sz="half" idx="13"/>
          </p:nvPr>
        </p:nvSpPr>
        <p:spPr>
          <a:xfrm>
            <a:off x="188911" y="1188720"/>
            <a:ext cx="9481300" cy="473825"/>
          </a:xfrm>
        </p:spPr>
        <p:txBody>
          <a:bodyPr/>
          <a:lstStyle/>
          <a:p>
            <a:r>
              <a:rPr lang="en-US" dirty="0"/>
              <a:t>Question 14 (Office of Community Safety)</a:t>
            </a:r>
          </a:p>
        </p:txBody>
      </p:sp>
    </p:spTree>
    <p:extLst>
      <p:ext uri="{BB962C8B-B14F-4D97-AF65-F5344CB8AC3E}">
        <p14:creationId xmlns:p14="http://schemas.microsoft.com/office/powerpoint/2010/main" val="3049420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784BF-B480-6281-6F31-7048E2C73C9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FC1A66-2B23-634F-F0A6-A5E67AB634AA}"/>
              </a:ext>
            </a:extLst>
          </p:cNvPr>
          <p:cNvSpPr>
            <a:spLocks noGrp="1"/>
          </p:cNvSpPr>
          <p:nvPr>
            <p:ph sz="half" idx="2"/>
          </p:nvPr>
        </p:nvSpPr>
        <p:spPr>
          <a:xfrm>
            <a:off x="215492" y="1572505"/>
            <a:ext cx="10971458" cy="4482791"/>
          </a:xfrm>
        </p:spPr>
        <p:txBody>
          <a:bodyPr>
            <a:normAutofit fontScale="92500" lnSpcReduction="10000"/>
          </a:bodyPr>
          <a:lstStyle/>
          <a:p>
            <a:pPr marL="0" indent="0" algn="just">
              <a:buNone/>
            </a:pPr>
            <a:r>
              <a:rPr lang="en-US" sz="2400" dirty="0"/>
              <a:t>Executive Order 2026-05 states that the Office of Community Safety will enhance coordination between City departments and strengthen governmental and community partnerships. Discuss any budgetary implications for planned coordination and partnerships.</a:t>
            </a:r>
          </a:p>
          <a:p>
            <a:pPr marL="0" indent="0" algn="just">
              <a:buNone/>
            </a:pPr>
            <a:r>
              <a:rPr lang="en-US" sz="2400" b="1" dirty="0"/>
              <a:t>Answer: </a:t>
            </a:r>
            <a:r>
              <a:rPr lang="en-US" sz="2400" dirty="0"/>
              <a:t>These activities will require hard work, dedication, and diplomacy by the new Director, but not funding beyond what we’ve included in the MS&amp;E budget. </a:t>
            </a:r>
          </a:p>
          <a:p>
            <a:pPr marL="574675" indent="-514350" algn="just">
              <a:spcBef>
                <a:spcPts val="0"/>
              </a:spcBef>
              <a:spcAft>
                <a:spcPts val="0"/>
              </a:spcAft>
              <a:buFont typeface="+mj-lt"/>
              <a:buAutoNum type="alphaLcPeriod"/>
            </a:pPr>
            <a:r>
              <a:rPr lang="en-US" sz="2400" dirty="0"/>
              <a:t>Specify if there is any potential consideration for partnership with GVI.</a:t>
            </a:r>
          </a:p>
          <a:p>
            <a:pPr marL="574675" indent="-514350" algn="just">
              <a:spcBef>
                <a:spcPts val="0"/>
              </a:spcBef>
              <a:spcAft>
                <a:spcPts val="0"/>
              </a:spcAft>
              <a:buFont typeface="+mj-lt"/>
              <a:buAutoNum type="alphaLcPeriod"/>
            </a:pPr>
            <a:endParaRPr lang="en-US" sz="2400" dirty="0"/>
          </a:p>
          <a:p>
            <a:pPr marL="60325" indent="0" algn="just">
              <a:spcBef>
                <a:spcPts val="0"/>
              </a:spcBef>
              <a:spcAft>
                <a:spcPts val="0"/>
              </a:spcAft>
              <a:buNone/>
            </a:pPr>
            <a:r>
              <a:rPr lang="en-US" sz="2400" b="1" dirty="0"/>
              <a:t>Answer: </a:t>
            </a:r>
            <a:r>
              <a:rPr lang="en-US" sz="2400" dirty="0"/>
              <a:t>Absolutely. This Office will be partnering with GVI on a strategic (but not monetary) level. </a:t>
            </a:r>
          </a:p>
          <a:p>
            <a:pPr marL="60325" indent="0" algn="just">
              <a:spcBef>
                <a:spcPts val="0"/>
              </a:spcBef>
              <a:spcAft>
                <a:spcPts val="0"/>
              </a:spcAft>
              <a:buNone/>
            </a:pPr>
            <a:endParaRPr lang="en-US" sz="2400" dirty="0"/>
          </a:p>
          <a:p>
            <a:pPr marL="60325" indent="0" algn="just">
              <a:spcBef>
                <a:spcPts val="0"/>
              </a:spcBef>
              <a:spcAft>
                <a:spcPts val="0"/>
              </a:spcAft>
              <a:buNone/>
            </a:pPr>
            <a:r>
              <a:rPr lang="en-US" sz="2400" dirty="0"/>
              <a:t>b.    Specify if budget allocates necessary resources to assist with the Incident Response Team.</a:t>
            </a:r>
          </a:p>
          <a:p>
            <a:pPr marL="60325" indent="0" algn="just">
              <a:spcBef>
                <a:spcPts val="0"/>
              </a:spcBef>
              <a:spcAft>
                <a:spcPts val="0"/>
              </a:spcAft>
              <a:buNone/>
            </a:pPr>
            <a:endParaRPr lang="en-US" sz="2400" dirty="0"/>
          </a:p>
          <a:p>
            <a:pPr marL="60325" indent="0" algn="just">
              <a:spcBef>
                <a:spcPts val="0"/>
              </a:spcBef>
              <a:spcAft>
                <a:spcPts val="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Answer: </a:t>
            </a:r>
            <a:r>
              <a:rPr lang="en-US" sz="2400" dirty="0">
                <a:latin typeface="Calibri" panose="020F0502020204030204" pitchFamily="34" charset="0"/>
                <a:ea typeface="Calibri" panose="020F0502020204030204" pitchFamily="34" charset="0"/>
                <a:cs typeface="Times New Roman" panose="02020603050405020304" pitchFamily="18" charset="0"/>
              </a:rPr>
              <a:t>This budget includes funds for a Director and limited MS&amp;E for a grant writer and other coordination activities. All other support will be nonmonetary. </a:t>
            </a:r>
          </a:p>
        </p:txBody>
      </p:sp>
      <p:sp>
        <p:nvSpPr>
          <p:cNvPr id="3" name="Content Placeholder 2">
            <a:extLst>
              <a:ext uri="{FF2B5EF4-FFF2-40B4-BE49-F238E27FC236}">
                <a16:creationId xmlns:a16="http://schemas.microsoft.com/office/drawing/2014/main" id="{7DACB8BF-D712-14D6-6F6F-F399C59DAE2B}"/>
              </a:ext>
            </a:extLst>
          </p:cNvPr>
          <p:cNvSpPr>
            <a:spLocks noGrp="1"/>
          </p:cNvSpPr>
          <p:nvPr>
            <p:ph sz="half" idx="13"/>
          </p:nvPr>
        </p:nvSpPr>
        <p:spPr>
          <a:xfrm>
            <a:off x="252706" y="938855"/>
            <a:ext cx="9438168" cy="473825"/>
          </a:xfrm>
        </p:spPr>
        <p:txBody>
          <a:bodyPr/>
          <a:lstStyle/>
          <a:p>
            <a:r>
              <a:rPr lang="en-US" dirty="0"/>
              <a:t>Question 15 (Office of Community Safety)</a:t>
            </a:r>
          </a:p>
        </p:txBody>
      </p:sp>
    </p:spTree>
    <p:extLst>
      <p:ext uri="{BB962C8B-B14F-4D97-AF65-F5344CB8AC3E}">
        <p14:creationId xmlns:p14="http://schemas.microsoft.com/office/powerpoint/2010/main" val="34422108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CC827-EF95-7946-3796-B50EE19628A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8775B4-EDA7-BA73-0BA8-CDF2A2761603}"/>
              </a:ext>
            </a:extLst>
          </p:cNvPr>
          <p:cNvSpPr>
            <a:spLocks noGrp="1"/>
          </p:cNvSpPr>
          <p:nvPr>
            <p:ph sz="half" idx="2"/>
          </p:nvPr>
        </p:nvSpPr>
        <p:spPr/>
        <p:txBody>
          <a:bodyPr>
            <a:normAutofit/>
          </a:bodyPr>
          <a:lstStyle/>
          <a:p>
            <a:pPr marL="0" indent="0" algn="just">
              <a:buNone/>
            </a:pPr>
            <a:r>
              <a:rPr lang="en-US" sz="2400" dirty="0"/>
              <a:t>Discuss the plans for this Office to collaborate with WPD regarding matters such as oversight of the Wilmington Community Police Accountability Board.</a:t>
            </a:r>
          </a:p>
          <a:p>
            <a:pPr marL="574675" indent="-514350" algn="just">
              <a:spcBef>
                <a:spcPts val="0"/>
              </a:spcBef>
              <a:spcAft>
                <a:spcPts val="0"/>
              </a:spcAft>
              <a:buFont typeface="+mj-lt"/>
              <a:buAutoNum type="alphaLcPeriod"/>
            </a:pPr>
            <a:r>
              <a:rPr lang="en-US" sz="2400" dirty="0"/>
              <a:t>Specify any funding allocated while understanding $30K is in WPD’s budget for the WCPAB.</a:t>
            </a:r>
          </a:p>
          <a:p>
            <a:pPr marL="574675" indent="-514350" algn="just">
              <a:spcBef>
                <a:spcPts val="0"/>
              </a:spcBef>
              <a:spcAft>
                <a:spcPts val="0"/>
              </a:spcAft>
              <a:buFont typeface="+mj-lt"/>
              <a:buAutoNum type="alphaLcPeriod"/>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marL="60325" indent="0" algn="just">
              <a:spcBef>
                <a:spcPts val="0"/>
              </a:spcBef>
              <a:spcAft>
                <a:spcPts val="0"/>
              </a:spcAft>
              <a:buNone/>
            </a:pPr>
            <a:r>
              <a:rPr lang="en-US" sz="2400" b="1" dirty="0">
                <a:latin typeface="Calibri" panose="020F0502020204030204" pitchFamily="34" charset="0"/>
                <a:ea typeface="Calibri" panose="020F0502020204030204" pitchFamily="34" charset="0"/>
                <a:cs typeface="Times New Roman" panose="02020603050405020304" pitchFamily="18" charset="0"/>
              </a:rPr>
              <a:t>Answer: </a:t>
            </a:r>
            <a:r>
              <a:rPr lang="en-US" sz="2400" dirty="0">
                <a:latin typeface="Calibri" panose="020F0502020204030204" pitchFamily="34" charset="0"/>
                <a:ea typeface="Calibri" panose="020F0502020204030204" pitchFamily="34" charset="0"/>
                <a:cs typeface="Times New Roman" panose="02020603050405020304" pitchFamily="18" charset="0"/>
              </a:rPr>
              <a:t>Funding for the WCPAB will remain at the same level as FY 26. The Director of Community Safety will provide all necessary administrative support for the Board. </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AC4872C-7829-19A0-726C-B780182792BA}"/>
              </a:ext>
            </a:extLst>
          </p:cNvPr>
          <p:cNvSpPr>
            <a:spLocks noGrp="1"/>
          </p:cNvSpPr>
          <p:nvPr>
            <p:ph sz="half" idx="13"/>
          </p:nvPr>
        </p:nvSpPr>
        <p:spPr>
          <a:xfrm>
            <a:off x="188911" y="1188720"/>
            <a:ext cx="9438168" cy="473825"/>
          </a:xfrm>
        </p:spPr>
        <p:txBody>
          <a:bodyPr/>
          <a:lstStyle/>
          <a:p>
            <a:r>
              <a:rPr lang="en-US" dirty="0"/>
              <a:t>Question 16 (Office of Community Safety)</a:t>
            </a:r>
          </a:p>
        </p:txBody>
      </p:sp>
    </p:spTree>
    <p:extLst>
      <p:ext uri="{BB962C8B-B14F-4D97-AF65-F5344CB8AC3E}">
        <p14:creationId xmlns:p14="http://schemas.microsoft.com/office/powerpoint/2010/main" val="974912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F530A-5C8F-37FD-2452-EFF1B4994F4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1D1925-3556-660B-DFE4-53ECCEA005A4}"/>
              </a:ext>
            </a:extLst>
          </p:cNvPr>
          <p:cNvSpPr>
            <a:spLocks noGrp="1"/>
          </p:cNvSpPr>
          <p:nvPr>
            <p:ph sz="half" idx="2"/>
          </p:nvPr>
        </p:nvSpPr>
        <p:spPr/>
        <p:txBody>
          <a:bodyPr>
            <a:normAutofit/>
          </a:bodyPr>
          <a:lstStyle/>
          <a:p>
            <a:pPr marL="0" indent="0" algn="just">
              <a:buNone/>
            </a:pPr>
            <a:r>
              <a:rPr lang="en-US" sz="2400" dirty="0"/>
              <a:t>Provide FY2027 proposed organizational chart with the total number of employees (i.e. permanent, temporary, contract, vacancies).</a:t>
            </a:r>
          </a:p>
          <a:p>
            <a:pPr marL="457200" indent="-457200" algn="just">
              <a:spcBef>
                <a:spcPts val="0"/>
              </a:spcBef>
              <a:spcAft>
                <a:spcPts val="0"/>
              </a:spcAft>
              <a:buFont typeface="+mj-lt"/>
              <a:buAutoNum type="alphaLcPeriod"/>
            </a:pPr>
            <a:r>
              <a:rPr lang="en-US" sz="2400" dirty="0"/>
              <a:t>Provide FY2027 proposed organizational chart with the total number of employees (i.e. permanent, temporary, contract, vacancies.</a:t>
            </a:r>
          </a:p>
          <a:p>
            <a:pPr marL="457200" indent="-457200" algn="just">
              <a:spcBef>
                <a:spcPts val="0"/>
              </a:spcBef>
              <a:spcAft>
                <a:spcPts val="0"/>
              </a:spcAft>
              <a:buFont typeface="+mj-lt"/>
              <a:buAutoNum type="alphaLcPeriod"/>
            </a:pPr>
            <a:r>
              <a:rPr lang="en-US" sz="2400" dirty="0"/>
              <a:t>If there are multiple divisions, please ensure there are sub-org charts that enumerate all the above.</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CFC9ADB-5217-F7A8-5C08-359BC2687F80}"/>
              </a:ext>
            </a:extLst>
          </p:cNvPr>
          <p:cNvSpPr>
            <a:spLocks noGrp="1"/>
          </p:cNvSpPr>
          <p:nvPr>
            <p:ph sz="half" idx="13"/>
          </p:nvPr>
        </p:nvSpPr>
        <p:spPr>
          <a:xfrm>
            <a:off x="188911" y="1188720"/>
            <a:ext cx="9438168" cy="473825"/>
          </a:xfrm>
        </p:spPr>
        <p:txBody>
          <a:bodyPr/>
          <a:lstStyle/>
          <a:p>
            <a:r>
              <a:rPr lang="en-US" dirty="0"/>
              <a:t>Question 17</a:t>
            </a:r>
          </a:p>
        </p:txBody>
      </p:sp>
    </p:spTree>
    <p:extLst>
      <p:ext uri="{BB962C8B-B14F-4D97-AF65-F5344CB8AC3E}">
        <p14:creationId xmlns:p14="http://schemas.microsoft.com/office/powerpoint/2010/main" val="1664704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30D1D7-6A7A-4931-929C-C66FF91E8D2A}"/>
              </a:ext>
            </a:extLst>
          </p:cNvPr>
          <p:cNvSpPr>
            <a:spLocks noGrp="1"/>
          </p:cNvSpPr>
          <p:nvPr>
            <p:ph sz="half" idx="2"/>
          </p:nvPr>
        </p:nvSpPr>
        <p:spPr>
          <a:xfrm>
            <a:off x="1828800" y="2313705"/>
            <a:ext cx="8534399" cy="4644356"/>
          </a:xfrm>
        </p:spPr>
        <p:txBody>
          <a:bodyPr/>
          <a:lstStyle/>
          <a:p>
            <a:pPr marL="0" indent="0" algn="ctr">
              <a:buNone/>
            </a:pPr>
            <a:r>
              <a:rPr lang="en-US" sz="5400" b="1" dirty="0"/>
              <a:t>Mayor’s Office</a:t>
            </a:r>
          </a:p>
          <a:p>
            <a:pPr marL="0" indent="0" algn="ctr">
              <a:buNone/>
            </a:pPr>
            <a:r>
              <a:rPr lang="en-US" sz="5400" b="1" dirty="0"/>
              <a:t>Organizational Chart</a:t>
            </a:r>
          </a:p>
          <a:p>
            <a:pPr marL="0" indent="0" algn="ctr">
              <a:buNone/>
            </a:pPr>
            <a:endParaRPr lang="en-US" b="1" dirty="0"/>
          </a:p>
        </p:txBody>
      </p:sp>
    </p:spTree>
    <p:extLst>
      <p:ext uri="{BB962C8B-B14F-4D97-AF65-F5344CB8AC3E}">
        <p14:creationId xmlns:p14="http://schemas.microsoft.com/office/powerpoint/2010/main" val="36534713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3E0EA6-8C48-423D-8B80-3063DF4BA3DA}"/>
              </a:ext>
            </a:extLst>
          </p:cNvPr>
          <p:cNvGrpSpPr/>
          <p:nvPr/>
        </p:nvGrpSpPr>
        <p:grpSpPr>
          <a:xfrm>
            <a:off x="4749102" y="1462965"/>
            <a:ext cx="2102668" cy="522520"/>
            <a:chOff x="0" y="2397054"/>
            <a:chExt cx="2102668" cy="522520"/>
          </a:xfrm>
        </p:grpSpPr>
        <p:sp>
          <p:nvSpPr>
            <p:cNvPr id="6" name="Rectangle 5">
              <a:extLst>
                <a:ext uri="{FF2B5EF4-FFF2-40B4-BE49-F238E27FC236}">
                  <a16:creationId xmlns:a16="http://schemas.microsoft.com/office/drawing/2014/main" id="{1832BCFC-B50B-45E2-B9BF-9B48BE0A1EF1}"/>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7" name="TextBox 6">
              <a:extLst>
                <a:ext uri="{FF2B5EF4-FFF2-40B4-BE49-F238E27FC236}">
                  <a16:creationId xmlns:a16="http://schemas.microsoft.com/office/drawing/2014/main" id="{F8A98084-550B-4C64-9993-E21C39548FF1}"/>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MAYOR</a:t>
              </a:r>
            </a:p>
          </p:txBody>
        </p:sp>
      </p:grpSp>
      <p:grpSp>
        <p:nvGrpSpPr>
          <p:cNvPr id="8" name="Group 7">
            <a:extLst>
              <a:ext uri="{FF2B5EF4-FFF2-40B4-BE49-F238E27FC236}">
                <a16:creationId xmlns:a16="http://schemas.microsoft.com/office/drawing/2014/main" id="{344C63BB-4DEE-4F31-932A-1D9D1C666CC8}"/>
              </a:ext>
            </a:extLst>
          </p:cNvPr>
          <p:cNvGrpSpPr/>
          <p:nvPr/>
        </p:nvGrpSpPr>
        <p:grpSpPr>
          <a:xfrm>
            <a:off x="4749102" y="2128649"/>
            <a:ext cx="2102668" cy="522520"/>
            <a:chOff x="0" y="2397054"/>
            <a:chExt cx="2102668" cy="522520"/>
          </a:xfrm>
        </p:grpSpPr>
        <p:sp>
          <p:nvSpPr>
            <p:cNvPr id="9" name="Rectangle 8">
              <a:extLst>
                <a:ext uri="{FF2B5EF4-FFF2-40B4-BE49-F238E27FC236}">
                  <a16:creationId xmlns:a16="http://schemas.microsoft.com/office/drawing/2014/main" id="{4A68AE21-5E00-4068-B323-EF95B51F1383}"/>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10" name="TextBox 9">
              <a:extLst>
                <a:ext uri="{FF2B5EF4-FFF2-40B4-BE49-F238E27FC236}">
                  <a16:creationId xmlns:a16="http://schemas.microsoft.com/office/drawing/2014/main" id="{AD1FE027-3234-4F18-85AD-03E6CE1481B2}"/>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CHIEF OF STAFF</a:t>
              </a:r>
            </a:p>
          </p:txBody>
        </p:sp>
      </p:grpSp>
      <p:grpSp>
        <p:nvGrpSpPr>
          <p:cNvPr id="11" name="Group 10">
            <a:extLst>
              <a:ext uri="{FF2B5EF4-FFF2-40B4-BE49-F238E27FC236}">
                <a16:creationId xmlns:a16="http://schemas.microsoft.com/office/drawing/2014/main" id="{3A6FC897-C0D8-4D97-A439-2E1DD99B1530}"/>
              </a:ext>
            </a:extLst>
          </p:cNvPr>
          <p:cNvGrpSpPr/>
          <p:nvPr/>
        </p:nvGrpSpPr>
        <p:grpSpPr>
          <a:xfrm>
            <a:off x="8737597" y="2707241"/>
            <a:ext cx="2102668" cy="522520"/>
            <a:chOff x="0" y="2397054"/>
            <a:chExt cx="2102668" cy="522521"/>
          </a:xfrm>
        </p:grpSpPr>
        <p:sp>
          <p:nvSpPr>
            <p:cNvPr id="12" name="Rectangle 11">
              <a:extLst>
                <a:ext uri="{FF2B5EF4-FFF2-40B4-BE49-F238E27FC236}">
                  <a16:creationId xmlns:a16="http://schemas.microsoft.com/office/drawing/2014/main" id="{00A9B3DA-DA13-4C51-BAE1-AE83A9F10C9E}"/>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13" name="TextBox 12">
              <a:extLst>
                <a:ext uri="{FF2B5EF4-FFF2-40B4-BE49-F238E27FC236}">
                  <a16:creationId xmlns:a16="http://schemas.microsoft.com/office/drawing/2014/main" id="{978D031D-F27E-4D0E-AA48-24BD4DDA9F57}"/>
                </a:ext>
              </a:extLst>
            </p:cNvPr>
            <p:cNvSpPr txBox="1"/>
            <p:nvPr/>
          </p:nvSpPr>
          <p:spPr>
            <a:xfrm>
              <a:off x="0" y="2397055"/>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DIRECTOR OF SPECIAL PROJECTS</a:t>
              </a:r>
            </a:p>
          </p:txBody>
        </p:sp>
      </p:grpSp>
      <p:grpSp>
        <p:nvGrpSpPr>
          <p:cNvPr id="17" name="Group 16">
            <a:extLst>
              <a:ext uri="{FF2B5EF4-FFF2-40B4-BE49-F238E27FC236}">
                <a16:creationId xmlns:a16="http://schemas.microsoft.com/office/drawing/2014/main" id="{5B33D40F-E981-499E-A20B-C155B7CE9931}"/>
              </a:ext>
            </a:extLst>
          </p:cNvPr>
          <p:cNvGrpSpPr/>
          <p:nvPr/>
        </p:nvGrpSpPr>
        <p:grpSpPr>
          <a:xfrm>
            <a:off x="6844731" y="3912891"/>
            <a:ext cx="2417113" cy="630148"/>
            <a:chOff x="-7835" y="2384767"/>
            <a:chExt cx="2110503" cy="548455"/>
          </a:xfrm>
        </p:grpSpPr>
        <p:sp>
          <p:nvSpPr>
            <p:cNvPr id="18" name="Rectangle 17">
              <a:extLst>
                <a:ext uri="{FF2B5EF4-FFF2-40B4-BE49-F238E27FC236}">
                  <a16:creationId xmlns:a16="http://schemas.microsoft.com/office/drawing/2014/main" id="{B3196276-B819-43B2-BD34-AAACFEDBAA79}"/>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19" name="TextBox 18">
              <a:extLst>
                <a:ext uri="{FF2B5EF4-FFF2-40B4-BE49-F238E27FC236}">
                  <a16:creationId xmlns:a16="http://schemas.microsoft.com/office/drawing/2014/main" id="{93E1900D-C361-47BE-8822-4FDCB88BCDF4}"/>
                </a:ext>
              </a:extLst>
            </p:cNvPr>
            <p:cNvSpPr txBox="1"/>
            <p:nvPr/>
          </p:nvSpPr>
          <p:spPr>
            <a:xfrm>
              <a:off x="-7835" y="2384767"/>
              <a:ext cx="2102668" cy="5484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DEPUTY COS</a:t>
              </a:r>
            </a:p>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POLICY &amp; COMMUNICATIONS</a:t>
              </a:r>
            </a:p>
          </p:txBody>
        </p:sp>
      </p:grpSp>
      <p:grpSp>
        <p:nvGrpSpPr>
          <p:cNvPr id="20" name="Group 19">
            <a:extLst>
              <a:ext uri="{FF2B5EF4-FFF2-40B4-BE49-F238E27FC236}">
                <a16:creationId xmlns:a16="http://schemas.microsoft.com/office/drawing/2014/main" id="{DBF8376E-B58E-4D92-B587-515B69E2EE77}"/>
              </a:ext>
            </a:extLst>
          </p:cNvPr>
          <p:cNvGrpSpPr/>
          <p:nvPr/>
        </p:nvGrpSpPr>
        <p:grpSpPr>
          <a:xfrm>
            <a:off x="9154701" y="5004133"/>
            <a:ext cx="2102668" cy="522520"/>
            <a:chOff x="0" y="2397054"/>
            <a:chExt cx="2102668" cy="522520"/>
          </a:xfrm>
        </p:grpSpPr>
        <p:sp>
          <p:nvSpPr>
            <p:cNvPr id="21" name="Rectangle 20">
              <a:extLst>
                <a:ext uri="{FF2B5EF4-FFF2-40B4-BE49-F238E27FC236}">
                  <a16:creationId xmlns:a16="http://schemas.microsoft.com/office/drawing/2014/main" id="{18ABA7C0-6ABA-423D-9AF5-86196A139CEF}"/>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22" name="TextBox 21">
              <a:extLst>
                <a:ext uri="{FF2B5EF4-FFF2-40B4-BE49-F238E27FC236}">
                  <a16:creationId xmlns:a16="http://schemas.microsoft.com/office/drawing/2014/main" id="{2E75197D-150F-46C2-B93A-397E666E7588}"/>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DIRECTOR OF COMMUNICATIONS</a:t>
              </a:r>
            </a:p>
          </p:txBody>
        </p:sp>
      </p:grpSp>
      <p:grpSp>
        <p:nvGrpSpPr>
          <p:cNvPr id="23" name="Group 22">
            <a:extLst>
              <a:ext uri="{FF2B5EF4-FFF2-40B4-BE49-F238E27FC236}">
                <a16:creationId xmlns:a16="http://schemas.microsoft.com/office/drawing/2014/main" id="{41E475BA-E01A-4083-B32C-04183234D959}"/>
              </a:ext>
            </a:extLst>
          </p:cNvPr>
          <p:cNvGrpSpPr/>
          <p:nvPr/>
        </p:nvGrpSpPr>
        <p:grpSpPr>
          <a:xfrm>
            <a:off x="9616664" y="5614657"/>
            <a:ext cx="2102668" cy="522520"/>
            <a:chOff x="0" y="2397054"/>
            <a:chExt cx="2102668" cy="522520"/>
          </a:xfrm>
        </p:grpSpPr>
        <p:sp>
          <p:nvSpPr>
            <p:cNvPr id="24" name="Rectangle 23">
              <a:extLst>
                <a:ext uri="{FF2B5EF4-FFF2-40B4-BE49-F238E27FC236}">
                  <a16:creationId xmlns:a16="http://schemas.microsoft.com/office/drawing/2014/main" id="{A9DD499B-A56E-45B6-B673-A883E864EF79}"/>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25" name="TextBox 24">
              <a:extLst>
                <a:ext uri="{FF2B5EF4-FFF2-40B4-BE49-F238E27FC236}">
                  <a16:creationId xmlns:a16="http://schemas.microsoft.com/office/drawing/2014/main" id="{7F09ED27-BE25-4C7D-935B-0E5740AD975B}"/>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DEPT. DIRECTOR OF COMMUNICATIONS</a:t>
              </a:r>
            </a:p>
          </p:txBody>
        </p:sp>
      </p:grpSp>
      <p:grpSp>
        <p:nvGrpSpPr>
          <p:cNvPr id="26" name="Group 25">
            <a:extLst>
              <a:ext uri="{FF2B5EF4-FFF2-40B4-BE49-F238E27FC236}">
                <a16:creationId xmlns:a16="http://schemas.microsoft.com/office/drawing/2014/main" id="{2F21D368-38A0-4D5A-B171-5B2B4D0F1DFF}"/>
              </a:ext>
            </a:extLst>
          </p:cNvPr>
          <p:cNvGrpSpPr/>
          <p:nvPr/>
        </p:nvGrpSpPr>
        <p:grpSpPr>
          <a:xfrm>
            <a:off x="3107338" y="3945572"/>
            <a:ext cx="2102668" cy="522520"/>
            <a:chOff x="0" y="2397054"/>
            <a:chExt cx="2102668" cy="522520"/>
          </a:xfrm>
        </p:grpSpPr>
        <p:sp>
          <p:nvSpPr>
            <p:cNvPr id="27" name="Rectangle 26">
              <a:extLst>
                <a:ext uri="{FF2B5EF4-FFF2-40B4-BE49-F238E27FC236}">
                  <a16:creationId xmlns:a16="http://schemas.microsoft.com/office/drawing/2014/main" id="{7834FC6A-34AF-4E70-881B-71F2491B248B}"/>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28" name="TextBox 27">
              <a:extLst>
                <a:ext uri="{FF2B5EF4-FFF2-40B4-BE49-F238E27FC236}">
                  <a16:creationId xmlns:a16="http://schemas.microsoft.com/office/drawing/2014/main" id="{3E7DFE1D-A79B-475D-AFBA-B322C378D815}"/>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DEPUTY COS</a:t>
              </a:r>
            </a:p>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OPERATIONS</a:t>
              </a:r>
            </a:p>
          </p:txBody>
        </p:sp>
      </p:grpSp>
      <p:grpSp>
        <p:nvGrpSpPr>
          <p:cNvPr id="29" name="Group 28">
            <a:extLst>
              <a:ext uri="{FF2B5EF4-FFF2-40B4-BE49-F238E27FC236}">
                <a16:creationId xmlns:a16="http://schemas.microsoft.com/office/drawing/2014/main" id="{BC47DE83-072B-4550-9D4C-B9AB2BAF1648}"/>
              </a:ext>
            </a:extLst>
          </p:cNvPr>
          <p:cNvGrpSpPr/>
          <p:nvPr/>
        </p:nvGrpSpPr>
        <p:grpSpPr>
          <a:xfrm>
            <a:off x="1274523" y="4692213"/>
            <a:ext cx="2110502" cy="524746"/>
            <a:chOff x="-7834" y="2397054"/>
            <a:chExt cx="2110502" cy="524746"/>
          </a:xfrm>
        </p:grpSpPr>
        <p:sp>
          <p:nvSpPr>
            <p:cNvPr id="30" name="Rectangle 29">
              <a:extLst>
                <a:ext uri="{FF2B5EF4-FFF2-40B4-BE49-F238E27FC236}">
                  <a16:creationId xmlns:a16="http://schemas.microsoft.com/office/drawing/2014/main" id="{DFA36A89-3EA9-46DE-901F-A134F2D5E493}"/>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31" name="TextBox 30">
              <a:extLst>
                <a:ext uri="{FF2B5EF4-FFF2-40B4-BE49-F238E27FC236}">
                  <a16:creationId xmlns:a16="http://schemas.microsoft.com/office/drawing/2014/main" id="{8566A2B1-C013-42A4-BEB1-889084BD5CCC}"/>
                </a:ext>
              </a:extLst>
            </p:cNvPr>
            <p:cNvSpPr txBox="1"/>
            <p:nvPr/>
          </p:nvSpPr>
          <p:spPr>
            <a:xfrm>
              <a:off x="-7834" y="2399280"/>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DIRECTOR OF OPERATIONS</a:t>
              </a:r>
            </a:p>
          </p:txBody>
        </p:sp>
      </p:grpSp>
      <p:grpSp>
        <p:nvGrpSpPr>
          <p:cNvPr id="35" name="Group 34">
            <a:extLst>
              <a:ext uri="{FF2B5EF4-FFF2-40B4-BE49-F238E27FC236}">
                <a16:creationId xmlns:a16="http://schemas.microsoft.com/office/drawing/2014/main" id="{B18B0364-0423-4FA3-A9E1-2BAA1BA748D4}"/>
              </a:ext>
            </a:extLst>
          </p:cNvPr>
          <p:cNvGrpSpPr/>
          <p:nvPr/>
        </p:nvGrpSpPr>
        <p:grpSpPr>
          <a:xfrm>
            <a:off x="7804147" y="6225182"/>
            <a:ext cx="2102668" cy="522520"/>
            <a:chOff x="0" y="2397054"/>
            <a:chExt cx="2102668" cy="522520"/>
          </a:xfrm>
        </p:grpSpPr>
        <p:sp>
          <p:nvSpPr>
            <p:cNvPr id="36" name="Rectangle 35">
              <a:extLst>
                <a:ext uri="{FF2B5EF4-FFF2-40B4-BE49-F238E27FC236}">
                  <a16:creationId xmlns:a16="http://schemas.microsoft.com/office/drawing/2014/main" id="{87E8224E-8DB9-4CD8-B5FB-38C29B2B90AE}"/>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37" name="TextBox 36">
              <a:extLst>
                <a:ext uri="{FF2B5EF4-FFF2-40B4-BE49-F238E27FC236}">
                  <a16:creationId xmlns:a16="http://schemas.microsoft.com/office/drawing/2014/main" id="{B45C818B-43CB-41B7-AB95-F148A318C73D}"/>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Calibri"/>
                  <a:ea typeface="+mn-ea"/>
                  <a:cs typeface="+mn-cs"/>
                </a:rPr>
                <a:t>SPECIAL ASSISTANT FOR COMMUNITY ENGAGEMENT (2)</a:t>
              </a:r>
              <a:endParaRPr kumimoji="0" lang="en-US" sz="14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grpSp>
        <p:nvGrpSpPr>
          <p:cNvPr id="38" name="Group 37">
            <a:extLst>
              <a:ext uri="{FF2B5EF4-FFF2-40B4-BE49-F238E27FC236}">
                <a16:creationId xmlns:a16="http://schemas.microsoft.com/office/drawing/2014/main" id="{219CFDFF-EB7E-49E5-AA40-5AB53FA945CB}"/>
              </a:ext>
            </a:extLst>
          </p:cNvPr>
          <p:cNvGrpSpPr/>
          <p:nvPr/>
        </p:nvGrpSpPr>
        <p:grpSpPr>
          <a:xfrm>
            <a:off x="1830413" y="2707241"/>
            <a:ext cx="2102668" cy="522520"/>
            <a:chOff x="0" y="2397054"/>
            <a:chExt cx="2102668" cy="522520"/>
          </a:xfrm>
        </p:grpSpPr>
        <p:sp>
          <p:nvSpPr>
            <p:cNvPr id="39" name="Rectangle 38">
              <a:extLst>
                <a:ext uri="{FF2B5EF4-FFF2-40B4-BE49-F238E27FC236}">
                  <a16:creationId xmlns:a16="http://schemas.microsoft.com/office/drawing/2014/main" id="{88ED2768-BC79-4671-889C-DBD4ABD19655}"/>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40" name="TextBox 39">
              <a:extLst>
                <a:ext uri="{FF2B5EF4-FFF2-40B4-BE49-F238E27FC236}">
                  <a16:creationId xmlns:a16="http://schemas.microsoft.com/office/drawing/2014/main" id="{EE480AE8-920C-456A-9270-70765F53870A}"/>
                </a:ext>
              </a:extLst>
            </p:cNvPr>
            <p:cNvSpPr txBox="1"/>
            <p:nvPr/>
          </p:nvSpPr>
          <p:spPr>
            <a:xfrm>
              <a:off x="0" y="23970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SPECIAL ASSISTANT TO THE MAYOR</a:t>
              </a:r>
            </a:p>
          </p:txBody>
        </p:sp>
      </p:grpSp>
      <p:cxnSp>
        <p:nvCxnSpPr>
          <p:cNvPr id="42" name="Straight Connector 41">
            <a:extLst>
              <a:ext uri="{FF2B5EF4-FFF2-40B4-BE49-F238E27FC236}">
                <a16:creationId xmlns:a16="http://schemas.microsoft.com/office/drawing/2014/main" id="{0419E395-1643-403D-A062-3363808F9F98}"/>
              </a:ext>
            </a:extLst>
          </p:cNvPr>
          <p:cNvCxnSpPr>
            <a:stCxn id="7" idx="2"/>
            <a:endCxn id="10" idx="0"/>
          </p:cNvCxnSpPr>
          <p:nvPr/>
        </p:nvCxnSpPr>
        <p:spPr>
          <a:xfrm>
            <a:off x="5800436" y="1985485"/>
            <a:ext cx="0" cy="14316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7FADA8D-41AA-4B27-BA1A-F719617833F4}"/>
              </a:ext>
            </a:extLst>
          </p:cNvPr>
          <p:cNvCxnSpPr>
            <a:cxnSpLocks/>
          </p:cNvCxnSpPr>
          <p:nvPr/>
        </p:nvCxnSpPr>
        <p:spPr>
          <a:xfrm flipH="1">
            <a:off x="4385555" y="2640993"/>
            <a:ext cx="675273" cy="1302353"/>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850F07F-9061-451C-AF23-E44645093779}"/>
              </a:ext>
            </a:extLst>
          </p:cNvPr>
          <p:cNvCxnSpPr>
            <a:cxnSpLocks/>
            <a:endCxn id="19" idx="0"/>
          </p:cNvCxnSpPr>
          <p:nvPr/>
        </p:nvCxnSpPr>
        <p:spPr>
          <a:xfrm>
            <a:off x="6453188" y="2632747"/>
            <a:ext cx="1595613" cy="128014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18AD134-8AC5-4FAF-9726-C6B21A9A191D}"/>
              </a:ext>
            </a:extLst>
          </p:cNvPr>
          <p:cNvCxnSpPr>
            <a:cxnSpLocks/>
            <a:endCxn id="40" idx="0"/>
          </p:cNvCxnSpPr>
          <p:nvPr/>
        </p:nvCxnSpPr>
        <p:spPr>
          <a:xfrm flipH="1">
            <a:off x="2881747" y="2330048"/>
            <a:ext cx="1864935" cy="377193"/>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7688FA5-2496-497A-9346-B6A78B430A4B}"/>
              </a:ext>
            </a:extLst>
          </p:cNvPr>
          <p:cNvCxnSpPr>
            <a:cxnSpLocks/>
            <a:endCxn id="13" idx="0"/>
          </p:cNvCxnSpPr>
          <p:nvPr/>
        </p:nvCxnSpPr>
        <p:spPr>
          <a:xfrm>
            <a:off x="6844732" y="2386119"/>
            <a:ext cx="2944199" cy="321123"/>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61AE741-E4ED-401D-A40A-943953D36481}"/>
              </a:ext>
            </a:extLst>
          </p:cNvPr>
          <p:cNvCxnSpPr>
            <a:cxnSpLocks/>
          </p:cNvCxnSpPr>
          <p:nvPr/>
        </p:nvCxnSpPr>
        <p:spPr>
          <a:xfrm>
            <a:off x="8737597" y="4527358"/>
            <a:ext cx="0" cy="169782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C9FD978-3145-45F3-B1B9-2C77F9F197F6}"/>
              </a:ext>
            </a:extLst>
          </p:cNvPr>
          <p:cNvCxnSpPr/>
          <p:nvPr/>
        </p:nvCxnSpPr>
        <p:spPr>
          <a:xfrm>
            <a:off x="7161077" y="5441299"/>
            <a:ext cx="0" cy="14316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3257EBE-CFF2-49CB-89B0-B7E6F3606FAB}"/>
              </a:ext>
            </a:extLst>
          </p:cNvPr>
          <p:cNvCxnSpPr/>
          <p:nvPr/>
        </p:nvCxnSpPr>
        <p:spPr>
          <a:xfrm>
            <a:off x="10667998" y="5526654"/>
            <a:ext cx="0" cy="14316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A519D95-0D3B-4572-B444-E7F508AF6506}"/>
              </a:ext>
            </a:extLst>
          </p:cNvPr>
          <p:cNvCxnSpPr>
            <a:cxnSpLocks/>
          </p:cNvCxnSpPr>
          <p:nvPr/>
        </p:nvCxnSpPr>
        <p:spPr>
          <a:xfrm>
            <a:off x="9018675" y="4537351"/>
            <a:ext cx="984306" cy="462499"/>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4">
            <a:extLst>
              <a:ext uri="{FF2B5EF4-FFF2-40B4-BE49-F238E27FC236}">
                <a16:creationId xmlns:a16="http://schemas.microsoft.com/office/drawing/2014/main" id="{C0F610FE-B59B-4934-989D-1AB71ABCDC0F}"/>
              </a:ext>
            </a:extLst>
          </p:cNvPr>
          <p:cNvSpPr>
            <a:spLocks noGrp="1"/>
          </p:cNvSpPr>
          <p:nvPr>
            <p:ph sz="half" idx="2"/>
          </p:nvPr>
        </p:nvSpPr>
        <p:spPr>
          <a:xfrm>
            <a:off x="2582196" y="649527"/>
            <a:ext cx="6436479" cy="764187"/>
          </a:xfrm>
        </p:spPr>
        <p:txBody>
          <a:bodyPr>
            <a:normAutofit fontScale="70000" lnSpcReduction="20000"/>
          </a:bodyPr>
          <a:lstStyle/>
          <a:p>
            <a:pPr marL="0" indent="0" algn="ctr">
              <a:spcAft>
                <a:spcPts val="0"/>
              </a:spcAft>
              <a:buNone/>
            </a:pPr>
            <a:r>
              <a:rPr lang="en-US" sz="3200" dirty="0"/>
              <a:t>Mayor’s Office Admin (10 FTEs</a:t>
            </a:r>
            <a:r>
              <a:rPr lang="en-US" dirty="0"/>
              <a:t>)</a:t>
            </a:r>
            <a:endParaRPr lang="en-US" sz="3200" dirty="0"/>
          </a:p>
          <a:p>
            <a:pPr marL="0" indent="0" algn="ctr">
              <a:buNone/>
            </a:pPr>
            <a:r>
              <a:rPr lang="en-US" dirty="0"/>
              <a:t>&amp; Constituent Services (6 FTEs)</a:t>
            </a:r>
            <a:endParaRPr lang="en-US" sz="3200" dirty="0"/>
          </a:p>
        </p:txBody>
      </p:sp>
      <p:cxnSp>
        <p:nvCxnSpPr>
          <p:cNvPr id="2" name="Straight Connector 1">
            <a:extLst>
              <a:ext uri="{FF2B5EF4-FFF2-40B4-BE49-F238E27FC236}">
                <a16:creationId xmlns:a16="http://schemas.microsoft.com/office/drawing/2014/main" id="{988DC6B4-B0D9-953C-AB76-1E0C27E3F11B}"/>
              </a:ext>
            </a:extLst>
          </p:cNvPr>
          <p:cNvCxnSpPr>
            <a:cxnSpLocks/>
          </p:cNvCxnSpPr>
          <p:nvPr/>
        </p:nvCxnSpPr>
        <p:spPr>
          <a:xfrm>
            <a:off x="4991036" y="4462359"/>
            <a:ext cx="0" cy="1010290"/>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2C76629-DFFE-5430-7DAD-26EA89182BB2}"/>
              </a:ext>
            </a:extLst>
          </p:cNvPr>
          <p:cNvCxnSpPr>
            <a:cxnSpLocks/>
          </p:cNvCxnSpPr>
          <p:nvPr/>
        </p:nvCxnSpPr>
        <p:spPr>
          <a:xfrm>
            <a:off x="7114393" y="4537351"/>
            <a:ext cx="0" cy="390917"/>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A2EDE802-923A-F5C2-9D77-24EDD2013559}"/>
              </a:ext>
            </a:extLst>
          </p:cNvPr>
          <p:cNvGrpSpPr/>
          <p:nvPr/>
        </p:nvGrpSpPr>
        <p:grpSpPr>
          <a:xfrm>
            <a:off x="3723502" y="5472649"/>
            <a:ext cx="2110502" cy="524746"/>
            <a:chOff x="-7834" y="2397054"/>
            <a:chExt cx="2110502" cy="524746"/>
          </a:xfrm>
        </p:grpSpPr>
        <p:sp>
          <p:nvSpPr>
            <p:cNvPr id="48" name="Rectangle 47">
              <a:extLst>
                <a:ext uri="{FF2B5EF4-FFF2-40B4-BE49-F238E27FC236}">
                  <a16:creationId xmlns:a16="http://schemas.microsoft.com/office/drawing/2014/main" id="{851FB2E8-5594-D44D-DA68-3631E16CB177}"/>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52" name="TextBox 51">
              <a:extLst>
                <a:ext uri="{FF2B5EF4-FFF2-40B4-BE49-F238E27FC236}">
                  <a16:creationId xmlns:a16="http://schemas.microsoft.com/office/drawing/2014/main" id="{CD271E63-584B-A344-8081-2E2563591303}"/>
                </a:ext>
              </a:extLst>
            </p:cNvPr>
            <p:cNvSpPr txBox="1"/>
            <p:nvPr/>
          </p:nvSpPr>
          <p:spPr>
            <a:xfrm>
              <a:off x="-7834" y="2399280"/>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311 ADMINISTRATOR</a:t>
              </a:r>
            </a:p>
          </p:txBody>
        </p:sp>
      </p:grpSp>
      <p:grpSp>
        <p:nvGrpSpPr>
          <p:cNvPr id="53" name="Group 52">
            <a:extLst>
              <a:ext uri="{FF2B5EF4-FFF2-40B4-BE49-F238E27FC236}">
                <a16:creationId xmlns:a16="http://schemas.microsoft.com/office/drawing/2014/main" id="{CA1A90B3-CC74-4DD2-3C12-3189B9A6E5E8}"/>
              </a:ext>
            </a:extLst>
          </p:cNvPr>
          <p:cNvGrpSpPr/>
          <p:nvPr/>
        </p:nvGrpSpPr>
        <p:grpSpPr>
          <a:xfrm>
            <a:off x="6210262" y="4927796"/>
            <a:ext cx="2137830" cy="536637"/>
            <a:chOff x="-263000" y="1812456"/>
            <a:chExt cx="2137830" cy="536637"/>
          </a:xfrm>
        </p:grpSpPr>
        <p:sp>
          <p:nvSpPr>
            <p:cNvPr id="59" name="Rectangle 58">
              <a:extLst>
                <a:ext uri="{FF2B5EF4-FFF2-40B4-BE49-F238E27FC236}">
                  <a16:creationId xmlns:a16="http://schemas.microsoft.com/office/drawing/2014/main" id="{5B059524-E4F5-8D45-D433-8C5B4551F35A}"/>
                </a:ext>
              </a:extLst>
            </p:cNvPr>
            <p:cNvSpPr/>
            <p:nvPr/>
          </p:nvSpPr>
          <p:spPr>
            <a:xfrm>
              <a:off x="-263000" y="1826573"/>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60" name="TextBox 59">
              <a:extLst>
                <a:ext uri="{FF2B5EF4-FFF2-40B4-BE49-F238E27FC236}">
                  <a16:creationId xmlns:a16="http://schemas.microsoft.com/office/drawing/2014/main" id="{7B0FC21B-078C-B0C7-ECD7-0189A6C62B38}"/>
                </a:ext>
              </a:extLst>
            </p:cNvPr>
            <p:cNvSpPr txBox="1"/>
            <p:nvPr/>
          </p:nvSpPr>
          <p:spPr>
            <a:xfrm>
              <a:off x="-227838" y="1812456"/>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SR CONSTITUENT SERVICES OFFICER</a:t>
              </a:r>
            </a:p>
          </p:txBody>
        </p:sp>
      </p:grpSp>
      <p:cxnSp>
        <p:nvCxnSpPr>
          <p:cNvPr id="62" name="Straight Connector 61">
            <a:extLst>
              <a:ext uri="{FF2B5EF4-FFF2-40B4-BE49-F238E27FC236}">
                <a16:creationId xmlns:a16="http://schemas.microsoft.com/office/drawing/2014/main" id="{0FE719D8-B993-28F7-422D-6163D3EAF507}"/>
              </a:ext>
            </a:extLst>
          </p:cNvPr>
          <p:cNvCxnSpPr/>
          <p:nvPr/>
        </p:nvCxnSpPr>
        <p:spPr>
          <a:xfrm>
            <a:off x="7389118" y="5801266"/>
            <a:ext cx="0" cy="14316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90829A06-2D8B-7F98-4CD4-D92C9F21E292}"/>
              </a:ext>
            </a:extLst>
          </p:cNvPr>
          <p:cNvGrpSpPr/>
          <p:nvPr/>
        </p:nvGrpSpPr>
        <p:grpSpPr>
          <a:xfrm>
            <a:off x="6173591" y="5551044"/>
            <a:ext cx="2102668" cy="555939"/>
            <a:chOff x="-263000" y="1793154"/>
            <a:chExt cx="2102668" cy="555939"/>
          </a:xfrm>
        </p:grpSpPr>
        <p:sp>
          <p:nvSpPr>
            <p:cNvPr id="64" name="Rectangle 63">
              <a:extLst>
                <a:ext uri="{FF2B5EF4-FFF2-40B4-BE49-F238E27FC236}">
                  <a16:creationId xmlns:a16="http://schemas.microsoft.com/office/drawing/2014/main" id="{92AC53BB-AA0C-F8CA-365C-FAF0D4B3645C}"/>
                </a:ext>
              </a:extLst>
            </p:cNvPr>
            <p:cNvSpPr/>
            <p:nvPr/>
          </p:nvSpPr>
          <p:spPr>
            <a:xfrm>
              <a:off x="-263000" y="1826573"/>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65" name="TextBox 64">
              <a:extLst>
                <a:ext uri="{FF2B5EF4-FFF2-40B4-BE49-F238E27FC236}">
                  <a16:creationId xmlns:a16="http://schemas.microsoft.com/office/drawing/2014/main" id="{AE822B54-EA81-37EB-9A9A-31761FA312AA}"/>
                </a:ext>
              </a:extLst>
            </p:cNvPr>
            <p:cNvSpPr txBox="1"/>
            <p:nvPr/>
          </p:nvSpPr>
          <p:spPr>
            <a:xfrm>
              <a:off x="-263000" y="1793154"/>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a:ea typeface="+mn-ea"/>
                  <a:cs typeface="+mn-cs"/>
                </a:rPr>
                <a:t>CONSTITUENT SERVICES OFFICER (2)</a:t>
              </a:r>
            </a:p>
          </p:txBody>
        </p:sp>
      </p:grpSp>
      <p:cxnSp>
        <p:nvCxnSpPr>
          <p:cNvPr id="74" name="Straight Connector 73">
            <a:extLst>
              <a:ext uri="{FF2B5EF4-FFF2-40B4-BE49-F238E27FC236}">
                <a16:creationId xmlns:a16="http://schemas.microsoft.com/office/drawing/2014/main" id="{E334A9D5-BA20-4646-960B-01FEE6C5C51D}"/>
              </a:ext>
            </a:extLst>
          </p:cNvPr>
          <p:cNvCxnSpPr>
            <a:cxnSpLocks/>
          </p:cNvCxnSpPr>
          <p:nvPr/>
        </p:nvCxnSpPr>
        <p:spPr>
          <a:xfrm flipH="1">
            <a:off x="3000375" y="4462359"/>
            <a:ext cx="213531" cy="22985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1B0A7E-23F6-72B6-7D97-2AEE9C5BC31D}"/>
              </a:ext>
            </a:extLst>
          </p:cNvPr>
          <p:cNvCxnSpPr>
            <a:cxnSpLocks/>
          </p:cNvCxnSpPr>
          <p:nvPr/>
        </p:nvCxnSpPr>
        <p:spPr>
          <a:xfrm>
            <a:off x="1499406" y="5245840"/>
            <a:ext cx="0" cy="390917"/>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600743C2-5739-7AE6-5150-F9335C7BD6FF}"/>
              </a:ext>
            </a:extLst>
          </p:cNvPr>
          <p:cNvGrpSpPr/>
          <p:nvPr/>
        </p:nvGrpSpPr>
        <p:grpSpPr>
          <a:xfrm>
            <a:off x="647800" y="5512881"/>
            <a:ext cx="2110502" cy="524746"/>
            <a:chOff x="-7834" y="2397054"/>
            <a:chExt cx="2110502" cy="524746"/>
          </a:xfrm>
        </p:grpSpPr>
        <p:sp>
          <p:nvSpPr>
            <p:cNvPr id="79" name="Rectangle 78">
              <a:extLst>
                <a:ext uri="{FF2B5EF4-FFF2-40B4-BE49-F238E27FC236}">
                  <a16:creationId xmlns:a16="http://schemas.microsoft.com/office/drawing/2014/main" id="{FF345911-1B41-29B4-EF81-2B188DE7AFE8}"/>
                </a:ext>
              </a:extLst>
            </p:cNvPr>
            <p:cNvSpPr/>
            <p:nvPr/>
          </p:nvSpPr>
          <p:spPr>
            <a:xfrm>
              <a:off x="0" y="2397054"/>
              <a:ext cx="2102668" cy="52252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80" name="TextBox 79">
              <a:extLst>
                <a:ext uri="{FF2B5EF4-FFF2-40B4-BE49-F238E27FC236}">
                  <a16:creationId xmlns:a16="http://schemas.microsoft.com/office/drawing/2014/main" id="{9B98A7B6-63EC-F111-672B-F1568BD91405}"/>
                </a:ext>
              </a:extLst>
            </p:cNvPr>
            <p:cNvSpPr txBox="1"/>
            <p:nvPr/>
          </p:nvSpPr>
          <p:spPr>
            <a:xfrm>
              <a:off x="-7834" y="2399280"/>
              <a:ext cx="2102668" cy="5225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lang="en-US" sz="1400" dirty="0">
                  <a:solidFill>
                    <a:sysClr val="windowText" lastClr="000000"/>
                  </a:solidFill>
                  <a:latin typeface="Calibri"/>
                </a:rPr>
                <a:t>MAYOR’S OFFICE RECEPTIONIST</a:t>
              </a:r>
              <a:endParaRPr kumimoji="0" lang="en-US" sz="14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spTree>
    <p:extLst>
      <p:ext uri="{BB962C8B-B14F-4D97-AF65-F5344CB8AC3E}">
        <p14:creationId xmlns:p14="http://schemas.microsoft.com/office/powerpoint/2010/main" val="2219965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992445-A22E-44CC-8EB1-B384AF64E0DF}"/>
              </a:ext>
            </a:extLst>
          </p:cNvPr>
          <p:cNvSpPr>
            <a:spLocks noGrp="1"/>
          </p:cNvSpPr>
          <p:nvPr>
            <p:ph sz="half" idx="2"/>
          </p:nvPr>
        </p:nvSpPr>
        <p:spPr>
          <a:xfrm>
            <a:off x="2460305" y="1010653"/>
            <a:ext cx="6436479" cy="764187"/>
          </a:xfrm>
        </p:spPr>
        <p:txBody>
          <a:bodyPr>
            <a:normAutofit/>
          </a:bodyPr>
          <a:lstStyle/>
          <a:p>
            <a:pPr marL="0" indent="0" algn="ctr">
              <a:buNone/>
            </a:pPr>
            <a:r>
              <a:rPr lang="en-US" sz="3200" dirty="0"/>
              <a:t>Cultural Affairs (3 FTE)</a:t>
            </a:r>
          </a:p>
        </p:txBody>
      </p:sp>
      <p:graphicFrame>
        <p:nvGraphicFramePr>
          <p:cNvPr id="7" name="Diagram 6">
            <a:extLst>
              <a:ext uri="{FF2B5EF4-FFF2-40B4-BE49-F238E27FC236}">
                <a16:creationId xmlns:a16="http://schemas.microsoft.com/office/drawing/2014/main" id="{09E4925C-C083-4424-9B71-FBCBFA204974}"/>
              </a:ext>
            </a:extLst>
          </p:cNvPr>
          <p:cNvGraphicFramePr/>
          <p:nvPr/>
        </p:nvGraphicFramePr>
        <p:xfrm>
          <a:off x="1776195" y="1527644"/>
          <a:ext cx="8346972" cy="46892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3024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992445-A22E-44CC-8EB1-B384AF64E0DF}"/>
              </a:ext>
            </a:extLst>
          </p:cNvPr>
          <p:cNvSpPr>
            <a:spLocks noGrp="1"/>
          </p:cNvSpPr>
          <p:nvPr>
            <p:ph sz="half" idx="2"/>
          </p:nvPr>
        </p:nvSpPr>
        <p:spPr>
          <a:xfrm>
            <a:off x="1656766" y="1138005"/>
            <a:ext cx="8213558" cy="1085029"/>
          </a:xfrm>
        </p:spPr>
        <p:txBody>
          <a:bodyPr>
            <a:normAutofit/>
          </a:bodyPr>
          <a:lstStyle/>
          <a:p>
            <a:pPr marL="0" indent="0" algn="ctr">
              <a:buNone/>
            </a:pPr>
            <a:r>
              <a:rPr lang="en-US" sz="3200" dirty="0"/>
              <a:t>Office of Management &amp; Budget (5 FTE)</a:t>
            </a:r>
          </a:p>
        </p:txBody>
      </p:sp>
      <p:graphicFrame>
        <p:nvGraphicFramePr>
          <p:cNvPr id="6" name="Diagram 5">
            <a:extLst>
              <a:ext uri="{FF2B5EF4-FFF2-40B4-BE49-F238E27FC236}">
                <a16:creationId xmlns:a16="http://schemas.microsoft.com/office/drawing/2014/main" id="{27C43C22-EEF0-4393-9EE6-4C7C6A53E25B}"/>
              </a:ext>
            </a:extLst>
          </p:cNvPr>
          <p:cNvGraphicFramePr/>
          <p:nvPr/>
        </p:nvGraphicFramePr>
        <p:xfrm>
          <a:off x="1804653" y="1960828"/>
          <a:ext cx="8065671" cy="42096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 name="Straight Connector 2">
            <a:extLst>
              <a:ext uri="{FF2B5EF4-FFF2-40B4-BE49-F238E27FC236}">
                <a16:creationId xmlns:a16="http://schemas.microsoft.com/office/drawing/2014/main" id="{8F5FC661-89A5-4FF1-99BC-F9B2BE77EDEF}"/>
              </a:ext>
            </a:extLst>
          </p:cNvPr>
          <p:cNvCxnSpPr/>
          <p:nvPr/>
        </p:nvCxnSpPr>
        <p:spPr>
          <a:xfrm>
            <a:off x="6420227" y="4505797"/>
            <a:ext cx="0" cy="434566"/>
          </a:xfrm>
          <a:prstGeom prst="line">
            <a:avLst/>
          </a:prstGeom>
          <a:ln w="254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868611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992445-A22E-44CC-8EB1-B384AF64E0DF}"/>
              </a:ext>
            </a:extLst>
          </p:cNvPr>
          <p:cNvSpPr>
            <a:spLocks noGrp="1"/>
          </p:cNvSpPr>
          <p:nvPr>
            <p:ph sz="half" idx="2"/>
          </p:nvPr>
        </p:nvSpPr>
        <p:spPr>
          <a:xfrm>
            <a:off x="1700463" y="1166251"/>
            <a:ext cx="8791074" cy="1085029"/>
          </a:xfrm>
        </p:spPr>
        <p:txBody>
          <a:bodyPr>
            <a:normAutofit/>
          </a:bodyPr>
          <a:lstStyle/>
          <a:p>
            <a:pPr marL="0" indent="0" algn="ctr">
              <a:buNone/>
            </a:pPr>
            <a:r>
              <a:rPr lang="en-US" sz="3200" dirty="0"/>
              <a:t>Office of Emergency Management (2 FTE)</a:t>
            </a:r>
          </a:p>
        </p:txBody>
      </p:sp>
      <p:graphicFrame>
        <p:nvGraphicFramePr>
          <p:cNvPr id="6" name="Diagram 5">
            <a:extLst>
              <a:ext uri="{FF2B5EF4-FFF2-40B4-BE49-F238E27FC236}">
                <a16:creationId xmlns:a16="http://schemas.microsoft.com/office/drawing/2014/main" id="{27C43C22-EEF0-4393-9EE6-4C7C6A53E25B}"/>
              </a:ext>
            </a:extLst>
          </p:cNvPr>
          <p:cNvGraphicFramePr/>
          <p:nvPr/>
        </p:nvGraphicFramePr>
        <p:xfrm>
          <a:off x="4430379" y="1604217"/>
          <a:ext cx="3530023" cy="2331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 name="Straight Connector 1">
            <a:extLst>
              <a:ext uri="{FF2B5EF4-FFF2-40B4-BE49-F238E27FC236}">
                <a16:creationId xmlns:a16="http://schemas.microsoft.com/office/drawing/2014/main" id="{8FE164B7-9F03-E6FA-CE77-D74E413606BC}"/>
              </a:ext>
            </a:extLst>
          </p:cNvPr>
          <p:cNvCxnSpPr>
            <a:cxnSpLocks/>
            <a:endCxn id="7" idx="0"/>
          </p:cNvCxnSpPr>
          <p:nvPr/>
        </p:nvCxnSpPr>
        <p:spPr>
          <a:xfrm>
            <a:off x="6195390" y="3429000"/>
            <a:ext cx="1415" cy="666074"/>
          </a:xfrm>
          <a:prstGeom prst="line">
            <a:avLst/>
          </a:prstGeom>
          <a:ln w="158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7AB3EF1C-D7CA-2D98-AD51-353E4DD3FA8B}"/>
              </a:ext>
            </a:extLst>
          </p:cNvPr>
          <p:cNvGrpSpPr/>
          <p:nvPr/>
        </p:nvGrpSpPr>
        <p:grpSpPr>
          <a:xfrm>
            <a:off x="4433207" y="4095074"/>
            <a:ext cx="3527195" cy="1488030"/>
            <a:chOff x="0" y="334806"/>
            <a:chExt cx="3527195" cy="1488030"/>
          </a:xfrm>
        </p:grpSpPr>
        <p:sp>
          <p:nvSpPr>
            <p:cNvPr id="4" name="Rectangle 3">
              <a:extLst>
                <a:ext uri="{FF2B5EF4-FFF2-40B4-BE49-F238E27FC236}">
                  <a16:creationId xmlns:a16="http://schemas.microsoft.com/office/drawing/2014/main" id="{3238E587-169A-8659-C251-686340BF0851}"/>
                </a:ext>
              </a:extLst>
            </p:cNvPr>
            <p:cNvSpPr/>
            <p:nvPr/>
          </p:nvSpPr>
          <p:spPr>
            <a:xfrm>
              <a:off x="0" y="334806"/>
              <a:ext cx="3527195" cy="1488030"/>
            </a:xfrm>
            <a:prstGeom prst="rect">
              <a:avLst/>
            </a:pr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dirty="0"/>
            </a:p>
          </p:txBody>
        </p:sp>
        <p:sp>
          <p:nvSpPr>
            <p:cNvPr id="7" name="TextBox 6">
              <a:extLst>
                <a:ext uri="{FF2B5EF4-FFF2-40B4-BE49-F238E27FC236}">
                  <a16:creationId xmlns:a16="http://schemas.microsoft.com/office/drawing/2014/main" id="{91B44C40-7B68-6AA1-0CE8-490814354C7C}"/>
                </a:ext>
              </a:extLst>
            </p:cNvPr>
            <p:cNvSpPr txBox="1"/>
            <p:nvPr/>
          </p:nvSpPr>
          <p:spPr>
            <a:xfrm>
              <a:off x="0" y="334806"/>
              <a:ext cx="3527195" cy="14880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EMERGENCY MANAGEMENT </a:t>
              </a:r>
              <a:r>
                <a:rPr lang="en-US" sz="2800" dirty="0">
                  <a:solidFill>
                    <a:sysClr val="windowText" lastClr="000000"/>
                  </a:solidFill>
                  <a:latin typeface="Calibri"/>
                </a:rPr>
                <a:t>PLANNER</a:t>
              </a:r>
              <a:endParaRPr lang="en-US" sz="2800" kern="1200" dirty="0">
                <a:solidFill>
                  <a:sysClr val="windowText" lastClr="000000"/>
                </a:solidFill>
                <a:latin typeface="Calibri"/>
                <a:ea typeface="+mn-ea"/>
                <a:cs typeface="+mn-cs"/>
              </a:endParaRPr>
            </a:p>
          </p:txBody>
        </p:sp>
      </p:grpSp>
    </p:spTree>
    <p:extLst>
      <p:ext uri="{BB962C8B-B14F-4D97-AF65-F5344CB8AC3E}">
        <p14:creationId xmlns:p14="http://schemas.microsoft.com/office/powerpoint/2010/main" val="23751565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3F4F8-6094-2CB7-A505-72C9E32E55F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20BC04B-C4B0-EF05-A475-427E91020A44}"/>
              </a:ext>
            </a:extLst>
          </p:cNvPr>
          <p:cNvSpPr>
            <a:spLocks noGrp="1"/>
          </p:cNvSpPr>
          <p:nvPr>
            <p:ph sz="half" idx="2"/>
          </p:nvPr>
        </p:nvSpPr>
        <p:spPr>
          <a:xfrm>
            <a:off x="1700463" y="1166251"/>
            <a:ext cx="8791074" cy="1085029"/>
          </a:xfrm>
        </p:spPr>
        <p:txBody>
          <a:bodyPr>
            <a:normAutofit/>
          </a:bodyPr>
          <a:lstStyle/>
          <a:p>
            <a:pPr marL="0" indent="0" algn="ctr">
              <a:buNone/>
            </a:pPr>
            <a:r>
              <a:rPr lang="en-US" sz="3200" dirty="0"/>
              <a:t>Office of Community Safety (</a:t>
            </a:r>
            <a:r>
              <a:rPr lang="en-US" dirty="0"/>
              <a:t>1</a:t>
            </a:r>
            <a:r>
              <a:rPr lang="en-US" sz="3200" dirty="0"/>
              <a:t> FTE)</a:t>
            </a:r>
          </a:p>
        </p:txBody>
      </p:sp>
      <p:graphicFrame>
        <p:nvGraphicFramePr>
          <p:cNvPr id="6" name="Diagram 5">
            <a:extLst>
              <a:ext uri="{FF2B5EF4-FFF2-40B4-BE49-F238E27FC236}">
                <a16:creationId xmlns:a16="http://schemas.microsoft.com/office/drawing/2014/main" id="{1154BE0D-7A42-022F-FD13-52038855BDC2}"/>
              </a:ext>
            </a:extLst>
          </p:cNvPr>
          <p:cNvGraphicFramePr/>
          <p:nvPr>
            <p:extLst>
              <p:ext uri="{D42A27DB-BD31-4B8C-83A1-F6EECF244321}">
                <p14:modId xmlns:p14="http://schemas.microsoft.com/office/powerpoint/2010/main" val="1565567449"/>
              </p:ext>
            </p:extLst>
          </p:nvPr>
        </p:nvGraphicFramePr>
        <p:xfrm>
          <a:off x="4430379" y="1604217"/>
          <a:ext cx="3530023" cy="2331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4984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992445-A22E-44CC-8EB1-B384AF64E0DF}"/>
              </a:ext>
            </a:extLst>
          </p:cNvPr>
          <p:cNvSpPr>
            <a:spLocks noGrp="1"/>
          </p:cNvSpPr>
          <p:nvPr>
            <p:ph sz="half" idx="2"/>
          </p:nvPr>
        </p:nvSpPr>
        <p:spPr>
          <a:xfrm>
            <a:off x="1941283" y="742896"/>
            <a:ext cx="8791074" cy="486380"/>
          </a:xfrm>
        </p:spPr>
        <p:txBody>
          <a:bodyPr>
            <a:normAutofit fontScale="92500" lnSpcReduction="10000"/>
          </a:bodyPr>
          <a:lstStyle/>
          <a:p>
            <a:pPr marL="0" indent="0" algn="ctr">
              <a:buNone/>
            </a:pPr>
            <a:r>
              <a:rPr lang="en-US" sz="3200" b="1" dirty="0"/>
              <a:t>Mayor’s Office Senior Staff</a:t>
            </a:r>
          </a:p>
        </p:txBody>
      </p:sp>
      <p:sp>
        <p:nvSpPr>
          <p:cNvPr id="2" name="TextBox 1">
            <a:extLst>
              <a:ext uri="{FF2B5EF4-FFF2-40B4-BE49-F238E27FC236}">
                <a16:creationId xmlns:a16="http://schemas.microsoft.com/office/drawing/2014/main" id="{CA7E00F1-83B8-83FC-C49D-C0D61E860E0D}"/>
              </a:ext>
            </a:extLst>
          </p:cNvPr>
          <p:cNvSpPr txBox="1"/>
          <p:nvPr/>
        </p:nvSpPr>
        <p:spPr>
          <a:xfrm>
            <a:off x="8012710" y="5541782"/>
            <a:ext cx="1614323" cy="830997"/>
          </a:xfrm>
          <a:prstGeom prst="rect">
            <a:avLst/>
          </a:prstGeom>
          <a:noFill/>
        </p:spPr>
        <p:txBody>
          <a:bodyPr wrap="square" rtlCol="0">
            <a:spAutoFit/>
          </a:bodyPr>
          <a:lstStyle/>
          <a:p>
            <a:pPr algn="ctr"/>
            <a:r>
              <a:rPr lang="en-US" sz="1200" b="1" dirty="0"/>
              <a:t>Willie Patrick</a:t>
            </a:r>
          </a:p>
          <a:p>
            <a:pPr algn="ctr"/>
            <a:r>
              <a:rPr lang="en-US" sz="1200" dirty="0"/>
              <a:t>Director</a:t>
            </a:r>
          </a:p>
          <a:p>
            <a:pPr algn="ctr"/>
            <a:r>
              <a:rPr lang="en-US" sz="1200" dirty="0"/>
              <a:t>Office of Emergency Management</a:t>
            </a:r>
          </a:p>
        </p:txBody>
      </p:sp>
      <p:pic>
        <p:nvPicPr>
          <p:cNvPr id="1026" name="image_0">
            <a:extLst>
              <a:ext uri="{FF2B5EF4-FFF2-40B4-BE49-F238E27FC236}">
                <a16:creationId xmlns:a16="http://schemas.microsoft.com/office/drawing/2014/main" id="{01502589-463D-9914-AE43-3B459628CC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0608" y="4177297"/>
            <a:ext cx="884470" cy="133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256C2CAB-2FA4-9649-0C78-4DFB0BFA3386}"/>
              </a:ext>
            </a:extLst>
          </p:cNvPr>
          <p:cNvSpPr txBox="1"/>
          <p:nvPr/>
        </p:nvSpPr>
        <p:spPr>
          <a:xfrm>
            <a:off x="3149956" y="5514921"/>
            <a:ext cx="1404059" cy="830997"/>
          </a:xfrm>
          <a:prstGeom prst="rect">
            <a:avLst/>
          </a:prstGeom>
          <a:noFill/>
        </p:spPr>
        <p:txBody>
          <a:bodyPr wrap="square" rtlCol="0">
            <a:spAutoFit/>
          </a:bodyPr>
          <a:lstStyle/>
          <a:p>
            <a:pPr algn="ctr"/>
            <a:r>
              <a:rPr lang="en-US" sz="1200" b="1" dirty="0"/>
              <a:t>Tina Betz</a:t>
            </a:r>
          </a:p>
          <a:p>
            <a:pPr algn="ctr"/>
            <a:r>
              <a:rPr lang="en-US" sz="1200" dirty="0"/>
              <a:t>Director</a:t>
            </a:r>
          </a:p>
          <a:p>
            <a:pPr algn="ctr"/>
            <a:r>
              <a:rPr lang="en-US" sz="1200" dirty="0"/>
              <a:t>Office of Cultural Affairs</a:t>
            </a:r>
          </a:p>
        </p:txBody>
      </p:sp>
      <p:pic>
        <p:nvPicPr>
          <p:cNvPr id="6" name="Picture 5" descr="A person with grey hair wearing a denim jacket&#10;&#10;Description automatically generated">
            <a:extLst>
              <a:ext uri="{FF2B5EF4-FFF2-40B4-BE49-F238E27FC236}">
                <a16:creationId xmlns:a16="http://schemas.microsoft.com/office/drawing/2014/main" id="{958C8C52-DFB5-F489-C74A-D0D7A27CD6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6656" y="4179897"/>
            <a:ext cx="888278" cy="1335024"/>
          </a:xfrm>
          <a:prstGeom prst="rect">
            <a:avLst/>
          </a:prstGeom>
        </p:spPr>
      </p:pic>
      <p:sp>
        <p:nvSpPr>
          <p:cNvPr id="10" name="TextBox 9">
            <a:extLst>
              <a:ext uri="{FF2B5EF4-FFF2-40B4-BE49-F238E27FC236}">
                <a16:creationId xmlns:a16="http://schemas.microsoft.com/office/drawing/2014/main" id="{91455782-1B7A-BBD3-E1DE-AEED076A6262}"/>
              </a:ext>
            </a:extLst>
          </p:cNvPr>
          <p:cNvSpPr txBox="1"/>
          <p:nvPr/>
        </p:nvSpPr>
        <p:spPr>
          <a:xfrm>
            <a:off x="2859302" y="3280667"/>
            <a:ext cx="1404059" cy="461665"/>
          </a:xfrm>
          <a:prstGeom prst="rect">
            <a:avLst/>
          </a:prstGeom>
          <a:noFill/>
        </p:spPr>
        <p:txBody>
          <a:bodyPr wrap="square" rtlCol="0">
            <a:spAutoFit/>
          </a:bodyPr>
          <a:lstStyle/>
          <a:p>
            <a:pPr algn="ctr"/>
            <a:r>
              <a:rPr lang="en-US" sz="1200" b="1" dirty="0"/>
              <a:t>Cerron Cade</a:t>
            </a:r>
          </a:p>
          <a:p>
            <a:pPr algn="ctr"/>
            <a:r>
              <a:rPr lang="en-US" sz="1200" dirty="0"/>
              <a:t>Chief of Staff</a:t>
            </a:r>
          </a:p>
        </p:txBody>
      </p:sp>
      <p:pic>
        <p:nvPicPr>
          <p:cNvPr id="12" name="Picture 11" descr="A person wearing glasses and a black jacket&#10;&#10;Description automatically generated">
            <a:extLst>
              <a:ext uri="{FF2B5EF4-FFF2-40B4-BE49-F238E27FC236}">
                <a16:creationId xmlns:a16="http://schemas.microsoft.com/office/drawing/2014/main" id="{4A16B5E0-A9B3-E4EF-DC6F-17EFA04ADA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2411" y="1386316"/>
            <a:ext cx="1216818" cy="1828800"/>
          </a:xfrm>
          <a:prstGeom prst="rect">
            <a:avLst/>
          </a:prstGeom>
        </p:spPr>
      </p:pic>
      <p:sp>
        <p:nvSpPr>
          <p:cNvPr id="13" name="TextBox 12">
            <a:extLst>
              <a:ext uri="{FF2B5EF4-FFF2-40B4-BE49-F238E27FC236}">
                <a16:creationId xmlns:a16="http://schemas.microsoft.com/office/drawing/2014/main" id="{A5D0C127-657A-B66C-C7F4-2B1E75344FD9}"/>
              </a:ext>
            </a:extLst>
          </p:cNvPr>
          <p:cNvSpPr txBox="1"/>
          <p:nvPr/>
        </p:nvSpPr>
        <p:spPr>
          <a:xfrm>
            <a:off x="6278790" y="3242327"/>
            <a:ext cx="1404059" cy="646331"/>
          </a:xfrm>
          <a:prstGeom prst="rect">
            <a:avLst/>
          </a:prstGeom>
          <a:noFill/>
        </p:spPr>
        <p:txBody>
          <a:bodyPr wrap="square" rtlCol="0">
            <a:spAutoFit/>
          </a:bodyPr>
          <a:lstStyle/>
          <a:p>
            <a:pPr algn="ctr"/>
            <a:r>
              <a:rPr lang="en-US" sz="1200" b="1" dirty="0"/>
              <a:t>Stephanie Mergler</a:t>
            </a:r>
          </a:p>
          <a:p>
            <a:pPr algn="ctr"/>
            <a:r>
              <a:rPr lang="en-US" sz="1200" dirty="0"/>
              <a:t>Deputy Chief of Staff – Operations</a:t>
            </a:r>
          </a:p>
        </p:txBody>
      </p:sp>
      <p:sp>
        <p:nvSpPr>
          <p:cNvPr id="16" name="TextBox 15">
            <a:extLst>
              <a:ext uri="{FF2B5EF4-FFF2-40B4-BE49-F238E27FC236}">
                <a16:creationId xmlns:a16="http://schemas.microsoft.com/office/drawing/2014/main" id="{6CAD3A38-DD3F-198F-229B-9CE908CAAA10}"/>
              </a:ext>
            </a:extLst>
          </p:cNvPr>
          <p:cNvSpPr txBox="1"/>
          <p:nvPr/>
        </p:nvSpPr>
        <p:spPr>
          <a:xfrm>
            <a:off x="4612980" y="3192444"/>
            <a:ext cx="1404059" cy="830997"/>
          </a:xfrm>
          <a:prstGeom prst="rect">
            <a:avLst/>
          </a:prstGeom>
          <a:noFill/>
        </p:spPr>
        <p:txBody>
          <a:bodyPr wrap="square" rtlCol="0">
            <a:spAutoFit/>
          </a:bodyPr>
          <a:lstStyle/>
          <a:p>
            <a:pPr algn="ctr"/>
            <a:r>
              <a:rPr lang="en-US" sz="1200" b="1" dirty="0"/>
              <a:t>Daniel Walker</a:t>
            </a:r>
          </a:p>
          <a:p>
            <a:pPr algn="ctr"/>
            <a:r>
              <a:rPr lang="en-US" sz="1200" dirty="0"/>
              <a:t>Deputy Chief of Staff – Policy and Communications</a:t>
            </a:r>
          </a:p>
        </p:txBody>
      </p:sp>
      <p:sp>
        <p:nvSpPr>
          <p:cNvPr id="19" name="TextBox 18">
            <a:extLst>
              <a:ext uri="{FF2B5EF4-FFF2-40B4-BE49-F238E27FC236}">
                <a16:creationId xmlns:a16="http://schemas.microsoft.com/office/drawing/2014/main" id="{8A0A1DC0-C5B2-01E2-B8FE-A3F5B19C1E1D}"/>
              </a:ext>
            </a:extLst>
          </p:cNvPr>
          <p:cNvSpPr txBox="1"/>
          <p:nvPr/>
        </p:nvSpPr>
        <p:spPr>
          <a:xfrm>
            <a:off x="4702661" y="5527347"/>
            <a:ext cx="1614323" cy="830997"/>
          </a:xfrm>
          <a:prstGeom prst="rect">
            <a:avLst/>
          </a:prstGeom>
          <a:noFill/>
        </p:spPr>
        <p:txBody>
          <a:bodyPr wrap="square" rtlCol="0">
            <a:spAutoFit/>
          </a:bodyPr>
          <a:lstStyle/>
          <a:p>
            <a:pPr algn="ctr"/>
            <a:r>
              <a:rPr lang="en-US" sz="1200" b="1" dirty="0"/>
              <a:t>Rob Greco</a:t>
            </a:r>
          </a:p>
          <a:p>
            <a:pPr algn="ctr"/>
            <a:r>
              <a:rPr lang="en-US" sz="1200" dirty="0"/>
              <a:t>Director</a:t>
            </a:r>
          </a:p>
          <a:p>
            <a:pPr algn="ctr"/>
            <a:r>
              <a:rPr lang="en-US" sz="1200" dirty="0"/>
              <a:t>Office of Management and Budget</a:t>
            </a:r>
          </a:p>
        </p:txBody>
      </p:sp>
      <p:sp>
        <p:nvSpPr>
          <p:cNvPr id="20" name="TextBox 19">
            <a:extLst>
              <a:ext uri="{FF2B5EF4-FFF2-40B4-BE49-F238E27FC236}">
                <a16:creationId xmlns:a16="http://schemas.microsoft.com/office/drawing/2014/main" id="{68279F72-0325-14BD-2BC0-0A981434AFC6}"/>
              </a:ext>
            </a:extLst>
          </p:cNvPr>
          <p:cNvSpPr txBox="1"/>
          <p:nvPr/>
        </p:nvSpPr>
        <p:spPr>
          <a:xfrm>
            <a:off x="6460005" y="5527347"/>
            <a:ext cx="1404059" cy="830997"/>
          </a:xfrm>
          <a:prstGeom prst="rect">
            <a:avLst/>
          </a:prstGeom>
          <a:noFill/>
        </p:spPr>
        <p:txBody>
          <a:bodyPr wrap="square" rtlCol="0">
            <a:spAutoFit/>
          </a:bodyPr>
          <a:lstStyle/>
          <a:p>
            <a:pPr algn="ctr"/>
            <a:r>
              <a:rPr lang="en-US" sz="1200" b="1" dirty="0"/>
              <a:t>Sean Park</a:t>
            </a:r>
          </a:p>
          <a:p>
            <a:pPr algn="ctr"/>
            <a:r>
              <a:rPr lang="en-US" sz="1200" dirty="0"/>
              <a:t>Director </a:t>
            </a:r>
          </a:p>
          <a:p>
            <a:pPr algn="ctr"/>
            <a:r>
              <a:rPr lang="en-US" sz="1200" dirty="0"/>
              <a:t>Office of Economic Development</a:t>
            </a:r>
          </a:p>
        </p:txBody>
      </p:sp>
      <p:pic>
        <p:nvPicPr>
          <p:cNvPr id="22" name="Picture 17">
            <a:extLst>
              <a:ext uri="{FF2B5EF4-FFF2-40B4-BE49-F238E27FC236}">
                <a16:creationId xmlns:a16="http://schemas.microsoft.com/office/drawing/2014/main" id="{BF298C35-F18F-BC07-2F48-2C85246EBF02}"/>
              </a:ext>
            </a:extLst>
          </p:cNvPr>
          <p:cNvPicPr>
            <a:picLocks noChangeAspect="1"/>
          </p:cNvPicPr>
          <p:nvPr/>
        </p:nvPicPr>
        <p:blipFill>
          <a:blip r:embed="rId6"/>
          <a:stretch>
            <a:fillRect/>
          </a:stretch>
        </p:blipFill>
        <p:spPr>
          <a:xfrm>
            <a:off x="6728871" y="4192323"/>
            <a:ext cx="877024" cy="1335024"/>
          </a:xfrm>
          <a:prstGeom prst="rect">
            <a:avLst/>
          </a:prstGeom>
        </p:spPr>
      </p:pic>
      <p:pic>
        <p:nvPicPr>
          <p:cNvPr id="7" name="Picture 6" descr="A picture containing necktie, person, person, wall&#10;&#10;AI-generated content may be incorrect.">
            <a:extLst>
              <a:ext uri="{FF2B5EF4-FFF2-40B4-BE49-F238E27FC236}">
                <a16:creationId xmlns:a16="http://schemas.microsoft.com/office/drawing/2014/main" id="{308B0FAF-8F99-C304-0C07-4F61124A850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068498" y="4177297"/>
            <a:ext cx="877024" cy="1365847"/>
          </a:xfrm>
          <a:prstGeom prst="rect">
            <a:avLst/>
          </a:prstGeom>
        </p:spPr>
      </p:pic>
      <p:pic>
        <p:nvPicPr>
          <p:cNvPr id="3" name="Picture 2">
            <a:extLst>
              <a:ext uri="{FF2B5EF4-FFF2-40B4-BE49-F238E27FC236}">
                <a16:creationId xmlns:a16="http://schemas.microsoft.com/office/drawing/2014/main" id="{A1FA3C22-FCAE-D964-3BD6-7901A97BF563}"/>
              </a:ext>
            </a:extLst>
          </p:cNvPr>
          <p:cNvPicPr>
            <a:picLocks noChangeAspect="1"/>
          </p:cNvPicPr>
          <p:nvPr/>
        </p:nvPicPr>
        <p:blipFill>
          <a:blip r:embed="rId9"/>
          <a:srcRect l="42683" r="11702"/>
          <a:stretch/>
        </p:blipFill>
        <p:spPr>
          <a:xfrm>
            <a:off x="2983538" y="1361687"/>
            <a:ext cx="1279823" cy="1871010"/>
          </a:xfrm>
          <a:prstGeom prst="rect">
            <a:avLst/>
          </a:prstGeom>
        </p:spPr>
      </p:pic>
      <p:pic>
        <p:nvPicPr>
          <p:cNvPr id="4" name="Picture 3">
            <a:extLst>
              <a:ext uri="{FF2B5EF4-FFF2-40B4-BE49-F238E27FC236}">
                <a16:creationId xmlns:a16="http://schemas.microsoft.com/office/drawing/2014/main" id="{FB4B07A7-56D8-1FB4-DF02-03C5AED23083}"/>
              </a:ext>
            </a:extLst>
          </p:cNvPr>
          <p:cNvPicPr>
            <a:picLocks noChangeAspect="1"/>
          </p:cNvPicPr>
          <p:nvPr/>
        </p:nvPicPr>
        <p:blipFill>
          <a:blip r:embed="rId10"/>
          <a:stretch>
            <a:fillRect/>
          </a:stretch>
        </p:blipFill>
        <p:spPr>
          <a:xfrm>
            <a:off x="4702661" y="1379046"/>
            <a:ext cx="1320131" cy="1812084"/>
          </a:xfrm>
          <a:prstGeom prst="rect">
            <a:avLst/>
          </a:prstGeom>
        </p:spPr>
      </p:pic>
      <p:pic>
        <p:nvPicPr>
          <p:cNvPr id="11" name="Picture 10">
            <a:extLst>
              <a:ext uri="{FF2B5EF4-FFF2-40B4-BE49-F238E27FC236}">
                <a16:creationId xmlns:a16="http://schemas.microsoft.com/office/drawing/2014/main" id="{E49145ED-FEEC-CA81-ECDC-C7AE7D53D898}"/>
              </a:ext>
            </a:extLst>
          </p:cNvPr>
          <p:cNvPicPr>
            <a:picLocks noChangeAspect="1"/>
          </p:cNvPicPr>
          <p:nvPr/>
        </p:nvPicPr>
        <p:blipFill>
          <a:blip r:embed="rId11"/>
          <a:stretch>
            <a:fillRect/>
          </a:stretch>
        </p:blipFill>
        <p:spPr>
          <a:xfrm>
            <a:off x="7937582" y="1386316"/>
            <a:ext cx="1218966" cy="1828800"/>
          </a:xfrm>
          <a:prstGeom prst="rect">
            <a:avLst/>
          </a:prstGeom>
        </p:spPr>
      </p:pic>
      <p:sp>
        <p:nvSpPr>
          <p:cNvPr id="14" name="TextBox 13">
            <a:extLst>
              <a:ext uri="{FF2B5EF4-FFF2-40B4-BE49-F238E27FC236}">
                <a16:creationId xmlns:a16="http://schemas.microsoft.com/office/drawing/2014/main" id="{E7CDA6B3-9CF8-7D52-B4C1-D15DE4C7EA6F}"/>
              </a:ext>
            </a:extLst>
          </p:cNvPr>
          <p:cNvSpPr txBox="1"/>
          <p:nvPr/>
        </p:nvSpPr>
        <p:spPr>
          <a:xfrm>
            <a:off x="7846415" y="3247787"/>
            <a:ext cx="1404059" cy="646331"/>
          </a:xfrm>
          <a:prstGeom prst="rect">
            <a:avLst/>
          </a:prstGeom>
          <a:noFill/>
        </p:spPr>
        <p:txBody>
          <a:bodyPr wrap="square" rtlCol="0">
            <a:spAutoFit/>
          </a:bodyPr>
          <a:lstStyle/>
          <a:p>
            <a:pPr algn="ctr"/>
            <a:r>
              <a:rPr lang="en-US" sz="1200" b="1" dirty="0"/>
              <a:t>Javier Horstmann</a:t>
            </a:r>
          </a:p>
          <a:p>
            <a:pPr algn="ctr"/>
            <a:r>
              <a:rPr lang="en-US" sz="1200" dirty="0"/>
              <a:t>Director of Special Projects</a:t>
            </a:r>
          </a:p>
        </p:txBody>
      </p:sp>
    </p:spTree>
    <p:extLst>
      <p:ext uri="{BB962C8B-B14F-4D97-AF65-F5344CB8AC3E}">
        <p14:creationId xmlns:p14="http://schemas.microsoft.com/office/powerpoint/2010/main" val="4905408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8774</TotalTime>
  <Words>3951</Words>
  <Application>Microsoft Office PowerPoint</Application>
  <PresentationFormat>Widescreen</PresentationFormat>
  <Paragraphs>453</Paragraphs>
  <Slides>44</Slides>
  <Notes>43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Aptos</vt:lpstr>
      <vt:lpstr>Aptos Narrow</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Rob Winkeler</cp:lastModifiedBy>
  <cp:revision>303</cp:revision>
  <dcterms:created xsi:type="dcterms:W3CDTF">2023-02-09T18:35:57Z</dcterms:created>
  <dcterms:modified xsi:type="dcterms:W3CDTF">2026-04-01T16:10:30Z</dcterms:modified>
</cp:coreProperties>
</file>