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2"/>
  </p:notesMasterIdLst>
  <p:handoutMasterIdLst>
    <p:handoutMasterId r:id="rId53"/>
  </p:handoutMasterIdLst>
  <p:sldIdLst>
    <p:sldId id="554" r:id="rId5"/>
    <p:sldId id="555" r:id="rId6"/>
    <p:sldId id="556" r:id="rId7"/>
    <p:sldId id="557" r:id="rId8"/>
    <p:sldId id="558" r:id="rId9"/>
    <p:sldId id="503" r:id="rId10"/>
    <p:sldId id="464" r:id="rId11"/>
    <p:sldId id="550" r:id="rId12"/>
    <p:sldId id="463" r:id="rId13"/>
    <p:sldId id="543" r:id="rId14"/>
    <p:sldId id="468" r:id="rId15"/>
    <p:sldId id="518" r:id="rId16"/>
    <p:sldId id="542" r:id="rId17"/>
    <p:sldId id="546" r:id="rId18"/>
    <p:sldId id="552" r:id="rId19"/>
    <p:sldId id="547" r:id="rId20"/>
    <p:sldId id="544" r:id="rId21"/>
    <p:sldId id="524" r:id="rId22"/>
    <p:sldId id="526" r:id="rId23"/>
    <p:sldId id="553" r:id="rId24"/>
    <p:sldId id="548" r:id="rId25"/>
    <p:sldId id="462" r:id="rId26"/>
    <p:sldId id="549" r:id="rId27"/>
    <p:sldId id="517" r:id="rId28"/>
    <p:sldId id="528" r:id="rId29"/>
    <p:sldId id="415" r:id="rId30"/>
    <p:sldId id="453" r:id="rId31"/>
    <p:sldId id="529" r:id="rId32"/>
    <p:sldId id="454" r:id="rId33"/>
    <p:sldId id="530" r:id="rId34"/>
    <p:sldId id="456" r:id="rId35"/>
    <p:sldId id="450" r:id="rId36"/>
    <p:sldId id="368" r:id="rId37"/>
    <p:sldId id="532" r:id="rId38"/>
    <p:sldId id="545" r:id="rId39"/>
    <p:sldId id="442" r:id="rId40"/>
    <p:sldId id="551" r:id="rId41"/>
    <p:sldId id="533" r:id="rId42"/>
    <p:sldId id="534" r:id="rId43"/>
    <p:sldId id="500" r:id="rId44"/>
    <p:sldId id="536" r:id="rId45"/>
    <p:sldId id="478" r:id="rId46"/>
    <p:sldId id="479" r:id="rId47"/>
    <p:sldId id="531" r:id="rId48"/>
    <p:sldId id="513" r:id="rId49"/>
    <p:sldId id="540" r:id="rId50"/>
    <p:sldId id="449"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handoutMaster" Target="handoutMasters/handoutMaster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B78804-F583-D62A-CD56-C3C9042DD25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dirty="0"/>
              <a:t>FY 2024 Budget Hearings - Department of Parks &amp; Recreation</a:t>
            </a:r>
          </a:p>
        </p:txBody>
      </p:sp>
      <p:sp>
        <p:nvSpPr>
          <p:cNvPr id="3" name="Date Placeholder 2">
            <a:extLst>
              <a:ext uri="{FF2B5EF4-FFF2-40B4-BE49-F238E27FC236}">
                <a16:creationId xmlns:a16="http://schemas.microsoft.com/office/drawing/2014/main" id="{EDA16728-4826-97D7-3E06-257C4D086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FA5848-4350-4C8C-841A-A2639A912AD6}" type="datetimeFigureOut">
              <a:rPr lang="en-US" smtClean="0"/>
              <a:t>4/17/2026</a:t>
            </a:fld>
            <a:endParaRPr lang="en-US" dirty="0"/>
          </a:p>
        </p:txBody>
      </p:sp>
      <p:sp>
        <p:nvSpPr>
          <p:cNvPr id="4" name="Footer Placeholder 3">
            <a:extLst>
              <a:ext uri="{FF2B5EF4-FFF2-40B4-BE49-F238E27FC236}">
                <a16:creationId xmlns:a16="http://schemas.microsoft.com/office/drawing/2014/main" id="{3710E874-82A0-FE53-9550-E6815B72A3B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0B88830-783D-6900-0F7B-F2D61DB645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C9B554-CE9A-4EFC-8C58-8C0B48350D8A}" type="slidenum">
              <a:rPr lang="en-US" smtClean="0"/>
              <a:t>‹#›</a:t>
            </a:fld>
            <a:endParaRPr lang="en-US" dirty="0"/>
          </a:p>
        </p:txBody>
      </p:sp>
    </p:spTree>
    <p:extLst>
      <p:ext uri="{BB962C8B-B14F-4D97-AF65-F5344CB8AC3E}">
        <p14:creationId xmlns:p14="http://schemas.microsoft.com/office/powerpoint/2010/main" val="2483692639"/>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dirty="0"/>
              <a:t>FY 2024 Budget Hearings - Department of Parks &amp; Recreation</a:t>
            </a: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D78027-D353-483E-95A2-FCBA33FBCBEA}" type="datetimeFigureOut">
              <a:rPr lang="en-US" smtClean="0"/>
              <a:t>4/17/2026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4F976-DB2A-4B38-ABF1-FB6B30916456}" type="slidenum">
              <a:rPr lang="en-US" smtClean="0"/>
              <a:t>‹#›</a:t>
            </a:fld>
            <a:endParaRPr lang="en-US" dirty="0"/>
          </a:p>
        </p:txBody>
      </p:sp>
    </p:spTree>
    <p:extLst>
      <p:ext uri="{BB962C8B-B14F-4D97-AF65-F5344CB8AC3E}">
        <p14:creationId xmlns:p14="http://schemas.microsoft.com/office/powerpoint/2010/main" val="3657226426"/>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3676DA-F89D-43A0-9884-DD86657B6920}" type="slidenum">
              <a:rPr lang="en-US" smtClean="0"/>
              <a:t>2</a:t>
            </a:fld>
            <a:endParaRPr lang="en-US" dirty="0"/>
          </a:p>
        </p:txBody>
      </p:sp>
      <p:sp>
        <p:nvSpPr>
          <p:cNvPr id="5" name="Header Placeholder 4">
            <a:extLst>
              <a:ext uri="{FF2B5EF4-FFF2-40B4-BE49-F238E27FC236}">
                <a16:creationId xmlns:a16="http://schemas.microsoft.com/office/drawing/2014/main" id="{FB167F3C-763E-7EFF-7ED4-0E0CD53732E4}"/>
              </a:ext>
            </a:extLst>
          </p:cNvPr>
          <p:cNvSpPr>
            <a:spLocks noGrp="1"/>
          </p:cNvSpPr>
          <p:nvPr>
            <p:ph type="hdr" sz="quarter"/>
          </p:nvPr>
        </p:nvSpPr>
        <p:spPr/>
        <p:txBody>
          <a:bodyPr/>
          <a:lstStyle/>
          <a:p>
            <a:r>
              <a:rPr lang="en-US" dirty="0"/>
              <a:t>FY 2024 Budget Hearings - Department of Parks &amp; Recreation</a:t>
            </a:r>
          </a:p>
        </p:txBody>
      </p:sp>
    </p:spTree>
    <p:extLst>
      <p:ext uri="{BB962C8B-B14F-4D97-AF65-F5344CB8AC3E}">
        <p14:creationId xmlns:p14="http://schemas.microsoft.com/office/powerpoint/2010/main" val="18477075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3676DA-F89D-43A0-9884-DD86657B6920}" type="slidenum">
              <a:rPr lang="en-US" smtClean="0"/>
              <a:t>3</a:t>
            </a:fld>
            <a:endParaRPr lang="en-US" dirty="0"/>
          </a:p>
        </p:txBody>
      </p:sp>
      <p:sp>
        <p:nvSpPr>
          <p:cNvPr id="5" name="Header Placeholder 4">
            <a:extLst>
              <a:ext uri="{FF2B5EF4-FFF2-40B4-BE49-F238E27FC236}">
                <a16:creationId xmlns:a16="http://schemas.microsoft.com/office/drawing/2014/main" id="{411D6D9C-7E3A-2246-9AB1-42B81196D59B}"/>
              </a:ext>
            </a:extLst>
          </p:cNvPr>
          <p:cNvSpPr>
            <a:spLocks noGrp="1"/>
          </p:cNvSpPr>
          <p:nvPr>
            <p:ph type="hdr" sz="quarter"/>
          </p:nvPr>
        </p:nvSpPr>
        <p:spPr/>
        <p:txBody>
          <a:bodyPr/>
          <a:lstStyle/>
          <a:p>
            <a:r>
              <a:rPr lang="en-US" dirty="0"/>
              <a:t>FY 2024 Budget Hearings - Department of Parks &amp; Recreation</a:t>
            </a:r>
          </a:p>
        </p:txBody>
      </p:sp>
    </p:spTree>
    <p:extLst>
      <p:ext uri="{BB962C8B-B14F-4D97-AF65-F5344CB8AC3E}">
        <p14:creationId xmlns:p14="http://schemas.microsoft.com/office/powerpoint/2010/main" val="37592616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3676DA-F89D-43A0-9884-DD86657B6920}" type="slidenum">
              <a:rPr lang="en-US" smtClean="0"/>
              <a:t>4</a:t>
            </a:fld>
            <a:endParaRPr lang="en-US" dirty="0"/>
          </a:p>
        </p:txBody>
      </p:sp>
      <p:sp>
        <p:nvSpPr>
          <p:cNvPr id="5" name="Header Placeholder 4">
            <a:extLst>
              <a:ext uri="{FF2B5EF4-FFF2-40B4-BE49-F238E27FC236}">
                <a16:creationId xmlns:a16="http://schemas.microsoft.com/office/drawing/2014/main" id="{1289261D-0685-3B34-F3AA-0FF111F44163}"/>
              </a:ext>
            </a:extLst>
          </p:cNvPr>
          <p:cNvSpPr>
            <a:spLocks noGrp="1"/>
          </p:cNvSpPr>
          <p:nvPr>
            <p:ph type="hdr" sz="quarter"/>
          </p:nvPr>
        </p:nvSpPr>
        <p:spPr/>
        <p:txBody>
          <a:bodyPr/>
          <a:lstStyle/>
          <a:p>
            <a:r>
              <a:rPr lang="en-US" dirty="0"/>
              <a:t>FY 2024 Budget Hearings - Department of Parks &amp; Recreation</a:t>
            </a:r>
          </a:p>
        </p:txBody>
      </p:sp>
    </p:spTree>
    <p:extLst>
      <p:ext uri="{BB962C8B-B14F-4D97-AF65-F5344CB8AC3E}">
        <p14:creationId xmlns:p14="http://schemas.microsoft.com/office/powerpoint/2010/main" val="36559224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3676DA-F89D-43A0-9884-DD86657B6920}" type="slidenum">
              <a:rPr lang="en-US" smtClean="0"/>
              <a:t>5</a:t>
            </a:fld>
            <a:endParaRPr lang="en-US" dirty="0"/>
          </a:p>
        </p:txBody>
      </p:sp>
      <p:sp>
        <p:nvSpPr>
          <p:cNvPr id="5" name="Header Placeholder 4">
            <a:extLst>
              <a:ext uri="{FF2B5EF4-FFF2-40B4-BE49-F238E27FC236}">
                <a16:creationId xmlns:a16="http://schemas.microsoft.com/office/drawing/2014/main" id="{BF138098-F1D2-FCCA-10F5-A1A19AEE65CC}"/>
              </a:ext>
            </a:extLst>
          </p:cNvPr>
          <p:cNvSpPr>
            <a:spLocks noGrp="1"/>
          </p:cNvSpPr>
          <p:nvPr>
            <p:ph type="hdr" sz="quarter"/>
          </p:nvPr>
        </p:nvSpPr>
        <p:spPr/>
        <p:txBody>
          <a:bodyPr/>
          <a:lstStyle/>
          <a:p>
            <a:r>
              <a:rPr lang="en-US" dirty="0"/>
              <a:t>FY 2024 Budget Hearings - Department of Parks &amp; Recreation</a:t>
            </a:r>
          </a:p>
        </p:txBody>
      </p:sp>
    </p:spTree>
    <p:extLst>
      <p:ext uri="{BB962C8B-B14F-4D97-AF65-F5344CB8AC3E}">
        <p14:creationId xmlns:p14="http://schemas.microsoft.com/office/powerpoint/2010/main" val="7652108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3676DA-F89D-43A0-9884-DD86657B6920}" type="slidenum">
              <a:rPr lang="en-US" smtClean="0"/>
              <a:t>6</a:t>
            </a:fld>
            <a:endParaRPr lang="en-US" dirty="0"/>
          </a:p>
        </p:txBody>
      </p:sp>
      <p:sp>
        <p:nvSpPr>
          <p:cNvPr id="5" name="Header Placeholder 4">
            <a:extLst>
              <a:ext uri="{FF2B5EF4-FFF2-40B4-BE49-F238E27FC236}">
                <a16:creationId xmlns:a16="http://schemas.microsoft.com/office/drawing/2014/main" id="{CC1FB3F0-2DAA-AEFC-E085-573738ED10B6}"/>
              </a:ext>
            </a:extLst>
          </p:cNvPr>
          <p:cNvSpPr>
            <a:spLocks noGrp="1"/>
          </p:cNvSpPr>
          <p:nvPr>
            <p:ph type="hdr" sz="quarter"/>
          </p:nvPr>
        </p:nvSpPr>
        <p:spPr/>
        <p:txBody>
          <a:bodyPr/>
          <a:lstStyle/>
          <a:p>
            <a:r>
              <a:rPr lang="en-US" dirty="0"/>
              <a:t>FY 2024 Budget Hearings - Department of Parks &amp; Recreation</a:t>
            </a:r>
          </a:p>
        </p:txBody>
      </p:sp>
    </p:spTree>
    <p:extLst>
      <p:ext uri="{BB962C8B-B14F-4D97-AF65-F5344CB8AC3E}">
        <p14:creationId xmlns:p14="http://schemas.microsoft.com/office/powerpoint/2010/main" val="21771155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E58F6-4836-C6EE-BF1C-074AB8B153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C41925-3A2A-05B0-8B5B-8DB32A61155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1F75916C-42B1-0150-490F-5EF4B4B981F3}"/>
              </a:ext>
            </a:extLst>
          </p:cNvPr>
          <p:cNvSpPr>
            <a:spLocks noGrp="1"/>
          </p:cNvSpPr>
          <p:nvPr>
            <p:ph type="body" idx="1"/>
          </p:nvPr>
        </p:nvSpPr>
        <p:spPr/>
        <p:txBody>
          <a:bodyPr/>
          <a:lstStyle/>
          <a:p>
            <a:r>
              <a:rPr lang="en-US" dirty="0"/>
              <a:t>*No cost for college day tours</a:t>
            </a:r>
          </a:p>
        </p:txBody>
      </p:sp>
      <p:sp>
        <p:nvSpPr>
          <p:cNvPr id="4" name="Slide Number Placeholder 3">
            <a:extLst>
              <a:ext uri="{FF2B5EF4-FFF2-40B4-BE49-F238E27FC236}">
                <a16:creationId xmlns:a16="http://schemas.microsoft.com/office/drawing/2014/main" id="{92DC3E5E-6A75-FDD6-C923-85C802380F0E}"/>
              </a:ext>
            </a:extLst>
          </p:cNvPr>
          <p:cNvSpPr>
            <a:spLocks noGrp="1"/>
          </p:cNvSpPr>
          <p:nvPr>
            <p:ph type="sldNum" sz="quarter" idx="5"/>
          </p:nvPr>
        </p:nvSpPr>
        <p:spPr/>
        <p:txBody>
          <a:bodyPr/>
          <a:lstStyle/>
          <a:p>
            <a:fld id="{AD14A032-9EFA-44B8-A65D-571610C17F32}" type="slidenum">
              <a:rPr lang="en-US" smtClean="0"/>
              <a:t>25</a:t>
            </a:fld>
            <a:endParaRPr lang="en-US" dirty="0"/>
          </a:p>
        </p:txBody>
      </p:sp>
      <p:sp>
        <p:nvSpPr>
          <p:cNvPr id="5" name="Header Placeholder 4">
            <a:extLst>
              <a:ext uri="{FF2B5EF4-FFF2-40B4-BE49-F238E27FC236}">
                <a16:creationId xmlns:a16="http://schemas.microsoft.com/office/drawing/2014/main" id="{14249405-0EA3-8B39-3C25-809F54D3A6CE}"/>
              </a:ext>
            </a:extLst>
          </p:cNvPr>
          <p:cNvSpPr>
            <a:spLocks noGrp="1"/>
          </p:cNvSpPr>
          <p:nvPr>
            <p:ph type="hdr" sz="quarter"/>
          </p:nvPr>
        </p:nvSpPr>
        <p:spPr/>
        <p:txBody>
          <a:bodyPr/>
          <a:lstStyle/>
          <a:p>
            <a:r>
              <a:rPr lang="en-US" dirty="0"/>
              <a:t>FY 2024 Budget Hearings - Department of Parks &amp; Recreation</a:t>
            </a:r>
          </a:p>
        </p:txBody>
      </p:sp>
    </p:spTree>
    <p:extLst>
      <p:ext uri="{BB962C8B-B14F-4D97-AF65-F5344CB8AC3E}">
        <p14:creationId xmlns:p14="http://schemas.microsoft.com/office/powerpoint/2010/main" val="35031694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14A032-9EFA-44B8-A65D-571610C17F32}" type="slidenum">
              <a:rPr lang="en-US" smtClean="0"/>
              <a:t>26</a:t>
            </a:fld>
            <a:endParaRPr lang="en-US" dirty="0"/>
          </a:p>
        </p:txBody>
      </p:sp>
      <p:sp>
        <p:nvSpPr>
          <p:cNvPr id="5" name="Header Placeholder 4">
            <a:extLst>
              <a:ext uri="{FF2B5EF4-FFF2-40B4-BE49-F238E27FC236}">
                <a16:creationId xmlns:a16="http://schemas.microsoft.com/office/drawing/2014/main" id="{230E789C-AB13-3F5D-9C5E-4D658F1DFE56}"/>
              </a:ext>
            </a:extLst>
          </p:cNvPr>
          <p:cNvSpPr>
            <a:spLocks noGrp="1"/>
          </p:cNvSpPr>
          <p:nvPr>
            <p:ph type="hdr" sz="quarter"/>
          </p:nvPr>
        </p:nvSpPr>
        <p:spPr/>
        <p:txBody>
          <a:bodyPr/>
          <a:lstStyle/>
          <a:p>
            <a:r>
              <a:rPr lang="en-US" dirty="0"/>
              <a:t>FY 2024 Budget Hearings - Department of Parks &amp; Recreation</a:t>
            </a:r>
          </a:p>
        </p:txBody>
      </p:sp>
    </p:spTree>
    <p:extLst>
      <p:ext uri="{BB962C8B-B14F-4D97-AF65-F5344CB8AC3E}">
        <p14:creationId xmlns:p14="http://schemas.microsoft.com/office/powerpoint/2010/main" val="36029855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*No cost for college day tours</a:t>
            </a:r>
          </a:p>
        </p:txBody>
      </p:sp>
      <p:sp>
        <p:nvSpPr>
          <p:cNvPr id="4" name="Slide Number Placeholder 3"/>
          <p:cNvSpPr>
            <a:spLocks noGrp="1"/>
          </p:cNvSpPr>
          <p:nvPr>
            <p:ph type="sldNum" sz="quarter" idx="5"/>
          </p:nvPr>
        </p:nvSpPr>
        <p:spPr/>
        <p:txBody>
          <a:bodyPr/>
          <a:lstStyle/>
          <a:p>
            <a:fld id="{AD14A032-9EFA-44B8-A65D-571610C17F32}" type="slidenum">
              <a:rPr lang="en-US" smtClean="0"/>
              <a:t>27</a:t>
            </a:fld>
            <a:endParaRPr lang="en-US" dirty="0"/>
          </a:p>
        </p:txBody>
      </p:sp>
      <p:sp>
        <p:nvSpPr>
          <p:cNvPr id="5" name="Header Placeholder 4">
            <a:extLst>
              <a:ext uri="{FF2B5EF4-FFF2-40B4-BE49-F238E27FC236}">
                <a16:creationId xmlns:a16="http://schemas.microsoft.com/office/drawing/2014/main" id="{3BD129D0-9EDD-614D-A0F8-D29982DCC166}"/>
              </a:ext>
            </a:extLst>
          </p:cNvPr>
          <p:cNvSpPr>
            <a:spLocks noGrp="1"/>
          </p:cNvSpPr>
          <p:nvPr>
            <p:ph type="hdr" sz="quarter"/>
          </p:nvPr>
        </p:nvSpPr>
        <p:spPr/>
        <p:txBody>
          <a:bodyPr/>
          <a:lstStyle/>
          <a:p>
            <a:r>
              <a:rPr lang="en-US" dirty="0"/>
              <a:t>FY 2024 Budget Hearings - Department of Parks &amp; Recreation</a:t>
            </a:r>
          </a:p>
        </p:txBody>
      </p:sp>
    </p:spTree>
    <p:extLst>
      <p:ext uri="{BB962C8B-B14F-4D97-AF65-F5344CB8AC3E}">
        <p14:creationId xmlns:p14="http://schemas.microsoft.com/office/powerpoint/2010/main" val="14107188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592AF-7D36-162E-EF93-254A29506C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148D80-CB81-283F-4837-C53E6945506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12EC15D-83B2-572D-D627-A934EB687761}"/>
              </a:ext>
            </a:extLst>
          </p:cNvPr>
          <p:cNvSpPr>
            <a:spLocks noGrp="1"/>
          </p:cNvSpPr>
          <p:nvPr>
            <p:ph type="body" idx="1"/>
          </p:nvPr>
        </p:nvSpPr>
        <p:spPr/>
        <p:txBody>
          <a:bodyPr/>
          <a:lstStyle/>
          <a:p>
            <a:r>
              <a:rPr lang="en-US" dirty="0"/>
              <a:t>*No cost for college day tours</a:t>
            </a:r>
          </a:p>
        </p:txBody>
      </p:sp>
      <p:sp>
        <p:nvSpPr>
          <p:cNvPr id="4" name="Slide Number Placeholder 3">
            <a:extLst>
              <a:ext uri="{FF2B5EF4-FFF2-40B4-BE49-F238E27FC236}">
                <a16:creationId xmlns:a16="http://schemas.microsoft.com/office/drawing/2014/main" id="{8C98E639-1630-423A-F6D9-9E3BDC1F51F9}"/>
              </a:ext>
            </a:extLst>
          </p:cNvPr>
          <p:cNvSpPr>
            <a:spLocks noGrp="1"/>
          </p:cNvSpPr>
          <p:nvPr>
            <p:ph type="sldNum" sz="quarter" idx="5"/>
          </p:nvPr>
        </p:nvSpPr>
        <p:spPr/>
        <p:txBody>
          <a:bodyPr/>
          <a:lstStyle/>
          <a:p>
            <a:fld id="{AD14A032-9EFA-44B8-A65D-571610C17F32}" type="slidenum">
              <a:rPr lang="en-US" smtClean="0"/>
              <a:t>28</a:t>
            </a:fld>
            <a:endParaRPr lang="en-US" dirty="0"/>
          </a:p>
        </p:txBody>
      </p:sp>
      <p:sp>
        <p:nvSpPr>
          <p:cNvPr id="5" name="Header Placeholder 4">
            <a:extLst>
              <a:ext uri="{FF2B5EF4-FFF2-40B4-BE49-F238E27FC236}">
                <a16:creationId xmlns:a16="http://schemas.microsoft.com/office/drawing/2014/main" id="{AB21E281-887C-E1CE-EC8E-0FDB5213604D}"/>
              </a:ext>
            </a:extLst>
          </p:cNvPr>
          <p:cNvSpPr>
            <a:spLocks noGrp="1"/>
          </p:cNvSpPr>
          <p:nvPr>
            <p:ph type="hdr" sz="quarter"/>
          </p:nvPr>
        </p:nvSpPr>
        <p:spPr/>
        <p:txBody>
          <a:bodyPr/>
          <a:lstStyle/>
          <a:p>
            <a:r>
              <a:rPr lang="en-US" dirty="0"/>
              <a:t>FY 2024 Budget Hearings - Department of Parks &amp; Recreation</a:t>
            </a:r>
          </a:p>
        </p:txBody>
      </p:sp>
    </p:spTree>
    <p:extLst>
      <p:ext uri="{BB962C8B-B14F-4D97-AF65-F5344CB8AC3E}">
        <p14:creationId xmlns:p14="http://schemas.microsoft.com/office/powerpoint/2010/main" val="17129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14A032-9EFA-44B8-A65D-571610C17F32}" type="slidenum">
              <a:rPr lang="en-US" smtClean="0"/>
              <a:t>29</a:t>
            </a:fld>
            <a:endParaRPr lang="en-US" dirty="0"/>
          </a:p>
        </p:txBody>
      </p:sp>
      <p:sp>
        <p:nvSpPr>
          <p:cNvPr id="5" name="Header Placeholder 4">
            <a:extLst>
              <a:ext uri="{FF2B5EF4-FFF2-40B4-BE49-F238E27FC236}">
                <a16:creationId xmlns:a16="http://schemas.microsoft.com/office/drawing/2014/main" id="{93CF0D66-21AB-32A1-4113-E8C382223EF7}"/>
              </a:ext>
            </a:extLst>
          </p:cNvPr>
          <p:cNvSpPr>
            <a:spLocks noGrp="1"/>
          </p:cNvSpPr>
          <p:nvPr>
            <p:ph type="hdr" sz="quarter"/>
          </p:nvPr>
        </p:nvSpPr>
        <p:spPr/>
        <p:txBody>
          <a:bodyPr/>
          <a:lstStyle/>
          <a:p>
            <a:r>
              <a:rPr lang="en-US" dirty="0"/>
              <a:t>FY 2024 Budget Hearings - Department of Parks &amp; Recreation</a:t>
            </a:r>
          </a:p>
        </p:txBody>
      </p:sp>
    </p:spTree>
    <p:extLst>
      <p:ext uri="{BB962C8B-B14F-4D97-AF65-F5344CB8AC3E}">
        <p14:creationId xmlns:p14="http://schemas.microsoft.com/office/powerpoint/2010/main" val="8178526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47C1D-1CEA-4E10-4826-0571576202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5A73C6-DFE4-A97E-8D9A-3066F3D283B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7572100-EE03-64DB-0EE1-88B23F858E2E}"/>
              </a:ext>
            </a:extLst>
          </p:cNvPr>
          <p:cNvSpPr>
            <a:spLocks noGrp="1"/>
          </p:cNvSpPr>
          <p:nvPr>
            <p:ph type="body" idx="1"/>
          </p:nvPr>
        </p:nvSpPr>
        <p:spPr/>
        <p:txBody>
          <a:bodyPr/>
          <a:lstStyle/>
          <a:p>
            <a:r>
              <a:rPr lang="en-US" dirty="0"/>
              <a:t>*No cost for college day tours</a:t>
            </a:r>
          </a:p>
        </p:txBody>
      </p:sp>
      <p:sp>
        <p:nvSpPr>
          <p:cNvPr id="4" name="Slide Number Placeholder 3">
            <a:extLst>
              <a:ext uri="{FF2B5EF4-FFF2-40B4-BE49-F238E27FC236}">
                <a16:creationId xmlns:a16="http://schemas.microsoft.com/office/drawing/2014/main" id="{7B6D8159-1481-3A54-3EBB-F596C1E0DBB7}"/>
              </a:ext>
            </a:extLst>
          </p:cNvPr>
          <p:cNvSpPr>
            <a:spLocks noGrp="1"/>
          </p:cNvSpPr>
          <p:nvPr>
            <p:ph type="sldNum" sz="quarter" idx="5"/>
          </p:nvPr>
        </p:nvSpPr>
        <p:spPr/>
        <p:txBody>
          <a:bodyPr/>
          <a:lstStyle/>
          <a:p>
            <a:fld id="{AD14A032-9EFA-44B8-A65D-571610C17F32}" type="slidenum">
              <a:rPr lang="en-US" smtClean="0"/>
              <a:t>30</a:t>
            </a:fld>
            <a:endParaRPr lang="en-US" dirty="0"/>
          </a:p>
        </p:txBody>
      </p:sp>
      <p:sp>
        <p:nvSpPr>
          <p:cNvPr id="5" name="Header Placeholder 4">
            <a:extLst>
              <a:ext uri="{FF2B5EF4-FFF2-40B4-BE49-F238E27FC236}">
                <a16:creationId xmlns:a16="http://schemas.microsoft.com/office/drawing/2014/main" id="{8CBEEE65-644D-922D-9A14-FCE5E74ABF20}"/>
              </a:ext>
            </a:extLst>
          </p:cNvPr>
          <p:cNvSpPr>
            <a:spLocks noGrp="1"/>
          </p:cNvSpPr>
          <p:nvPr>
            <p:ph type="hdr" sz="quarter"/>
          </p:nvPr>
        </p:nvSpPr>
        <p:spPr/>
        <p:txBody>
          <a:bodyPr/>
          <a:lstStyle/>
          <a:p>
            <a:r>
              <a:rPr lang="en-US" dirty="0"/>
              <a:t>FY 2024 Budget Hearings - Department of Parks &amp; Recreation</a:t>
            </a:r>
          </a:p>
        </p:txBody>
      </p:sp>
    </p:spTree>
    <p:extLst>
      <p:ext uri="{BB962C8B-B14F-4D97-AF65-F5344CB8AC3E}">
        <p14:creationId xmlns:p14="http://schemas.microsoft.com/office/powerpoint/2010/main" val="479010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E58F6-4836-C6EE-BF1C-074AB8B153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C41925-3A2A-05B0-8B5B-8DB32A61155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1F75916C-42B1-0150-490F-5EF4B4B981F3}"/>
              </a:ext>
            </a:extLst>
          </p:cNvPr>
          <p:cNvSpPr>
            <a:spLocks noGrp="1"/>
          </p:cNvSpPr>
          <p:nvPr>
            <p:ph type="body" idx="1"/>
          </p:nvPr>
        </p:nvSpPr>
        <p:spPr/>
        <p:txBody>
          <a:bodyPr/>
          <a:lstStyle/>
          <a:p>
            <a:r>
              <a:rPr lang="en-US" dirty="0"/>
              <a:t>*No cost for college day tours</a:t>
            </a:r>
          </a:p>
        </p:txBody>
      </p:sp>
      <p:sp>
        <p:nvSpPr>
          <p:cNvPr id="4" name="Slide Number Placeholder 3">
            <a:extLst>
              <a:ext uri="{FF2B5EF4-FFF2-40B4-BE49-F238E27FC236}">
                <a16:creationId xmlns:a16="http://schemas.microsoft.com/office/drawing/2014/main" id="{92DC3E5E-6A75-FDD6-C923-85C802380F0E}"/>
              </a:ext>
            </a:extLst>
          </p:cNvPr>
          <p:cNvSpPr>
            <a:spLocks noGrp="1"/>
          </p:cNvSpPr>
          <p:nvPr>
            <p:ph type="sldNum" sz="quarter" idx="5"/>
          </p:nvPr>
        </p:nvSpPr>
        <p:spPr/>
        <p:txBody>
          <a:bodyPr/>
          <a:lstStyle/>
          <a:p>
            <a:fld id="{AD14A032-9EFA-44B8-A65D-571610C17F32}" type="slidenum">
              <a:rPr lang="en-US" smtClean="0"/>
              <a:t>38</a:t>
            </a:fld>
            <a:endParaRPr lang="en-US" dirty="0"/>
          </a:p>
        </p:txBody>
      </p:sp>
      <p:sp>
        <p:nvSpPr>
          <p:cNvPr id="5" name="Header Placeholder 4">
            <a:extLst>
              <a:ext uri="{FF2B5EF4-FFF2-40B4-BE49-F238E27FC236}">
                <a16:creationId xmlns:a16="http://schemas.microsoft.com/office/drawing/2014/main" id="{14249405-0EA3-8B39-3C25-809F54D3A6CE}"/>
              </a:ext>
            </a:extLst>
          </p:cNvPr>
          <p:cNvSpPr>
            <a:spLocks noGrp="1"/>
          </p:cNvSpPr>
          <p:nvPr>
            <p:ph type="hdr" sz="quarter"/>
          </p:nvPr>
        </p:nvSpPr>
        <p:spPr/>
        <p:txBody>
          <a:bodyPr/>
          <a:lstStyle/>
          <a:p>
            <a:r>
              <a:rPr lang="en-US" dirty="0"/>
              <a:t>FY 2024 Budget Hearings - Department of Parks &amp; Recreation</a:t>
            </a:r>
          </a:p>
        </p:txBody>
      </p:sp>
    </p:spTree>
    <p:extLst>
      <p:ext uri="{BB962C8B-B14F-4D97-AF65-F5344CB8AC3E}">
        <p14:creationId xmlns:p14="http://schemas.microsoft.com/office/powerpoint/2010/main" val="35031694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AD274-D73B-E285-90F1-399BABCAC3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B36746-74E2-60B3-EB19-993A8A9AB3C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6B69555-1F89-814F-C405-C08AFAAE28DE}"/>
              </a:ext>
            </a:extLst>
          </p:cNvPr>
          <p:cNvSpPr>
            <a:spLocks noGrp="1"/>
          </p:cNvSpPr>
          <p:nvPr>
            <p:ph type="body" idx="1"/>
          </p:nvPr>
        </p:nvSpPr>
        <p:spPr/>
        <p:txBody>
          <a:bodyPr/>
          <a:lstStyle/>
          <a:p>
            <a:r>
              <a:rPr lang="en-US" dirty="0"/>
              <a:t>*No cost for college day tours</a:t>
            </a:r>
          </a:p>
        </p:txBody>
      </p:sp>
      <p:sp>
        <p:nvSpPr>
          <p:cNvPr id="4" name="Slide Number Placeholder 3">
            <a:extLst>
              <a:ext uri="{FF2B5EF4-FFF2-40B4-BE49-F238E27FC236}">
                <a16:creationId xmlns:a16="http://schemas.microsoft.com/office/drawing/2014/main" id="{6A25C493-3A6C-C66F-5AB6-12928A6C5F07}"/>
              </a:ext>
            </a:extLst>
          </p:cNvPr>
          <p:cNvSpPr>
            <a:spLocks noGrp="1"/>
          </p:cNvSpPr>
          <p:nvPr>
            <p:ph type="sldNum" sz="quarter" idx="5"/>
          </p:nvPr>
        </p:nvSpPr>
        <p:spPr/>
        <p:txBody>
          <a:bodyPr/>
          <a:lstStyle/>
          <a:p>
            <a:fld id="{AD14A032-9EFA-44B8-A65D-571610C17F32}" type="slidenum">
              <a:rPr lang="en-US" smtClean="0"/>
              <a:t>39</a:t>
            </a:fld>
            <a:endParaRPr lang="en-US" dirty="0"/>
          </a:p>
        </p:txBody>
      </p:sp>
      <p:sp>
        <p:nvSpPr>
          <p:cNvPr id="5" name="Header Placeholder 4">
            <a:extLst>
              <a:ext uri="{FF2B5EF4-FFF2-40B4-BE49-F238E27FC236}">
                <a16:creationId xmlns:a16="http://schemas.microsoft.com/office/drawing/2014/main" id="{140416B4-8915-C7F3-FAA7-C6E24AFF5436}"/>
              </a:ext>
            </a:extLst>
          </p:cNvPr>
          <p:cNvSpPr>
            <a:spLocks noGrp="1"/>
          </p:cNvSpPr>
          <p:nvPr>
            <p:ph type="hdr" sz="quarter"/>
          </p:nvPr>
        </p:nvSpPr>
        <p:spPr/>
        <p:txBody>
          <a:bodyPr/>
          <a:lstStyle/>
          <a:p>
            <a:r>
              <a:rPr lang="en-US" dirty="0"/>
              <a:t>FY 2024 Budget Hearings - Department of Parks &amp; Recreation</a:t>
            </a:r>
          </a:p>
        </p:txBody>
      </p:sp>
    </p:spTree>
    <p:extLst>
      <p:ext uri="{BB962C8B-B14F-4D97-AF65-F5344CB8AC3E}">
        <p14:creationId xmlns:p14="http://schemas.microsoft.com/office/powerpoint/2010/main" val="40217730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Parks &amp; Recreation</a:t>
            </a:r>
          </a:p>
        </p:txBody>
      </p:sp>
    </p:spTree>
    <p:extLst>
      <p:ext uri="{BB962C8B-B14F-4D97-AF65-F5344CB8AC3E}">
        <p14:creationId xmlns:p14="http://schemas.microsoft.com/office/powerpoint/2010/main" val="22975551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D5A8-C909-C5BC-EDA8-4C6BD30CC7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CCAFCD-3108-B415-C800-28B9E55E21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54E761-A5CD-FDEF-517B-7EC9BBBB40A3}"/>
              </a:ext>
            </a:extLst>
          </p:cNvPr>
          <p:cNvSpPr>
            <a:spLocks noGrp="1"/>
          </p:cNvSpPr>
          <p:nvPr>
            <p:ph type="dt" sz="half" idx="10"/>
          </p:nvPr>
        </p:nvSpPr>
        <p:spPr/>
        <p:txBody>
          <a:bodyPr/>
          <a:lstStyle/>
          <a:p>
            <a:fld id="{0C8E9355-0491-49D1-830D-34B8812D75DA}" type="datetime1">
              <a:rPr lang="en-US" smtClean="0"/>
              <a:t>4/17/2026</a:t>
            </a:fld>
            <a:endParaRPr lang="en-US" dirty="0"/>
          </a:p>
        </p:txBody>
      </p:sp>
      <p:sp>
        <p:nvSpPr>
          <p:cNvPr id="5" name="Footer Placeholder 4">
            <a:extLst>
              <a:ext uri="{FF2B5EF4-FFF2-40B4-BE49-F238E27FC236}">
                <a16:creationId xmlns:a16="http://schemas.microsoft.com/office/drawing/2014/main" id="{2CC42AE1-DA3A-AF4B-3D04-E92824DC32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53B90EC-A7B2-393F-E4A9-23D0F8EF0565}"/>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367549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5F92F-42AD-869B-71C2-1B27C116C2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AB8F68-BE0B-C4DE-DF08-6C856B245C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55C41D-A2F6-5FA7-A461-43C1951F342B}"/>
              </a:ext>
            </a:extLst>
          </p:cNvPr>
          <p:cNvSpPr>
            <a:spLocks noGrp="1"/>
          </p:cNvSpPr>
          <p:nvPr>
            <p:ph type="dt" sz="half" idx="10"/>
          </p:nvPr>
        </p:nvSpPr>
        <p:spPr/>
        <p:txBody>
          <a:bodyPr/>
          <a:lstStyle/>
          <a:p>
            <a:fld id="{8FBE1B75-356B-47B2-BC86-3DA62D1D2A85}" type="datetime1">
              <a:rPr lang="en-US" smtClean="0"/>
              <a:t>4/17/2026</a:t>
            </a:fld>
            <a:endParaRPr lang="en-US" dirty="0"/>
          </a:p>
        </p:txBody>
      </p:sp>
      <p:sp>
        <p:nvSpPr>
          <p:cNvPr id="5" name="Footer Placeholder 4">
            <a:extLst>
              <a:ext uri="{FF2B5EF4-FFF2-40B4-BE49-F238E27FC236}">
                <a16:creationId xmlns:a16="http://schemas.microsoft.com/office/drawing/2014/main" id="{F4DF496B-0596-2B4A-F6A1-5A588FDE207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CAB55DB-A191-EA49-309A-7FDCBC294DF6}"/>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2291009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3509C-C878-B2AF-AF9C-2615905B35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5122C4-084C-B25D-F402-A6D824BC89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0B7623-9CDD-AD26-66BF-270311E08B79}"/>
              </a:ext>
            </a:extLst>
          </p:cNvPr>
          <p:cNvSpPr>
            <a:spLocks noGrp="1"/>
          </p:cNvSpPr>
          <p:nvPr>
            <p:ph type="dt" sz="half" idx="10"/>
          </p:nvPr>
        </p:nvSpPr>
        <p:spPr/>
        <p:txBody>
          <a:bodyPr/>
          <a:lstStyle/>
          <a:p>
            <a:fld id="{1DE51E85-2282-425F-A8F5-F905F70523F8}" type="datetime1">
              <a:rPr lang="en-US" smtClean="0"/>
              <a:t>4/17/2026</a:t>
            </a:fld>
            <a:endParaRPr lang="en-US" dirty="0"/>
          </a:p>
        </p:txBody>
      </p:sp>
      <p:sp>
        <p:nvSpPr>
          <p:cNvPr id="5" name="Footer Placeholder 4">
            <a:extLst>
              <a:ext uri="{FF2B5EF4-FFF2-40B4-BE49-F238E27FC236}">
                <a16:creationId xmlns:a16="http://schemas.microsoft.com/office/drawing/2014/main" id="{4F0349CD-50B0-0CDB-7559-7644543D688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3E0DEE4-E28D-C017-21D5-B0596FD6D8B5}"/>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010968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829EF-C940-913B-0419-3B72F4B8CA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01E668-1C21-02EC-3D38-95C7518D6C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332BC8-6002-D2F9-363C-D504A05D0E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206E67-FC54-037F-3E6C-C95DC988A8DD}"/>
              </a:ext>
            </a:extLst>
          </p:cNvPr>
          <p:cNvSpPr>
            <a:spLocks noGrp="1"/>
          </p:cNvSpPr>
          <p:nvPr>
            <p:ph type="dt" sz="half" idx="10"/>
          </p:nvPr>
        </p:nvSpPr>
        <p:spPr/>
        <p:txBody>
          <a:bodyPr/>
          <a:lstStyle/>
          <a:p>
            <a:fld id="{6D89C883-7D51-454E-99AB-4128E0C67F90}" type="datetime1">
              <a:rPr lang="en-US" smtClean="0"/>
              <a:t>4/17/2026</a:t>
            </a:fld>
            <a:endParaRPr lang="en-US" dirty="0"/>
          </a:p>
        </p:txBody>
      </p:sp>
      <p:sp>
        <p:nvSpPr>
          <p:cNvPr id="6" name="Footer Placeholder 5">
            <a:extLst>
              <a:ext uri="{FF2B5EF4-FFF2-40B4-BE49-F238E27FC236}">
                <a16:creationId xmlns:a16="http://schemas.microsoft.com/office/drawing/2014/main" id="{71D61099-70CC-C6ED-163E-B8C20900AB7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67291FB-2AA0-2B0C-8DDE-1009F38F9E59}"/>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3131603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651A-8A19-F32C-DC34-F1B298960D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E63F11-8437-CB44-931A-8BEA059CC4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55E54-E496-3BD3-A128-DED8FEC879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721A46-0889-5427-1313-8C64BA26EE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4C402C-FCFF-0066-058C-A3D738B16A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CE3316-29FC-EF4F-CEF4-2220AD3DAEA7}"/>
              </a:ext>
            </a:extLst>
          </p:cNvPr>
          <p:cNvSpPr>
            <a:spLocks noGrp="1"/>
          </p:cNvSpPr>
          <p:nvPr>
            <p:ph type="dt" sz="half" idx="10"/>
          </p:nvPr>
        </p:nvSpPr>
        <p:spPr/>
        <p:txBody>
          <a:bodyPr/>
          <a:lstStyle/>
          <a:p>
            <a:fld id="{BFF93B6F-7E52-4844-8D0A-4F45D7CE9BB2}" type="datetime1">
              <a:rPr lang="en-US" smtClean="0"/>
              <a:t>4/17/2026</a:t>
            </a:fld>
            <a:endParaRPr lang="en-US" dirty="0"/>
          </a:p>
        </p:txBody>
      </p:sp>
      <p:sp>
        <p:nvSpPr>
          <p:cNvPr id="8" name="Footer Placeholder 7">
            <a:extLst>
              <a:ext uri="{FF2B5EF4-FFF2-40B4-BE49-F238E27FC236}">
                <a16:creationId xmlns:a16="http://schemas.microsoft.com/office/drawing/2014/main" id="{80F4829D-A303-3BBA-7307-CD0E0B2CFED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257B143-E39C-8F07-5725-A92B177850F2}"/>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535928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A83E9-01CC-1391-A4E2-33DA131387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58B44E-2C89-6603-05B3-223790E6CB83}"/>
              </a:ext>
            </a:extLst>
          </p:cNvPr>
          <p:cNvSpPr>
            <a:spLocks noGrp="1"/>
          </p:cNvSpPr>
          <p:nvPr>
            <p:ph type="dt" sz="half" idx="10"/>
          </p:nvPr>
        </p:nvSpPr>
        <p:spPr/>
        <p:txBody>
          <a:bodyPr/>
          <a:lstStyle/>
          <a:p>
            <a:fld id="{2E8E0D3A-7981-4813-BE6C-0B5D266E724B}" type="datetime1">
              <a:rPr lang="en-US" smtClean="0"/>
              <a:t>4/17/2026</a:t>
            </a:fld>
            <a:endParaRPr lang="en-US" dirty="0"/>
          </a:p>
        </p:txBody>
      </p:sp>
      <p:sp>
        <p:nvSpPr>
          <p:cNvPr id="4" name="Footer Placeholder 3">
            <a:extLst>
              <a:ext uri="{FF2B5EF4-FFF2-40B4-BE49-F238E27FC236}">
                <a16:creationId xmlns:a16="http://schemas.microsoft.com/office/drawing/2014/main" id="{C5626D98-8C2E-2E35-CDB0-F882383AC45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9164CBD-AA61-5103-B4CF-FFB6256E464A}"/>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467081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5DC619-44BF-73AF-611E-A6C25F5BF57E}"/>
              </a:ext>
            </a:extLst>
          </p:cNvPr>
          <p:cNvSpPr>
            <a:spLocks noGrp="1"/>
          </p:cNvSpPr>
          <p:nvPr>
            <p:ph type="dt" sz="half" idx="10"/>
          </p:nvPr>
        </p:nvSpPr>
        <p:spPr/>
        <p:txBody>
          <a:bodyPr/>
          <a:lstStyle/>
          <a:p>
            <a:fld id="{8CBB9384-C631-4A7A-9BCC-8CF11AD472BF}" type="datetime1">
              <a:rPr lang="en-US" smtClean="0"/>
              <a:t>4/17/2026</a:t>
            </a:fld>
            <a:endParaRPr lang="en-US" dirty="0"/>
          </a:p>
        </p:txBody>
      </p:sp>
      <p:sp>
        <p:nvSpPr>
          <p:cNvPr id="3" name="Footer Placeholder 2">
            <a:extLst>
              <a:ext uri="{FF2B5EF4-FFF2-40B4-BE49-F238E27FC236}">
                <a16:creationId xmlns:a16="http://schemas.microsoft.com/office/drawing/2014/main" id="{5458DB03-98AE-E002-37E1-0E136B081C3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89594F9-CB67-B850-0FB0-8BCCE2EBF36F}"/>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78356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ED1B3-15E4-AAAD-96FA-E44B459275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3E753B6-E677-41F3-3E9A-629438464A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ADC61B-394C-DAC7-5F6A-FCD5B1D3DF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942D13-09BD-0BA3-0241-CF55A0420537}"/>
              </a:ext>
            </a:extLst>
          </p:cNvPr>
          <p:cNvSpPr>
            <a:spLocks noGrp="1"/>
          </p:cNvSpPr>
          <p:nvPr>
            <p:ph type="dt" sz="half" idx="10"/>
          </p:nvPr>
        </p:nvSpPr>
        <p:spPr/>
        <p:txBody>
          <a:bodyPr/>
          <a:lstStyle/>
          <a:p>
            <a:fld id="{D32BCA1C-7078-4062-8042-EB11DC1C0F0F}" type="datetime1">
              <a:rPr lang="en-US" smtClean="0"/>
              <a:t>4/17/2026</a:t>
            </a:fld>
            <a:endParaRPr lang="en-US" dirty="0"/>
          </a:p>
        </p:txBody>
      </p:sp>
      <p:sp>
        <p:nvSpPr>
          <p:cNvPr id="6" name="Footer Placeholder 5">
            <a:extLst>
              <a:ext uri="{FF2B5EF4-FFF2-40B4-BE49-F238E27FC236}">
                <a16:creationId xmlns:a16="http://schemas.microsoft.com/office/drawing/2014/main" id="{0DA872C7-CFB7-E474-E3E0-019AB6BE24F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AF09A7B-6F1A-D9D1-E2F2-FD2EAEA18E2E}"/>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319265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1E264-AFB4-128D-0BC6-FCECB27634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1CFDCD-A72C-4EAD-9167-A01AC1C605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E34B53C-3825-4F09-625F-271CDBD98D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0B316A-C5BB-0A55-180B-85F3F162554B}"/>
              </a:ext>
            </a:extLst>
          </p:cNvPr>
          <p:cNvSpPr>
            <a:spLocks noGrp="1"/>
          </p:cNvSpPr>
          <p:nvPr>
            <p:ph type="dt" sz="half" idx="10"/>
          </p:nvPr>
        </p:nvSpPr>
        <p:spPr/>
        <p:txBody>
          <a:bodyPr/>
          <a:lstStyle/>
          <a:p>
            <a:fld id="{4782ED7C-4790-433F-9975-FC5D39DD6B1E}" type="datetime1">
              <a:rPr lang="en-US" smtClean="0"/>
              <a:t>4/17/2026</a:t>
            </a:fld>
            <a:endParaRPr lang="en-US" dirty="0"/>
          </a:p>
        </p:txBody>
      </p:sp>
      <p:sp>
        <p:nvSpPr>
          <p:cNvPr id="6" name="Footer Placeholder 5">
            <a:extLst>
              <a:ext uri="{FF2B5EF4-FFF2-40B4-BE49-F238E27FC236}">
                <a16:creationId xmlns:a16="http://schemas.microsoft.com/office/drawing/2014/main" id="{1030F608-5212-89EA-1201-92F0AA92191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8798B62-E7D8-0F82-2F5C-655DD01D44CD}"/>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2794332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C32A5-E1BA-B730-8DAC-76962E8D72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C94E3E-1B98-66CE-E445-42752556B8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ACD205-A515-631D-354D-6BA0A2BD6608}"/>
              </a:ext>
            </a:extLst>
          </p:cNvPr>
          <p:cNvSpPr>
            <a:spLocks noGrp="1"/>
          </p:cNvSpPr>
          <p:nvPr>
            <p:ph type="dt" sz="half" idx="10"/>
          </p:nvPr>
        </p:nvSpPr>
        <p:spPr/>
        <p:txBody>
          <a:bodyPr/>
          <a:lstStyle/>
          <a:p>
            <a:fld id="{D9BF974E-08A4-459C-A9F8-1AD7F0FEA14F}" type="datetime1">
              <a:rPr lang="en-US" smtClean="0"/>
              <a:t>4/17/2026</a:t>
            </a:fld>
            <a:endParaRPr lang="en-US" dirty="0"/>
          </a:p>
        </p:txBody>
      </p:sp>
      <p:sp>
        <p:nvSpPr>
          <p:cNvPr id="5" name="Footer Placeholder 4">
            <a:extLst>
              <a:ext uri="{FF2B5EF4-FFF2-40B4-BE49-F238E27FC236}">
                <a16:creationId xmlns:a16="http://schemas.microsoft.com/office/drawing/2014/main" id="{7BE8F5D6-BD1D-4EDF-801C-F89CCE586E0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772B8A5-99D5-2343-DB44-0EAC4CC07FB8}"/>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2135391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1BAF24-231A-8F02-2BDB-2CD52A832F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4C53B0-83D8-44FA-0C3F-BCC09DDCB9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00F5FD-4D2D-6D6E-C32C-755ED6FC850C}"/>
              </a:ext>
            </a:extLst>
          </p:cNvPr>
          <p:cNvSpPr>
            <a:spLocks noGrp="1"/>
          </p:cNvSpPr>
          <p:nvPr>
            <p:ph type="dt" sz="half" idx="10"/>
          </p:nvPr>
        </p:nvSpPr>
        <p:spPr/>
        <p:txBody>
          <a:bodyPr/>
          <a:lstStyle/>
          <a:p>
            <a:fld id="{C4628CDB-C12A-4A1C-A4D5-BEB0AAD91DD3}" type="datetime1">
              <a:rPr lang="en-US" smtClean="0"/>
              <a:t>4/17/2026</a:t>
            </a:fld>
            <a:endParaRPr lang="en-US" dirty="0"/>
          </a:p>
        </p:txBody>
      </p:sp>
      <p:sp>
        <p:nvSpPr>
          <p:cNvPr id="5" name="Footer Placeholder 4">
            <a:extLst>
              <a:ext uri="{FF2B5EF4-FFF2-40B4-BE49-F238E27FC236}">
                <a16:creationId xmlns:a16="http://schemas.microsoft.com/office/drawing/2014/main" id="{8A2755FE-BC3A-010B-4F30-403196DCB3D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5C4873F-CC60-5DE8-B801-4D9FB4F1038D}"/>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313754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FB41F12-F579-4A82-B0A4-06DE555D22BB}" type="datetime1">
              <a:rPr lang="en-US" smtClean="0"/>
              <a:t>4/17/2026</a:t>
            </a:fld>
            <a:endParaRPr lang="en-US" dirty="0"/>
          </a:p>
        </p:txBody>
      </p:sp>
      <p:sp>
        <p:nvSpPr>
          <p:cNvPr id="5" name="Slide Number Placeholder 4"/>
          <p:cNvSpPr>
            <a:spLocks noGrp="1"/>
          </p:cNvSpPr>
          <p:nvPr>
            <p:ph type="sldNum" sz="quarter" idx="12"/>
          </p:nvPr>
        </p:nvSpPr>
        <p:spPr/>
        <p:txBody>
          <a:bodyPr/>
          <a:lstStyle/>
          <a:p>
            <a:fld id="{EA92FC10-7FA6-42BC-9A9E-94AE6167F2C9}" type="slidenum">
              <a:rPr lang="en-US" smtClean="0"/>
              <a:t>‹#›</a:t>
            </a:fld>
            <a:endParaRPr lang="en-US" dirty="0"/>
          </a:p>
        </p:txBody>
      </p:sp>
      <p:sp>
        <p:nvSpPr>
          <p:cNvPr id="9" name="Content Placeholder 3">
            <a:extLst>
              <a:ext uri="{FF2B5EF4-FFF2-40B4-BE49-F238E27FC236}">
                <a16:creationId xmlns:a16="http://schemas.microsoft.com/office/drawing/2014/main" id="{701D285E-E395-41FC-A5AC-B0F64C830874}"/>
              </a:ext>
            </a:extLst>
          </p:cNvPr>
          <p:cNvSpPr>
            <a:spLocks noGrp="1"/>
          </p:cNvSpPr>
          <p:nvPr>
            <p:ph sz="half" idx="2"/>
          </p:nvPr>
        </p:nvSpPr>
        <p:spPr>
          <a:xfrm>
            <a:off x="188911" y="1758575"/>
            <a:ext cx="8534399" cy="4778749"/>
          </a:xfrm>
        </p:spPr>
        <p:txBody>
          <a:bodyPr anchor="t">
            <a:norm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5B4F7209-2422-49F8-A8A2-19BFCF96F0C7}"/>
              </a:ext>
            </a:extLst>
          </p:cNvPr>
          <p:cNvSpPr>
            <a:spLocks noGrp="1"/>
          </p:cNvSpPr>
          <p:nvPr>
            <p:ph sz="half" idx="13" hasCustomPrompt="1"/>
          </p:nvPr>
        </p:nvSpPr>
        <p:spPr>
          <a:xfrm>
            <a:off x="188911" y="1188720"/>
            <a:ext cx="4934479" cy="473825"/>
          </a:xfrm>
        </p:spPr>
        <p:txBody>
          <a:bodyPr anchor="ctr">
            <a:normAutofit/>
          </a:bodyPr>
          <a:lstStyle>
            <a:lvl1pPr marL="0" indent="0">
              <a:buNone/>
              <a:defRPr b="1">
                <a:solidFill>
                  <a:schemeClr val="tx1"/>
                </a:solidFill>
              </a:defRPr>
            </a:lvl1pPr>
            <a:lvl5pPr marL="1828800" indent="0">
              <a:buNone/>
              <a:defRPr/>
            </a:lvl5pPr>
          </a:lstStyle>
          <a:p>
            <a:pPr lvl="0"/>
            <a:r>
              <a:rPr lang="en-US"/>
              <a:t>Question 1.</a:t>
            </a:r>
          </a:p>
        </p:txBody>
      </p:sp>
      <p:sp>
        <p:nvSpPr>
          <p:cNvPr id="12" name="TextBox 11">
            <a:extLst>
              <a:ext uri="{FF2B5EF4-FFF2-40B4-BE49-F238E27FC236}">
                <a16:creationId xmlns:a16="http://schemas.microsoft.com/office/drawing/2014/main" id="{7DCAD475-D25C-487B-9FBF-A2C215E71A46}"/>
              </a:ext>
            </a:extLst>
          </p:cNvPr>
          <p:cNvSpPr txBox="1"/>
          <p:nvPr userDrawn="1"/>
        </p:nvSpPr>
        <p:spPr>
          <a:xfrm>
            <a:off x="188910" y="142996"/>
            <a:ext cx="8534399" cy="646331"/>
          </a:xfrm>
          <a:prstGeom prst="rect">
            <a:avLst/>
          </a:prstGeom>
          <a:noFill/>
        </p:spPr>
        <p:txBody>
          <a:bodyPr wrap="square" rtlCol="0">
            <a:spAutoFit/>
          </a:bodyPr>
          <a:lstStyle/>
          <a:p>
            <a:r>
              <a:rPr lang="en-US" b="1" dirty="0">
                <a:effectLst/>
              </a:rPr>
              <a:t>FY 2027 Budget Hearings</a:t>
            </a:r>
            <a:br>
              <a:rPr lang="en-US" b="1" dirty="0">
                <a:effectLst/>
              </a:rPr>
            </a:br>
            <a:r>
              <a:rPr lang="en-US" b="1" dirty="0">
                <a:effectLst/>
              </a:rPr>
              <a:t>Parks &amp; Recreation Department</a:t>
            </a:r>
          </a:p>
        </p:txBody>
      </p:sp>
      <p:pic>
        <p:nvPicPr>
          <p:cNvPr id="2" name="Picture 1" descr="A picture containing calendar&#10;&#10;Description automatically generated">
            <a:extLst>
              <a:ext uri="{FF2B5EF4-FFF2-40B4-BE49-F238E27FC236}">
                <a16:creationId xmlns:a16="http://schemas.microsoft.com/office/drawing/2014/main" id="{91CD8494-098D-95AF-B008-7B75AD44E38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0456985" y="136525"/>
            <a:ext cx="1593693" cy="1593693"/>
          </a:xfrm>
          <a:prstGeom prst="rect">
            <a:avLst/>
          </a:prstGeom>
          <a:noFill/>
        </p:spPr>
      </p:pic>
    </p:spTree>
    <p:extLst>
      <p:ext uri="{BB962C8B-B14F-4D97-AF65-F5344CB8AC3E}">
        <p14:creationId xmlns:p14="http://schemas.microsoft.com/office/powerpoint/2010/main" val="3043227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DBA9A8-2371-D07C-0953-649EFEBA48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6F4A5E-E71D-E91F-350A-9B081919F5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A6B4F5-3C34-BE76-C0A7-8C53E58028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D44FA3-55C1-4D90-ABC6-01898F5ACAFB}" type="datetime1">
              <a:rPr lang="en-US" smtClean="0"/>
              <a:t>4/17/2026</a:t>
            </a:fld>
            <a:endParaRPr lang="en-US" dirty="0"/>
          </a:p>
        </p:txBody>
      </p:sp>
      <p:sp>
        <p:nvSpPr>
          <p:cNvPr id="5" name="Footer Placeholder 4">
            <a:extLst>
              <a:ext uri="{FF2B5EF4-FFF2-40B4-BE49-F238E27FC236}">
                <a16:creationId xmlns:a16="http://schemas.microsoft.com/office/drawing/2014/main" id="{383C6788-0655-379E-8B9E-55F213FD71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AC0600C-5C9D-D459-A6FF-E58A8D5847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FD85F0-C7B9-4E2B-A6E2-651C8B36BE83}" type="slidenum">
              <a:rPr lang="en-US" smtClean="0"/>
              <a:t>‹#›</a:t>
            </a:fld>
            <a:endParaRPr lang="en-US" dirty="0"/>
          </a:p>
        </p:txBody>
      </p:sp>
    </p:spTree>
    <p:extLst>
      <p:ext uri="{BB962C8B-B14F-4D97-AF65-F5344CB8AC3E}">
        <p14:creationId xmlns:p14="http://schemas.microsoft.com/office/powerpoint/2010/main" val="385282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package" Target="../embeddings/Microsoft_Excel_Worksheet.xlsx"/><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nature, shore, city&#10;&#10;AI-generated content may be incorrect.">
            <a:extLst>
              <a:ext uri="{FF2B5EF4-FFF2-40B4-BE49-F238E27FC236}">
                <a16:creationId xmlns:a16="http://schemas.microsoft.com/office/drawing/2014/main" id="{53072EFB-583C-693F-52E2-C744CA42BB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878D54B3-D87F-5CF0-D71C-0BB0DDED11CF}"/>
              </a:ext>
            </a:extLst>
          </p:cNvPr>
          <p:cNvSpPr txBox="1">
            <a:spLocks/>
          </p:cNvSpPr>
          <p:nvPr/>
        </p:nvSpPr>
        <p:spPr>
          <a:xfrm>
            <a:off x="0" y="4513554"/>
            <a:ext cx="12192000" cy="1686757"/>
          </a:xfrm>
          <a:prstGeom prst="rect">
            <a:avLst/>
          </a:prstGeom>
          <a:solidFill>
            <a:schemeClr val="accent3">
              <a:lumMod val="20000"/>
              <a:lumOff val="80000"/>
            </a:schemeClr>
          </a:solidFill>
          <a:effectLst>
            <a:outerShdw blurRad="76200" dir="18900000" sy="23000" kx="-1200000" algn="bl" rotWithShape="0">
              <a:prstClr val="black">
                <a:alpha val="2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r>
              <a:rPr lang="en-US" sz="5000" b="1" dirty="0">
                <a:latin typeface="+mn-lt"/>
                <a:cs typeface="Times New Roman" panose="02020603050405020304" pitchFamily="18" charset="0"/>
              </a:rPr>
              <a:t>           FY 2027 Budget Hearing</a:t>
            </a:r>
          </a:p>
          <a:p>
            <a:pPr algn="ctr">
              <a:lnSpc>
                <a:spcPct val="100000"/>
              </a:lnSpc>
              <a:spcBef>
                <a:spcPts val="0"/>
              </a:spcBef>
              <a:buClr>
                <a:srgbClr val="4472C4"/>
              </a:buClr>
              <a:buSzPct val="100000"/>
              <a:defRPr/>
            </a:pPr>
            <a:r>
              <a:rPr lang="en-US" b="1" dirty="0">
                <a:solidFill>
                  <a:srgbClr val="0033CC"/>
                </a:solidFill>
                <a:latin typeface="+mn-lt"/>
                <a:cs typeface="Times New Roman" panose="02020603050405020304" pitchFamily="18" charset="0"/>
              </a:rPr>
              <a:t>             </a:t>
            </a:r>
            <a:r>
              <a:rPr lang="en-US" b="1" dirty="0">
                <a:solidFill>
                  <a:srgbClr val="00642D"/>
                </a:solidFill>
                <a:latin typeface="+mn-lt"/>
                <a:cs typeface="Times New Roman" panose="02020603050405020304" pitchFamily="18" charset="0"/>
              </a:rPr>
              <a:t>PARKS &amp; RECREATION</a:t>
            </a:r>
          </a:p>
          <a:p>
            <a:pPr algn="ctr">
              <a:lnSpc>
                <a:spcPct val="100000"/>
              </a:lnSpc>
              <a:spcBef>
                <a:spcPts val="0"/>
              </a:spcBef>
              <a:buClr>
                <a:srgbClr val="4472C4"/>
              </a:buClr>
              <a:buSzPct val="100000"/>
              <a:buFont typeface="Calibri" panose="020F0502020204030204" pitchFamily="34" charset="0"/>
              <a:buNone/>
              <a:defRPr/>
            </a:pPr>
            <a:endParaRPr lang="en-US" sz="1000" b="1" dirty="0">
              <a:latin typeface="+mn-lt"/>
              <a:cs typeface="Times New Roman" panose="02020603050405020304" pitchFamily="18" charset="0"/>
            </a:endParaRPr>
          </a:p>
        </p:txBody>
      </p:sp>
      <p:pic>
        <p:nvPicPr>
          <p:cNvPr id="8" name="Picture 7" descr="A picture containing calendar&#10;&#10;Description automatically generated">
            <a:extLst>
              <a:ext uri="{FF2B5EF4-FFF2-40B4-BE49-F238E27FC236}">
                <a16:creationId xmlns:a16="http://schemas.microsoft.com/office/drawing/2014/main" id="{5ABB8688-599B-BF5A-B3E9-1E445F54AC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543117" y="4018599"/>
            <a:ext cx="2618913" cy="2618913"/>
          </a:xfrm>
          <a:prstGeom prst="rect">
            <a:avLst/>
          </a:prstGeom>
          <a:noFill/>
        </p:spPr>
      </p:pic>
    </p:spTree>
    <p:extLst>
      <p:ext uri="{BB962C8B-B14F-4D97-AF65-F5344CB8AC3E}">
        <p14:creationId xmlns:p14="http://schemas.microsoft.com/office/powerpoint/2010/main" val="1186769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296141" y="1188720"/>
            <a:ext cx="9820982" cy="473825"/>
          </a:xfrm>
        </p:spPr>
        <p:txBody>
          <a:bodyPr>
            <a:normAutofit/>
          </a:bodyPr>
          <a:lstStyle/>
          <a:p>
            <a:r>
              <a:rPr lang="en-US" sz="2000" dirty="0"/>
              <a:t>All Funds (General and Special Funds) – FY 2027 Proposed Budget</a:t>
            </a:r>
          </a:p>
        </p:txBody>
      </p:sp>
      <p:sp>
        <p:nvSpPr>
          <p:cNvPr id="5" name="TextBox 4">
            <a:extLst>
              <a:ext uri="{FF2B5EF4-FFF2-40B4-BE49-F238E27FC236}">
                <a16:creationId xmlns:a16="http://schemas.microsoft.com/office/drawing/2014/main" id="{981B1485-3FBB-4141-AB61-625DCADD76AD}"/>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dirty="0"/>
          </a:p>
        </p:txBody>
      </p:sp>
      <p:graphicFrame>
        <p:nvGraphicFramePr>
          <p:cNvPr id="8" name="Table 4">
            <a:extLst>
              <a:ext uri="{FF2B5EF4-FFF2-40B4-BE49-F238E27FC236}">
                <a16:creationId xmlns:a16="http://schemas.microsoft.com/office/drawing/2014/main" id="{27CF2DB8-5A0F-42CB-959E-D11708091387}"/>
              </a:ext>
            </a:extLst>
          </p:cNvPr>
          <p:cNvGraphicFramePr>
            <a:graphicFrameLocks noGrp="1"/>
          </p:cNvGraphicFramePr>
          <p:nvPr>
            <p:ph sz="half" idx="2"/>
          </p:nvPr>
        </p:nvGraphicFramePr>
        <p:xfrm>
          <a:off x="605633" y="1923542"/>
          <a:ext cx="10980733" cy="3936269"/>
        </p:xfrm>
        <a:graphic>
          <a:graphicData uri="http://schemas.openxmlformats.org/drawingml/2006/table">
            <a:tbl>
              <a:tblPr firstRow="1" bandRow="1">
                <a:tableStyleId>{93296810-A885-4BE3-A3E7-6D5BEEA58F35}</a:tableStyleId>
              </a:tblPr>
              <a:tblGrid>
                <a:gridCol w="3225703">
                  <a:extLst>
                    <a:ext uri="{9D8B030D-6E8A-4147-A177-3AD203B41FA5}">
                      <a16:colId xmlns:a16="http://schemas.microsoft.com/office/drawing/2014/main" val="2551090829"/>
                    </a:ext>
                  </a:extLst>
                </a:gridCol>
                <a:gridCol w="1335024">
                  <a:extLst>
                    <a:ext uri="{9D8B030D-6E8A-4147-A177-3AD203B41FA5}">
                      <a16:colId xmlns:a16="http://schemas.microsoft.com/office/drawing/2014/main" val="958917588"/>
                    </a:ext>
                  </a:extLst>
                </a:gridCol>
                <a:gridCol w="1307592">
                  <a:extLst>
                    <a:ext uri="{9D8B030D-6E8A-4147-A177-3AD203B41FA5}">
                      <a16:colId xmlns:a16="http://schemas.microsoft.com/office/drawing/2014/main" val="4162923738"/>
                    </a:ext>
                  </a:extLst>
                </a:gridCol>
                <a:gridCol w="1389888">
                  <a:extLst>
                    <a:ext uri="{9D8B030D-6E8A-4147-A177-3AD203B41FA5}">
                      <a16:colId xmlns:a16="http://schemas.microsoft.com/office/drawing/2014/main" val="1242384018"/>
                    </a:ext>
                  </a:extLst>
                </a:gridCol>
                <a:gridCol w="1335024">
                  <a:extLst>
                    <a:ext uri="{9D8B030D-6E8A-4147-A177-3AD203B41FA5}">
                      <a16:colId xmlns:a16="http://schemas.microsoft.com/office/drawing/2014/main" val="2874584347"/>
                    </a:ext>
                  </a:extLst>
                </a:gridCol>
                <a:gridCol w="1117437">
                  <a:extLst>
                    <a:ext uri="{9D8B030D-6E8A-4147-A177-3AD203B41FA5}">
                      <a16:colId xmlns:a16="http://schemas.microsoft.com/office/drawing/2014/main" val="3619692300"/>
                    </a:ext>
                  </a:extLst>
                </a:gridCol>
                <a:gridCol w="1270065">
                  <a:extLst>
                    <a:ext uri="{9D8B030D-6E8A-4147-A177-3AD203B41FA5}">
                      <a16:colId xmlns:a16="http://schemas.microsoft.com/office/drawing/2014/main" val="596270393"/>
                    </a:ext>
                  </a:extLst>
                </a:gridCol>
              </a:tblGrid>
              <a:tr h="689878">
                <a:tc>
                  <a:txBody>
                    <a:bodyPr/>
                    <a:lstStyle/>
                    <a:p>
                      <a:pPr algn="l"/>
                      <a:r>
                        <a:rPr lang="en-US" sz="1600" dirty="0"/>
                        <a:t>Parks &amp; Recreation Department</a:t>
                      </a:r>
                    </a:p>
                  </a:txBody>
                  <a:tcPr anchor="ctr"/>
                </a:tc>
                <a:tc>
                  <a:txBody>
                    <a:bodyPr/>
                    <a:lstStyle/>
                    <a:p>
                      <a:pPr marL="0" algn="ctr" defTabSz="457200" rtl="0" eaLnBrk="1" fontAlgn="b" latinLnBrk="0" hangingPunct="1"/>
                      <a:r>
                        <a:rPr lang="en-US" sz="1600" b="1" kern="1200" dirty="0">
                          <a:solidFill>
                            <a:schemeClr val="lt1"/>
                          </a:solidFill>
                        </a:rPr>
                        <a:t>FY 2024 Actuals</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FY 2025 Actuals</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FY 2026</a:t>
                      </a:r>
                    </a:p>
                    <a:p>
                      <a:pPr marL="0" algn="ctr" defTabSz="457200" rtl="0" eaLnBrk="1" fontAlgn="b" latinLnBrk="0" hangingPunct="1"/>
                      <a:r>
                        <a:rPr lang="en-US" sz="1600" b="1" kern="1200" dirty="0">
                          <a:solidFill>
                            <a:schemeClr val="lt1"/>
                          </a:solidFill>
                        </a:rPr>
                        <a:t>Budget</a:t>
                      </a:r>
                      <a:endParaRPr lang="en-US" sz="1600" b="1" kern="1200" dirty="0">
                        <a:solidFill>
                          <a:schemeClr val="lt1"/>
                        </a:solidFill>
                        <a:latin typeface="+mn-lt"/>
                        <a:ea typeface="+mn-ea"/>
                        <a:cs typeface="+mn-cs"/>
                      </a:endParaRPr>
                    </a:p>
                  </a:txBody>
                  <a:tcPr marL="9525" marR="9525" marT="952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rPr>
                        <a:t>FY 2027</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 Change FY’27-26</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 Change</a:t>
                      </a:r>
                    </a:p>
                    <a:p>
                      <a:pPr marL="0" algn="ctr" defTabSz="457200" rtl="0" eaLnBrk="1" fontAlgn="b" latinLnBrk="0" hangingPunct="1"/>
                      <a:r>
                        <a:rPr lang="en-US" sz="1600" b="1" kern="1200" dirty="0">
                          <a:solidFill>
                            <a:schemeClr val="lt1"/>
                          </a:solidFill>
                        </a:rPr>
                        <a:t> FY’27-26</a:t>
                      </a:r>
                      <a:endParaRPr lang="en-US" sz="1600" b="1" kern="1200" dirty="0">
                        <a:solidFill>
                          <a:schemeClr val="lt1"/>
                        </a:solidFill>
                        <a:latin typeface="+mn-lt"/>
                        <a:ea typeface="+mn-ea"/>
                        <a:cs typeface="+mn-cs"/>
                      </a:endParaRPr>
                    </a:p>
                  </a:txBody>
                  <a:tcPr marL="9525" marR="9525" marT="9525" marB="0" anchor="ctr"/>
                </a:tc>
                <a:extLst>
                  <a:ext uri="{0D108BD9-81ED-4DB2-BD59-A6C34878D82A}">
                    <a16:rowId xmlns:a16="http://schemas.microsoft.com/office/drawing/2014/main" val="1667850942"/>
                  </a:ext>
                </a:extLst>
              </a:tr>
              <a:tr h="399403">
                <a:tc>
                  <a:txBody>
                    <a:bodyPr/>
                    <a:lstStyle/>
                    <a:p>
                      <a:pPr marL="0" algn="l" defTabSz="914400" rtl="0" eaLnBrk="1" latinLnBrk="0" hangingPunct="1"/>
                      <a:r>
                        <a:rPr lang="en-US" sz="1600" kern="1200" dirty="0">
                          <a:solidFill>
                            <a:schemeClr val="dk1"/>
                          </a:solidFill>
                        </a:rPr>
                        <a:t>Personal Services</a:t>
                      </a:r>
                      <a:endParaRPr lang="en-US" sz="1600" kern="1200" dirty="0">
                        <a:solidFill>
                          <a:schemeClr val="dk1"/>
                        </a:solidFill>
                        <a:latin typeface="+mn-lt"/>
                        <a:ea typeface="+mn-ea"/>
                        <a:cs typeface="+mn-cs"/>
                      </a:endParaRPr>
                    </a:p>
                  </a:txBody>
                  <a:tcPr anchor="ctr"/>
                </a:tc>
                <a:tc>
                  <a:txBody>
                    <a:bodyPr/>
                    <a:lstStyle/>
                    <a:p>
                      <a:pPr marL="0" marR="0" algn="ctr">
                        <a:lnSpc>
                          <a:spcPct val="115000"/>
                        </a:lnSpc>
                        <a:buNone/>
                      </a:pPr>
                      <a:r>
                        <a:rPr lang="en-US" sz="1800" b="0" i="0" u="none" strike="noStrike" kern="1200" dirty="0">
                          <a:solidFill>
                            <a:schemeClr val="dk1"/>
                          </a:solidFill>
                          <a:effectLst/>
                          <a:latin typeface="Aptos Narrow" panose="020B0004020202020204" pitchFamily="34" charset="0"/>
                          <a:ea typeface="+mn-ea"/>
                          <a:cs typeface="+mn-cs"/>
                        </a:rPr>
                        <a:t>$4,977,721 </a:t>
                      </a:r>
                    </a:p>
                  </a:txBody>
                  <a:tcPr marL="68580" marR="68580" marT="0" marB="0" anchor="ctr"/>
                </a:tc>
                <a:tc>
                  <a:txBody>
                    <a:bodyPr/>
                    <a:lstStyle/>
                    <a:p>
                      <a:pPr marL="0" marR="0" algn="ctr">
                        <a:lnSpc>
                          <a:spcPct val="115000"/>
                        </a:lnSpc>
                        <a:buNone/>
                      </a:pPr>
                      <a:r>
                        <a:rPr lang="en-US" sz="1800" b="0" i="0" u="none" strike="noStrike" kern="1200" dirty="0">
                          <a:solidFill>
                            <a:schemeClr val="dk1"/>
                          </a:solidFill>
                          <a:effectLst/>
                          <a:latin typeface="Aptos Narrow" panose="020B0004020202020204" pitchFamily="34" charset="0"/>
                          <a:ea typeface="+mn-ea"/>
                          <a:cs typeface="+mn-cs"/>
                        </a:rPr>
                        <a:t>$5,709,199 </a:t>
                      </a:r>
                    </a:p>
                  </a:txBody>
                  <a:tcPr marL="68580" marR="68580" marT="0" marB="0" anchor="ctr"/>
                </a:tc>
                <a:tc>
                  <a:txBody>
                    <a:bodyPr/>
                    <a:lstStyle/>
                    <a:p>
                      <a:pPr marL="0" marR="0" algn="ctr">
                        <a:lnSpc>
                          <a:spcPct val="115000"/>
                        </a:lnSpc>
                        <a:buNone/>
                      </a:pPr>
                      <a:r>
                        <a:rPr lang="en-US" sz="1800" b="0" i="0" u="none" strike="noStrike" kern="1200" dirty="0">
                          <a:solidFill>
                            <a:schemeClr val="dk1"/>
                          </a:solidFill>
                          <a:effectLst/>
                          <a:latin typeface="Aptos Narrow" panose="020B0004020202020204" pitchFamily="34" charset="0"/>
                          <a:ea typeface="+mn-ea"/>
                          <a:cs typeface="+mn-cs"/>
                        </a:rPr>
                        <a:t>$7,032,649 </a:t>
                      </a:r>
                    </a:p>
                  </a:txBody>
                  <a:tcPr marL="68580" marR="68580" marT="0" marB="0" anchor="ctr"/>
                </a:tc>
                <a:tc>
                  <a:txBody>
                    <a:bodyPr/>
                    <a:lstStyle/>
                    <a:p>
                      <a:pPr marL="0" marR="0" algn="ctr">
                        <a:lnSpc>
                          <a:spcPct val="115000"/>
                        </a:lnSpc>
                        <a:buNone/>
                      </a:pPr>
                      <a:r>
                        <a:rPr lang="en-US" sz="1800" b="0" i="0" u="none" strike="noStrike" kern="1200" dirty="0">
                          <a:solidFill>
                            <a:schemeClr val="dk1"/>
                          </a:solidFill>
                          <a:effectLst/>
                          <a:latin typeface="Aptos Narrow" panose="020B0004020202020204" pitchFamily="34" charset="0"/>
                          <a:ea typeface="+mn-ea"/>
                          <a:cs typeface="+mn-cs"/>
                        </a:rPr>
                        <a:t>$7,413,916 </a:t>
                      </a:r>
                    </a:p>
                  </a:txBody>
                  <a:tcPr marL="68580" marR="68580" marT="0" marB="0" anchor="ctr"/>
                </a:tc>
                <a:tc>
                  <a:txBody>
                    <a:bodyPr/>
                    <a:lstStyle/>
                    <a:p>
                      <a:pPr marL="0" marR="0" algn="ctr">
                        <a:lnSpc>
                          <a:spcPct val="115000"/>
                        </a:lnSpc>
                        <a:buNone/>
                      </a:pPr>
                      <a:r>
                        <a:rPr lang="en-US" sz="1800" b="0" i="0" u="none" strike="noStrike" kern="1200" dirty="0">
                          <a:solidFill>
                            <a:schemeClr val="dk1"/>
                          </a:solidFill>
                          <a:effectLst/>
                          <a:latin typeface="Aptos Narrow" panose="020B0004020202020204" pitchFamily="34" charset="0"/>
                          <a:ea typeface="+mn-ea"/>
                          <a:cs typeface="+mn-cs"/>
                        </a:rPr>
                        <a:t>$381,267 </a:t>
                      </a:r>
                    </a:p>
                  </a:txBody>
                  <a:tcPr marL="68580" marR="68580" marT="0" marB="0" anchor="ctr"/>
                </a:tc>
                <a:tc>
                  <a:txBody>
                    <a:bodyPr/>
                    <a:lstStyle/>
                    <a:p>
                      <a:pPr marL="0" marR="0" algn="ctr">
                        <a:lnSpc>
                          <a:spcPct val="115000"/>
                        </a:lnSpc>
                        <a:buNone/>
                      </a:pPr>
                      <a:r>
                        <a:rPr lang="en-US" sz="1800" b="0" i="0" u="none" strike="noStrike" kern="1200" dirty="0">
                          <a:solidFill>
                            <a:schemeClr val="dk1"/>
                          </a:solidFill>
                          <a:effectLst/>
                          <a:latin typeface="Aptos Narrow" panose="020B0004020202020204" pitchFamily="34" charset="0"/>
                          <a:ea typeface="+mn-ea"/>
                          <a:cs typeface="+mn-cs"/>
                        </a:rPr>
                        <a:t>5.4%</a:t>
                      </a:r>
                    </a:p>
                  </a:txBody>
                  <a:tcPr marL="68580" marR="68580" marT="0" marB="0" anchor="ctr"/>
                </a:tc>
                <a:extLst>
                  <a:ext uri="{0D108BD9-81ED-4DB2-BD59-A6C34878D82A}">
                    <a16:rowId xmlns:a16="http://schemas.microsoft.com/office/drawing/2014/main" val="52553187"/>
                  </a:ext>
                </a:extLst>
              </a:tr>
              <a:tr h="399403">
                <a:tc>
                  <a:txBody>
                    <a:bodyPr/>
                    <a:lstStyle/>
                    <a:p>
                      <a:pPr marL="0" algn="l" defTabSz="914400" rtl="0" eaLnBrk="1" latinLnBrk="0" hangingPunct="1"/>
                      <a:r>
                        <a:rPr lang="en-US" sz="1600" kern="1200" dirty="0">
                          <a:solidFill>
                            <a:schemeClr val="dk1"/>
                          </a:solidFill>
                        </a:rPr>
                        <a:t>Materials, Supplies, and Equipment</a:t>
                      </a:r>
                      <a:endParaRPr lang="en-US" sz="1600" kern="1200" dirty="0">
                        <a:solidFill>
                          <a:schemeClr val="dk1"/>
                        </a:solidFill>
                        <a:latin typeface="+mn-lt"/>
                        <a:ea typeface="+mn-ea"/>
                        <a:cs typeface="+mn-cs"/>
                      </a:endParaRPr>
                    </a:p>
                  </a:txBody>
                  <a:tcPr anchor="ctr"/>
                </a:tc>
                <a:tc>
                  <a:txBody>
                    <a:bodyPr/>
                    <a:lstStyle/>
                    <a:p>
                      <a:pPr marL="0" marR="0" algn="ctr">
                        <a:lnSpc>
                          <a:spcPct val="115000"/>
                        </a:lnSpc>
                        <a:buNone/>
                      </a:pPr>
                      <a:r>
                        <a:rPr lang="en-US" sz="1800" b="0" i="0" u="none" strike="noStrike" kern="1200" dirty="0">
                          <a:solidFill>
                            <a:schemeClr val="dk1"/>
                          </a:solidFill>
                          <a:effectLst/>
                          <a:latin typeface="Aptos Narrow" panose="020B0004020202020204" pitchFamily="34" charset="0"/>
                          <a:ea typeface="+mn-ea"/>
                          <a:cs typeface="+mn-cs"/>
                        </a:rPr>
                        <a:t>2,733,419 </a:t>
                      </a:r>
                    </a:p>
                  </a:txBody>
                  <a:tcPr marL="68580" marR="68580" marT="0" marB="0" anchor="ctr"/>
                </a:tc>
                <a:tc>
                  <a:txBody>
                    <a:bodyPr/>
                    <a:lstStyle/>
                    <a:p>
                      <a:pPr marL="0" marR="0" algn="ctr">
                        <a:lnSpc>
                          <a:spcPct val="115000"/>
                        </a:lnSpc>
                        <a:buNone/>
                      </a:pPr>
                      <a:r>
                        <a:rPr lang="en-US" sz="1800" b="0" i="0" u="none" strike="noStrike" kern="1200" dirty="0">
                          <a:solidFill>
                            <a:schemeClr val="dk1"/>
                          </a:solidFill>
                          <a:effectLst/>
                          <a:latin typeface="Aptos Narrow" panose="020B0004020202020204" pitchFamily="34" charset="0"/>
                          <a:ea typeface="+mn-ea"/>
                          <a:cs typeface="+mn-cs"/>
                        </a:rPr>
                        <a:t>2,745,669 </a:t>
                      </a:r>
                    </a:p>
                  </a:txBody>
                  <a:tcPr marL="68580" marR="68580" marT="0" marB="0" anchor="ctr"/>
                </a:tc>
                <a:tc>
                  <a:txBody>
                    <a:bodyPr/>
                    <a:lstStyle/>
                    <a:p>
                      <a:pPr marL="0" marR="0" algn="ctr">
                        <a:lnSpc>
                          <a:spcPct val="115000"/>
                        </a:lnSpc>
                        <a:buNone/>
                      </a:pPr>
                      <a:r>
                        <a:rPr lang="en-US" sz="1800" b="0" i="0" u="none" strike="noStrike" kern="1200" dirty="0">
                          <a:solidFill>
                            <a:schemeClr val="dk1"/>
                          </a:solidFill>
                          <a:effectLst/>
                          <a:latin typeface="Aptos Narrow" panose="020B0004020202020204" pitchFamily="34" charset="0"/>
                          <a:ea typeface="+mn-ea"/>
                          <a:cs typeface="+mn-cs"/>
                        </a:rPr>
                        <a:t>2,635,645 </a:t>
                      </a:r>
                    </a:p>
                  </a:txBody>
                  <a:tcPr marL="68580" marR="68580" marT="0" marB="0" anchor="ctr"/>
                </a:tc>
                <a:tc>
                  <a:txBody>
                    <a:bodyPr/>
                    <a:lstStyle/>
                    <a:p>
                      <a:pPr marL="0" marR="0" algn="ctr">
                        <a:lnSpc>
                          <a:spcPct val="115000"/>
                        </a:lnSpc>
                        <a:buNone/>
                      </a:pPr>
                      <a:r>
                        <a:rPr lang="en-US" sz="1800" b="0" i="0" u="none" strike="noStrike" kern="1200" dirty="0">
                          <a:solidFill>
                            <a:schemeClr val="dk1"/>
                          </a:solidFill>
                          <a:effectLst/>
                          <a:latin typeface="Aptos Narrow" panose="020B0004020202020204" pitchFamily="34" charset="0"/>
                          <a:ea typeface="+mn-ea"/>
                          <a:cs typeface="+mn-cs"/>
                        </a:rPr>
                        <a:t>2,497,371 </a:t>
                      </a:r>
                    </a:p>
                  </a:txBody>
                  <a:tcPr marL="68580" marR="68580" marT="0" marB="0" anchor="ctr"/>
                </a:tc>
                <a:tc>
                  <a:txBody>
                    <a:bodyPr/>
                    <a:lstStyle/>
                    <a:p>
                      <a:pPr marL="0" marR="0" algn="ctr">
                        <a:lnSpc>
                          <a:spcPct val="115000"/>
                        </a:lnSpc>
                        <a:buNone/>
                      </a:pPr>
                      <a:r>
                        <a:rPr lang="en-US" sz="1800" b="0" i="0" u="none" strike="noStrike" kern="1200" dirty="0">
                          <a:solidFill>
                            <a:schemeClr val="dk1"/>
                          </a:solidFill>
                          <a:effectLst/>
                          <a:latin typeface="Aptos Narrow" panose="020B0004020202020204" pitchFamily="34" charset="0"/>
                          <a:ea typeface="+mn-ea"/>
                          <a:cs typeface="+mn-cs"/>
                        </a:rPr>
                        <a:t>(138,274)</a:t>
                      </a:r>
                    </a:p>
                  </a:txBody>
                  <a:tcPr marL="68580" marR="68580" marT="0" marB="0" anchor="ctr"/>
                </a:tc>
                <a:tc>
                  <a:txBody>
                    <a:bodyPr/>
                    <a:lstStyle/>
                    <a:p>
                      <a:pPr marL="0" marR="0" algn="ctr">
                        <a:lnSpc>
                          <a:spcPct val="115000"/>
                        </a:lnSpc>
                        <a:buNone/>
                      </a:pPr>
                      <a:r>
                        <a:rPr lang="en-US" sz="1800" b="0" i="0" u="none" strike="noStrike" kern="1200" dirty="0">
                          <a:solidFill>
                            <a:schemeClr val="dk1"/>
                          </a:solidFill>
                          <a:effectLst/>
                          <a:latin typeface="Aptos Narrow" panose="020B0004020202020204" pitchFamily="34" charset="0"/>
                          <a:ea typeface="+mn-ea"/>
                          <a:cs typeface="+mn-cs"/>
                        </a:rPr>
                        <a:t>-5.2%</a:t>
                      </a:r>
                    </a:p>
                  </a:txBody>
                  <a:tcPr marL="68580" marR="68580" marT="0" marB="0" anchor="ctr"/>
                </a:tc>
                <a:extLst>
                  <a:ext uri="{0D108BD9-81ED-4DB2-BD59-A6C34878D82A}">
                    <a16:rowId xmlns:a16="http://schemas.microsoft.com/office/drawing/2014/main" val="1107242354"/>
                  </a:ext>
                </a:extLst>
              </a:tr>
              <a:tr h="399403">
                <a:tc>
                  <a:txBody>
                    <a:bodyPr/>
                    <a:lstStyle/>
                    <a:p>
                      <a:r>
                        <a:rPr lang="en-US" sz="1600" dirty="0"/>
                        <a:t>Internal Services</a:t>
                      </a:r>
                    </a:p>
                  </a:txBody>
                  <a:tcPr anchor="ctr"/>
                </a:tc>
                <a:tc>
                  <a:txBody>
                    <a:bodyPr/>
                    <a:lstStyle/>
                    <a:p>
                      <a:pPr marL="0" marR="0" algn="ctr">
                        <a:lnSpc>
                          <a:spcPct val="115000"/>
                        </a:lnSpc>
                        <a:buNone/>
                      </a:pPr>
                      <a:r>
                        <a:rPr lang="en-US" sz="1800" b="0" i="0" u="none" strike="noStrike" kern="1200" dirty="0">
                          <a:solidFill>
                            <a:schemeClr val="dk1"/>
                          </a:solidFill>
                          <a:effectLst/>
                          <a:latin typeface="Aptos Narrow" panose="020B0004020202020204" pitchFamily="34" charset="0"/>
                          <a:ea typeface="+mn-ea"/>
                          <a:cs typeface="+mn-cs"/>
                        </a:rPr>
                        <a:t>1,524,727 </a:t>
                      </a:r>
                    </a:p>
                  </a:txBody>
                  <a:tcPr marL="68580" marR="68580" marT="0" marB="0" anchor="ctr"/>
                </a:tc>
                <a:tc>
                  <a:txBody>
                    <a:bodyPr/>
                    <a:lstStyle/>
                    <a:p>
                      <a:pPr marL="0" marR="0" algn="ctr">
                        <a:lnSpc>
                          <a:spcPct val="115000"/>
                        </a:lnSpc>
                        <a:buNone/>
                      </a:pPr>
                      <a:r>
                        <a:rPr lang="en-US" sz="1800" b="0" i="0" u="none" strike="noStrike" kern="1200" dirty="0">
                          <a:solidFill>
                            <a:schemeClr val="dk1"/>
                          </a:solidFill>
                          <a:effectLst/>
                          <a:latin typeface="Aptos Narrow" panose="020B0004020202020204" pitchFamily="34" charset="0"/>
                          <a:ea typeface="+mn-ea"/>
                          <a:cs typeface="+mn-cs"/>
                        </a:rPr>
                        <a:t>1,818,486 </a:t>
                      </a:r>
                    </a:p>
                  </a:txBody>
                  <a:tcPr marL="68580" marR="68580" marT="0" marB="0" anchor="ctr"/>
                </a:tc>
                <a:tc>
                  <a:txBody>
                    <a:bodyPr/>
                    <a:lstStyle/>
                    <a:p>
                      <a:pPr marL="0" marR="0" algn="ctr">
                        <a:lnSpc>
                          <a:spcPct val="115000"/>
                        </a:lnSpc>
                        <a:buNone/>
                      </a:pPr>
                      <a:r>
                        <a:rPr lang="en-US" sz="1800" b="0" i="0" u="none" strike="noStrike" kern="1200" dirty="0">
                          <a:solidFill>
                            <a:schemeClr val="dk1"/>
                          </a:solidFill>
                          <a:effectLst/>
                          <a:latin typeface="Aptos Narrow" panose="020B0004020202020204" pitchFamily="34" charset="0"/>
                          <a:ea typeface="+mn-ea"/>
                          <a:cs typeface="+mn-cs"/>
                        </a:rPr>
                        <a:t>1,341,467 </a:t>
                      </a:r>
                    </a:p>
                  </a:txBody>
                  <a:tcPr marL="68580" marR="68580" marT="0" marB="0" anchor="ctr"/>
                </a:tc>
                <a:tc>
                  <a:txBody>
                    <a:bodyPr/>
                    <a:lstStyle/>
                    <a:p>
                      <a:pPr marL="0" marR="0" algn="ctr">
                        <a:lnSpc>
                          <a:spcPct val="115000"/>
                        </a:lnSpc>
                        <a:buNone/>
                      </a:pPr>
                      <a:r>
                        <a:rPr lang="en-US" sz="1800" b="0" i="0" u="none" strike="noStrike" kern="1200" dirty="0">
                          <a:solidFill>
                            <a:schemeClr val="dk1"/>
                          </a:solidFill>
                          <a:effectLst/>
                          <a:latin typeface="Aptos Narrow" panose="020B0004020202020204" pitchFamily="34" charset="0"/>
                          <a:ea typeface="+mn-ea"/>
                          <a:cs typeface="+mn-cs"/>
                        </a:rPr>
                        <a:t>1,394,040 </a:t>
                      </a:r>
                    </a:p>
                  </a:txBody>
                  <a:tcPr marL="68580" marR="68580" marT="0" marB="0" anchor="ctr"/>
                </a:tc>
                <a:tc>
                  <a:txBody>
                    <a:bodyPr/>
                    <a:lstStyle/>
                    <a:p>
                      <a:pPr marL="0" marR="0" algn="ctr">
                        <a:lnSpc>
                          <a:spcPct val="115000"/>
                        </a:lnSpc>
                        <a:buNone/>
                      </a:pPr>
                      <a:r>
                        <a:rPr lang="en-US" sz="1800" b="0" i="0" u="none" strike="noStrike" kern="1200" dirty="0">
                          <a:solidFill>
                            <a:schemeClr val="dk1"/>
                          </a:solidFill>
                          <a:effectLst/>
                          <a:latin typeface="Aptos Narrow" panose="020B0004020202020204" pitchFamily="34" charset="0"/>
                          <a:ea typeface="+mn-ea"/>
                          <a:cs typeface="+mn-cs"/>
                        </a:rPr>
                        <a:t>52,573 </a:t>
                      </a:r>
                    </a:p>
                  </a:txBody>
                  <a:tcPr marL="68580" marR="68580" marT="0" marB="0" anchor="ctr"/>
                </a:tc>
                <a:tc>
                  <a:txBody>
                    <a:bodyPr/>
                    <a:lstStyle/>
                    <a:p>
                      <a:pPr marL="0" marR="0" algn="ctr">
                        <a:lnSpc>
                          <a:spcPct val="115000"/>
                        </a:lnSpc>
                        <a:buNone/>
                      </a:pPr>
                      <a:r>
                        <a:rPr lang="en-US" sz="1800" b="0" i="0" u="none" strike="noStrike" kern="1200" dirty="0">
                          <a:solidFill>
                            <a:schemeClr val="dk1"/>
                          </a:solidFill>
                          <a:effectLst/>
                          <a:latin typeface="Aptos Narrow" panose="020B0004020202020204" pitchFamily="34" charset="0"/>
                          <a:ea typeface="+mn-ea"/>
                          <a:cs typeface="+mn-cs"/>
                        </a:rPr>
                        <a:t>3.9%</a:t>
                      </a:r>
                    </a:p>
                  </a:txBody>
                  <a:tcPr marL="68580" marR="68580" marT="0" marB="0" anchor="ctr"/>
                </a:tc>
                <a:extLst>
                  <a:ext uri="{0D108BD9-81ED-4DB2-BD59-A6C34878D82A}">
                    <a16:rowId xmlns:a16="http://schemas.microsoft.com/office/drawing/2014/main" val="455438367"/>
                  </a:ext>
                </a:extLst>
              </a:tr>
              <a:tr h="399403">
                <a:tc>
                  <a:txBody>
                    <a:bodyPr/>
                    <a:lstStyle/>
                    <a:p>
                      <a:r>
                        <a:rPr lang="en-US" sz="1600" b="0" dirty="0"/>
                        <a:t>Debt Service</a:t>
                      </a:r>
                    </a:p>
                  </a:txBody>
                  <a:tcPr anchor="ctr"/>
                </a:tc>
                <a:tc>
                  <a:txBody>
                    <a:bodyPr/>
                    <a:lstStyle/>
                    <a:p>
                      <a:pPr marL="0" marR="0" algn="ctr">
                        <a:lnSpc>
                          <a:spcPct val="115000"/>
                        </a:lnSpc>
                        <a:buNone/>
                      </a:pPr>
                      <a:r>
                        <a:rPr lang="en-US" sz="1800" b="0" i="0" u="none" strike="noStrike" kern="1200" dirty="0">
                          <a:solidFill>
                            <a:schemeClr val="dk1"/>
                          </a:solidFill>
                          <a:effectLst/>
                          <a:latin typeface="Aptos Narrow" panose="020B0004020202020204" pitchFamily="34" charset="0"/>
                          <a:ea typeface="+mn-ea"/>
                          <a:cs typeface="+mn-cs"/>
                        </a:rPr>
                        <a:t>2,969,211 </a:t>
                      </a:r>
                    </a:p>
                  </a:txBody>
                  <a:tcPr marL="68580" marR="68580" marT="0" marB="0" anchor="ctr"/>
                </a:tc>
                <a:tc>
                  <a:txBody>
                    <a:bodyPr/>
                    <a:lstStyle/>
                    <a:p>
                      <a:pPr marL="0" marR="0" algn="ctr">
                        <a:lnSpc>
                          <a:spcPct val="115000"/>
                        </a:lnSpc>
                        <a:buNone/>
                      </a:pPr>
                      <a:r>
                        <a:rPr lang="en-US" sz="1800" b="0" i="0" u="none" strike="noStrike" kern="1200" dirty="0">
                          <a:solidFill>
                            <a:schemeClr val="dk1"/>
                          </a:solidFill>
                          <a:effectLst/>
                          <a:latin typeface="Aptos Narrow" panose="020B0004020202020204" pitchFamily="34" charset="0"/>
                          <a:ea typeface="+mn-ea"/>
                          <a:cs typeface="+mn-cs"/>
                        </a:rPr>
                        <a:t>2,875,996 </a:t>
                      </a:r>
                    </a:p>
                  </a:txBody>
                  <a:tcPr marL="68580" marR="68580" marT="0" marB="0" anchor="ctr"/>
                </a:tc>
                <a:tc>
                  <a:txBody>
                    <a:bodyPr/>
                    <a:lstStyle/>
                    <a:p>
                      <a:pPr marL="0" marR="0" algn="ctr">
                        <a:lnSpc>
                          <a:spcPct val="115000"/>
                        </a:lnSpc>
                        <a:buNone/>
                      </a:pPr>
                      <a:r>
                        <a:rPr lang="en-US" sz="1800" b="0" i="0" u="none" strike="noStrike" kern="1200" dirty="0">
                          <a:solidFill>
                            <a:schemeClr val="dk1"/>
                          </a:solidFill>
                          <a:effectLst/>
                          <a:latin typeface="Aptos Narrow" panose="020B0004020202020204" pitchFamily="34" charset="0"/>
                          <a:ea typeface="+mn-ea"/>
                          <a:cs typeface="+mn-cs"/>
                        </a:rPr>
                        <a:t>2,937,209 </a:t>
                      </a:r>
                    </a:p>
                  </a:txBody>
                  <a:tcPr marL="68580" marR="68580" marT="0" marB="0" anchor="ctr"/>
                </a:tc>
                <a:tc>
                  <a:txBody>
                    <a:bodyPr/>
                    <a:lstStyle/>
                    <a:p>
                      <a:pPr marL="0" marR="0" algn="ctr">
                        <a:lnSpc>
                          <a:spcPct val="115000"/>
                        </a:lnSpc>
                        <a:buNone/>
                      </a:pPr>
                      <a:r>
                        <a:rPr lang="en-US" sz="1800" b="0" i="0" u="none" strike="noStrike" kern="1200" dirty="0">
                          <a:solidFill>
                            <a:schemeClr val="dk1"/>
                          </a:solidFill>
                          <a:effectLst/>
                          <a:latin typeface="Aptos Narrow" panose="020B0004020202020204" pitchFamily="34" charset="0"/>
                          <a:ea typeface="+mn-ea"/>
                          <a:cs typeface="+mn-cs"/>
                        </a:rPr>
                        <a:t>2,356,946 </a:t>
                      </a:r>
                    </a:p>
                  </a:txBody>
                  <a:tcPr marL="68580" marR="68580" marT="0" marB="0" anchor="ctr"/>
                </a:tc>
                <a:tc>
                  <a:txBody>
                    <a:bodyPr/>
                    <a:lstStyle/>
                    <a:p>
                      <a:pPr marL="0" marR="0" algn="ctr">
                        <a:lnSpc>
                          <a:spcPct val="115000"/>
                        </a:lnSpc>
                        <a:buNone/>
                      </a:pPr>
                      <a:r>
                        <a:rPr lang="en-US" sz="1800" b="0" i="0" u="none" strike="noStrike" kern="1200" dirty="0">
                          <a:solidFill>
                            <a:schemeClr val="dk1"/>
                          </a:solidFill>
                          <a:effectLst/>
                          <a:latin typeface="Aptos Narrow" panose="020B0004020202020204" pitchFamily="34" charset="0"/>
                          <a:ea typeface="+mn-ea"/>
                          <a:cs typeface="+mn-cs"/>
                        </a:rPr>
                        <a:t>(580,263)</a:t>
                      </a:r>
                    </a:p>
                  </a:txBody>
                  <a:tcPr marL="68580" marR="68580" marT="0" marB="0" anchor="ctr"/>
                </a:tc>
                <a:tc>
                  <a:txBody>
                    <a:bodyPr/>
                    <a:lstStyle/>
                    <a:p>
                      <a:pPr marL="0" marR="0" algn="ctr">
                        <a:lnSpc>
                          <a:spcPct val="115000"/>
                        </a:lnSpc>
                        <a:buNone/>
                      </a:pPr>
                      <a:r>
                        <a:rPr lang="en-US" sz="1800" b="0" i="0" u="none" strike="noStrike" kern="1200" dirty="0">
                          <a:solidFill>
                            <a:schemeClr val="dk1"/>
                          </a:solidFill>
                          <a:effectLst/>
                          <a:latin typeface="Aptos Narrow" panose="020B0004020202020204" pitchFamily="34" charset="0"/>
                          <a:ea typeface="+mn-ea"/>
                          <a:cs typeface="+mn-cs"/>
                        </a:rPr>
                        <a:t>-19.8%</a:t>
                      </a:r>
                    </a:p>
                  </a:txBody>
                  <a:tcPr marL="68580" marR="68580" marT="0" marB="0" anchor="ctr"/>
                </a:tc>
                <a:extLst>
                  <a:ext uri="{0D108BD9-81ED-4DB2-BD59-A6C34878D82A}">
                    <a16:rowId xmlns:a16="http://schemas.microsoft.com/office/drawing/2014/main" val="4112550282"/>
                  </a:ext>
                </a:extLst>
              </a:tr>
              <a:tr h="399403">
                <a:tc>
                  <a:txBody>
                    <a:bodyPr/>
                    <a:lstStyle/>
                    <a:p>
                      <a:r>
                        <a:rPr lang="en-US" sz="1600" b="1" dirty="0"/>
                        <a:t>Total</a:t>
                      </a:r>
                    </a:p>
                  </a:txBody>
                  <a:tcPr anchor="ctr"/>
                </a:tc>
                <a:tc>
                  <a:txBody>
                    <a:bodyPr/>
                    <a:lstStyle/>
                    <a:p>
                      <a:pPr marL="0" marR="0" algn="ctr">
                        <a:lnSpc>
                          <a:spcPct val="115000"/>
                        </a:lnSpc>
                        <a:buNone/>
                      </a:pPr>
                      <a:r>
                        <a:rPr lang="en-US" sz="1800" b="1" i="0" u="none" strike="noStrike" kern="1200" dirty="0">
                          <a:solidFill>
                            <a:schemeClr val="dk1"/>
                          </a:solidFill>
                          <a:effectLst/>
                          <a:latin typeface="Aptos Narrow" panose="020B0004020202020204" pitchFamily="34" charset="0"/>
                          <a:ea typeface="+mn-ea"/>
                          <a:cs typeface="+mn-cs"/>
                        </a:rPr>
                        <a:t>$12,205,078 </a:t>
                      </a:r>
                    </a:p>
                  </a:txBody>
                  <a:tcPr marL="68580" marR="68580" marT="0" marB="0" anchor="ctr"/>
                </a:tc>
                <a:tc>
                  <a:txBody>
                    <a:bodyPr/>
                    <a:lstStyle/>
                    <a:p>
                      <a:pPr marL="0" marR="0" algn="ctr">
                        <a:lnSpc>
                          <a:spcPct val="115000"/>
                        </a:lnSpc>
                        <a:buNone/>
                      </a:pPr>
                      <a:r>
                        <a:rPr lang="en-US" sz="1800" b="1" i="0" u="none" strike="noStrike" kern="1200" dirty="0">
                          <a:solidFill>
                            <a:schemeClr val="dk1"/>
                          </a:solidFill>
                          <a:effectLst/>
                          <a:latin typeface="Aptos Narrow" panose="020B0004020202020204" pitchFamily="34" charset="0"/>
                          <a:ea typeface="+mn-ea"/>
                          <a:cs typeface="+mn-cs"/>
                        </a:rPr>
                        <a:t>$13,149,350 </a:t>
                      </a:r>
                    </a:p>
                  </a:txBody>
                  <a:tcPr marL="68580" marR="68580" marT="0" marB="0" anchor="ctr"/>
                </a:tc>
                <a:tc>
                  <a:txBody>
                    <a:bodyPr/>
                    <a:lstStyle/>
                    <a:p>
                      <a:pPr marL="0" marR="0" algn="ctr">
                        <a:lnSpc>
                          <a:spcPct val="115000"/>
                        </a:lnSpc>
                        <a:buNone/>
                      </a:pPr>
                      <a:r>
                        <a:rPr lang="en-US" sz="1800" b="1" i="0" u="none" strike="noStrike" kern="1200" dirty="0">
                          <a:solidFill>
                            <a:schemeClr val="dk1"/>
                          </a:solidFill>
                          <a:effectLst/>
                          <a:latin typeface="Aptos Narrow" panose="020B0004020202020204" pitchFamily="34" charset="0"/>
                          <a:ea typeface="+mn-ea"/>
                          <a:cs typeface="+mn-cs"/>
                        </a:rPr>
                        <a:t>$13,946,970 </a:t>
                      </a:r>
                    </a:p>
                  </a:txBody>
                  <a:tcPr marL="68580" marR="68580" marT="0" marB="0" anchor="ctr"/>
                </a:tc>
                <a:tc>
                  <a:txBody>
                    <a:bodyPr/>
                    <a:lstStyle/>
                    <a:p>
                      <a:pPr marL="0" marR="0" algn="ctr">
                        <a:lnSpc>
                          <a:spcPct val="115000"/>
                        </a:lnSpc>
                        <a:buNone/>
                      </a:pPr>
                      <a:r>
                        <a:rPr lang="en-US" sz="1800" b="1" i="0" u="none" strike="noStrike" kern="1200" dirty="0">
                          <a:solidFill>
                            <a:schemeClr val="dk1"/>
                          </a:solidFill>
                          <a:effectLst/>
                          <a:latin typeface="Aptos Narrow" panose="020B0004020202020204" pitchFamily="34" charset="0"/>
                          <a:ea typeface="+mn-ea"/>
                          <a:cs typeface="+mn-cs"/>
                        </a:rPr>
                        <a:t>$13,662,273 </a:t>
                      </a:r>
                    </a:p>
                  </a:txBody>
                  <a:tcPr marL="68580" marR="68580" marT="0" marB="0" anchor="ctr"/>
                </a:tc>
                <a:tc>
                  <a:txBody>
                    <a:bodyPr/>
                    <a:lstStyle/>
                    <a:p>
                      <a:pPr marL="0" marR="0" algn="ctr">
                        <a:lnSpc>
                          <a:spcPct val="115000"/>
                        </a:lnSpc>
                        <a:buNone/>
                      </a:pPr>
                      <a:r>
                        <a:rPr lang="en-US" sz="1800" b="1" i="0" u="none" strike="noStrike" kern="1200" dirty="0">
                          <a:solidFill>
                            <a:schemeClr val="dk1"/>
                          </a:solidFill>
                          <a:effectLst/>
                          <a:latin typeface="Aptos Narrow" panose="020B0004020202020204" pitchFamily="34" charset="0"/>
                          <a:ea typeface="+mn-ea"/>
                          <a:cs typeface="+mn-cs"/>
                        </a:rPr>
                        <a:t>(284,697)</a:t>
                      </a:r>
                    </a:p>
                  </a:txBody>
                  <a:tcPr marL="68580" marR="68580" marT="0" marB="0" anchor="ctr"/>
                </a:tc>
                <a:tc>
                  <a:txBody>
                    <a:bodyPr/>
                    <a:lstStyle/>
                    <a:p>
                      <a:pPr marL="0" marR="0" algn="ctr">
                        <a:lnSpc>
                          <a:spcPct val="115000"/>
                        </a:lnSpc>
                        <a:buNone/>
                      </a:pPr>
                      <a:r>
                        <a:rPr lang="en-US" sz="1800" b="1" i="0" u="none" strike="noStrike" kern="1200" dirty="0">
                          <a:solidFill>
                            <a:schemeClr val="dk1"/>
                          </a:solidFill>
                          <a:effectLst/>
                          <a:latin typeface="Aptos Narrow" panose="020B0004020202020204" pitchFamily="34" charset="0"/>
                          <a:ea typeface="+mn-ea"/>
                          <a:cs typeface="+mn-cs"/>
                        </a:rPr>
                        <a:t>-2.0%</a:t>
                      </a:r>
                    </a:p>
                  </a:txBody>
                  <a:tcPr marL="68580" marR="68580" marT="0" marB="0" anchor="ctr"/>
                </a:tc>
                <a:extLst>
                  <a:ext uri="{0D108BD9-81ED-4DB2-BD59-A6C34878D82A}">
                    <a16:rowId xmlns:a16="http://schemas.microsoft.com/office/drawing/2014/main" val="3157006471"/>
                  </a:ext>
                </a:extLst>
              </a:tr>
              <a:tr h="399403">
                <a:tc>
                  <a:txBody>
                    <a:bodyPr/>
                    <a:lstStyle/>
                    <a:p>
                      <a:r>
                        <a:rPr lang="en-US" sz="1600" b="1" dirty="0"/>
                        <a:t>Staffing Level (General Fund FTEs)</a:t>
                      </a:r>
                    </a:p>
                  </a:txBody>
                  <a:tcPr anchor="ctr"/>
                </a:tc>
                <a:tc>
                  <a:txBody>
                    <a:bodyPr/>
                    <a:lstStyle/>
                    <a:p>
                      <a:pPr marL="0" algn="ctr" defTabSz="914400" rtl="0" eaLnBrk="1" fontAlgn="b" latinLnBrk="0" hangingPunct="1"/>
                      <a:r>
                        <a:rPr lang="en-US" sz="1600" b="1" u="none" strike="noStrike" kern="1200" dirty="0">
                          <a:solidFill>
                            <a:schemeClr val="tx1"/>
                          </a:solidFill>
                          <a:effectLst/>
                        </a:rPr>
                        <a:t>40.60 </a:t>
                      </a:r>
                      <a:endParaRPr lang="en-US" sz="1600" b="1" u="none" strike="noStrike" kern="1200" dirty="0">
                        <a:solidFill>
                          <a:schemeClr val="tx1"/>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chemeClr val="tx1"/>
                          </a:solidFill>
                          <a:effectLst/>
                        </a:rPr>
                        <a:t>39.60 </a:t>
                      </a:r>
                      <a:endParaRPr lang="en-US" sz="1600" b="1" u="none" strike="noStrike" kern="1200" dirty="0">
                        <a:solidFill>
                          <a:schemeClr val="tx1"/>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chemeClr val="tx1"/>
                          </a:solidFill>
                          <a:effectLst/>
                        </a:rPr>
                        <a:t>38.60 </a:t>
                      </a:r>
                      <a:endParaRPr lang="en-US" sz="1600" b="1" u="none" strike="noStrike" kern="1200" dirty="0">
                        <a:solidFill>
                          <a:schemeClr val="tx1"/>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chemeClr val="tx1"/>
                          </a:solidFill>
                          <a:effectLst/>
                        </a:rPr>
                        <a:t>42.60 </a:t>
                      </a:r>
                      <a:endParaRPr lang="en-US" sz="1600" b="1" u="none" strike="noStrike" kern="1200" dirty="0">
                        <a:solidFill>
                          <a:schemeClr val="tx1"/>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chemeClr val="tx1"/>
                          </a:solidFill>
                          <a:effectLst/>
                        </a:rPr>
                        <a:t>4.00</a:t>
                      </a:r>
                      <a:endParaRPr lang="en-US" sz="1600" b="1" u="none" strike="noStrike" kern="1200" dirty="0">
                        <a:solidFill>
                          <a:schemeClr val="tx1"/>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chemeClr val="tx1"/>
                          </a:solidFill>
                          <a:effectLst/>
                        </a:rPr>
                        <a:t>10.4%</a:t>
                      </a:r>
                      <a:endParaRPr lang="en-US" sz="1600" b="1" u="none" strike="noStrike" kern="1200" dirty="0">
                        <a:solidFill>
                          <a:schemeClr val="tx1"/>
                        </a:solidFill>
                        <a:effectLst/>
                        <a:latin typeface="+mn-lt"/>
                        <a:ea typeface="+mn-ea"/>
                        <a:cs typeface="+mn-cs"/>
                      </a:endParaRPr>
                    </a:p>
                  </a:txBody>
                  <a:tcPr marL="9525" marR="9525" marT="9525" marB="0" anchor="ctr"/>
                </a:tc>
                <a:extLst>
                  <a:ext uri="{0D108BD9-81ED-4DB2-BD59-A6C34878D82A}">
                    <a16:rowId xmlns:a16="http://schemas.microsoft.com/office/drawing/2014/main" val="652313719"/>
                  </a:ext>
                </a:extLst>
              </a:tr>
              <a:tr h="3994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t>Staffing Level (Special Funds FTEs)</a:t>
                      </a:r>
                    </a:p>
                  </a:txBody>
                  <a:tcPr anchor="ctr"/>
                </a:tc>
                <a:tc>
                  <a:txBody>
                    <a:bodyPr/>
                    <a:lstStyle/>
                    <a:p>
                      <a:pPr marL="0" algn="ctr" defTabSz="914400" rtl="0" eaLnBrk="1" fontAlgn="b" latinLnBrk="0" hangingPunct="1"/>
                      <a:r>
                        <a:rPr lang="en-US" sz="1600" b="1" u="none" strike="noStrike" kern="1200" dirty="0">
                          <a:solidFill>
                            <a:schemeClr val="tx1"/>
                          </a:solidFill>
                          <a:effectLst/>
                        </a:rPr>
                        <a:t>0.40 </a:t>
                      </a:r>
                      <a:endParaRPr lang="en-US" sz="1600" b="1" u="none" strike="noStrike" kern="1200" dirty="0">
                        <a:solidFill>
                          <a:schemeClr val="tx1"/>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chemeClr val="tx1"/>
                          </a:solidFill>
                          <a:effectLst/>
                        </a:rPr>
                        <a:t>0.40 </a:t>
                      </a:r>
                      <a:endParaRPr lang="en-US" sz="1600" b="1" u="none" strike="noStrike" kern="1200" dirty="0">
                        <a:solidFill>
                          <a:schemeClr val="tx1"/>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chemeClr val="tx1"/>
                          </a:solidFill>
                          <a:effectLst/>
                        </a:rPr>
                        <a:t>1.40 </a:t>
                      </a:r>
                      <a:endParaRPr lang="en-US" sz="1600" b="1" u="none" strike="noStrike" kern="1200" dirty="0">
                        <a:solidFill>
                          <a:schemeClr val="tx1"/>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chemeClr val="tx1"/>
                          </a:solidFill>
                          <a:effectLst/>
                        </a:rPr>
                        <a:t>1.40 </a:t>
                      </a:r>
                      <a:endParaRPr lang="en-US" sz="1600" b="1" u="none" strike="noStrike" kern="1200" dirty="0">
                        <a:solidFill>
                          <a:schemeClr val="tx1"/>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chemeClr val="tx1"/>
                          </a:solidFill>
                          <a:effectLst/>
                        </a:rPr>
                        <a:t>0.00 </a:t>
                      </a:r>
                      <a:endParaRPr lang="en-US" sz="1600" b="1" u="none" strike="noStrike" kern="1200" dirty="0">
                        <a:solidFill>
                          <a:schemeClr val="tx1"/>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chemeClr val="tx1"/>
                          </a:solidFill>
                          <a:effectLst/>
                        </a:rPr>
                        <a:t>0.0%</a:t>
                      </a:r>
                      <a:endParaRPr lang="en-US" sz="1600" b="1" u="none" strike="noStrike" kern="1200" dirty="0">
                        <a:solidFill>
                          <a:schemeClr val="tx1"/>
                        </a:solidFill>
                        <a:effectLst/>
                        <a:latin typeface="+mn-lt"/>
                        <a:ea typeface="+mn-ea"/>
                        <a:cs typeface="+mn-cs"/>
                      </a:endParaRPr>
                    </a:p>
                  </a:txBody>
                  <a:tcPr marL="9525" marR="9525" marT="9525" marB="0" anchor="ctr"/>
                </a:tc>
                <a:extLst>
                  <a:ext uri="{0D108BD9-81ED-4DB2-BD59-A6C34878D82A}">
                    <a16:rowId xmlns:a16="http://schemas.microsoft.com/office/drawing/2014/main" val="2891457995"/>
                  </a:ext>
                </a:extLst>
              </a:tr>
              <a:tr h="399403">
                <a:tc>
                  <a:txBody>
                    <a:bodyPr/>
                    <a:lstStyle/>
                    <a:p>
                      <a:r>
                        <a:rPr lang="en-US" sz="1600" b="1" dirty="0"/>
                        <a:t>Staffing Level (All Funds FTEs)</a:t>
                      </a:r>
                    </a:p>
                  </a:txBody>
                  <a:tcPr anchor="ctr"/>
                </a:tc>
                <a:tc>
                  <a:txBody>
                    <a:bodyPr/>
                    <a:lstStyle/>
                    <a:p>
                      <a:pPr marL="0" algn="ctr" defTabSz="914400" rtl="0" eaLnBrk="1" fontAlgn="b" latinLnBrk="0" hangingPunct="1"/>
                      <a:r>
                        <a:rPr lang="en-US" sz="1600" b="1" u="none" strike="noStrike" kern="1200" dirty="0">
                          <a:solidFill>
                            <a:schemeClr val="tx1"/>
                          </a:solidFill>
                          <a:effectLst/>
                        </a:rPr>
                        <a:t>41.00</a:t>
                      </a:r>
                      <a:endParaRPr lang="en-US" sz="1600" b="1" u="none" strike="noStrike" kern="1200" dirty="0">
                        <a:solidFill>
                          <a:schemeClr val="tx1"/>
                        </a:solidFill>
                        <a:effectLst/>
                        <a:latin typeface="+mn-lt"/>
                        <a:ea typeface="+mn-ea"/>
                        <a:cs typeface="+mn-cs"/>
                      </a:endParaRPr>
                    </a:p>
                  </a:txBody>
                  <a:tcPr marL="0" marR="0" marT="0" marB="0" anchor="ctr"/>
                </a:tc>
                <a:tc>
                  <a:txBody>
                    <a:bodyPr/>
                    <a:lstStyle/>
                    <a:p>
                      <a:pPr marL="0" algn="ctr" defTabSz="914400" rtl="0" eaLnBrk="1" fontAlgn="b" latinLnBrk="0" hangingPunct="1"/>
                      <a:r>
                        <a:rPr lang="en-US" sz="1600" b="1" u="none" strike="noStrike" kern="1200" dirty="0">
                          <a:solidFill>
                            <a:schemeClr val="tx1"/>
                          </a:solidFill>
                          <a:effectLst/>
                        </a:rPr>
                        <a:t> 41.00</a:t>
                      </a:r>
                      <a:endParaRPr lang="en-US" sz="1600" b="1" u="none" strike="noStrike" kern="1200" dirty="0">
                        <a:solidFill>
                          <a:schemeClr val="tx1"/>
                        </a:solidFill>
                        <a:effectLst/>
                        <a:latin typeface="+mn-lt"/>
                        <a:ea typeface="+mn-ea"/>
                        <a:cs typeface="+mn-cs"/>
                      </a:endParaRPr>
                    </a:p>
                  </a:txBody>
                  <a:tcPr marL="0" marR="0" marT="0" marB="0" anchor="ctr"/>
                </a:tc>
                <a:tc>
                  <a:txBody>
                    <a:bodyPr/>
                    <a:lstStyle/>
                    <a:p>
                      <a:pPr marL="0" algn="ctr" defTabSz="914400" rtl="0" eaLnBrk="1" fontAlgn="b" latinLnBrk="0" hangingPunct="1"/>
                      <a:r>
                        <a:rPr lang="en-US" sz="1600" b="1" u="none" strike="noStrike" kern="1200" dirty="0">
                          <a:solidFill>
                            <a:schemeClr val="tx1"/>
                          </a:solidFill>
                          <a:effectLst/>
                        </a:rPr>
                        <a:t> 40.00</a:t>
                      </a:r>
                      <a:endParaRPr lang="en-US" sz="1600" b="1" u="none" strike="noStrike" kern="1200" dirty="0">
                        <a:solidFill>
                          <a:schemeClr val="tx1"/>
                        </a:solidFill>
                        <a:effectLst/>
                        <a:latin typeface="+mn-lt"/>
                        <a:ea typeface="+mn-ea"/>
                        <a:cs typeface="+mn-cs"/>
                      </a:endParaRPr>
                    </a:p>
                  </a:txBody>
                  <a:tcPr marL="0" marR="0" marT="0" marB="0" anchor="ctr"/>
                </a:tc>
                <a:tc>
                  <a:txBody>
                    <a:bodyPr/>
                    <a:lstStyle/>
                    <a:p>
                      <a:pPr marL="0" algn="ctr" defTabSz="914400" rtl="0" eaLnBrk="1" fontAlgn="b" latinLnBrk="0" hangingPunct="1"/>
                      <a:r>
                        <a:rPr lang="en-US" sz="1600" b="1" u="none" strike="noStrike" kern="1200" dirty="0">
                          <a:solidFill>
                            <a:schemeClr val="tx1"/>
                          </a:solidFill>
                          <a:effectLst/>
                        </a:rPr>
                        <a:t> 44.00</a:t>
                      </a:r>
                      <a:endParaRPr lang="en-US" sz="1600" b="1" u="none" strike="noStrike" kern="1200" dirty="0">
                        <a:solidFill>
                          <a:schemeClr val="tx1"/>
                        </a:solidFill>
                        <a:effectLst/>
                        <a:latin typeface="+mn-lt"/>
                        <a:ea typeface="+mn-ea"/>
                        <a:cs typeface="+mn-cs"/>
                      </a:endParaRPr>
                    </a:p>
                  </a:txBody>
                  <a:tcPr marL="0" marR="0" marT="0" marB="0" anchor="ctr"/>
                </a:tc>
                <a:tc>
                  <a:txBody>
                    <a:bodyPr/>
                    <a:lstStyle/>
                    <a:p>
                      <a:pPr marL="0" algn="ctr" defTabSz="914400" rtl="0" eaLnBrk="1" fontAlgn="b" latinLnBrk="0" hangingPunct="1"/>
                      <a:r>
                        <a:rPr lang="en-US" sz="1600" b="1" u="none" strike="noStrike" kern="1200" dirty="0">
                          <a:solidFill>
                            <a:schemeClr val="tx1"/>
                          </a:solidFill>
                          <a:effectLst/>
                        </a:rPr>
                        <a:t> 4.00</a:t>
                      </a:r>
                      <a:endParaRPr lang="en-US" sz="1600" b="1" u="none" strike="noStrike" kern="1200" dirty="0">
                        <a:solidFill>
                          <a:schemeClr val="tx1"/>
                        </a:solidFill>
                        <a:effectLst/>
                        <a:latin typeface="+mn-lt"/>
                        <a:ea typeface="+mn-ea"/>
                        <a:cs typeface="+mn-cs"/>
                      </a:endParaRPr>
                    </a:p>
                  </a:txBody>
                  <a:tcPr marL="6350" marT="635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1" u="none" strike="noStrike" kern="1200" dirty="0">
                          <a:solidFill>
                            <a:schemeClr val="tx1"/>
                          </a:solidFill>
                          <a:effectLst/>
                        </a:rPr>
                        <a:t> 10.0%</a:t>
                      </a:r>
                      <a:endParaRPr lang="en-US" sz="1600" b="1" u="none" strike="noStrike" kern="1200" dirty="0">
                        <a:solidFill>
                          <a:schemeClr val="tx1"/>
                        </a:solidFill>
                        <a:effectLst/>
                        <a:latin typeface="+mn-lt"/>
                        <a:ea typeface="+mn-ea"/>
                        <a:cs typeface="+mn-cs"/>
                      </a:endParaRPr>
                    </a:p>
                  </a:txBody>
                  <a:tcPr marL="6350" marT="6350" marB="0" anchor="ctr"/>
                </a:tc>
                <a:extLst>
                  <a:ext uri="{0D108BD9-81ED-4DB2-BD59-A6C34878D82A}">
                    <a16:rowId xmlns:a16="http://schemas.microsoft.com/office/drawing/2014/main" val="3718219120"/>
                  </a:ext>
                </a:extLst>
              </a:tr>
            </a:tbl>
          </a:graphicData>
        </a:graphic>
      </p:graphicFrame>
    </p:spTree>
    <p:extLst>
      <p:ext uri="{BB962C8B-B14F-4D97-AF65-F5344CB8AC3E}">
        <p14:creationId xmlns:p14="http://schemas.microsoft.com/office/powerpoint/2010/main" val="2062634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296141" y="1188720"/>
            <a:ext cx="9820982" cy="473825"/>
          </a:xfrm>
        </p:spPr>
        <p:txBody>
          <a:bodyPr>
            <a:normAutofit/>
          </a:bodyPr>
          <a:lstStyle/>
          <a:p>
            <a:r>
              <a:rPr lang="en-US" sz="2000" dirty="0"/>
              <a:t>General Fund – FY 2027 Proposed Budget</a:t>
            </a:r>
          </a:p>
        </p:txBody>
      </p:sp>
      <p:sp>
        <p:nvSpPr>
          <p:cNvPr id="5" name="TextBox 4">
            <a:extLst>
              <a:ext uri="{FF2B5EF4-FFF2-40B4-BE49-F238E27FC236}">
                <a16:creationId xmlns:a16="http://schemas.microsoft.com/office/drawing/2014/main" id="{981B1485-3FBB-4141-AB61-625DCADD76AD}"/>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dirty="0"/>
          </a:p>
        </p:txBody>
      </p:sp>
      <p:graphicFrame>
        <p:nvGraphicFramePr>
          <p:cNvPr id="8" name="Table 4">
            <a:extLst>
              <a:ext uri="{FF2B5EF4-FFF2-40B4-BE49-F238E27FC236}">
                <a16:creationId xmlns:a16="http://schemas.microsoft.com/office/drawing/2014/main" id="{27CF2DB8-5A0F-42CB-959E-D11708091387}"/>
              </a:ext>
            </a:extLst>
          </p:cNvPr>
          <p:cNvGraphicFramePr>
            <a:graphicFrameLocks noGrp="1"/>
          </p:cNvGraphicFramePr>
          <p:nvPr>
            <p:ph sz="half" idx="2"/>
          </p:nvPr>
        </p:nvGraphicFramePr>
        <p:xfrm>
          <a:off x="605633" y="1923542"/>
          <a:ext cx="10980733" cy="3139646"/>
        </p:xfrm>
        <a:graphic>
          <a:graphicData uri="http://schemas.openxmlformats.org/drawingml/2006/table">
            <a:tbl>
              <a:tblPr firstRow="1" bandRow="1">
                <a:tableStyleId>{93296810-A885-4BE3-A3E7-6D5BEEA58F35}</a:tableStyleId>
              </a:tblPr>
              <a:tblGrid>
                <a:gridCol w="3307999">
                  <a:extLst>
                    <a:ext uri="{9D8B030D-6E8A-4147-A177-3AD203B41FA5}">
                      <a16:colId xmlns:a16="http://schemas.microsoft.com/office/drawing/2014/main" val="2551090829"/>
                    </a:ext>
                  </a:extLst>
                </a:gridCol>
                <a:gridCol w="1261872">
                  <a:extLst>
                    <a:ext uri="{9D8B030D-6E8A-4147-A177-3AD203B41FA5}">
                      <a16:colId xmlns:a16="http://schemas.microsoft.com/office/drawing/2014/main" val="958917588"/>
                    </a:ext>
                  </a:extLst>
                </a:gridCol>
                <a:gridCol w="1289304">
                  <a:extLst>
                    <a:ext uri="{9D8B030D-6E8A-4147-A177-3AD203B41FA5}">
                      <a16:colId xmlns:a16="http://schemas.microsoft.com/office/drawing/2014/main" val="4162923738"/>
                    </a:ext>
                  </a:extLst>
                </a:gridCol>
                <a:gridCol w="1316736">
                  <a:extLst>
                    <a:ext uri="{9D8B030D-6E8A-4147-A177-3AD203B41FA5}">
                      <a16:colId xmlns:a16="http://schemas.microsoft.com/office/drawing/2014/main" val="1242384018"/>
                    </a:ext>
                  </a:extLst>
                </a:gridCol>
                <a:gridCol w="1375019">
                  <a:extLst>
                    <a:ext uri="{9D8B030D-6E8A-4147-A177-3AD203B41FA5}">
                      <a16:colId xmlns:a16="http://schemas.microsoft.com/office/drawing/2014/main" val="2874584347"/>
                    </a:ext>
                  </a:extLst>
                </a:gridCol>
                <a:gridCol w="1159738">
                  <a:extLst>
                    <a:ext uri="{9D8B030D-6E8A-4147-A177-3AD203B41FA5}">
                      <a16:colId xmlns:a16="http://schemas.microsoft.com/office/drawing/2014/main" val="3619692300"/>
                    </a:ext>
                  </a:extLst>
                </a:gridCol>
                <a:gridCol w="1270065">
                  <a:extLst>
                    <a:ext uri="{9D8B030D-6E8A-4147-A177-3AD203B41FA5}">
                      <a16:colId xmlns:a16="http://schemas.microsoft.com/office/drawing/2014/main" val="596270393"/>
                    </a:ext>
                  </a:extLst>
                </a:gridCol>
              </a:tblGrid>
              <a:tr h="689878">
                <a:tc>
                  <a:txBody>
                    <a:bodyPr/>
                    <a:lstStyle/>
                    <a:p>
                      <a:pPr algn="l"/>
                      <a:r>
                        <a:rPr lang="en-US" sz="1600" dirty="0"/>
                        <a:t>Parks &amp; Recreation Department</a:t>
                      </a:r>
                    </a:p>
                  </a:txBody>
                  <a:tcPr anchor="ctr"/>
                </a:tc>
                <a:tc>
                  <a:txBody>
                    <a:bodyPr/>
                    <a:lstStyle/>
                    <a:p>
                      <a:pPr marL="0" algn="ctr" defTabSz="457200" rtl="0" eaLnBrk="1" fontAlgn="b" latinLnBrk="0" hangingPunct="1"/>
                      <a:r>
                        <a:rPr lang="en-US" sz="1600" b="1" kern="1200" dirty="0">
                          <a:solidFill>
                            <a:schemeClr val="lt1"/>
                          </a:solidFill>
                        </a:rPr>
                        <a:t>FY 2024 Actuals</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FY 2025 Actuals</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FY 2026 Budget</a:t>
                      </a:r>
                      <a:endParaRPr lang="en-US" sz="1600" b="1" kern="1200" dirty="0">
                        <a:solidFill>
                          <a:schemeClr val="lt1"/>
                        </a:solidFill>
                        <a:latin typeface="+mn-lt"/>
                        <a:ea typeface="+mn-ea"/>
                        <a:cs typeface="+mn-cs"/>
                      </a:endParaRPr>
                    </a:p>
                  </a:txBody>
                  <a:tcPr marL="9525" marR="9525" marT="952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rPr>
                        <a:t>FY 2027</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 Change FY’27-26</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 Change</a:t>
                      </a:r>
                    </a:p>
                    <a:p>
                      <a:pPr marL="0" algn="ctr" defTabSz="457200" rtl="0" eaLnBrk="1" fontAlgn="b" latinLnBrk="0" hangingPunct="1"/>
                      <a:r>
                        <a:rPr lang="en-US" sz="1600" b="1" kern="1200" dirty="0">
                          <a:solidFill>
                            <a:schemeClr val="lt1"/>
                          </a:solidFill>
                        </a:rPr>
                        <a:t> FY’27-26</a:t>
                      </a:r>
                      <a:endParaRPr lang="en-US" sz="1600" b="1" kern="1200" dirty="0">
                        <a:solidFill>
                          <a:schemeClr val="lt1"/>
                        </a:solidFill>
                        <a:latin typeface="+mn-lt"/>
                        <a:ea typeface="+mn-ea"/>
                        <a:cs typeface="+mn-cs"/>
                      </a:endParaRPr>
                    </a:p>
                  </a:txBody>
                  <a:tcPr marL="9525" marR="9525" marT="9525" marB="0" anchor="ctr"/>
                </a:tc>
                <a:extLst>
                  <a:ext uri="{0D108BD9-81ED-4DB2-BD59-A6C34878D82A}">
                    <a16:rowId xmlns:a16="http://schemas.microsoft.com/office/drawing/2014/main" val="1667850942"/>
                  </a:ext>
                </a:extLst>
              </a:tr>
              <a:tr h="399403">
                <a:tc>
                  <a:txBody>
                    <a:bodyPr/>
                    <a:lstStyle/>
                    <a:p>
                      <a:r>
                        <a:rPr lang="en-US" sz="1600" dirty="0"/>
                        <a:t>Personal Services</a:t>
                      </a:r>
                    </a:p>
                  </a:txBody>
                  <a:tcPr anchor="ctr"/>
                </a:tc>
                <a:tc>
                  <a:txBody>
                    <a:bodyPr/>
                    <a:lstStyle/>
                    <a:p>
                      <a:pPr algn="ctr" fontAlgn="b">
                        <a:buNone/>
                      </a:pPr>
                      <a:r>
                        <a:rPr lang="en-US" sz="1800" b="0" i="0" u="none" strike="noStrike" dirty="0">
                          <a:effectLst/>
                          <a:latin typeface="Aptos Narrow" panose="020B0004020202020204" pitchFamily="34" charset="0"/>
                        </a:rPr>
                        <a:t>$4,150,175</a:t>
                      </a:r>
                    </a:p>
                  </a:txBody>
                  <a:tcPr marL="9525" marR="9525" marT="9525" marB="0" anchor="ctr"/>
                </a:tc>
                <a:tc>
                  <a:txBody>
                    <a:bodyPr/>
                    <a:lstStyle/>
                    <a:p>
                      <a:pPr algn="ctr" fontAlgn="b">
                        <a:buNone/>
                      </a:pPr>
                      <a:r>
                        <a:rPr lang="en-US" sz="1800" b="0" i="0" u="none" strike="noStrike" dirty="0">
                          <a:effectLst/>
                          <a:latin typeface="Aptos Narrow" panose="020B0004020202020204" pitchFamily="34" charset="0"/>
                        </a:rPr>
                        <a:t>$4,881,649</a:t>
                      </a:r>
                    </a:p>
                  </a:txBody>
                  <a:tcPr marL="9525" marR="9525" marT="9525" marB="0" anchor="ctr"/>
                </a:tc>
                <a:tc>
                  <a:txBody>
                    <a:bodyPr/>
                    <a:lstStyle/>
                    <a:p>
                      <a:pPr algn="ctr" fontAlgn="b">
                        <a:buNone/>
                      </a:pPr>
                      <a:r>
                        <a:rPr lang="en-US" sz="1800" b="0" i="0" u="none" strike="noStrike" dirty="0">
                          <a:effectLst/>
                          <a:latin typeface="Aptos Narrow" panose="020B0004020202020204" pitchFamily="34" charset="0"/>
                        </a:rPr>
                        <a:t>$5,654,184</a:t>
                      </a:r>
                    </a:p>
                  </a:txBody>
                  <a:tcPr marL="9525" marR="9525" marT="9525" marB="0" anchor="ctr"/>
                </a:tc>
                <a:tc>
                  <a:txBody>
                    <a:bodyPr/>
                    <a:lstStyle/>
                    <a:p>
                      <a:pPr algn="ctr" fontAlgn="b">
                        <a:buNone/>
                      </a:pPr>
                      <a:r>
                        <a:rPr lang="en-US" sz="1800" b="0" i="0" u="none" strike="noStrike" dirty="0">
                          <a:effectLst/>
                          <a:latin typeface="Aptos Narrow" panose="020B0004020202020204" pitchFamily="34" charset="0"/>
                        </a:rPr>
                        <a:t>$6,035,451</a:t>
                      </a:r>
                    </a:p>
                  </a:txBody>
                  <a:tcPr marL="9525" marR="9525" marT="9525" marB="0" anchor="ctr"/>
                </a:tc>
                <a:tc>
                  <a:txBody>
                    <a:bodyPr/>
                    <a:lstStyle/>
                    <a:p>
                      <a:pPr algn="ctr" fontAlgn="b">
                        <a:buNone/>
                      </a:pPr>
                      <a:r>
                        <a:rPr lang="en-US" sz="1800" b="0" i="0" u="none" strike="noStrike" dirty="0">
                          <a:effectLst/>
                          <a:latin typeface="Aptos Narrow" panose="020B0004020202020204" pitchFamily="34" charset="0"/>
                        </a:rPr>
                        <a:t>$381,267</a:t>
                      </a:r>
                    </a:p>
                  </a:txBody>
                  <a:tcPr marL="9525" marR="9525" marT="9525" marB="0" anchor="ctr"/>
                </a:tc>
                <a:tc>
                  <a:txBody>
                    <a:bodyPr/>
                    <a:lstStyle/>
                    <a:p>
                      <a:pPr algn="ctr" fontAlgn="b">
                        <a:buNone/>
                      </a:pPr>
                      <a:r>
                        <a:rPr lang="en-US" sz="1800" b="0" i="0" u="none" strike="noStrike" dirty="0">
                          <a:effectLst/>
                          <a:latin typeface="Aptos Narrow" panose="020B0004020202020204" pitchFamily="34" charset="0"/>
                        </a:rPr>
                        <a:t>6.7%</a:t>
                      </a:r>
                    </a:p>
                  </a:txBody>
                  <a:tcPr marL="9525" marR="9525" marT="9525" marB="0" anchor="ctr"/>
                </a:tc>
                <a:extLst>
                  <a:ext uri="{0D108BD9-81ED-4DB2-BD59-A6C34878D82A}">
                    <a16:rowId xmlns:a16="http://schemas.microsoft.com/office/drawing/2014/main" val="52553187"/>
                  </a:ext>
                </a:extLst>
              </a:tr>
              <a:tr h="401586">
                <a:tc>
                  <a:txBody>
                    <a:bodyPr/>
                    <a:lstStyle/>
                    <a:p>
                      <a:r>
                        <a:rPr lang="en-US" sz="1600" dirty="0"/>
                        <a:t>Materials, Supplies, and Equipment</a:t>
                      </a:r>
                    </a:p>
                  </a:txBody>
                  <a:tcPr anchor="ctr"/>
                </a:tc>
                <a:tc>
                  <a:txBody>
                    <a:bodyPr/>
                    <a:lstStyle/>
                    <a:p>
                      <a:pPr algn="ctr" fontAlgn="b">
                        <a:buNone/>
                      </a:pPr>
                      <a:r>
                        <a:rPr lang="en-US" sz="1800" b="0" i="0" u="none" strike="noStrike" dirty="0">
                          <a:effectLst/>
                          <a:latin typeface="Aptos Narrow" panose="020B0004020202020204" pitchFamily="34" charset="0"/>
                        </a:rPr>
                        <a:t>1,545,151</a:t>
                      </a:r>
                    </a:p>
                  </a:txBody>
                  <a:tcPr marL="9525" marR="9525" marT="9525" marB="0" anchor="ctr"/>
                </a:tc>
                <a:tc>
                  <a:txBody>
                    <a:bodyPr/>
                    <a:lstStyle/>
                    <a:p>
                      <a:pPr algn="ctr" fontAlgn="b">
                        <a:buNone/>
                      </a:pPr>
                      <a:r>
                        <a:rPr lang="en-US" sz="1800" b="0" i="0" u="none" strike="noStrike" dirty="0">
                          <a:effectLst/>
                          <a:latin typeface="Aptos Narrow" panose="020B0004020202020204" pitchFamily="34" charset="0"/>
                        </a:rPr>
                        <a:t>1,557,404</a:t>
                      </a:r>
                    </a:p>
                  </a:txBody>
                  <a:tcPr marL="9525" marR="9525" marT="9525" marB="0" anchor="ctr"/>
                </a:tc>
                <a:tc>
                  <a:txBody>
                    <a:bodyPr/>
                    <a:lstStyle/>
                    <a:p>
                      <a:pPr algn="ctr" fontAlgn="b">
                        <a:buNone/>
                      </a:pPr>
                      <a:r>
                        <a:rPr lang="en-US" sz="1800" b="0" i="0" u="none" strike="noStrike" dirty="0">
                          <a:effectLst/>
                          <a:latin typeface="Aptos Narrow" panose="020B0004020202020204" pitchFamily="34" charset="0"/>
                        </a:rPr>
                        <a:t>1,740,273</a:t>
                      </a:r>
                    </a:p>
                  </a:txBody>
                  <a:tcPr marL="9525" marR="9525" marT="9525" marB="0" anchor="ctr"/>
                </a:tc>
                <a:tc>
                  <a:txBody>
                    <a:bodyPr/>
                    <a:lstStyle/>
                    <a:p>
                      <a:pPr algn="ctr" fontAlgn="b">
                        <a:buNone/>
                      </a:pPr>
                      <a:r>
                        <a:rPr lang="en-US" sz="1800" b="0" i="0" u="none" strike="noStrike" dirty="0">
                          <a:effectLst/>
                          <a:latin typeface="Aptos Narrow" panose="020B0004020202020204" pitchFamily="34" charset="0"/>
                        </a:rPr>
                        <a:t>1,601,999</a:t>
                      </a:r>
                    </a:p>
                  </a:txBody>
                  <a:tcPr marL="9525" marR="9525" marT="9525" marB="0" anchor="ctr"/>
                </a:tc>
                <a:tc>
                  <a:txBody>
                    <a:bodyPr/>
                    <a:lstStyle/>
                    <a:p>
                      <a:pPr algn="ctr" fontAlgn="b">
                        <a:buNone/>
                      </a:pPr>
                      <a:r>
                        <a:rPr lang="en-US" sz="1800" b="0" i="0" u="none" strike="noStrike" dirty="0">
                          <a:effectLst/>
                          <a:latin typeface="Aptos Narrow" panose="020B0004020202020204" pitchFamily="34" charset="0"/>
                        </a:rPr>
                        <a:t>(138,274)</a:t>
                      </a:r>
                    </a:p>
                  </a:txBody>
                  <a:tcPr marL="9525" marR="9525" marT="9525" marB="0" anchor="ctr"/>
                </a:tc>
                <a:tc>
                  <a:txBody>
                    <a:bodyPr/>
                    <a:lstStyle/>
                    <a:p>
                      <a:pPr algn="ctr" fontAlgn="b">
                        <a:buNone/>
                      </a:pPr>
                      <a:r>
                        <a:rPr lang="en-US" sz="1800" b="0" i="0" u="none" strike="noStrike" dirty="0">
                          <a:effectLst/>
                          <a:latin typeface="Aptos Narrow" panose="020B0004020202020204" pitchFamily="34" charset="0"/>
                        </a:rPr>
                        <a:t>-7.9%</a:t>
                      </a:r>
                    </a:p>
                  </a:txBody>
                  <a:tcPr marL="9525" marR="9525" marT="9525" marB="0" anchor="ctr"/>
                </a:tc>
                <a:extLst>
                  <a:ext uri="{0D108BD9-81ED-4DB2-BD59-A6C34878D82A}">
                    <a16:rowId xmlns:a16="http://schemas.microsoft.com/office/drawing/2014/main" val="1107242354"/>
                  </a:ext>
                </a:extLst>
              </a:tr>
              <a:tr h="399403">
                <a:tc>
                  <a:txBody>
                    <a:bodyPr/>
                    <a:lstStyle/>
                    <a:p>
                      <a:r>
                        <a:rPr lang="en-US" sz="1600" dirty="0"/>
                        <a:t>Internal Services</a:t>
                      </a:r>
                    </a:p>
                  </a:txBody>
                  <a:tcPr anchor="ctr"/>
                </a:tc>
                <a:tc>
                  <a:txBody>
                    <a:bodyPr/>
                    <a:lstStyle/>
                    <a:p>
                      <a:pPr algn="ctr" fontAlgn="b">
                        <a:buNone/>
                      </a:pPr>
                      <a:r>
                        <a:rPr lang="en-US" sz="1800" b="0" i="0" u="none" strike="noStrike" dirty="0">
                          <a:effectLst/>
                          <a:latin typeface="Aptos Narrow" panose="020B0004020202020204" pitchFamily="34" charset="0"/>
                        </a:rPr>
                        <a:t>1,522,272</a:t>
                      </a:r>
                    </a:p>
                  </a:txBody>
                  <a:tcPr marL="9525" marR="9525" marT="9525" marB="0" anchor="ctr"/>
                </a:tc>
                <a:tc>
                  <a:txBody>
                    <a:bodyPr/>
                    <a:lstStyle/>
                    <a:p>
                      <a:pPr algn="ctr" fontAlgn="b">
                        <a:buNone/>
                      </a:pPr>
                      <a:r>
                        <a:rPr lang="en-US" sz="1800" b="0" i="0" u="none" strike="noStrike" dirty="0">
                          <a:effectLst/>
                          <a:latin typeface="Aptos Narrow" panose="020B0004020202020204" pitchFamily="34" charset="0"/>
                        </a:rPr>
                        <a:t>1,816,031</a:t>
                      </a:r>
                    </a:p>
                  </a:txBody>
                  <a:tcPr marL="9525" marR="9525" marT="9525" marB="0" anchor="ctr"/>
                </a:tc>
                <a:tc>
                  <a:txBody>
                    <a:bodyPr/>
                    <a:lstStyle/>
                    <a:p>
                      <a:pPr algn="ctr" fontAlgn="b">
                        <a:buNone/>
                      </a:pPr>
                      <a:r>
                        <a:rPr lang="en-US" sz="1800" b="0" i="0" u="none" strike="noStrike" dirty="0">
                          <a:effectLst/>
                          <a:latin typeface="Aptos Narrow" panose="020B0004020202020204" pitchFamily="34" charset="0"/>
                        </a:rPr>
                        <a:t>1,338,951</a:t>
                      </a:r>
                    </a:p>
                  </a:txBody>
                  <a:tcPr marL="9525" marR="9525" marT="9525" marB="0" anchor="ctr"/>
                </a:tc>
                <a:tc>
                  <a:txBody>
                    <a:bodyPr/>
                    <a:lstStyle/>
                    <a:p>
                      <a:pPr algn="ctr" fontAlgn="b">
                        <a:buNone/>
                      </a:pPr>
                      <a:r>
                        <a:rPr lang="en-US" sz="1800" b="0" i="0" u="none" strike="noStrike" dirty="0">
                          <a:effectLst/>
                          <a:latin typeface="Aptos Narrow" panose="020B0004020202020204" pitchFamily="34" charset="0"/>
                        </a:rPr>
                        <a:t>1,391,524</a:t>
                      </a:r>
                    </a:p>
                  </a:txBody>
                  <a:tcPr marL="9525" marR="9525" marT="9525" marB="0" anchor="ctr"/>
                </a:tc>
                <a:tc>
                  <a:txBody>
                    <a:bodyPr/>
                    <a:lstStyle/>
                    <a:p>
                      <a:pPr algn="ctr" fontAlgn="b">
                        <a:buNone/>
                      </a:pPr>
                      <a:r>
                        <a:rPr lang="en-US" sz="1800" b="0" i="0" u="none" strike="noStrike" dirty="0">
                          <a:effectLst/>
                          <a:latin typeface="Aptos Narrow" panose="020B0004020202020204" pitchFamily="34" charset="0"/>
                        </a:rPr>
                        <a:t>52,573</a:t>
                      </a:r>
                    </a:p>
                  </a:txBody>
                  <a:tcPr marL="9525" marR="9525" marT="9525" marB="0" anchor="ctr"/>
                </a:tc>
                <a:tc>
                  <a:txBody>
                    <a:bodyPr/>
                    <a:lstStyle/>
                    <a:p>
                      <a:pPr algn="ctr" fontAlgn="b">
                        <a:buNone/>
                      </a:pPr>
                      <a:r>
                        <a:rPr lang="en-US" sz="1800" b="0" i="0" u="none" strike="noStrike" dirty="0">
                          <a:effectLst/>
                          <a:latin typeface="Aptos Narrow" panose="020B0004020202020204" pitchFamily="34" charset="0"/>
                        </a:rPr>
                        <a:t>3.9%</a:t>
                      </a:r>
                    </a:p>
                  </a:txBody>
                  <a:tcPr marL="9525" marR="9525" marT="9525" marB="0" anchor="ctr"/>
                </a:tc>
                <a:extLst>
                  <a:ext uri="{0D108BD9-81ED-4DB2-BD59-A6C34878D82A}">
                    <a16:rowId xmlns:a16="http://schemas.microsoft.com/office/drawing/2014/main" val="455438367"/>
                  </a:ext>
                </a:extLst>
              </a:tr>
              <a:tr h="399403">
                <a:tc>
                  <a:txBody>
                    <a:bodyPr/>
                    <a:lstStyle/>
                    <a:p>
                      <a:r>
                        <a:rPr lang="en-US" sz="1600" b="0" dirty="0"/>
                        <a:t>Debt Service</a:t>
                      </a:r>
                    </a:p>
                  </a:txBody>
                  <a:tcPr anchor="ctr"/>
                </a:tc>
                <a:tc>
                  <a:txBody>
                    <a:bodyPr/>
                    <a:lstStyle/>
                    <a:p>
                      <a:pPr algn="ctr" fontAlgn="b">
                        <a:buNone/>
                      </a:pPr>
                      <a:r>
                        <a:rPr lang="en-US" sz="1800" b="0" i="0" u="none" strike="noStrike" dirty="0">
                          <a:effectLst/>
                          <a:latin typeface="Aptos Narrow" panose="020B0004020202020204" pitchFamily="34" charset="0"/>
                        </a:rPr>
                        <a:t>2,969,210</a:t>
                      </a:r>
                    </a:p>
                  </a:txBody>
                  <a:tcPr marL="9525" marR="9525" marT="9525" marB="0" anchor="ctr"/>
                </a:tc>
                <a:tc>
                  <a:txBody>
                    <a:bodyPr/>
                    <a:lstStyle/>
                    <a:p>
                      <a:pPr algn="ctr" fontAlgn="b">
                        <a:buNone/>
                      </a:pPr>
                      <a:r>
                        <a:rPr lang="en-US" sz="1800" b="0" i="0" u="none" strike="noStrike" dirty="0">
                          <a:effectLst/>
                          <a:latin typeface="Aptos Narrow" panose="020B0004020202020204" pitchFamily="34" charset="0"/>
                        </a:rPr>
                        <a:t>2,875,996</a:t>
                      </a:r>
                    </a:p>
                  </a:txBody>
                  <a:tcPr marL="9525" marR="9525" marT="9525" marB="0" anchor="ctr"/>
                </a:tc>
                <a:tc>
                  <a:txBody>
                    <a:bodyPr/>
                    <a:lstStyle/>
                    <a:p>
                      <a:pPr algn="ctr" fontAlgn="b">
                        <a:buNone/>
                      </a:pPr>
                      <a:r>
                        <a:rPr lang="en-US" sz="1800" b="0" i="0" u="none" strike="noStrike" dirty="0">
                          <a:effectLst/>
                          <a:latin typeface="Aptos Narrow" panose="020B0004020202020204" pitchFamily="34" charset="0"/>
                        </a:rPr>
                        <a:t>2,937,209</a:t>
                      </a:r>
                    </a:p>
                  </a:txBody>
                  <a:tcPr marL="9525" marR="9525" marT="9525" marB="0" anchor="ctr"/>
                </a:tc>
                <a:tc>
                  <a:txBody>
                    <a:bodyPr/>
                    <a:lstStyle/>
                    <a:p>
                      <a:pPr algn="ctr" fontAlgn="b">
                        <a:buNone/>
                      </a:pPr>
                      <a:r>
                        <a:rPr lang="en-US" sz="1800" b="0" i="0" u="none" strike="noStrike" dirty="0">
                          <a:effectLst/>
                          <a:latin typeface="Aptos Narrow" panose="020B0004020202020204" pitchFamily="34" charset="0"/>
                        </a:rPr>
                        <a:t>2,356,946</a:t>
                      </a:r>
                    </a:p>
                  </a:txBody>
                  <a:tcPr marL="9525" marR="9525" marT="9525" marB="0" anchor="ctr"/>
                </a:tc>
                <a:tc>
                  <a:txBody>
                    <a:bodyPr/>
                    <a:lstStyle/>
                    <a:p>
                      <a:pPr algn="ctr" fontAlgn="b">
                        <a:buNone/>
                      </a:pPr>
                      <a:r>
                        <a:rPr lang="en-US" sz="1800" b="0" i="0" u="none" strike="noStrike" dirty="0">
                          <a:effectLst/>
                          <a:latin typeface="Aptos Narrow" panose="020B0004020202020204" pitchFamily="34" charset="0"/>
                        </a:rPr>
                        <a:t>(580,263)</a:t>
                      </a:r>
                    </a:p>
                  </a:txBody>
                  <a:tcPr marL="9525" marR="9525" marT="9525" marB="0" anchor="ctr"/>
                </a:tc>
                <a:tc>
                  <a:txBody>
                    <a:bodyPr/>
                    <a:lstStyle/>
                    <a:p>
                      <a:pPr algn="ctr" fontAlgn="b">
                        <a:buNone/>
                      </a:pPr>
                      <a:r>
                        <a:rPr lang="en-US" sz="1800" b="0" i="0" u="none" strike="noStrike" dirty="0">
                          <a:effectLst/>
                          <a:latin typeface="Aptos Narrow" panose="020B0004020202020204" pitchFamily="34" charset="0"/>
                        </a:rPr>
                        <a:t>-19.8%</a:t>
                      </a:r>
                    </a:p>
                  </a:txBody>
                  <a:tcPr marL="9525" marR="9525" marT="9525" marB="0" anchor="ctr"/>
                </a:tc>
                <a:extLst>
                  <a:ext uri="{0D108BD9-81ED-4DB2-BD59-A6C34878D82A}">
                    <a16:rowId xmlns:a16="http://schemas.microsoft.com/office/drawing/2014/main" val="4112550282"/>
                  </a:ext>
                </a:extLst>
              </a:tr>
              <a:tr h="399403">
                <a:tc>
                  <a:txBody>
                    <a:bodyPr/>
                    <a:lstStyle/>
                    <a:p>
                      <a:r>
                        <a:rPr lang="en-US" sz="1600" b="1" dirty="0"/>
                        <a:t>Total</a:t>
                      </a:r>
                    </a:p>
                  </a:txBody>
                  <a:tcPr anchor="ctr"/>
                </a:tc>
                <a:tc>
                  <a:txBody>
                    <a:bodyPr/>
                    <a:lstStyle/>
                    <a:p>
                      <a:pPr algn="ctr" fontAlgn="b">
                        <a:buNone/>
                      </a:pPr>
                      <a:r>
                        <a:rPr lang="en-US" sz="1800" b="1" i="0" u="none" strike="noStrike" dirty="0">
                          <a:effectLst/>
                          <a:latin typeface="Aptos Narrow" panose="020B0004020202020204" pitchFamily="34" charset="0"/>
                        </a:rPr>
                        <a:t>$10,186,806</a:t>
                      </a:r>
                    </a:p>
                  </a:txBody>
                  <a:tcPr marL="9525" marR="9525" marT="9525" marB="0" anchor="ctr"/>
                </a:tc>
                <a:tc>
                  <a:txBody>
                    <a:bodyPr/>
                    <a:lstStyle/>
                    <a:p>
                      <a:pPr algn="ctr" fontAlgn="b">
                        <a:buNone/>
                      </a:pPr>
                      <a:r>
                        <a:rPr lang="en-US" sz="1800" b="1" i="0" u="none" strike="noStrike" dirty="0">
                          <a:effectLst/>
                          <a:latin typeface="Aptos Narrow" panose="020B0004020202020204" pitchFamily="34" charset="0"/>
                        </a:rPr>
                        <a:t>$11,131,078</a:t>
                      </a:r>
                    </a:p>
                  </a:txBody>
                  <a:tcPr marL="9525" marR="9525" marT="9525" marB="0" anchor="ctr"/>
                </a:tc>
                <a:tc>
                  <a:txBody>
                    <a:bodyPr/>
                    <a:lstStyle/>
                    <a:p>
                      <a:pPr algn="ctr" fontAlgn="b">
                        <a:buNone/>
                      </a:pPr>
                      <a:r>
                        <a:rPr lang="en-US" sz="1800" b="1" i="0" u="none" strike="noStrike" dirty="0">
                          <a:effectLst/>
                          <a:latin typeface="Aptos Narrow" panose="020B0004020202020204" pitchFamily="34" charset="0"/>
                        </a:rPr>
                        <a:t>$11,670,617</a:t>
                      </a:r>
                    </a:p>
                  </a:txBody>
                  <a:tcPr marL="9525" marR="9525" marT="9525" marB="0" anchor="ctr"/>
                </a:tc>
                <a:tc>
                  <a:txBody>
                    <a:bodyPr/>
                    <a:lstStyle/>
                    <a:p>
                      <a:pPr algn="ctr" fontAlgn="b">
                        <a:buNone/>
                      </a:pPr>
                      <a:r>
                        <a:rPr lang="en-US" sz="1800" b="1" i="0" u="none" strike="noStrike" dirty="0">
                          <a:effectLst/>
                          <a:latin typeface="Aptos Narrow" panose="020B0004020202020204" pitchFamily="34" charset="0"/>
                        </a:rPr>
                        <a:t>$11,385,920</a:t>
                      </a:r>
                    </a:p>
                  </a:txBody>
                  <a:tcPr marL="9525" marR="9525" marT="9525" marB="0" anchor="ctr"/>
                </a:tc>
                <a:tc>
                  <a:txBody>
                    <a:bodyPr/>
                    <a:lstStyle/>
                    <a:p>
                      <a:pPr algn="ctr" fontAlgn="b">
                        <a:buNone/>
                      </a:pPr>
                      <a:r>
                        <a:rPr lang="en-US" sz="1800" b="1" i="0" u="none" strike="noStrike" dirty="0">
                          <a:effectLst/>
                          <a:latin typeface="Aptos Narrow" panose="020B0004020202020204" pitchFamily="34" charset="0"/>
                        </a:rPr>
                        <a:t>(284,697)</a:t>
                      </a:r>
                    </a:p>
                  </a:txBody>
                  <a:tcPr marL="9525" marR="9525" marT="9525" marB="0" anchor="ctr"/>
                </a:tc>
                <a:tc>
                  <a:txBody>
                    <a:bodyPr/>
                    <a:lstStyle/>
                    <a:p>
                      <a:pPr algn="ctr" fontAlgn="b">
                        <a:buNone/>
                      </a:pPr>
                      <a:r>
                        <a:rPr lang="en-US" sz="1800" b="1" i="0" u="none" strike="noStrike" dirty="0">
                          <a:effectLst/>
                          <a:latin typeface="Aptos Narrow" panose="020B0004020202020204" pitchFamily="34" charset="0"/>
                        </a:rPr>
                        <a:t>-2.4%</a:t>
                      </a:r>
                    </a:p>
                  </a:txBody>
                  <a:tcPr marL="9525" marR="9525" marT="9525" marB="0" anchor="ctr"/>
                </a:tc>
                <a:extLst>
                  <a:ext uri="{0D108BD9-81ED-4DB2-BD59-A6C34878D82A}">
                    <a16:rowId xmlns:a16="http://schemas.microsoft.com/office/drawing/2014/main" val="3157006471"/>
                  </a:ext>
                </a:extLst>
              </a:tr>
              <a:tr h="399403">
                <a:tc>
                  <a:txBody>
                    <a:bodyPr/>
                    <a:lstStyle/>
                    <a:p>
                      <a:r>
                        <a:rPr lang="en-US" sz="1600" b="1" dirty="0"/>
                        <a:t>Staffing Level (General Fund FTEs)</a:t>
                      </a:r>
                    </a:p>
                  </a:txBody>
                  <a:tcPr anchor="ctr"/>
                </a:tc>
                <a:tc>
                  <a:txBody>
                    <a:bodyPr/>
                    <a:lstStyle/>
                    <a:p>
                      <a:pPr marL="0" algn="ctr" defTabSz="914400" rtl="0" eaLnBrk="1" fontAlgn="b" latinLnBrk="0" hangingPunct="1"/>
                      <a:r>
                        <a:rPr lang="en-US" sz="1600" b="1" u="none" strike="noStrike" kern="1200" dirty="0">
                          <a:solidFill>
                            <a:schemeClr val="tx1"/>
                          </a:solidFill>
                          <a:effectLst/>
                        </a:rPr>
                        <a:t>40.60 </a:t>
                      </a:r>
                      <a:endParaRPr lang="en-US" sz="1600" b="1" u="none" strike="noStrike" kern="1200" dirty="0">
                        <a:solidFill>
                          <a:schemeClr val="tx1"/>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chemeClr val="tx1"/>
                          </a:solidFill>
                          <a:effectLst/>
                        </a:rPr>
                        <a:t>39.60 </a:t>
                      </a:r>
                      <a:endParaRPr lang="en-US" sz="1600" b="1" u="none" strike="noStrike" kern="1200" dirty="0">
                        <a:solidFill>
                          <a:schemeClr val="tx1"/>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chemeClr val="tx1"/>
                          </a:solidFill>
                          <a:effectLst/>
                        </a:rPr>
                        <a:t>38.60 </a:t>
                      </a:r>
                      <a:endParaRPr lang="en-US" sz="1600" b="1" u="none" strike="noStrike" kern="1200" dirty="0">
                        <a:solidFill>
                          <a:schemeClr val="tx1"/>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chemeClr val="tx1"/>
                          </a:solidFill>
                          <a:effectLst/>
                        </a:rPr>
                        <a:t>42.60 </a:t>
                      </a:r>
                      <a:endParaRPr lang="en-US" sz="1600" b="1" u="none" strike="noStrike" kern="1200" dirty="0">
                        <a:solidFill>
                          <a:schemeClr val="tx1"/>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chemeClr val="tx1"/>
                          </a:solidFill>
                          <a:effectLst/>
                        </a:rPr>
                        <a:t>4.00</a:t>
                      </a:r>
                      <a:endParaRPr lang="en-US" sz="1600" b="1" u="none" strike="noStrike" kern="1200" dirty="0">
                        <a:solidFill>
                          <a:schemeClr val="tx1"/>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chemeClr val="tx1"/>
                          </a:solidFill>
                          <a:effectLst/>
                        </a:rPr>
                        <a:t>10.4%</a:t>
                      </a:r>
                      <a:endParaRPr lang="en-US" sz="1600" b="1" u="none" strike="noStrike" kern="1200" dirty="0">
                        <a:solidFill>
                          <a:schemeClr val="tx1"/>
                        </a:solidFill>
                        <a:effectLst/>
                        <a:latin typeface="+mn-lt"/>
                        <a:ea typeface="+mn-ea"/>
                        <a:cs typeface="+mn-cs"/>
                      </a:endParaRPr>
                    </a:p>
                  </a:txBody>
                  <a:tcPr marL="9525" marR="9525" marT="9525" marB="0" anchor="ctr"/>
                </a:tc>
                <a:extLst>
                  <a:ext uri="{0D108BD9-81ED-4DB2-BD59-A6C34878D82A}">
                    <a16:rowId xmlns:a16="http://schemas.microsoft.com/office/drawing/2014/main" val="652313719"/>
                  </a:ext>
                </a:extLst>
              </a:tr>
            </a:tbl>
          </a:graphicData>
        </a:graphic>
      </p:graphicFrame>
    </p:spTree>
    <p:extLst>
      <p:ext uri="{BB962C8B-B14F-4D97-AF65-F5344CB8AC3E}">
        <p14:creationId xmlns:p14="http://schemas.microsoft.com/office/powerpoint/2010/main" val="26742317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0" y="936794"/>
            <a:ext cx="9928212" cy="473825"/>
          </a:xfrm>
        </p:spPr>
        <p:txBody>
          <a:bodyPr vert="horz" lIns="0" tIns="45720" rIns="0" bIns="45720" rtlCol="0" anchor="t">
            <a:normAutofit fontScale="92500" lnSpcReduction="20000"/>
          </a:bodyPr>
          <a:lstStyle/>
          <a:p>
            <a:pPr>
              <a:lnSpc>
                <a:spcPct val="110000"/>
              </a:lnSpc>
            </a:pPr>
            <a:r>
              <a:rPr lang="en-US" dirty="0"/>
              <a:t>Major Funding Changes (General Fund Proposed Budget)</a:t>
            </a:r>
          </a:p>
        </p:txBody>
      </p:sp>
      <p:sp>
        <p:nvSpPr>
          <p:cNvPr id="5" name="TextBox 4">
            <a:extLst>
              <a:ext uri="{FF2B5EF4-FFF2-40B4-BE49-F238E27FC236}">
                <a16:creationId xmlns:a16="http://schemas.microsoft.com/office/drawing/2014/main" id="{179CC960-FA08-43E5-9D6B-474A75038FD1}"/>
              </a:ext>
            </a:extLst>
          </p:cNvPr>
          <p:cNvSpPr txBox="1"/>
          <p:nvPr/>
        </p:nvSpPr>
        <p:spPr>
          <a:xfrm>
            <a:off x="3048000" y="3244334"/>
            <a:ext cx="6096000" cy="369332"/>
          </a:xfrm>
          <a:prstGeom prst="rect">
            <a:avLst/>
          </a:prstGeom>
          <a:noFill/>
        </p:spPr>
        <p:txBody>
          <a:bodyPr wrap="square">
            <a:spAutoFit/>
          </a:bodyPr>
          <a:lstStyle/>
          <a:p>
            <a:r>
              <a:rPr lang="en-US" b="0" i="0" dirty="0">
                <a:solidFill>
                  <a:srgbClr val="000000"/>
                </a:solidFill>
                <a:effectLst/>
                <a:latin typeface="Times New Roman" panose="02020603050405020304" pitchFamily="18" charset="0"/>
              </a:rPr>
              <a:t> </a:t>
            </a:r>
            <a:endParaRPr lang="en-US" dirty="0"/>
          </a:p>
        </p:txBody>
      </p:sp>
      <p:sp>
        <p:nvSpPr>
          <p:cNvPr id="7" name="Content Placeholder 1">
            <a:extLst>
              <a:ext uri="{FF2B5EF4-FFF2-40B4-BE49-F238E27FC236}">
                <a16:creationId xmlns:a16="http://schemas.microsoft.com/office/drawing/2014/main" id="{D23AFFF4-8642-49CB-9618-5254DDDAFBA9}"/>
              </a:ext>
            </a:extLst>
          </p:cNvPr>
          <p:cNvSpPr>
            <a:spLocks noGrp="1"/>
          </p:cNvSpPr>
          <p:nvPr>
            <p:ph sz="half" idx="2"/>
          </p:nvPr>
        </p:nvSpPr>
        <p:spPr>
          <a:xfrm>
            <a:off x="188911" y="1485263"/>
            <a:ext cx="11670298" cy="5016121"/>
          </a:xfrm>
        </p:spPr>
        <p:txBody>
          <a:bodyPr numCol="1">
            <a:normAutofit/>
          </a:bodyPr>
          <a:lstStyle/>
          <a:p>
            <a:r>
              <a:rPr lang="en-US" sz="3200" b="1" dirty="0">
                <a:cs typeface="Calibri"/>
              </a:rPr>
              <a:t>Personal Services expenses: (</a:t>
            </a:r>
            <a:r>
              <a:rPr lang="en-US" sz="3200" b="1" dirty="0">
                <a:solidFill>
                  <a:srgbClr val="FF0000"/>
                </a:solidFill>
              </a:rPr>
              <a:t>↑ </a:t>
            </a:r>
            <a:r>
              <a:rPr lang="en-US" sz="3200" b="1" dirty="0">
                <a:cs typeface="Calibri"/>
              </a:rPr>
              <a:t>$381,267)</a:t>
            </a:r>
          </a:p>
          <a:p>
            <a:pPr lvl="1">
              <a:spcBef>
                <a:spcPts val="1200"/>
              </a:spcBef>
            </a:pPr>
            <a:r>
              <a:rPr lang="en-US" sz="3100" dirty="0">
                <a:cs typeface="Calibri" panose="020F0502020204030204"/>
              </a:rPr>
              <a:t>Positions Changes:</a:t>
            </a:r>
          </a:p>
          <a:p>
            <a:pPr marL="860425" lvl="2"/>
            <a:r>
              <a:rPr lang="en-US" sz="2400" dirty="0">
                <a:cs typeface="Calibri" panose="020F0502020204030204"/>
              </a:rPr>
              <a:t>Added: (2) General Laborer I (</a:t>
            </a:r>
            <a:r>
              <a:rPr lang="en-US" sz="2400" dirty="0">
                <a:solidFill>
                  <a:srgbClr val="FF0000"/>
                </a:solidFill>
              </a:rPr>
              <a:t>↑ </a:t>
            </a:r>
            <a:r>
              <a:rPr lang="en-US" sz="2400" dirty="0"/>
              <a:t>$</a:t>
            </a:r>
            <a:r>
              <a:rPr lang="en-US" sz="2400" dirty="0">
                <a:cs typeface="Calibri" panose="020F0502020204030204"/>
              </a:rPr>
              <a:t>147,476 total)</a:t>
            </a:r>
          </a:p>
          <a:p>
            <a:pPr marL="860425" lvl="2"/>
            <a:r>
              <a:rPr lang="en-US" sz="2400" dirty="0">
                <a:cs typeface="Calibri" panose="020F0502020204030204"/>
              </a:rPr>
              <a:t>Added: General Laborer III (</a:t>
            </a:r>
            <a:r>
              <a:rPr lang="en-US" sz="2400" dirty="0">
                <a:solidFill>
                  <a:srgbClr val="FF0000"/>
                </a:solidFill>
              </a:rPr>
              <a:t>↑ </a:t>
            </a:r>
            <a:r>
              <a:rPr lang="en-US" sz="2400" dirty="0">
                <a:cs typeface="Calibri" panose="020F0502020204030204"/>
              </a:rPr>
              <a:t>$80,562)</a:t>
            </a:r>
          </a:p>
          <a:p>
            <a:pPr marL="860425" lvl="2"/>
            <a:r>
              <a:rPr lang="en-US" sz="2400" dirty="0">
                <a:cs typeface="Calibri" panose="020F0502020204030204"/>
              </a:rPr>
              <a:t>Added: Small Engine Mechanic (</a:t>
            </a:r>
            <a:r>
              <a:rPr lang="en-US" sz="2400" dirty="0">
                <a:solidFill>
                  <a:srgbClr val="FF0000"/>
                </a:solidFill>
              </a:rPr>
              <a:t>↑ </a:t>
            </a:r>
            <a:r>
              <a:rPr lang="en-US" sz="2400" dirty="0">
                <a:cs typeface="Calibri" panose="020F0502020204030204"/>
              </a:rPr>
              <a:t>$97,707)</a:t>
            </a:r>
          </a:p>
          <a:p>
            <a:pPr marL="860425" lvl="2"/>
            <a:r>
              <a:rPr lang="en-US" sz="2400" dirty="0">
                <a:cs typeface="Calibri" panose="020F0502020204030204"/>
              </a:rPr>
              <a:t>Added: Pool &amp; Maintenance Mechanic  (</a:t>
            </a:r>
            <a:r>
              <a:rPr lang="en-US" sz="2400" dirty="0">
                <a:solidFill>
                  <a:srgbClr val="FF0000"/>
                </a:solidFill>
              </a:rPr>
              <a:t>↑ </a:t>
            </a:r>
            <a:r>
              <a:rPr lang="en-US" sz="2400" dirty="0">
                <a:cs typeface="Calibri" panose="020F0502020204030204"/>
              </a:rPr>
              <a:t>$92,907)</a:t>
            </a:r>
          </a:p>
          <a:p>
            <a:pPr marL="860425" lvl="2"/>
            <a:r>
              <a:rPr lang="en-US" sz="2400" dirty="0">
                <a:cs typeface="Calibri" panose="020F0502020204030204"/>
              </a:rPr>
              <a:t>Added: Equipment Operator (</a:t>
            </a:r>
            <a:r>
              <a:rPr lang="en-US" sz="2400" dirty="0">
                <a:solidFill>
                  <a:srgbClr val="FF0000"/>
                </a:solidFill>
              </a:rPr>
              <a:t>↑ </a:t>
            </a:r>
            <a:r>
              <a:rPr lang="en-US" sz="2400" dirty="0">
                <a:cs typeface="Calibri" panose="020F0502020204030204"/>
              </a:rPr>
              <a:t>$88,467)</a:t>
            </a:r>
          </a:p>
          <a:p>
            <a:pPr marL="860425" lvl="2"/>
            <a:r>
              <a:rPr lang="en-US" sz="2400" dirty="0">
                <a:cs typeface="Calibri" panose="020F0502020204030204"/>
              </a:rPr>
              <a:t>Eliminated: (2) Labor Foreman I (</a:t>
            </a:r>
            <a:r>
              <a:rPr lang="en-US" sz="2400" dirty="0">
                <a:solidFill>
                  <a:srgbClr val="00B050"/>
                </a:solidFill>
                <a:ea typeface="Calibri"/>
                <a:cs typeface="Calibri"/>
              </a:rPr>
              <a:t>↓ </a:t>
            </a:r>
            <a:r>
              <a:rPr lang="en-US" sz="2400" dirty="0">
                <a:cs typeface="Calibri" panose="020F0502020204030204"/>
              </a:rPr>
              <a:t>153,099 total)</a:t>
            </a:r>
          </a:p>
          <a:p>
            <a:pPr marL="631825" lvl="2" indent="0">
              <a:buNone/>
            </a:pPr>
            <a:r>
              <a:rPr lang="en-US" sz="2800" b="1" dirty="0"/>
              <a:t> </a:t>
            </a:r>
          </a:p>
          <a:p>
            <a:pPr marL="631825" lvl="1" indent="-457200"/>
            <a:r>
              <a:rPr lang="en-US" sz="3200" dirty="0"/>
              <a:t>Temporary Salaries (</a:t>
            </a:r>
            <a:r>
              <a:rPr lang="en-US" sz="3200" dirty="0">
                <a:solidFill>
                  <a:srgbClr val="00B050"/>
                </a:solidFill>
                <a:ea typeface="Calibri"/>
                <a:cs typeface="Calibri"/>
              </a:rPr>
              <a:t>↓ </a:t>
            </a:r>
            <a:r>
              <a:rPr lang="en-US" sz="3200" dirty="0">
                <a:ea typeface="Calibri"/>
                <a:cs typeface="Calibri"/>
              </a:rPr>
              <a:t>$164,863) </a:t>
            </a:r>
          </a:p>
          <a:p>
            <a:pPr marL="631825" lvl="1" indent="-457200"/>
            <a:endParaRPr lang="en-US" sz="3200" b="1" dirty="0">
              <a:cs typeface="Calibri"/>
            </a:endParaRPr>
          </a:p>
          <a:p>
            <a:pPr marL="742950" lvl="1" indent="-285750">
              <a:lnSpc>
                <a:spcPct val="150000"/>
              </a:lnSpc>
              <a:buClr>
                <a:schemeClr val="accent5"/>
              </a:buClr>
              <a:buSzPct val="100000"/>
              <a:buFont typeface="Wingdings" panose="05000000000000000000" pitchFamily="2" charset="2"/>
              <a:buChar char="§"/>
            </a:pPr>
            <a:endParaRPr lang="en-US" dirty="0"/>
          </a:p>
          <a:p>
            <a:pPr marL="91440" lvl="1" indent="-91440">
              <a:lnSpc>
                <a:spcPct val="150000"/>
              </a:lnSpc>
              <a:spcBef>
                <a:spcPts val="1200"/>
              </a:spcBef>
              <a:spcAft>
                <a:spcPts val="200"/>
              </a:spcAft>
              <a:buSzPct val="100000"/>
              <a:buFont typeface="Calibri" panose="020F0502020204030204" pitchFamily="34" charset="0"/>
              <a:buChar char=" "/>
            </a:pPr>
            <a:endParaRPr lang="en-US" sz="2400" b="1" dirty="0"/>
          </a:p>
          <a:p>
            <a:pPr marL="285750" lvl="1"/>
            <a:endParaRPr lang="en-US" sz="2000" b="1" dirty="0"/>
          </a:p>
          <a:p>
            <a:pPr marL="383540" lvl="1"/>
            <a:endParaRPr lang="en-US" b="1" dirty="0">
              <a:cs typeface="Calibri" panose="020F0502020204030204"/>
            </a:endParaRPr>
          </a:p>
          <a:p>
            <a:pPr marL="383540" lvl="1"/>
            <a:endParaRPr lang="en-US" dirty="0">
              <a:cs typeface="Calibri" panose="020F0502020204030204"/>
            </a:endParaRPr>
          </a:p>
          <a:p>
            <a:pPr marL="383540" lvl="1"/>
            <a:endParaRPr lang="en-US" sz="2400" b="1" dirty="0">
              <a:cs typeface="Calibri" panose="020F0502020204030204"/>
            </a:endParaRPr>
          </a:p>
        </p:txBody>
      </p:sp>
    </p:spTree>
    <p:extLst>
      <p:ext uri="{BB962C8B-B14F-4D97-AF65-F5344CB8AC3E}">
        <p14:creationId xmlns:p14="http://schemas.microsoft.com/office/powerpoint/2010/main" val="4013654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9928212" cy="473825"/>
          </a:xfrm>
        </p:spPr>
        <p:txBody>
          <a:bodyPr vert="horz" lIns="0" tIns="45720" rIns="0" bIns="45720" rtlCol="0" anchor="t">
            <a:normAutofit fontScale="92500" lnSpcReduction="20000"/>
          </a:bodyPr>
          <a:lstStyle/>
          <a:p>
            <a:pPr>
              <a:lnSpc>
                <a:spcPct val="110000"/>
              </a:lnSpc>
            </a:pPr>
            <a:r>
              <a:rPr lang="en-US" dirty="0"/>
              <a:t>Major Funding Changes (General Fund Proposed Budget)</a:t>
            </a:r>
          </a:p>
        </p:txBody>
      </p:sp>
      <p:sp>
        <p:nvSpPr>
          <p:cNvPr id="5" name="TextBox 4">
            <a:extLst>
              <a:ext uri="{FF2B5EF4-FFF2-40B4-BE49-F238E27FC236}">
                <a16:creationId xmlns:a16="http://schemas.microsoft.com/office/drawing/2014/main" id="{179CC960-FA08-43E5-9D6B-474A75038FD1}"/>
              </a:ext>
            </a:extLst>
          </p:cNvPr>
          <p:cNvSpPr txBox="1"/>
          <p:nvPr/>
        </p:nvSpPr>
        <p:spPr>
          <a:xfrm>
            <a:off x="3048000" y="3244334"/>
            <a:ext cx="6096000" cy="369332"/>
          </a:xfrm>
          <a:prstGeom prst="rect">
            <a:avLst/>
          </a:prstGeom>
          <a:noFill/>
        </p:spPr>
        <p:txBody>
          <a:bodyPr wrap="square">
            <a:spAutoFit/>
          </a:bodyPr>
          <a:lstStyle/>
          <a:p>
            <a:r>
              <a:rPr lang="en-US" b="0" i="0" dirty="0">
                <a:solidFill>
                  <a:srgbClr val="000000"/>
                </a:solidFill>
                <a:effectLst/>
                <a:latin typeface="Times New Roman" panose="02020603050405020304" pitchFamily="18" charset="0"/>
              </a:rPr>
              <a:t> </a:t>
            </a:r>
            <a:endParaRPr lang="en-US" dirty="0"/>
          </a:p>
        </p:txBody>
      </p:sp>
      <p:sp>
        <p:nvSpPr>
          <p:cNvPr id="8" name="Content Placeholder 1">
            <a:extLst>
              <a:ext uri="{FF2B5EF4-FFF2-40B4-BE49-F238E27FC236}">
                <a16:creationId xmlns:a16="http://schemas.microsoft.com/office/drawing/2014/main" id="{DB4609ED-6CE4-7123-2152-5CAC44631047}"/>
              </a:ext>
            </a:extLst>
          </p:cNvPr>
          <p:cNvSpPr>
            <a:spLocks noGrp="1"/>
          </p:cNvSpPr>
          <p:nvPr>
            <p:ph sz="half" idx="2"/>
          </p:nvPr>
        </p:nvSpPr>
        <p:spPr>
          <a:xfrm>
            <a:off x="188910" y="1764791"/>
            <a:ext cx="11748623" cy="4579665"/>
          </a:xfrm>
        </p:spPr>
        <p:txBody>
          <a:bodyPr>
            <a:normAutofit lnSpcReduction="10000"/>
          </a:bodyPr>
          <a:lstStyle/>
          <a:p>
            <a:pPr marL="228600" lvl="1">
              <a:spcBef>
                <a:spcPts val="1200"/>
              </a:spcBef>
            </a:pPr>
            <a:r>
              <a:rPr lang="en-US" sz="3600" b="1" dirty="0">
                <a:cs typeface="Calibri"/>
              </a:rPr>
              <a:t>MS&amp;E : (</a:t>
            </a:r>
            <a:r>
              <a:rPr lang="en-US" sz="3600" b="1" dirty="0">
                <a:solidFill>
                  <a:srgbClr val="00B050"/>
                </a:solidFill>
                <a:ea typeface="Calibri"/>
                <a:cs typeface="Calibri"/>
              </a:rPr>
              <a:t>↓</a:t>
            </a:r>
            <a:r>
              <a:rPr lang="en-US" sz="3600" b="1" dirty="0">
                <a:cs typeface="Calibri"/>
              </a:rPr>
              <a:t> $138,274 )</a:t>
            </a:r>
          </a:p>
          <a:p>
            <a:pPr marL="685800" lvl="2">
              <a:spcBef>
                <a:spcPts val="1000"/>
              </a:spcBef>
            </a:pPr>
            <a:r>
              <a:rPr lang="en-US" sz="2800" dirty="0"/>
              <a:t>Temporary Agencies (</a:t>
            </a:r>
            <a:r>
              <a:rPr lang="en-US" sz="2800" dirty="0">
                <a:solidFill>
                  <a:srgbClr val="00B050"/>
                </a:solidFill>
                <a:ea typeface="Calibri"/>
                <a:cs typeface="Calibri"/>
              </a:rPr>
              <a:t>↓ </a:t>
            </a:r>
            <a:r>
              <a:rPr lang="en-US" sz="2800" dirty="0"/>
              <a:t>$68,500)</a:t>
            </a:r>
          </a:p>
          <a:p>
            <a:pPr marL="685800" lvl="2">
              <a:spcBef>
                <a:spcPts val="1000"/>
              </a:spcBef>
            </a:pPr>
            <a:r>
              <a:rPr lang="en-US" sz="2800" dirty="0"/>
              <a:t>Consultants </a:t>
            </a:r>
            <a:r>
              <a:rPr lang="en-US" sz="2800" dirty="0">
                <a:cs typeface="Calibri" panose="020F0502020204030204"/>
              </a:rPr>
              <a:t>(</a:t>
            </a:r>
            <a:r>
              <a:rPr lang="en-US" sz="2800" dirty="0">
                <a:solidFill>
                  <a:srgbClr val="FF0000"/>
                </a:solidFill>
              </a:rPr>
              <a:t>↑</a:t>
            </a:r>
            <a:r>
              <a:rPr lang="en-US" sz="2800" b="1" dirty="0">
                <a:solidFill>
                  <a:srgbClr val="FF0000"/>
                </a:solidFill>
              </a:rPr>
              <a:t> </a:t>
            </a:r>
            <a:r>
              <a:rPr lang="en-US" sz="2800" dirty="0">
                <a:cs typeface="Calibri" panose="020F0502020204030204"/>
              </a:rPr>
              <a:t>$23,000)</a:t>
            </a:r>
          </a:p>
          <a:p>
            <a:pPr marL="685800" lvl="2">
              <a:spcBef>
                <a:spcPts val="1000"/>
              </a:spcBef>
            </a:pPr>
            <a:r>
              <a:rPr lang="en-US" sz="2800" dirty="0"/>
              <a:t>Miscellaneous Charges – N.O.C. (</a:t>
            </a:r>
            <a:r>
              <a:rPr lang="en-US" sz="2800" dirty="0">
                <a:solidFill>
                  <a:srgbClr val="FF0000"/>
                </a:solidFill>
              </a:rPr>
              <a:t>↑</a:t>
            </a:r>
            <a:r>
              <a:rPr lang="en-US" sz="2800" dirty="0">
                <a:solidFill>
                  <a:srgbClr val="00B050"/>
                </a:solidFill>
                <a:ea typeface="Calibri"/>
                <a:cs typeface="Calibri"/>
              </a:rPr>
              <a:t> </a:t>
            </a:r>
            <a:r>
              <a:rPr lang="en-US" sz="2800" dirty="0"/>
              <a:t>$13,300)</a:t>
            </a:r>
          </a:p>
          <a:p>
            <a:pPr marL="685800" lvl="2">
              <a:spcBef>
                <a:spcPts val="1000"/>
              </a:spcBef>
            </a:pPr>
            <a:r>
              <a:rPr lang="en-US" sz="2800" dirty="0"/>
              <a:t>Contracted Repairs – Miscellaneous</a:t>
            </a:r>
            <a:r>
              <a:rPr lang="en-US" sz="2800" dirty="0">
                <a:cs typeface="Calibri" panose="020F0502020204030204"/>
              </a:rPr>
              <a:t> (</a:t>
            </a:r>
            <a:r>
              <a:rPr lang="en-US" sz="2800" dirty="0">
                <a:solidFill>
                  <a:srgbClr val="00B050"/>
                </a:solidFill>
                <a:ea typeface="Calibri"/>
                <a:cs typeface="Calibri"/>
              </a:rPr>
              <a:t>↓</a:t>
            </a:r>
            <a:r>
              <a:rPr lang="en-US" sz="2800" b="1" dirty="0">
                <a:solidFill>
                  <a:srgbClr val="FF0000"/>
                </a:solidFill>
              </a:rPr>
              <a:t> </a:t>
            </a:r>
            <a:r>
              <a:rPr lang="en-US" sz="2800" dirty="0"/>
              <a:t>$32,993</a:t>
            </a:r>
            <a:r>
              <a:rPr lang="en-US" sz="2800" dirty="0">
                <a:cs typeface="Calibri" panose="020F0502020204030204"/>
              </a:rPr>
              <a:t>)</a:t>
            </a:r>
            <a:endParaRPr lang="en-US" sz="2800" dirty="0"/>
          </a:p>
          <a:p>
            <a:pPr marL="685800" lvl="2">
              <a:spcBef>
                <a:spcPts val="1000"/>
              </a:spcBef>
            </a:pPr>
            <a:r>
              <a:rPr lang="en-US" sz="2800" dirty="0"/>
              <a:t>Maintenance Services</a:t>
            </a:r>
            <a:r>
              <a:rPr lang="en-US" sz="2800" dirty="0">
                <a:cs typeface="Calibri" panose="020F0502020204030204"/>
              </a:rPr>
              <a:t> (</a:t>
            </a:r>
            <a:r>
              <a:rPr lang="en-US" sz="2800" dirty="0">
                <a:solidFill>
                  <a:srgbClr val="00B050"/>
                </a:solidFill>
                <a:ea typeface="Calibri"/>
                <a:cs typeface="Calibri"/>
              </a:rPr>
              <a:t>↓</a:t>
            </a:r>
            <a:r>
              <a:rPr lang="en-US" sz="2800" b="1" dirty="0">
                <a:solidFill>
                  <a:srgbClr val="FF0000"/>
                </a:solidFill>
              </a:rPr>
              <a:t> </a:t>
            </a:r>
            <a:r>
              <a:rPr lang="en-US" sz="2800" dirty="0"/>
              <a:t>$25,000</a:t>
            </a:r>
            <a:r>
              <a:rPr lang="en-US" sz="2800" dirty="0">
                <a:cs typeface="Calibri" panose="020F0502020204030204"/>
              </a:rPr>
              <a:t>)</a:t>
            </a:r>
            <a:endParaRPr lang="en-US" sz="2800" dirty="0"/>
          </a:p>
          <a:p>
            <a:pPr marL="685800" lvl="2">
              <a:spcBef>
                <a:spcPts val="1000"/>
              </a:spcBef>
            </a:pPr>
            <a:r>
              <a:rPr lang="en-US" sz="2800" dirty="0"/>
              <a:t>Recreational Equipment </a:t>
            </a:r>
            <a:r>
              <a:rPr lang="en-US" sz="2800" dirty="0">
                <a:cs typeface="Calibri" panose="020F0502020204030204"/>
              </a:rPr>
              <a:t>(</a:t>
            </a:r>
            <a:r>
              <a:rPr lang="en-US" sz="2800" dirty="0">
                <a:solidFill>
                  <a:srgbClr val="00B050"/>
                </a:solidFill>
                <a:ea typeface="Calibri"/>
                <a:cs typeface="Calibri"/>
              </a:rPr>
              <a:t>↓</a:t>
            </a:r>
            <a:r>
              <a:rPr lang="en-US" sz="2800" b="1" dirty="0">
                <a:solidFill>
                  <a:srgbClr val="FF0000"/>
                </a:solidFill>
              </a:rPr>
              <a:t> </a:t>
            </a:r>
            <a:r>
              <a:rPr lang="en-US" sz="2800" dirty="0"/>
              <a:t>$14,000</a:t>
            </a:r>
            <a:r>
              <a:rPr lang="en-US" sz="2800" dirty="0">
                <a:cs typeface="Calibri" panose="020F0502020204030204"/>
              </a:rPr>
              <a:t>)</a:t>
            </a:r>
            <a:endParaRPr lang="en-US" sz="2800" dirty="0"/>
          </a:p>
          <a:p>
            <a:pPr marL="685800" lvl="2">
              <a:spcBef>
                <a:spcPts val="1000"/>
              </a:spcBef>
            </a:pPr>
            <a:endParaRPr lang="en-US" sz="2800" dirty="0"/>
          </a:p>
          <a:p>
            <a:pPr marL="0" indent="-457200"/>
            <a:r>
              <a:rPr lang="en-US" sz="3600" b="1" dirty="0">
                <a:cs typeface="Calibri"/>
              </a:rPr>
              <a:t>Debt Service (</a:t>
            </a:r>
            <a:r>
              <a:rPr lang="en-US" sz="3600" b="1" dirty="0">
                <a:solidFill>
                  <a:srgbClr val="00B050"/>
                </a:solidFill>
                <a:cs typeface="Calibri"/>
              </a:rPr>
              <a:t>↓</a:t>
            </a:r>
            <a:r>
              <a:rPr lang="en-US" sz="3600" b="1" dirty="0">
                <a:cs typeface="Calibri"/>
              </a:rPr>
              <a:t> $580,263 )</a:t>
            </a:r>
          </a:p>
          <a:p>
            <a:pPr marL="0" indent="-457200"/>
            <a:endParaRPr lang="en-US" sz="4400" b="1" dirty="0">
              <a:cs typeface="Calibri"/>
            </a:endParaRPr>
          </a:p>
          <a:p>
            <a:pPr marL="685800" lvl="2">
              <a:spcBef>
                <a:spcPts val="1000"/>
              </a:spcBef>
            </a:pPr>
            <a:endParaRPr lang="en-US" sz="2800" dirty="0">
              <a:cs typeface="Calibri" panose="020F0502020204030204"/>
            </a:endParaRPr>
          </a:p>
          <a:p>
            <a:pPr marL="685800" lvl="2">
              <a:spcBef>
                <a:spcPts val="1000"/>
              </a:spcBef>
            </a:pPr>
            <a:endParaRPr lang="en-US" dirty="0">
              <a:cs typeface="Calibri" panose="020F0502020204030204"/>
            </a:endParaRPr>
          </a:p>
          <a:p>
            <a:pPr marL="685800" lvl="2">
              <a:spcBef>
                <a:spcPts val="1000"/>
              </a:spcBef>
            </a:pPr>
            <a:endParaRPr lang="en-US" dirty="0"/>
          </a:p>
        </p:txBody>
      </p:sp>
    </p:spTree>
    <p:extLst>
      <p:ext uri="{BB962C8B-B14F-4D97-AF65-F5344CB8AC3E}">
        <p14:creationId xmlns:p14="http://schemas.microsoft.com/office/powerpoint/2010/main" val="1146121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864568"/>
            <a:ext cx="9928212" cy="752546"/>
          </a:xfrm>
        </p:spPr>
        <p:txBody>
          <a:bodyPr vert="horz" lIns="0" tIns="45720" rIns="0" bIns="45720" rtlCol="0" anchor="t">
            <a:noAutofit/>
          </a:bodyPr>
          <a:lstStyle/>
          <a:p>
            <a:pPr marL="0" marR="0" algn="l">
              <a:spcBef>
                <a:spcPts val="0"/>
              </a:spcBef>
              <a:spcAft>
                <a:spcPts val="0"/>
              </a:spcAft>
            </a:pPr>
            <a:r>
              <a:rPr lang="en-US" sz="1600" i="0" dirty="0">
                <a:solidFill>
                  <a:srgbClr val="242424"/>
                </a:solidFill>
                <a:effectLst/>
                <a:latin typeface="Arial" panose="020B0604020202020204" pitchFamily="34" charset="0"/>
                <a:cs typeface="Arial" panose="020B0604020202020204" pitchFamily="34" charset="0"/>
              </a:rPr>
              <a:t>Department Mission and Vision</a:t>
            </a:r>
          </a:p>
        </p:txBody>
      </p:sp>
      <p:sp>
        <p:nvSpPr>
          <p:cNvPr id="5" name="TextBox 4">
            <a:extLst>
              <a:ext uri="{FF2B5EF4-FFF2-40B4-BE49-F238E27FC236}">
                <a16:creationId xmlns:a16="http://schemas.microsoft.com/office/drawing/2014/main" id="{179CC960-FA08-43E5-9D6B-474A75038FD1}"/>
              </a:ext>
            </a:extLst>
          </p:cNvPr>
          <p:cNvSpPr txBox="1"/>
          <p:nvPr/>
        </p:nvSpPr>
        <p:spPr>
          <a:xfrm>
            <a:off x="3048000" y="3244334"/>
            <a:ext cx="6096000" cy="369332"/>
          </a:xfrm>
          <a:prstGeom prst="rect">
            <a:avLst/>
          </a:prstGeom>
          <a:noFill/>
        </p:spPr>
        <p:txBody>
          <a:bodyPr wrap="square">
            <a:spAutoFit/>
          </a:bodyPr>
          <a:lstStyle/>
          <a:p>
            <a:r>
              <a:rPr lang="en-US" b="0" i="0" dirty="0">
                <a:solidFill>
                  <a:srgbClr val="000000"/>
                </a:solidFill>
                <a:effectLst/>
                <a:latin typeface="Times New Roman" panose="02020603050405020304" pitchFamily="18" charset="0"/>
              </a:rPr>
              <a:t> </a:t>
            </a:r>
            <a:endParaRPr lang="en-US" dirty="0"/>
          </a:p>
        </p:txBody>
      </p:sp>
      <p:sp>
        <p:nvSpPr>
          <p:cNvPr id="7" name="Content Placeholder 1">
            <a:extLst>
              <a:ext uri="{FF2B5EF4-FFF2-40B4-BE49-F238E27FC236}">
                <a16:creationId xmlns:a16="http://schemas.microsoft.com/office/drawing/2014/main" id="{D23AFFF4-8642-49CB-9618-5254DDDAFBA9}"/>
              </a:ext>
            </a:extLst>
          </p:cNvPr>
          <p:cNvSpPr>
            <a:spLocks noGrp="1"/>
          </p:cNvSpPr>
          <p:nvPr>
            <p:ph sz="half" idx="2"/>
          </p:nvPr>
        </p:nvSpPr>
        <p:spPr>
          <a:xfrm>
            <a:off x="188911" y="1771932"/>
            <a:ext cx="11650664" cy="4909477"/>
          </a:xfrm>
        </p:spPr>
        <p:txBody>
          <a:bodyPr numCol="1">
            <a:normAutofit fontScale="32500" lnSpcReduction="20000"/>
          </a:bodyPr>
          <a:lstStyle/>
          <a:p>
            <a:pPr marL="0" marR="0" indent="0">
              <a:lnSpc>
                <a:spcPct val="120000"/>
              </a:lnSpc>
              <a:spcAft>
                <a:spcPts val="800"/>
              </a:spcAft>
              <a:buNone/>
            </a:pPr>
            <a:r>
              <a:rPr lang="en-US" sz="6400" kern="100" dirty="0">
                <a:effectLst/>
                <a:latin typeface="Arial" panose="020B0604020202020204" pitchFamily="34" charset="0"/>
                <a:ea typeface="Aptos" panose="020B0004020202020204" pitchFamily="34" charset="0"/>
                <a:cs typeface="Arial" panose="020B0604020202020204" pitchFamily="34" charset="0"/>
              </a:rPr>
              <a:t>The mission of the Department of Parks &amp; Recreation is to preserve and enhance urban parklands through environmentally safe practices. This includes maintaining clean, safe, trash free and sustainable parks that encourage residents to engage with the beauty of nature. The department is committed to providing comprehensive programming that supports the overall wellness of city residents. Additionally, the Parks &amp; Recreation Department aims to offer a variety of recreational, social, cultural, employment, and educational opportunities to all city residents.</a:t>
            </a:r>
          </a:p>
          <a:p>
            <a:pPr marL="0" indent="0" fontAlgn="base">
              <a:lnSpc>
                <a:spcPct val="120000"/>
              </a:lnSpc>
              <a:buNone/>
            </a:pPr>
            <a:r>
              <a:rPr lang="en-US" sz="6400" dirty="0">
                <a:solidFill>
                  <a:srgbClr val="000000"/>
                </a:solidFill>
                <a:effectLst/>
                <a:latin typeface="Arial" panose="020B0604020202020204" pitchFamily="34" charset="0"/>
                <a:cs typeface="Arial" panose="020B0604020202020204" pitchFamily="34" charset="0"/>
              </a:rPr>
              <a:t>Our vision is to create an inclusive and vibrant community where every resident can thrive, regardless of age or physical limitations</a:t>
            </a:r>
            <a:r>
              <a:rPr lang="en-US" sz="6400" dirty="0">
                <a:solidFill>
                  <a:srgbClr val="000000"/>
                </a:solidFill>
                <a:latin typeface="Arial" panose="020B0604020202020204" pitchFamily="34" charset="0"/>
                <a:cs typeface="Arial" panose="020B0604020202020204" pitchFamily="34" charset="0"/>
              </a:rPr>
              <a:t> in safe and clean parks that are environmentally sustainable</a:t>
            </a:r>
            <a:r>
              <a:rPr lang="en-US" sz="6400" dirty="0">
                <a:solidFill>
                  <a:srgbClr val="000000"/>
                </a:solidFill>
                <a:effectLst/>
                <a:latin typeface="Arial" panose="020B0604020202020204" pitchFamily="34" charset="0"/>
                <a:cs typeface="Arial" panose="020B0604020202020204" pitchFamily="34" charset="0"/>
              </a:rPr>
              <a:t>. We aspire to be a beacon of holistic wellness, offering diverse recreational, social, cultural, employment, and educational opportunities that enrich the lives of all city residents</a:t>
            </a:r>
            <a:r>
              <a:rPr lang="en-US" sz="6400" dirty="0">
                <a:solidFill>
                  <a:srgbClr val="000000"/>
                </a:solidFill>
                <a:latin typeface="Arial" panose="020B0604020202020204" pitchFamily="34" charset="0"/>
                <a:cs typeface="Arial" panose="020B0604020202020204" pitchFamily="34" charset="0"/>
              </a:rPr>
              <a:t>. </a:t>
            </a:r>
            <a:endParaRPr lang="en-US" sz="4500" dirty="0">
              <a:highlight>
                <a:srgbClr val="FFFF00"/>
              </a:highligh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087781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1F8B49-62C7-40FF-8809-A254B69C619B}"/>
              </a:ext>
            </a:extLst>
          </p:cNvPr>
          <p:cNvSpPr>
            <a:spLocks noGrp="1"/>
          </p:cNvSpPr>
          <p:nvPr>
            <p:ph sz="half" idx="2"/>
          </p:nvPr>
        </p:nvSpPr>
        <p:spPr>
          <a:xfrm>
            <a:off x="209256" y="1664208"/>
            <a:ext cx="10718128" cy="4453128"/>
          </a:xfrm>
        </p:spPr>
        <p:txBody>
          <a:bodyPr>
            <a:noAutofit/>
          </a:bodyPr>
          <a:lstStyle/>
          <a:p>
            <a:pPr marL="0" marR="231775" lvl="0" indent="0">
              <a:lnSpc>
                <a:spcPct val="115000"/>
              </a:lnSpc>
              <a:spcBef>
                <a:spcPts val="0"/>
              </a:spcBef>
              <a:spcAft>
                <a:spcPts val="0"/>
              </a:spcAft>
              <a:buNone/>
              <a:tabLst>
                <a:tab pos="304800" algn="l"/>
              </a:tabLst>
            </a:pPr>
            <a:r>
              <a:rPr lang="en-US" sz="1600" b="1" dirty="0">
                <a:latin typeface="Arial" panose="020B0604020202020204" pitchFamily="34" charset="0"/>
                <a:cs typeface="Arial" panose="020B0604020202020204" pitchFamily="34" charset="0"/>
              </a:rPr>
              <a:t>Understanding the 5-year revenue and expenditure projections show expenditures far outpacing revenues for FY27 to FY30, and FY27 General Fund Proposed Budget uses $25.7M of the Tax Stabilization Fund, please share how this budget aligns with closing any potential budget gaps. </a:t>
            </a:r>
          </a:p>
          <a:p>
            <a:pPr marL="0" indent="0">
              <a:lnSpc>
                <a:spcPct val="100000"/>
              </a:lnSpc>
              <a:buNone/>
            </a:pPr>
            <a:r>
              <a:rPr lang="en-US" sz="1600" dirty="0">
                <a:latin typeface="Arial" panose="020B0604020202020204" pitchFamily="34" charset="0"/>
                <a:cs typeface="Arial" panose="020B0604020202020204" pitchFamily="34" charset="0"/>
              </a:rPr>
              <a:t>In developing the FY 2027 budget, we were intentional about aligning with the Mayor’s budget guidance while also being mindful of the long-term structural outlook, particularly as expenditures are projected to outpace revenues in the coming years. To help close the budget gap, the Department implemented targeted cost-saving measures across multiple areas. We reduced temporary salaries by approximately $164,000 by transitioning the nutrition program back to grant funding, which lowered the burden on the General Fund. We also reduced MS&amp;E by over $168,000 across professional services, contracted maintenance, equipment, rentals, and other operational lines. These actions allowed us to right-size our budget and establish a more sustainable baseline moving forward.</a:t>
            </a:r>
          </a:p>
          <a:p>
            <a:pPr marL="0" indent="0">
              <a:lnSpc>
                <a:spcPct val="100000"/>
              </a:lnSpc>
              <a:buNone/>
            </a:pPr>
            <a:r>
              <a:rPr lang="en-US" sz="1600" dirty="0">
                <a:latin typeface="Arial" panose="020B0604020202020204" pitchFamily="34" charset="0"/>
                <a:cs typeface="Arial" panose="020B0604020202020204" pitchFamily="34" charset="0"/>
              </a:rPr>
              <a:t>At the same time, we were very deliberate about protecting core services, particularly those serving children and young adults. Our approach reflects a balance between immediate fiscal responsibility and maintaining essential services that directly impact clean and sustainable parks, youth engagement, safety, and development of recreational, educational and cultural programs</a:t>
            </a:r>
          </a:p>
          <a:p>
            <a:pPr marL="0" marR="231775" lvl="0" indent="0">
              <a:lnSpc>
                <a:spcPct val="115000"/>
              </a:lnSpc>
              <a:spcBef>
                <a:spcPts val="0"/>
              </a:spcBef>
              <a:spcAft>
                <a:spcPts val="0"/>
              </a:spcAft>
              <a:buNone/>
              <a:tabLst>
                <a:tab pos="304800" algn="l"/>
              </a:tabLst>
            </a:pPr>
            <a:endParaRPr lang="en-US" sz="16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TextBox 3">
            <a:extLst>
              <a:ext uri="{FF2B5EF4-FFF2-40B4-BE49-F238E27FC236}">
                <a16:creationId xmlns:a16="http://schemas.microsoft.com/office/drawing/2014/main" id="{AEC1C495-C241-4E0C-8F10-B3B1382DB26E}"/>
              </a:ext>
            </a:extLst>
          </p:cNvPr>
          <p:cNvSpPr txBox="1"/>
          <p:nvPr/>
        </p:nvSpPr>
        <p:spPr>
          <a:xfrm>
            <a:off x="209256" y="887408"/>
            <a:ext cx="6096000" cy="584775"/>
          </a:xfrm>
          <a:prstGeom prst="rect">
            <a:avLst/>
          </a:prstGeom>
          <a:noFill/>
        </p:spPr>
        <p:txBody>
          <a:bodyPr wrap="square" lIns="91440" tIns="45720" rIns="91440" bIns="45720" anchor="t">
            <a:spAutoFit/>
          </a:bodyPr>
          <a:lstStyle/>
          <a:p>
            <a:r>
              <a:rPr lang="en-US" sz="3200" b="1" dirty="0">
                <a:latin typeface="Arial" panose="020B0604020202020204" pitchFamily="34" charset="0"/>
                <a:cs typeface="Arial" panose="020B0604020202020204" pitchFamily="34" charset="0"/>
              </a:rPr>
              <a:t>Question 1</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921696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86A632-611A-DFDF-D155-051C1711F04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5D915C-19AC-8548-6B42-EE4AB0D8C8A3}"/>
              </a:ext>
            </a:extLst>
          </p:cNvPr>
          <p:cNvSpPr>
            <a:spLocks noGrp="1"/>
          </p:cNvSpPr>
          <p:nvPr>
            <p:ph sz="half" idx="2"/>
          </p:nvPr>
        </p:nvSpPr>
        <p:spPr>
          <a:xfrm>
            <a:off x="209256" y="1235239"/>
            <a:ext cx="10718128" cy="5321808"/>
          </a:xfrm>
        </p:spPr>
        <p:txBody>
          <a:bodyPr>
            <a:noAutofit/>
          </a:bodyPr>
          <a:lstStyle/>
          <a:p>
            <a:pPr marL="342900" marR="231775" lvl="0" indent="-342900">
              <a:lnSpc>
                <a:spcPct val="100000"/>
              </a:lnSpc>
              <a:spcBef>
                <a:spcPts val="0"/>
              </a:spcBef>
              <a:spcAft>
                <a:spcPts val="0"/>
              </a:spcAft>
              <a:buAutoNum type="alphaLcPeriod"/>
              <a:tabLst>
                <a:tab pos="304800" algn="l"/>
              </a:tabLst>
            </a:pPr>
            <a:r>
              <a:rPr lang="en-US" sz="1600" b="1" dirty="0">
                <a:latin typeface="Arial" panose="020B0604020202020204" pitchFamily="34" charset="0"/>
                <a:cs typeface="Arial" panose="020B0604020202020204" pitchFamily="34" charset="0"/>
              </a:rPr>
              <a:t>Specify any cost savings or reductions, and if this budget provides adequate resources to meet the departmental needs.</a:t>
            </a:r>
          </a:p>
          <a:p>
            <a:pPr marL="0" indent="0">
              <a:lnSpc>
                <a:spcPct val="100000"/>
              </a:lnSpc>
              <a:buNone/>
            </a:pPr>
            <a:r>
              <a:rPr lang="en-US" sz="1600" dirty="0">
                <a:latin typeface="Arial" panose="020B0604020202020204" pitchFamily="34" charset="0"/>
                <a:cs typeface="Arial" panose="020B0604020202020204" pitchFamily="34" charset="0"/>
              </a:rPr>
              <a:t>The department has implemented significant cost-saving measures across multiple areas of the budget.</a:t>
            </a:r>
          </a:p>
          <a:p>
            <a:pPr lvl="1">
              <a:lnSpc>
                <a:spcPct val="100000"/>
              </a:lnSpc>
            </a:pPr>
            <a:r>
              <a:rPr lang="en-US" sz="1600" dirty="0">
                <a:latin typeface="Arial" panose="020B0604020202020204" pitchFamily="34" charset="0"/>
                <a:cs typeface="Arial" panose="020B0604020202020204" pitchFamily="34" charset="0"/>
              </a:rPr>
              <a:t>Reduced temporary salaries by $164K, with total savings of ~$176K including taxes</a:t>
            </a:r>
          </a:p>
          <a:p>
            <a:pPr lvl="1">
              <a:lnSpc>
                <a:spcPct val="100000"/>
              </a:lnSpc>
            </a:pPr>
            <a:r>
              <a:rPr lang="en-US" sz="1600" dirty="0">
                <a:latin typeface="Arial" panose="020B0604020202020204" pitchFamily="34" charset="0"/>
                <a:cs typeface="Arial" panose="020B0604020202020204" pitchFamily="34" charset="0"/>
              </a:rPr>
              <a:t>Decreased MS&amp;E by over $168K across multiple operational areas</a:t>
            </a:r>
          </a:p>
          <a:p>
            <a:pPr lvl="1">
              <a:lnSpc>
                <a:spcPct val="100000"/>
              </a:lnSpc>
            </a:pPr>
            <a:r>
              <a:rPr lang="en-US" sz="1600" dirty="0">
                <a:latin typeface="Arial" panose="020B0604020202020204" pitchFamily="34" charset="0"/>
                <a:cs typeface="Arial" panose="020B0604020202020204" pitchFamily="34" charset="0"/>
              </a:rPr>
              <a:t>Strategic reductions made without compromising core services</a:t>
            </a:r>
          </a:p>
          <a:p>
            <a:pPr lvl="1">
              <a:lnSpc>
                <a:spcPct val="100000"/>
              </a:lnSpc>
            </a:pPr>
            <a:r>
              <a:rPr lang="en-US" sz="1600" dirty="0">
                <a:latin typeface="Arial" panose="020B0604020202020204" pitchFamily="34" charset="0"/>
                <a:cs typeface="Arial" panose="020B0604020202020204" pitchFamily="34" charset="0"/>
              </a:rPr>
              <a:t>Overtime increased to support expanded programming and park maintenance</a:t>
            </a:r>
          </a:p>
          <a:p>
            <a:pPr lvl="1">
              <a:lnSpc>
                <a:spcPct val="100000"/>
              </a:lnSpc>
            </a:pPr>
            <a:r>
              <a:rPr lang="en-US" sz="1600" dirty="0">
                <a:latin typeface="Arial" panose="020B0604020202020204" pitchFamily="34" charset="0"/>
                <a:cs typeface="Arial" panose="020B0604020202020204" pitchFamily="34" charset="0"/>
              </a:rPr>
              <a:t>Budget sustains current operations, but future growth will require additional investment</a:t>
            </a:r>
          </a:p>
          <a:p>
            <a:pPr marL="0" marR="231775" lvl="0" indent="0">
              <a:lnSpc>
                <a:spcPct val="100000"/>
              </a:lnSpc>
              <a:spcBef>
                <a:spcPts val="0"/>
              </a:spcBef>
              <a:spcAft>
                <a:spcPts val="0"/>
              </a:spcAft>
              <a:buNone/>
              <a:tabLst>
                <a:tab pos="304800" algn="l"/>
              </a:tabLst>
            </a:pPr>
            <a:r>
              <a:rPr lang="en-US" sz="1600" b="1" dirty="0">
                <a:latin typeface="Arial" panose="020B0604020202020204" pitchFamily="34" charset="0"/>
                <a:cs typeface="Arial" panose="020B0604020202020204" pitchFamily="34" charset="0"/>
              </a:rPr>
              <a:t>b.	Specify any high-level major additions.</a:t>
            </a:r>
          </a:p>
          <a:p>
            <a:pPr marL="457200" marR="231775" lvl="1" indent="0">
              <a:lnSpc>
                <a:spcPct val="100000"/>
              </a:lnSpc>
              <a:spcBef>
                <a:spcPts val="0"/>
              </a:spcBef>
              <a:buNone/>
              <a:tabLst>
                <a:tab pos="304800" algn="l"/>
              </a:tabLst>
            </a:pPr>
            <a:r>
              <a:rPr lang="en-US" sz="1600" dirty="0">
                <a:latin typeface="Arial" panose="020B0604020202020204" pitchFamily="34" charset="0"/>
                <a:cs typeface="Arial" panose="020B0604020202020204" pitchFamily="34" charset="0"/>
              </a:rPr>
              <a:t>The Parks Department is seeking to realign two maintenance positions to modernize outdated titles and better align with operational needs. We are also requesting two new laborer positions, a pool maintenance mechanic, and an additional LSE position to strengthen capacity within the Youth and Families Division.</a:t>
            </a:r>
          </a:p>
          <a:p>
            <a:pPr marL="0" marR="231775" lvl="0" indent="0">
              <a:lnSpc>
                <a:spcPct val="100000"/>
              </a:lnSpc>
              <a:spcBef>
                <a:spcPts val="0"/>
              </a:spcBef>
              <a:spcAft>
                <a:spcPts val="0"/>
              </a:spcAft>
              <a:buNone/>
              <a:tabLst>
                <a:tab pos="304800" algn="l"/>
              </a:tabLst>
            </a:pPr>
            <a:r>
              <a:rPr lang="en-US" sz="1600" b="1" dirty="0">
                <a:latin typeface="Arial" panose="020B0604020202020204" pitchFamily="34" charset="0"/>
                <a:cs typeface="Arial" panose="020B0604020202020204" pitchFamily="34" charset="0"/>
              </a:rPr>
              <a:t>c.	Justify the new passenger van vehicle</a:t>
            </a:r>
          </a:p>
          <a:p>
            <a:pPr marR="231775" lvl="1">
              <a:lnSpc>
                <a:spcPct val="100000"/>
              </a:lnSpc>
              <a:spcBef>
                <a:spcPts val="0"/>
              </a:spcBef>
              <a:tabLst>
                <a:tab pos="304800" algn="l"/>
              </a:tabLst>
            </a:pPr>
            <a:r>
              <a:rPr lang="en-US" sz="1600" dirty="0">
                <a:latin typeface="Arial" panose="020B0604020202020204" pitchFamily="34" charset="0"/>
                <a:cs typeface="Arial" panose="020B0604020202020204" pitchFamily="34" charset="0"/>
              </a:rPr>
              <a:t>Transportation is currently the biggest barrier to program access</a:t>
            </a:r>
          </a:p>
          <a:p>
            <a:pPr marR="231775" lvl="1">
              <a:lnSpc>
                <a:spcPct val="100000"/>
              </a:lnSpc>
              <a:spcBef>
                <a:spcPts val="0"/>
              </a:spcBef>
              <a:tabLst>
                <a:tab pos="304800" algn="l"/>
              </a:tabLst>
            </a:pPr>
            <a:r>
              <a:rPr lang="en-US" sz="1600" dirty="0">
                <a:latin typeface="Arial" panose="020B0604020202020204" pitchFamily="34" charset="0"/>
                <a:cs typeface="Arial" panose="020B0604020202020204" pitchFamily="34" charset="0"/>
              </a:rPr>
              <a:t>Enables consistent participation in workforce, educational, and enrichment programs</a:t>
            </a:r>
          </a:p>
          <a:p>
            <a:pPr marR="231775" lvl="1">
              <a:lnSpc>
                <a:spcPct val="100000"/>
              </a:lnSpc>
              <a:spcBef>
                <a:spcPts val="0"/>
              </a:spcBef>
              <a:tabLst>
                <a:tab pos="304800" algn="l"/>
              </a:tabLst>
            </a:pPr>
            <a:r>
              <a:rPr lang="en-US" sz="1600" dirty="0">
                <a:latin typeface="Arial" panose="020B0604020202020204" pitchFamily="34" charset="0"/>
                <a:cs typeface="Arial" panose="020B0604020202020204" pitchFamily="34" charset="0"/>
              </a:rPr>
              <a:t>Strengthens citywide programming, not just one center</a:t>
            </a:r>
          </a:p>
          <a:p>
            <a:pPr marR="231775" lvl="1">
              <a:lnSpc>
                <a:spcPct val="100000"/>
              </a:lnSpc>
              <a:spcBef>
                <a:spcPts val="0"/>
              </a:spcBef>
              <a:tabLst>
                <a:tab pos="304800" algn="l"/>
              </a:tabLst>
            </a:pPr>
            <a:r>
              <a:rPr lang="en-US" sz="1600" dirty="0">
                <a:latin typeface="Arial" panose="020B0604020202020204" pitchFamily="34" charset="0"/>
                <a:cs typeface="Arial" panose="020B0604020202020204" pitchFamily="34" charset="0"/>
              </a:rPr>
              <a:t>Maximizes existing investments in youth services by ensuring access</a:t>
            </a:r>
          </a:p>
          <a:p>
            <a:pPr marR="231775" lvl="1">
              <a:lnSpc>
                <a:spcPct val="100000"/>
              </a:lnSpc>
              <a:spcBef>
                <a:spcPts val="0"/>
              </a:spcBef>
              <a:tabLst>
                <a:tab pos="304800" algn="l"/>
              </a:tabLst>
            </a:pPr>
            <a:r>
              <a:rPr lang="en-US" sz="1600" dirty="0">
                <a:latin typeface="Arial" panose="020B0604020202020204" pitchFamily="34" charset="0"/>
                <a:cs typeface="Arial" panose="020B0604020202020204" pitchFamily="34" charset="0"/>
              </a:rPr>
              <a:t>Positions the City to meet increasing demand without turning youth away</a:t>
            </a:r>
          </a:p>
          <a:p>
            <a:pPr marL="0" marR="231775" lvl="0" indent="0">
              <a:lnSpc>
                <a:spcPct val="115000"/>
              </a:lnSpc>
              <a:spcBef>
                <a:spcPts val="0"/>
              </a:spcBef>
              <a:spcAft>
                <a:spcPts val="0"/>
              </a:spcAft>
              <a:buNone/>
              <a:tabLst>
                <a:tab pos="304800" algn="l"/>
              </a:tabLst>
            </a:pPr>
            <a:endParaRPr lang="en-US" sz="16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TextBox 3">
            <a:extLst>
              <a:ext uri="{FF2B5EF4-FFF2-40B4-BE49-F238E27FC236}">
                <a16:creationId xmlns:a16="http://schemas.microsoft.com/office/drawing/2014/main" id="{7611A40D-B7C7-8EB7-0CEE-761A4707060B}"/>
              </a:ext>
            </a:extLst>
          </p:cNvPr>
          <p:cNvSpPr txBox="1"/>
          <p:nvPr/>
        </p:nvSpPr>
        <p:spPr>
          <a:xfrm>
            <a:off x="209256" y="650464"/>
            <a:ext cx="6096000" cy="584775"/>
          </a:xfrm>
          <a:prstGeom prst="rect">
            <a:avLst/>
          </a:prstGeom>
          <a:noFill/>
        </p:spPr>
        <p:txBody>
          <a:bodyPr wrap="square" lIns="91440" tIns="45720" rIns="91440" bIns="45720" anchor="t">
            <a:spAutoFit/>
          </a:bodyPr>
          <a:lstStyle/>
          <a:p>
            <a:r>
              <a:rPr lang="en-US" sz="3200" b="1" dirty="0">
                <a:latin typeface="Arial" panose="020B0604020202020204" pitchFamily="34" charset="0"/>
                <a:cs typeface="Arial" panose="020B0604020202020204" pitchFamily="34" charset="0"/>
              </a:rPr>
              <a:t>Question 1a, 1b, and 1c</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825623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1F8B49-62C7-40FF-8809-A254B69C619B}"/>
              </a:ext>
            </a:extLst>
          </p:cNvPr>
          <p:cNvSpPr>
            <a:spLocks noGrp="1"/>
          </p:cNvSpPr>
          <p:nvPr>
            <p:ph sz="half" idx="2"/>
          </p:nvPr>
        </p:nvSpPr>
        <p:spPr>
          <a:xfrm>
            <a:off x="91012" y="1518053"/>
            <a:ext cx="11764499" cy="5111347"/>
          </a:xfrm>
        </p:spPr>
        <p:txBody>
          <a:bodyPr>
            <a:normAutofit fontScale="70000" lnSpcReduction="20000"/>
          </a:bodyPr>
          <a:lstStyle/>
          <a:p>
            <a:pPr marL="342900" marR="231775" lvl="0" indent="-342900">
              <a:lnSpc>
                <a:spcPct val="120000"/>
              </a:lnSpc>
              <a:spcBef>
                <a:spcPts val="0"/>
              </a:spcBef>
              <a:spcAft>
                <a:spcPts val="0"/>
              </a:spcAft>
              <a:buAutoNum type="alphaLcPeriod"/>
              <a:tabLst>
                <a:tab pos="304800" algn="l"/>
              </a:tabLst>
            </a:pPr>
            <a:r>
              <a:rPr lang="en-US" sz="2300" b="1" dirty="0">
                <a:latin typeface="Arial" panose="020B0604020202020204" pitchFamily="34" charset="0"/>
                <a:cs typeface="Arial" panose="020B0604020202020204" pitchFamily="34" charset="0"/>
              </a:rPr>
              <a:t>Specify plans for the unhoused for use of this park (cost, projected timeframe for use of the park). </a:t>
            </a:r>
          </a:p>
          <a:p>
            <a:pPr marL="0" indent="0" fontAlgn="base">
              <a:lnSpc>
                <a:spcPct val="120000"/>
              </a:lnSpc>
              <a:buNone/>
            </a:pPr>
            <a:r>
              <a:rPr lang="en-US" sz="2300" dirty="0">
                <a:latin typeface="Arial" panose="020B0604020202020204" pitchFamily="34" charset="0"/>
                <a:cs typeface="Arial" panose="020B0604020202020204" pitchFamily="34" charset="0"/>
              </a:rPr>
              <a:t>The City of Wilmington has contracted with the Friendship House to manage the Christina Park temporary initiative. The current contract runs from January 5, 2026 to June 30, 2026. The current contract is for $218,400.  There have been additional costs:</a:t>
            </a:r>
          </a:p>
          <a:p>
            <a:pPr lvl="1" fontAlgn="base">
              <a:lnSpc>
                <a:spcPct val="120000"/>
              </a:lnSpc>
            </a:pPr>
            <a:r>
              <a:rPr lang="en-US" sz="2300" dirty="0">
                <a:latin typeface="Arial" panose="020B0604020202020204" pitchFamily="34" charset="0"/>
                <a:cs typeface="Arial" panose="020B0604020202020204" pitchFamily="34" charset="0"/>
              </a:rPr>
              <a:t>Portable toilet rental and cleaning (5): $3,030 per week</a:t>
            </a:r>
          </a:p>
          <a:p>
            <a:pPr lvl="1" fontAlgn="base">
              <a:lnSpc>
                <a:spcPct val="120000"/>
              </a:lnSpc>
            </a:pPr>
            <a:r>
              <a:rPr lang="en-US" sz="2300" dirty="0">
                <a:latin typeface="Arial" panose="020B0604020202020204" pitchFamily="34" charset="0"/>
                <a:cs typeface="Arial" panose="020B0604020202020204" pitchFamily="34" charset="0"/>
              </a:rPr>
              <a:t>Emergency purchase of tarps (45): $3,757</a:t>
            </a:r>
          </a:p>
          <a:p>
            <a:pPr lvl="1" fontAlgn="base">
              <a:lnSpc>
                <a:spcPct val="120000"/>
              </a:lnSpc>
            </a:pPr>
            <a:r>
              <a:rPr lang="en-US" sz="2300" dirty="0">
                <a:latin typeface="Arial" panose="020B0604020202020204" pitchFamily="34" charset="0"/>
                <a:cs typeface="Arial" panose="020B0604020202020204" pitchFamily="34" charset="0"/>
              </a:rPr>
              <a:t>Additional tarps (75): $933 </a:t>
            </a:r>
          </a:p>
          <a:p>
            <a:pPr lvl="1" fontAlgn="base">
              <a:lnSpc>
                <a:spcPct val="120000"/>
              </a:lnSpc>
            </a:pPr>
            <a:r>
              <a:rPr lang="en-US" sz="2300" dirty="0">
                <a:latin typeface="Arial" panose="020B0604020202020204" pitchFamily="34" charset="0"/>
                <a:cs typeface="Arial" panose="020B0604020202020204" pitchFamily="34" charset="0"/>
              </a:rPr>
              <a:t>Original Tents (105): $4,095</a:t>
            </a:r>
          </a:p>
          <a:p>
            <a:pPr lvl="1" fontAlgn="base">
              <a:lnSpc>
                <a:spcPct val="120000"/>
              </a:lnSpc>
            </a:pPr>
            <a:r>
              <a:rPr lang="en-US" sz="2300" dirty="0">
                <a:latin typeface="Arial" panose="020B0604020202020204" pitchFamily="34" charset="0"/>
                <a:cs typeface="Arial" panose="020B0604020202020204" pitchFamily="34" charset="0"/>
              </a:rPr>
              <a:t>Improved Tents (49): $6,932  </a:t>
            </a:r>
          </a:p>
          <a:p>
            <a:pPr lvl="1" fontAlgn="base">
              <a:lnSpc>
                <a:spcPct val="120000"/>
              </a:lnSpc>
            </a:pPr>
            <a:r>
              <a:rPr lang="en-US" sz="2300" dirty="0">
                <a:latin typeface="Arial" panose="020B0604020202020204" pitchFamily="34" charset="0"/>
                <a:cs typeface="Arial" panose="020B0604020202020204" pitchFamily="34" charset="0"/>
              </a:rPr>
              <a:t>Custom-built platforms from Challenge Program: $54,373 ($20,700 labor, $33,673)</a:t>
            </a:r>
          </a:p>
          <a:p>
            <a:pPr lvl="1" fontAlgn="base">
              <a:lnSpc>
                <a:spcPct val="120000"/>
              </a:lnSpc>
            </a:pPr>
            <a:r>
              <a:rPr lang="en-US" sz="2300" dirty="0">
                <a:latin typeface="Arial" panose="020B0604020202020204" pitchFamily="34" charset="0"/>
                <a:cs typeface="Arial" panose="020B0604020202020204" pitchFamily="34" charset="0"/>
              </a:rPr>
              <a:t>Biohazard waste removal (Lewis Environmental): $12,573 ($47,427 remaining encumbered)</a:t>
            </a:r>
          </a:p>
          <a:p>
            <a:pPr lvl="1" fontAlgn="base">
              <a:lnSpc>
                <a:spcPct val="120000"/>
              </a:lnSpc>
            </a:pPr>
            <a:r>
              <a:rPr lang="en-US" sz="2300" dirty="0">
                <a:latin typeface="Arial" panose="020B0604020202020204" pitchFamily="34" charset="0"/>
                <a:cs typeface="Arial" panose="020B0604020202020204" pitchFamily="34" charset="0"/>
              </a:rPr>
              <a:t>Permanent bathroom: $59,750. Delivery and installation expected in August. </a:t>
            </a:r>
          </a:p>
          <a:p>
            <a:pPr marL="0" marR="231775" lvl="0" indent="0">
              <a:lnSpc>
                <a:spcPct val="120000"/>
              </a:lnSpc>
              <a:spcBef>
                <a:spcPts val="0"/>
              </a:spcBef>
              <a:spcAft>
                <a:spcPts val="0"/>
              </a:spcAft>
              <a:buNone/>
              <a:tabLst>
                <a:tab pos="304800" algn="l"/>
              </a:tabLst>
            </a:pPr>
            <a:endParaRPr lang="en-US" sz="2300" dirty="0">
              <a:latin typeface="Arial" panose="020B0604020202020204" pitchFamily="34" charset="0"/>
              <a:cs typeface="Arial" panose="020B0604020202020204" pitchFamily="34" charset="0"/>
            </a:endParaRPr>
          </a:p>
          <a:p>
            <a:pPr marL="342900" marR="231775" lvl="0" indent="-342900">
              <a:lnSpc>
                <a:spcPct val="120000"/>
              </a:lnSpc>
              <a:spcBef>
                <a:spcPts val="0"/>
              </a:spcBef>
              <a:spcAft>
                <a:spcPts val="0"/>
              </a:spcAft>
              <a:buAutoNum type="alphaLcPeriod" startAt="2"/>
              <a:tabLst>
                <a:tab pos="304800" algn="l"/>
              </a:tabLst>
            </a:pPr>
            <a:r>
              <a:rPr lang="en-US" sz="2300" b="1" dirty="0">
                <a:latin typeface="Arial" panose="020B0604020202020204" pitchFamily="34" charset="0"/>
                <a:cs typeface="Arial" panose="020B0604020202020204" pitchFamily="34" charset="0"/>
              </a:rPr>
              <a:t>Specify any plans for locating the unhoused to different site location. </a:t>
            </a:r>
          </a:p>
          <a:p>
            <a:pPr marL="0" marR="231775" lvl="0" indent="0">
              <a:lnSpc>
                <a:spcPct val="120000"/>
              </a:lnSpc>
              <a:spcBef>
                <a:spcPts val="0"/>
              </a:spcBef>
              <a:spcAft>
                <a:spcPts val="0"/>
              </a:spcAft>
              <a:buNone/>
              <a:tabLst>
                <a:tab pos="304800" algn="l"/>
              </a:tabLst>
            </a:pPr>
            <a:r>
              <a:rPr lang="en-US" sz="2300" dirty="0">
                <a:latin typeface="Arial" panose="020B0604020202020204" pitchFamily="34" charset="0"/>
                <a:cs typeface="Arial" panose="020B0604020202020204" pitchFamily="34" charset="0"/>
              </a:rPr>
              <a:t>Christina Park was already used as the unofficial designated site when the decision was made following the taskforce’s recommendation. There are no other plans for a tent site once the temporary timeframe of the Christina Park initiative is met.</a:t>
            </a:r>
          </a:p>
        </p:txBody>
      </p:sp>
      <p:sp>
        <p:nvSpPr>
          <p:cNvPr id="4" name="TextBox 3">
            <a:extLst>
              <a:ext uri="{FF2B5EF4-FFF2-40B4-BE49-F238E27FC236}">
                <a16:creationId xmlns:a16="http://schemas.microsoft.com/office/drawing/2014/main" id="{AEC1C495-C241-4E0C-8F10-B3B1382DB26E}"/>
              </a:ext>
            </a:extLst>
          </p:cNvPr>
          <p:cNvSpPr txBox="1"/>
          <p:nvPr/>
        </p:nvSpPr>
        <p:spPr>
          <a:xfrm>
            <a:off x="91012" y="760193"/>
            <a:ext cx="6096000" cy="584775"/>
          </a:xfrm>
          <a:prstGeom prst="rect">
            <a:avLst/>
          </a:prstGeom>
          <a:noFill/>
        </p:spPr>
        <p:txBody>
          <a:bodyPr wrap="square" lIns="91440" tIns="45720" rIns="91440" bIns="45720" anchor="t">
            <a:spAutoFit/>
          </a:bodyPr>
          <a:lstStyle/>
          <a:p>
            <a:r>
              <a:rPr lang="en-US" sz="3200" b="1" dirty="0">
                <a:latin typeface="Arial" panose="020B0604020202020204" pitchFamily="34" charset="0"/>
                <a:cs typeface="Arial" panose="020B0604020202020204" pitchFamily="34" charset="0"/>
              </a:rPr>
              <a:t>Question 2a and 2b</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52854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31D48-49B6-722D-842D-ED783D81145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57B08E-6AB2-4BC3-7A93-62AC8881D290}"/>
              </a:ext>
            </a:extLst>
          </p:cNvPr>
          <p:cNvSpPr>
            <a:spLocks noGrp="1"/>
          </p:cNvSpPr>
          <p:nvPr>
            <p:ph sz="half" idx="2"/>
          </p:nvPr>
        </p:nvSpPr>
        <p:spPr>
          <a:xfrm>
            <a:off x="168421" y="1385005"/>
            <a:ext cx="10718128" cy="5339947"/>
          </a:xfrm>
        </p:spPr>
        <p:txBody>
          <a:bodyPr>
            <a:normAutofit fontScale="92500" lnSpcReduction="10000"/>
          </a:bodyPr>
          <a:lstStyle/>
          <a:p>
            <a:pPr marL="0" marR="231775" lvl="0" indent="0">
              <a:lnSpc>
                <a:spcPct val="110000"/>
              </a:lnSpc>
              <a:spcBef>
                <a:spcPts val="0"/>
              </a:spcBef>
              <a:spcAft>
                <a:spcPts val="0"/>
              </a:spcAft>
              <a:buNone/>
              <a:tabLst>
                <a:tab pos="304800" algn="l"/>
              </a:tabLst>
            </a:pPr>
            <a:r>
              <a:rPr lang="en-US" sz="2200" b="1" dirty="0">
                <a:latin typeface="Arial" panose="020B0604020202020204" pitchFamily="34" charset="0"/>
                <a:cs typeface="Arial" panose="020B0604020202020204" pitchFamily="34" charset="0"/>
              </a:rPr>
              <a:t>c.	Share all vendors and any partnerships for services that the city is using or in the pipeline for the unhoused in Christina Park. Any plans for Springboard Delaware, etc. </a:t>
            </a:r>
          </a:p>
          <a:p>
            <a:pPr marL="0" indent="0" fontAlgn="base">
              <a:lnSpc>
                <a:spcPct val="110000"/>
              </a:lnSpc>
              <a:buNone/>
            </a:pPr>
            <a:r>
              <a:rPr lang="en-US" sz="2200" dirty="0">
                <a:latin typeface="Arial" panose="020B0604020202020204" pitchFamily="34" charset="0"/>
                <a:cs typeface="Arial" panose="020B0604020202020204" pitchFamily="34" charset="0"/>
              </a:rPr>
              <a:t>The only official city vendor is the Friendship House. However, they have created a service calendar for non-profits to provide services at Christina Park. </a:t>
            </a:r>
          </a:p>
          <a:p>
            <a:pPr lvl="1" fontAlgn="base">
              <a:lnSpc>
                <a:spcPct val="110000"/>
              </a:lnSpc>
            </a:pPr>
            <a:r>
              <a:rPr lang="en-US" sz="2200" dirty="0">
                <a:latin typeface="Arial" panose="020B0604020202020204" pitchFamily="34" charset="0"/>
                <a:cs typeface="Arial" panose="020B0604020202020204" pitchFamily="34" charset="0"/>
              </a:rPr>
              <a:t>The Bridge Clinic</a:t>
            </a:r>
          </a:p>
          <a:p>
            <a:pPr lvl="1" fontAlgn="base">
              <a:lnSpc>
                <a:spcPct val="110000"/>
              </a:lnSpc>
            </a:pPr>
            <a:r>
              <a:rPr lang="en-US" sz="2200" dirty="0">
                <a:latin typeface="Arial" panose="020B0604020202020204" pitchFamily="34" charset="0"/>
                <a:cs typeface="Arial" panose="020B0604020202020204" pitchFamily="34" charset="0"/>
              </a:rPr>
              <a:t>Brandywine Counseling </a:t>
            </a:r>
          </a:p>
          <a:p>
            <a:pPr lvl="1" fontAlgn="base">
              <a:lnSpc>
                <a:spcPct val="110000"/>
              </a:lnSpc>
            </a:pPr>
            <a:r>
              <a:rPr lang="en-US" sz="2200" dirty="0">
                <a:latin typeface="Arial" panose="020B0604020202020204" pitchFamily="34" charset="0"/>
                <a:cs typeface="Arial" panose="020B0604020202020204" pitchFamily="34" charset="0"/>
              </a:rPr>
              <a:t>1 and 7B Foundation</a:t>
            </a:r>
          </a:p>
          <a:p>
            <a:pPr lvl="1" fontAlgn="base">
              <a:lnSpc>
                <a:spcPct val="110000"/>
              </a:lnSpc>
            </a:pPr>
            <a:r>
              <a:rPr lang="en-US" sz="2200" dirty="0">
                <a:latin typeface="Arial" panose="020B0604020202020204" pitchFamily="34" charset="0"/>
                <a:cs typeface="Arial" panose="020B0604020202020204" pitchFamily="34" charset="0"/>
              </a:rPr>
              <a:t>Community Partner Support Unit </a:t>
            </a:r>
          </a:p>
          <a:p>
            <a:pPr lvl="1" fontAlgn="base">
              <a:lnSpc>
                <a:spcPct val="110000"/>
              </a:lnSpc>
            </a:pPr>
            <a:r>
              <a:rPr lang="en-US" sz="2200" dirty="0">
                <a:latin typeface="Arial" panose="020B0604020202020204" pitchFamily="34" charset="0"/>
                <a:cs typeface="Arial" panose="020B0604020202020204" pitchFamily="34" charset="0"/>
              </a:rPr>
              <a:t>St. Francis Mobile Health </a:t>
            </a:r>
          </a:p>
          <a:p>
            <a:pPr lvl="1" fontAlgn="base">
              <a:lnSpc>
                <a:spcPct val="110000"/>
              </a:lnSpc>
            </a:pPr>
            <a:r>
              <a:rPr lang="en-US" sz="2200" dirty="0">
                <a:latin typeface="Arial" panose="020B0604020202020204" pitchFamily="34" charset="0"/>
                <a:cs typeface="Arial" panose="020B0604020202020204" pitchFamily="34" charset="0"/>
              </a:rPr>
              <a:t>Gibney Mobile Health </a:t>
            </a:r>
          </a:p>
          <a:p>
            <a:pPr lvl="1" fontAlgn="base">
              <a:lnSpc>
                <a:spcPct val="110000"/>
              </a:lnSpc>
            </a:pPr>
            <a:r>
              <a:rPr lang="en-US" sz="2200" dirty="0">
                <a:latin typeface="Arial" panose="020B0604020202020204" pitchFamily="34" charset="0"/>
                <a:cs typeface="Arial" panose="020B0604020202020204" pitchFamily="34" charset="0"/>
              </a:rPr>
              <a:t>Network Connect </a:t>
            </a:r>
          </a:p>
          <a:p>
            <a:pPr lvl="1" fontAlgn="base">
              <a:lnSpc>
                <a:spcPct val="110000"/>
              </a:lnSpc>
            </a:pPr>
            <a:r>
              <a:rPr lang="en-US" sz="2200" dirty="0">
                <a:latin typeface="Arial" panose="020B0604020202020204" pitchFamily="34" charset="0"/>
                <a:cs typeface="Arial" panose="020B0604020202020204" pitchFamily="34" charset="0"/>
              </a:rPr>
              <a:t>Wilmington Housing Authority (housing navigators) </a:t>
            </a:r>
          </a:p>
          <a:p>
            <a:pPr marL="0" indent="0" fontAlgn="base">
              <a:lnSpc>
                <a:spcPct val="110000"/>
              </a:lnSpc>
              <a:buNone/>
            </a:pPr>
            <a:r>
              <a:rPr lang="en-US" sz="2200" dirty="0">
                <a:latin typeface="Arial" panose="020B0604020202020204" pitchFamily="34" charset="0"/>
                <a:cs typeface="Arial" panose="020B0604020202020204" pitchFamily="34" charset="0"/>
              </a:rPr>
              <a:t>We also have the Wilmington Police Department's Partners in Care which focuses on case management from a clinical perspective. </a:t>
            </a:r>
          </a:p>
          <a:p>
            <a:pPr marL="0" marR="231775" lvl="0" indent="0">
              <a:lnSpc>
                <a:spcPct val="115000"/>
              </a:lnSpc>
              <a:spcBef>
                <a:spcPts val="0"/>
              </a:spcBef>
              <a:spcAft>
                <a:spcPts val="0"/>
              </a:spcAft>
              <a:buNone/>
              <a:tabLst>
                <a:tab pos="304800" algn="l"/>
              </a:tabLst>
            </a:pPr>
            <a:endParaRPr lang="en-US" sz="12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8D15EB0C-60E1-5F48-A414-06E2E2219333}"/>
              </a:ext>
            </a:extLst>
          </p:cNvPr>
          <p:cNvSpPr txBox="1"/>
          <p:nvPr/>
        </p:nvSpPr>
        <p:spPr>
          <a:xfrm>
            <a:off x="91012" y="760193"/>
            <a:ext cx="6096000" cy="584775"/>
          </a:xfrm>
          <a:prstGeom prst="rect">
            <a:avLst/>
          </a:prstGeom>
          <a:noFill/>
        </p:spPr>
        <p:txBody>
          <a:bodyPr wrap="square" lIns="91440" tIns="45720" rIns="91440" bIns="45720" anchor="t">
            <a:spAutoFit/>
          </a:bodyPr>
          <a:lstStyle/>
          <a:p>
            <a:r>
              <a:rPr lang="en-US" sz="3200" b="1" dirty="0">
                <a:latin typeface="Arial" panose="020B0604020202020204" pitchFamily="34" charset="0"/>
                <a:cs typeface="Arial" panose="020B0604020202020204" pitchFamily="34" charset="0"/>
              </a:rPr>
              <a:t>Question 2c</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242016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1F8B49-62C7-40FF-8809-A254B69C619B}"/>
              </a:ext>
            </a:extLst>
          </p:cNvPr>
          <p:cNvSpPr>
            <a:spLocks noGrp="1"/>
          </p:cNvSpPr>
          <p:nvPr>
            <p:ph sz="half" idx="2"/>
          </p:nvPr>
        </p:nvSpPr>
        <p:spPr>
          <a:xfrm>
            <a:off x="291832" y="1817231"/>
            <a:ext cx="10820750" cy="4714197"/>
          </a:xfrm>
        </p:spPr>
        <p:txBody>
          <a:bodyPr>
            <a:normAutofit fontScale="85000" lnSpcReduction="10000"/>
          </a:bodyPr>
          <a:lstStyle/>
          <a:p>
            <a:pPr marL="457200" marR="231775" lvl="0" indent="-457200">
              <a:lnSpc>
                <a:spcPct val="110000"/>
              </a:lnSpc>
              <a:spcBef>
                <a:spcPts val="0"/>
              </a:spcBef>
              <a:spcAft>
                <a:spcPts val="0"/>
              </a:spcAft>
              <a:buAutoNum type="alphaLcPeriod" startAt="4"/>
              <a:tabLst>
                <a:tab pos="304800" algn="l"/>
              </a:tabLst>
            </a:pPr>
            <a:r>
              <a:rPr lang="en-US" sz="1700" b="1" dirty="0">
                <a:latin typeface="Arial" panose="020B0604020202020204" pitchFamily="34" charset="0"/>
                <a:cs typeface="Arial" panose="020B0604020202020204" pitchFamily="34" charset="0"/>
              </a:rPr>
              <a:t>Share the plans for $50K budgeted in Community Services account line regarding the unhoused and the displaced foster care for youth. </a:t>
            </a:r>
          </a:p>
          <a:p>
            <a:pPr marL="0" marR="231775" lvl="0" indent="0">
              <a:lnSpc>
                <a:spcPct val="110000"/>
              </a:lnSpc>
              <a:spcBef>
                <a:spcPts val="0"/>
              </a:spcBef>
              <a:spcAft>
                <a:spcPts val="0"/>
              </a:spcAft>
              <a:buNone/>
              <a:tabLst>
                <a:tab pos="304800" algn="l"/>
              </a:tabLst>
            </a:pPr>
            <a:endParaRPr lang="en-US" altLang="en-US" sz="1700" b="1" dirty="0">
              <a:latin typeface="Arial" panose="020B0604020202020204" pitchFamily="34" charset="0"/>
              <a:cs typeface="Arial" panose="020B0604020202020204" pitchFamily="34" charset="0"/>
            </a:endParaRPr>
          </a:p>
          <a:p>
            <a:pPr marL="0" marR="231775" lvl="0" indent="0">
              <a:lnSpc>
                <a:spcPct val="110000"/>
              </a:lnSpc>
              <a:spcBef>
                <a:spcPts val="0"/>
              </a:spcBef>
              <a:spcAft>
                <a:spcPts val="0"/>
              </a:spcAft>
              <a:buNone/>
              <a:tabLst>
                <a:tab pos="304800" algn="l"/>
              </a:tabLst>
            </a:pPr>
            <a:r>
              <a:rPr lang="en-US" altLang="en-US" sz="1700" dirty="0">
                <a:latin typeface="Arial" panose="020B0604020202020204" pitchFamily="34" charset="0"/>
                <a:cs typeface="Arial" panose="020B0604020202020204" pitchFamily="34" charset="0"/>
              </a:rPr>
              <a:t>The Street Ministries Food Program provides a hot breakfast, mental health and substance abuse referral services to displaced adults every Saturday morning from 7am-10am. This program is a pillar to individuals in need of a meal and sense of community.  While the program doesn’t have a set number of measurable outcomes, the program garners about 60-70 participants weekly.</a:t>
            </a:r>
          </a:p>
          <a:p>
            <a:pPr marL="0" indent="0">
              <a:lnSpc>
                <a:spcPct val="110000"/>
              </a:lnSpc>
              <a:buNone/>
            </a:pPr>
            <a:r>
              <a:rPr lang="en-US" sz="1700" dirty="0">
                <a:latin typeface="Arial" panose="020B0604020202020204" pitchFamily="34" charset="0"/>
                <a:cs typeface="Arial" panose="020B0604020202020204" pitchFamily="34" charset="0"/>
              </a:rPr>
              <a:t>One Step at a Time Foundation provides educational and cultural programming for youth in the foster care system, many of whom have experienced displacement. The program includes educational enrichment such as tutoring, reading, and STEM activities, along with arts and crafts and cultural field trips. The organization is responsible for submitting monthly reports on demographics and attendance, as well as quarterly progress reports that track educational outcomes and growth. Parks and OSAAT are currently exploring options to restructure funding, including a potential RFP process and/or supporting OSAAT in delivering after-school programming at an alternate site in Wilmington. As a result, the $40,000 included in this budget request may not be allocated entirely to OSAAT.</a:t>
            </a:r>
            <a:endParaRPr lang="en-US" sz="1700" b="1" dirty="0">
              <a:latin typeface="Arial" panose="020B0604020202020204" pitchFamily="34" charset="0"/>
              <a:cs typeface="Arial" panose="020B0604020202020204" pitchFamily="34" charset="0"/>
            </a:endParaRPr>
          </a:p>
          <a:p>
            <a:pPr marL="0" indent="0">
              <a:lnSpc>
                <a:spcPct val="110000"/>
              </a:lnSpc>
              <a:buNone/>
            </a:pPr>
            <a:r>
              <a:rPr lang="en-US" sz="1700" b="1" dirty="0">
                <a:latin typeface="Arial" panose="020B0604020202020204" pitchFamily="34" charset="0"/>
                <a:cs typeface="Arial" panose="020B0604020202020204" pitchFamily="34" charset="0"/>
              </a:rPr>
              <a:t>e.      Share any plans for a new site location for the unhoused (site location, cost, projected timeframe, etc.)</a:t>
            </a:r>
          </a:p>
          <a:p>
            <a:pPr marL="0" marR="231775" lvl="0" indent="0">
              <a:lnSpc>
                <a:spcPct val="110000"/>
              </a:lnSpc>
              <a:spcBef>
                <a:spcPts val="0"/>
              </a:spcBef>
              <a:spcAft>
                <a:spcPts val="0"/>
              </a:spcAft>
              <a:buNone/>
              <a:tabLst>
                <a:tab pos="304800" algn="l"/>
              </a:tabLst>
            </a:pPr>
            <a:r>
              <a:rPr lang="en-US" sz="1700" dirty="0">
                <a:latin typeface="Arial" panose="020B0604020202020204" pitchFamily="34" charset="0"/>
                <a:cs typeface="Arial" panose="020B0604020202020204" pitchFamily="34" charset="0"/>
              </a:rPr>
              <a:t>We are currently in conversations with Springboard Delaware about building a pallet village similar to the one currently operating in Georgetown. Those conversations are ongoing.</a:t>
            </a:r>
          </a:p>
          <a:p>
            <a:pPr marL="0" marR="231775" lvl="0" indent="0">
              <a:lnSpc>
                <a:spcPct val="110000"/>
              </a:lnSpc>
              <a:spcBef>
                <a:spcPts val="0"/>
              </a:spcBef>
              <a:spcAft>
                <a:spcPts val="0"/>
              </a:spcAft>
              <a:buNone/>
              <a:tabLst>
                <a:tab pos="304800" algn="l"/>
              </a:tabLst>
            </a:pPr>
            <a:endParaRPr lang="en-US" sz="1700" b="1" dirty="0">
              <a:latin typeface="Arial" panose="020B0604020202020204" pitchFamily="34" charset="0"/>
              <a:cs typeface="Arial" panose="020B0604020202020204" pitchFamily="34" charset="0"/>
            </a:endParaRPr>
          </a:p>
          <a:p>
            <a:pPr marL="0" marR="231775" lvl="0" indent="0">
              <a:lnSpc>
                <a:spcPct val="110000"/>
              </a:lnSpc>
              <a:spcBef>
                <a:spcPts val="0"/>
              </a:spcBef>
              <a:spcAft>
                <a:spcPts val="0"/>
              </a:spcAft>
              <a:buNone/>
              <a:tabLst>
                <a:tab pos="304800" algn="l"/>
              </a:tabLst>
            </a:pPr>
            <a:r>
              <a:rPr lang="en-US" sz="1700" b="1" dirty="0">
                <a:latin typeface="Arial" panose="020B0604020202020204" pitchFamily="34" charset="0"/>
                <a:cs typeface="Arial" panose="020B0604020202020204" pitchFamily="34" charset="0"/>
              </a:rPr>
              <a:t>f.	   Share the plans and funding commitment for the Friendship House.</a:t>
            </a:r>
          </a:p>
          <a:p>
            <a:pPr marL="0" marR="231775" lvl="0" indent="0">
              <a:lnSpc>
                <a:spcPct val="110000"/>
              </a:lnSpc>
              <a:spcBef>
                <a:spcPts val="0"/>
              </a:spcBef>
              <a:spcAft>
                <a:spcPts val="0"/>
              </a:spcAft>
              <a:buNone/>
              <a:tabLst>
                <a:tab pos="304800" algn="l"/>
              </a:tabLst>
            </a:pPr>
            <a:r>
              <a:rPr lang="en-US" sz="1700" dirty="0">
                <a:effectLst/>
                <a:latin typeface="Arial" panose="020B0604020202020204" pitchFamily="34" charset="0"/>
                <a:ea typeface="Times New Roman" panose="02020603050405020304" pitchFamily="18" charset="0"/>
                <a:cs typeface="Arial" panose="020B0604020202020204" pitchFamily="34" charset="0"/>
              </a:rPr>
              <a:t>Please reference response to Question 2</a:t>
            </a:r>
            <a:r>
              <a:rPr lang="en-US" sz="1700" dirty="0">
                <a:latin typeface="Arial" panose="020B0604020202020204" pitchFamily="34" charset="0"/>
                <a:ea typeface="Times New Roman" panose="02020603050405020304" pitchFamily="18" charset="0"/>
                <a:cs typeface="Arial" panose="020B0604020202020204" pitchFamily="34" charset="0"/>
              </a:rPr>
              <a:t>a</a:t>
            </a:r>
            <a:endParaRPr lang="en-US" sz="1700" dirty="0">
              <a:effectLst/>
              <a:highlight>
                <a:srgbClr val="FFFF00"/>
              </a:highlight>
              <a:latin typeface="Arial" panose="020B0604020202020204" pitchFamily="34" charset="0"/>
              <a:ea typeface="Times New Roman" panose="02020603050405020304" pitchFamily="18" charset="0"/>
              <a:cs typeface="Arial" panose="020B0604020202020204" pitchFamily="34" charset="0"/>
            </a:endParaRPr>
          </a:p>
          <a:p>
            <a:pPr marL="1371600" marR="231775" lvl="2" indent="-457200">
              <a:lnSpc>
                <a:spcPct val="115000"/>
              </a:lnSpc>
              <a:spcBef>
                <a:spcPts val="0"/>
              </a:spcBef>
              <a:spcAft>
                <a:spcPts val="1200"/>
              </a:spcAft>
              <a:buFont typeface="+mj-lt"/>
              <a:buAutoNum type="alphaLcParenR" startAt="3"/>
              <a:tabLst>
                <a:tab pos="304800" algn="l"/>
              </a:tabLst>
            </a:pPr>
            <a:endParaRPr lang="en-US" sz="2400" dirty="0"/>
          </a:p>
        </p:txBody>
      </p:sp>
      <p:sp>
        <p:nvSpPr>
          <p:cNvPr id="4" name="TextBox 3">
            <a:extLst>
              <a:ext uri="{FF2B5EF4-FFF2-40B4-BE49-F238E27FC236}">
                <a16:creationId xmlns:a16="http://schemas.microsoft.com/office/drawing/2014/main" id="{AEC1C495-C241-4E0C-8F10-B3B1382DB26E}"/>
              </a:ext>
            </a:extLst>
          </p:cNvPr>
          <p:cNvSpPr txBox="1"/>
          <p:nvPr/>
        </p:nvSpPr>
        <p:spPr>
          <a:xfrm>
            <a:off x="178098" y="1103697"/>
            <a:ext cx="6096000" cy="584775"/>
          </a:xfrm>
          <a:prstGeom prst="rect">
            <a:avLst/>
          </a:prstGeom>
          <a:noFill/>
        </p:spPr>
        <p:txBody>
          <a:bodyPr wrap="square" lIns="91440" tIns="45720" rIns="91440" bIns="45720" anchor="t">
            <a:spAutoFit/>
          </a:bodyPr>
          <a:lstStyle/>
          <a:p>
            <a:r>
              <a:rPr lang="en-US" sz="3200" b="1" dirty="0">
                <a:latin typeface="Arial" panose="020B0604020202020204" pitchFamily="34" charset="0"/>
                <a:cs typeface="Arial" panose="020B0604020202020204" pitchFamily="34" charset="0"/>
              </a:rPr>
              <a:t>Question 2d, 2e, and 2f</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780031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D0306-AD2B-879C-9ECC-F1B5D2C7481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FE8DE3-F492-1A07-2858-FCA5D3B152E1}"/>
              </a:ext>
            </a:extLst>
          </p:cNvPr>
          <p:cNvSpPr>
            <a:spLocks noGrp="1"/>
          </p:cNvSpPr>
          <p:nvPr>
            <p:ph sz="half" idx="2"/>
          </p:nvPr>
        </p:nvSpPr>
        <p:spPr>
          <a:xfrm>
            <a:off x="470840" y="1693302"/>
            <a:ext cx="10718128" cy="4926954"/>
          </a:xfrm>
        </p:spPr>
        <p:txBody>
          <a:bodyPr>
            <a:normAutofit fontScale="62500" lnSpcReduction="20000"/>
          </a:bodyPr>
          <a:lstStyle/>
          <a:p>
            <a:pPr marL="0" marR="231775" lvl="0" indent="0">
              <a:lnSpc>
                <a:spcPct val="120000"/>
              </a:lnSpc>
              <a:spcBef>
                <a:spcPts val="0"/>
              </a:spcBef>
              <a:spcAft>
                <a:spcPts val="0"/>
              </a:spcAft>
              <a:buNone/>
              <a:tabLst>
                <a:tab pos="304800" algn="l"/>
              </a:tabLst>
            </a:pPr>
            <a:r>
              <a:rPr lang="en-US" sz="2200" b="1" dirty="0">
                <a:latin typeface="Arial" panose="020B0604020202020204" pitchFamily="34" charset="0"/>
                <a:cs typeface="Arial" panose="020B0604020202020204" pitchFamily="34" charset="0"/>
              </a:rPr>
              <a:t>Considering that William Hicks Anderson Community Center (W.H.A.C.C.) is the city’s only Community Center and is classified as an Emergency Shelter Site, please share if this budget provides the necessary resources and funding to best address the needs of the community.</a:t>
            </a:r>
            <a:r>
              <a:rPr lang="en-US" sz="2200" dirty="0">
                <a:latin typeface="Arial" panose="020B0604020202020204" pitchFamily="34" charset="0"/>
                <a:cs typeface="Arial" panose="020B0604020202020204" pitchFamily="34" charset="0"/>
              </a:rPr>
              <a:t> </a:t>
            </a:r>
          </a:p>
          <a:p>
            <a:pPr marL="0" marR="231775" lvl="0" indent="0">
              <a:lnSpc>
                <a:spcPct val="120000"/>
              </a:lnSpc>
              <a:spcBef>
                <a:spcPts val="0"/>
              </a:spcBef>
              <a:spcAft>
                <a:spcPts val="0"/>
              </a:spcAft>
              <a:buNone/>
              <a:tabLst>
                <a:tab pos="304800" algn="l"/>
              </a:tabLst>
            </a:pPr>
            <a:endParaRPr lang="en-US" sz="2200" b="1" dirty="0">
              <a:latin typeface="Arial" panose="020B0604020202020204" pitchFamily="34" charset="0"/>
              <a:cs typeface="Arial" panose="020B0604020202020204" pitchFamily="34" charset="0"/>
            </a:endParaRPr>
          </a:p>
          <a:p>
            <a:pPr marL="342900" marR="231775" lvl="0" indent="-342900">
              <a:lnSpc>
                <a:spcPct val="120000"/>
              </a:lnSpc>
              <a:spcBef>
                <a:spcPts val="0"/>
              </a:spcBef>
              <a:spcAft>
                <a:spcPts val="0"/>
              </a:spcAft>
              <a:buAutoNum type="alphaLcPeriod"/>
              <a:tabLst>
                <a:tab pos="304800" algn="l"/>
              </a:tabLst>
            </a:pPr>
            <a:r>
              <a:rPr lang="en-US" sz="2200" b="1" dirty="0">
                <a:latin typeface="Arial" panose="020B0604020202020204" pitchFamily="34" charset="0"/>
                <a:cs typeface="Arial" panose="020B0604020202020204" pitchFamily="34" charset="0"/>
              </a:rPr>
              <a:t>Specify if any Public/Private Partnerships for programming and share if any current partnerships with existing youth centers.</a:t>
            </a:r>
          </a:p>
          <a:p>
            <a:pPr marL="457200" marR="231775" lvl="1" indent="0">
              <a:lnSpc>
                <a:spcPct val="120000"/>
              </a:lnSpc>
              <a:spcBef>
                <a:spcPts val="0"/>
              </a:spcBef>
              <a:buNone/>
              <a:tabLst>
                <a:tab pos="304800" algn="l"/>
              </a:tabLst>
            </a:pPr>
            <a:r>
              <a:rPr lang="en-US" sz="2200" dirty="0">
                <a:latin typeface="Arial" panose="020B0604020202020204" pitchFamily="34" charset="0"/>
                <a:cs typeface="Arial" panose="020B0604020202020204" pitchFamily="34" charset="0"/>
              </a:rPr>
              <a:t>The city currently has partnerships with the following community centers</a:t>
            </a:r>
          </a:p>
          <a:p>
            <a:pPr marR="231775" lvl="1">
              <a:lnSpc>
                <a:spcPct val="120000"/>
              </a:lnSpc>
              <a:spcBef>
                <a:spcPts val="0"/>
              </a:spcBef>
              <a:tabLst>
                <a:tab pos="304800" algn="l"/>
              </a:tabLst>
            </a:pPr>
            <a:r>
              <a:rPr lang="en-US" sz="2200" dirty="0">
                <a:latin typeface="Arial" panose="020B0604020202020204" pitchFamily="34" charset="0"/>
                <a:cs typeface="Arial" panose="020B0604020202020204" pitchFamily="34" charset="0"/>
              </a:rPr>
              <a:t>PAL-Wilmington</a:t>
            </a:r>
          </a:p>
          <a:p>
            <a:pPr marR="231775" lvl="1">
              <a:lnSpc>
                <a:spcPct val="120000"/>
              </a:lnSpc>
              <a:spcBef>
                <a:spcPts val="0"/>
              </a:spcBef>
              <a:tabLst>
                <a:tab pos="304800" algn="l"/>
              </a:tabLst>
            </a:pPr>
            <a:r>
              <a:rPr lang="en-US" sz="2200" dirty="0">
                <a:latin typeface="Arial" panose="020B0604020202020204" pitchFamily="34" charset="0"/>
                <a:cs typeface="Arial" panose="020B0604020202020204" pitchFamily="34" charset="0"/>
              </a:rPr>
              <a:t>MSK Community Center</a:t>
            </a:r>
          </a:p>
          <a:p>
            <a:pPr marR="231775" lvl="1">
              <a:lnSpc>
                <a:spcPct val="120000"/>
              </a:lnSpc>
              <a:spcBef>
                <a:spcPts val="0"/>
              </a:spcBef>
              <a:tabLst>
                <a:tab pos="304800" algn="l"/>
              </a:tabLst>
            </a:pPr>
            <a:r>
              <a:rPr lang="en-US" sz="2200" dirty="0">
                <a:latin typeface="Arial" panose="020B0604020202020204" pitchFamily="34" charset="0"/>
                <a:cs typeface="Arial" panose="020B0604020202020204" pitchFamily="34" charset="0"/>
              </a:rPr>
              <a:t>The Community Education Building &amp; The New Community Education Youth Development Center</a:t>
            </a:r>
          </a:p>
          <a:p>
            <a:pPr marR="231775" lvl="1">
              <a:lnSpc>
                <a:spcPct val="120000"/>
              </a:lnSpc>
              <a:spcBef>
                <a:spcPts val="0"/>
              </a:spcBef>
              <a:tabLst>
                <a:tab pos="304800" algn="l"/>
              </a:tabLst>
            </a:pPr>
            <a:r>
              <a:rPr lang="en-US" sz="2200" dirty="0">
                <a:latin typeface="Arial" panose="020B0604020202020204" pitchFamily="34" charset="0"/>
                <a:cs typeface="Arial" panose="020B0604020202020204" pitchFamily="34" charset="0"/>
              </a:rPr>
              <a:t>The department has several program partnerships with organizations like Wow Science, Kai Coders, Code Differently, Natural Glow Self Love Club and a host of employer partners for the Youth Career Development (YCD) program</a:t>
            </a:r>
          </a:p>
          <a:p>
            <a:pPr marL="457200" marR="231775" lvl="1" indent="0">
              <a:lnSpc>
                <a:spcPct val="120000"/>
              </a:lnSpc>
              <a:spcBef>
                <a:spcPts val="0"/>
              </a:spcBef>
              <a:buNone/>
              <a:tabLst>
                <a:tab pos="304800" algn="l"/>
              </a:tabLst>
            </a:pPr>
            <a:endParaRPr lang="en-US" sz="2200" dirty="0">
              <a:latin typeface="Arial" panose="020B0604020202020204" pitchFamily="34" charset="0"/>
              <a:cs typeface="Arial" panose="020B0604020202020204" pitchFamily="34" charset="0"/>
            </a:endParaRPr>
          </a:p>
          <a:p>
            <a:pPr marL="342900" marR="231775" lvl="0" indent="-342900">
              <a:lnSpc>
                <a:spcPct val="120000"/>
              </a:lnSpc>
              <a:spcBef>
                <a:spcPts val="0"/>
              </a:spcBef>
              <a:spcAft>
                <a:spcPts val="0"/>
              </a:spcAft>
              <a:buAutoNum type="alphaLcPeriod"/>
              <a:tabLst>
                <a:tab pos="304800" algn="l"/>
              </a:tabLst>
            </a:pPr>
            <a:r>
              <a:rPr lang="en-US" sz="2200" b="1" dirty="0">
                <a:latin typeface="Arial" panose="020B0604020202020204" pitchFamily="34" charset="0"/>
                <a:cs typeface="Arial" panose="020B0604020202020204" pitchFamily="34" charset="0"/>
              </a:rPr>
              <a:t>Specify if the site location is a safe haven site, and if so, please share the operational hours, and programs. </a:t>
            </a:r>
          </a:p>
          <a:p>
            <a:pPr marL="800100" marR="231775" lvl="1" indent="-342900">
              <a:lnSpc>
                <a:spcPct val="120000"/>
              </a:lnSpc>
              <a:spcBef>
                <a:spcPts val="0"/>
              </a:spcBef>
              <a:buAutoNum type="alphaLcPeriod"/>
              <a:tabLst>
                <a:tab pos="304800" algn="l"/>
              </a:tabLst>
            </a:pPr>
            <a:r>
              <a:rPr lang="en-US" sz="2200" dirty="0">
                <a:latin typeface="Arial" panose="020B0604020202020204" pitchFamily="34" charset="0"/>
                <a:cs typeface="Arial" panose="020B0604020202020204" pitchFamily="34" charset="0"/>
              </a:rPr>
              <a:t>Yes, WHACC is a Safe Haven Site</a:t>
            </a:r>
          </a:p>
          <a:p>
            <a:pPr marL="800100" marR="231775" lvl="1" indent="-342900">
              <a:lnSpc>
                <a:spcPct val="120000"/>
              </a:lnSpc>
              <a:spcBef>
                <a:spcPts val="0"/>
              </a:spcBef>
              <a:buAutoNum type="alphaLcPeriod"/>
              <a:tabLst>
                <a:tab pos="304800" algn="l"/>
              </a:tabLst>
            </a:pPr>
            <a:r>
              <a:rPr lang="en-US" sz="2200" dirty="0">
                <a:latin typeface="Arial" panose="020B0604020202020204" pitchFamily="34" charset="0"/>
                <a:cs typeface="Arial" panose="020B0604020202020204" pitchFamily="34" charset="0"/>
              </a:rPr>
              <a:t>Save Haven runs from July-September yearly, through a grant provided by the Division of Services for Children, Youth &amp; Their Families (DSCYF)</a:t>
            </a:r>
          </a:p>
          <a:p>
            <a:pPr lvl="1">
              <a:lnSpc>
                <a:spcPct val="120000"/>
              </a:lnSpc>
            </a:pPr>
            <a:r>
              <a:rPr lang="en-US" sz="2200" dirty="0">
                <a:latin typeface="Arial" panose="020B0604020202020204" pitchFamily="34" charset="0"/>
                <a:cs typeface="Arial" panose="020B0604020202020204" pitchFamily="34" charset="0"/>
              </a:rPr>
              <a:t>Safe Haven Schedule</a:t>
            </a:r>
          </a:p>
          <a:p>
            <a:pPr lvl="2">
              <a:lnSpc>
                <a:spcPct val="120000"/>
              </a:lnSpc>
            </a:pPr>
            <a:r>
              <a:rPr lang="en-US" sz="2200" dirty="0">
                <a:latin typeface="Arial" panose="020B0604020202020204" pitchFamily="34" charset="0"/>
                <a:cs typeface="Arial" panose="020B0604020202020204" pitchFamily="34" charset="0"/>
              </a:rPr>
              <a:t>Tuesday: 6:00 p.m. – 11:00 p.m.</a:t>
            </a:r>
          </a:p>
          <a:p>
            <a:pPr lvl="2">
              <a:lnSpc>
                <a:spcPct val="120000"/>
              </a:lnSpc>
            </a:pPr>
            <a:r>
              <a:rPr lang="en-US" sz="2200" dirty="0">
                <a:latin typeface="Arial" panose="020B0604020202020204" pitchFamily="34" charset="0"/>
                <a:cs typeface="Arial" panose="020B0604020202020204" pitchFamily="34" charset="0"/>
              </a:rPr>
              <a:t>Wednesday, Thursday, Friday: 6:00 p.m. – 10:00 p.m.</a:t>
            </a:r>
          </a:p>
          <a:p>
            <a:pPr lvl="2">
              <a:lnSpc>
                <a:spcPct val="120000"/>
              </a:lnSpc>
            </a:pPr>
            <a:r>
              <a:rPr lang="en-US" sz="2200" dirty="0">
                <a:latin typeface="Arial" panose="020B0604020202020204" pitchFamily="34" charset="0"/>
                <a:cs typeface="Arial" panose="020B0604020202020204" pitchFamily="34" charset="0"/>
              </a:rPr>
              <a:t>Saturday: 2:00 p.m. – 5:00 p.m.</a:t>
            </a:r>
          </a:p>
          <a:p>
            <a:pPr marL="457200" marR="231775" lvl="1" indent="0">
              <a:lnSpc>
                <a:spcPct val="115000"/>
              </a:lnSpc>
              <a:spcBef>
                <a:spcPts val="0"/>
              </a:spcBef>
              <a:buNone/>
              <a:tabLst>
                <a:tab pos="304800" algn="l"/>
              </a:tabLst>
            </a:pPr>
            <a:endParaRPr lang="en-US" sz="2200" spc="0" dirty="0">
              <a:effectLst/>
              <a:latin typeface="Arial" panose="020B0604020202020204" pitchFamily="34" charset="0"/>
              <a:ea typeface="Times New Roman" panose="02020603050405020304" pitchFamily="18" charset="0"/>
              <a:cs typeface="Arial" panose="020B0604020202020204" pitchFamily="34" charset="0"/>
            </a:endParaRPr>
          </a:p>
          <a:p>
            <a:pPr marL="914400" marR="169545" lvl="2" indent="0">
              <a:lnSpc>
                <a:spcPct val="115000"/>
              </a:lnSpc>
              <a:spcBef>
                <a:spcPts val="0"/>
              </a:spcBef>
              <a:spcAft>
                <a:spcPts val="0"/>
              </a:spcAft>
              <a:buSzPts val="1200"/>
              <a:buNone/>
              <a:tabLst>
                <a:tab pos="761365" algn="l"/>
              </a:tabLst>
            </a:pPr>
            <a:endParaRPr lang="en-US" sz="1600" b="1" spc="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TextBox 3">
            <a:extLst>
              <a:ext uri="{FF2B5EF4-FFF2-40B4-BE49-F238E27FC236}">
                <a16:creationId xmlns:a16="http://schemas.microsoft.com/office/drawing/2014/main" id="{0108506E-92A6-5B34-75B2-00C5CEFDBB33}"/>
              </a:ext>
            </a:extLst>
          </p:cNvPr>
          <p:cNvSpPr txBox="1"/>
          <p:nvPr/>
        </p:nvSpPr>
        <p:spPr>
          <a:xfrm>
            <a:off x="362526" y="973068"/>
            <a:ext cx="6096000" cy="584775"/>
          </a:xfrm>
          <a:prstGeom prst="rect">
            <a:avLst/>
          </a:prstGeom>
          <a:noFill/>
        </p:spPr>
        <p:txBody>
          <a:bodyPr wrap="square" lIns="91440" tIns="45720" rIns="91440" bIns="45720" anchor="t">
            <a:spAutoFit/>
          </a:bodyPr>
          <a:lstStyle/>
          <a:p>
            <a:r>
              <a:rPr lang="en-US" sz="3200" b="1" dirty="0">
                <a:latin typeface="Arial" panose="020B0604020202020204" pitchFamily="34" charset="0"/>
                <a:cs typeface="Arial" panose="020B0604020202020204" pitchFamily="34" charset="0"/>
              </a:rPr>
              <a:t>Question 3a and 3b</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609669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07FFB-04A5-DF92-79E6-72A7A3067BF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698664-AC63-DC60-54F9-DEDE1D94E20E}"/>
              </a:ext>
            </a:extLst>
          </p:cNvPr>
          <p:cNvSpPr>
            <a:spLocks noGrp="1"/>
          </p:cNvSpPr>
          <p:nvPr>
            <p:ph sz="half" idx="2"/>
          </p:nvPr>
        </p:nvSpPr>
        <p:spPr>
          <a:xfrm>
            <a:off x="470840" y="1693302"/>
            <a:ext cx="10718128" cy="4504297"/>
          </a:xfrm>
        </p:spPr>
        <p:txBody>
          <a:bodyPr>
            <a:normAutofit/>
          </a:bodyPr>
          <a:lstStyle/>
          <a:p>
            <a:pPr marL="342900" marR="231775" lvl="0" indent="-342900">
              <a:lnSpc>
                <a:spcPct val="100000"/>
              </a:lnSpc>
              <a:spcBef>
                <a:spcPts val="0"/>
              </a:spcBef>
              <a:spcAft>
                <a:spcPts val="0"/>
              </a:spcAft>
              <a:buAutoNum type="alphaLcPeriod"/>
              <a:tabLst>
                <a:tab pos="304800" algn="l"/>
              </a:tabLst>
            </a:pPr>
            <a:r>
              <a:rPr lang="en-US" sz="2200" b="1" dirty="0">
                <a:latin typeface="Arial" panose="020B0604020202020204" pitchFamily="34" charset="0"/>
                <a:cs typeface="Arial" panose="020B0604020202020204" pitchFamily="34" charset="0"/>
              </a:rPr>
              <a:t>Specify if budget provides the necessary resources for equipment, computer lab, gym, pool, boxing facility, etc. at this site</a:t>
            </a:r>
            <a:endParaRPr lang="en-US" sz="2200" b="1" dirty="0">
              <a:latin typeface="Arial" panose="020B0604020202020204" pitchFamily="34" charset="0"/>
              <a:ea typeface="Times New Roman" panose="02020603050405020304" pitchFamily="18" charset="0"/>
              <a:cs typeface="Arial" panose="020B0604020202020204" pitchFamily="34" charset="0"/>
            </a:endParaRPr>
          </a:p>
          <a:p>
            <a:pPr marL="0" indent="0">
              <a:lnSpc>
                <a:spcPct val="100000"/>
              </a:lnSpc>
              <a:buNone/>
            </a:pPr>
            <a:r>
              <a:rPr lang="en-US" sz="2400" dirty="0">
                <a:latin typeface="Arial" panose="020B0604020202020204" pitchFamily="34" charset="0"/>
                <a:cs typeface="Arial" panose="020B0604020202020204" pitchFamily="34" charset="0"/>
              </a:rPr>
              <a:t>The current budget adequately supports day-to-day operations across the equipment, computer lab, gym, pool, and boxing facility. However, to fully maximize the site’s impact and modernize the space, additional funding for a comprehensive renovation of WHACC would be beneficial.</a:t>
            </a:r>
            <a:br>
              <a:rPr lang="en-US" sz="2400" dirty="0">
                <a:latin typeface="Arial" panose="020B0604020202020204" pitchFamily="34" charset="0"/>
                <a:cs typeface="Arial" panose="020B0604020202020204" pitchFamily="34" charset="0"/>
              </a:rPr>
            </a:br>
            <a:endParaRPr lang="en-US" sz="2400" dirty="0">
              <a:latin typeface="Arial" panose="020B0604020202020204" pitchFamily="34" charset="0"/>
              <a:cs typeface="Arial" panose="020B0604020202020204" pitchFamily="34" charset="0"/>
            </a:endParaRPr>
          </a:p>
          <a:p>
            <a:pPr marL="0" indent="0">
              <a:lnSpc>
                <a:spcPct val="100000"/>
              </a:lnSpc>
              <a:buNone/>
            </a:pPr>
            <a:r>
              <a:rPr lang="en-US" sz="2400" dirty="0">
                <a:latin typeface="Arial" panose="020B0604020202020204" pitchFamily="34" charset="0"/>
                <a:cs typeface="Arial" panose="020B0604020202020204" pitchFamily="34" charset="0"/>
              </a:rPr>
              <a:t>The current budget allows us to operate. A renovation would allow us to elevate.</a:t>
            </a:r>
          </a:p>
          <a:p>
            <a:pPr marL="457200" marR="231775" lvl="1" indent="0">
              <a:lnSpc>
                <a:spcPct val="115000"/>
              </a:lnSpc>
              <a:spcBef>
                <a:spcPts val="0"/>
              </a:spcBef>
              <a:buNone/>
              <a:tabLst>
                <a:tab pos="304800" algn="l"/>
              </a:tabLst>
            </a:pPr>
            <a:endParaRPr lang="en-US" sz="2200" spc="0" dirty="0">
              <a:effectLst/>
              <a:latin typeface="Arial" panose="020B0604020202020204" pitchFamily="34" charset="0"/>
              <a:ea typeface="Times New Roman" panose="02020603050405020304" pitchFamily="18" charset="0"/>
              <a:cs typeface="Arial" panose="020B0604020202020204" pitchFamily="34" charset="0"/>
            </a:endParaRPr>
          </a:p>
          <a:p>
            <a:pPr marL="914400" marR="169545" lvl="2" indent="0">
              <a:lnSpc>
                <a:spcPct val="115000"/>
              </a:lnSpc>
              <a:spcBef>
                <a:spcPts val="0"/>
              </a:spcBef>
              <a:spcAft>
                <a:spcPts val="0"/>
              </a:spcAft>
              <a:buSzPts val="1200"/>
              <a:buNone/>
              <a:tabLst>
                <a:tab pos="761365" algn="l"/>
              </a:tabLst>
            </a:pPr>
            <a:endParaRPr lang="en-US" sz="1600" b="1" spc="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TextBox 3">
            <a:extLst>
              <a:ext uri="{FF2B5EF4-FFF2-40B4-BE49-F238E27FC236}">
                <a16:creationId xmlns:a16="http://schemas.microsoft.com/office/drawing/2014/main" id="{390C3342-7B08-EA6D-2558-1DF6C16C58E0}"/>
              </a:ext>
            </a:extLst>
          </p:cNvPr>
          <p:cNvSpPr txBox="1"/>
          <p:nvPr/>
        </p:nvSpPr>
        <p:spPr>
          <a:xfrm>
            <a:off x="362526" y="973068"/>
            <a:ext cx="6096000" cy="584775"/>
          </a:xfrm>
          <a:prstGeom prst="rect">
            <a:avLst/>
          </a:prstGeom>
          <a:noFill/>
        </p:spPr>
        <p:txBody>
          <a:bodyPr wrap="square" lIns="91440" tIns="45720" rIns="91440" bIns="45720" anchor="t">
            <a:spAutoFit/>
          </a:bodyPr>
          <a:lstStyle/>
          <a:p>
            <a:r>
              <a:rPr lang="en-US" sz="3200" b="1" dirty="0">
                <a:latin typeface="Arial" panose="020B0604020202020204" pitchFamily="34" charset="0"/>
                <a:cs typeface="Arial" panose="020B0604020202020204" pitchFamily="34" charset="0"/>
              </a:rPr>
              <a:t>Question 3c</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17881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F69BB-F2C3-ED7E-4283-EBCD68D3FF6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0D318F-4F03-5987-AF33-D2D82C705E10}"/>
              </a:ext>
            </a:extLst>
          </p:cNvPr>
          <p:cNvSpPr>
            <a:spLocks noGrp="1"/>
          </p:cNvSpPr>
          <p:nvPr>
            <p:ph sz="half" idx="2"/>
          </p:nvPr>
        </p:nvSpPr>
        <p:spPr>
          <a:xfrm>
            <a:off x="250669" y="1673352"/>
            <a:ext cx="10718128" cy="4937760"/>
          </a:xfrm>
        </p:spPr>
        <p:txBody>
          <a:bodyPr>
            <a:normAutofit fontScale="92500" lnSpcReduction="20000"/>
          </a:bodyPr>
          <a:lstStyle/>
          <a:p>
            <a:pPr marL="457200" marR="231775" lvl="1" indent="0">
              <a:lnSpc>
                <a:spcPct val="110000"/>
              </a:lnSpc>
              <a:spcBef>
                <a:spcPts val="0"/>
              </a:spcBef>
              <a:spcAft>
                <a:spcPts val="1200"/>
              </a:spcAft>
              <a:buNone/>
              <a:tabLst>
                <a:tab pos="304800" algn="l"/>
              </a:tabLst>
            </a:pPr>
            <a:r>
              <a:rPr lang="en-US" sz="1600" b="1" dirty="0">
                <a:latin typeface="Arial" panose="020B0604020202020204" pitchFamily="34" charset="0"/>
                <a:cs typeface="Arial" panose="020B0604020202020204" pitchFamily="34" charset="0"/>
              </a:rPr>
              <a:t>Understanding the limitations of Federal Grant Funding, please share if this budget realigns any services and fills grant funding shortfalls to best ensure that city youth and seniors are not impacted as reasonably as possible. </a:t>
            </a:r>
          </a:p>
          <a:p>
            <a:pPr marR="231775" lvl="0">
              <a:lnSpc>
                <a:spcPct val="110000"/>
              </a:lnSpc>
              <a:spcBef>
                <a:spcPts val="0"/>
              </a:spcBef>
              <a:spcAft>
                <a:spcPts val="0"/>
              </a:spcAft>
              <a:buAutoNum type="alphaLcPeriod"/>
              <a:tabLst>
                <a:tab pos="304800" algn="l"/>
              </a:tabLst>
            </a:pPr>
            <a:r>
              <a:rPr lang="en-US" sz="1600" b="1" dirty="0">
                <a:latin typeface="Arial" panose="020B0604020202020204" pitchFamily="34" charset="0"/>
                <a:cs typeface="Arial" panose="020B0604020202020204" pitchFamily="34" charset="0"/>
              </a:rPr>
              <a:t>Specify number of participants for the summer/evening feeding program for the last 2 years. </a:t>
            </a:r>
          </a:p>
          <a:p>
            <a:pPr fontAlgn="base">
              <a:lnSpc>
                <a:spcPct val="110000"/>
              </a:lnSpc>
              <a:buNone/>
            </a:pPr>
            <a:r>
              <a:rPr lang="en-US" sz="1600" b="1" dirty="0">
                <a:solidFill>
                  <a:srgbClr val="000000"/>
                </a:solidFill>
                <a:latin typeface="Arial" panose="020B0604020202020204" pitchFamily="34" charset="0"/>
                <a:cs typeface="Arial" panose="020B0604020202020204" pitchFamily="34" charset="0"/>
              </a:rPr>
              <a:t>				</a:t>
            </a:r>
            <a:r>
              <a:rPr lang="en-US" sz="1600" dirty="0">
                <a:solidFill>
                  <a:srgbClr val="000000"/>
                </a:solidFill>
                <a:latin typeface="Arial" panose="020B0604020202020204" pitchFamily="34" charset="0"/>
                <a:cs typeface="Arial" panose="020B0604020202020204" pitchFamily="34" charset="0"/>
              </a:rPr>
              <a:t>2024-2025 - SFSP – </a:t>
            </a:r>
            <a:r>
              <a:rPr lang="en-US" sz="1600" b="1" dirty="0">
                <a:solidFill>
                  <a:srgbClr val="000000"/>
                </a:solidFill>
                <a:latin typeface="Arial" panose="020B0604020202020204" pitchFamily="34" charset="0"/>
                <a:cs typeface="Arial" panose="020B0604020202020204" pitchFamily="34" charset="0"/>
              </a:rPr>
              <a:t>94,501</a:t>
            </a:r>
          </a:p>
          <a:p>
            <a:pPr fontAlgn="base">
              <a:lnSpc>
                <a:spcPct val="110000"/>
              </a:lnSpc>
              <a:buNone/>
            </a:pPr>
            <a:r>
              <a:rPr lang="en-US" sz="1600" b="1" dirty="0">
                <a:solidFill>
                  <a:srgbClr val="000000"/>
                </a:solidFill>
                <a:latin typeface="Arial" panose="020B0604020202020204" pitchFamily="34" charset="0"/>
                <a:cs typeface="Arial" panose="020B0604020202020204" pitchFamily="34" charset="0"/>
              </a:rPr>
              <a:t>				</a:t>
            </a:r>
            <a:r>
              <a:rPr lang="en-US" sz="1600" dirty="0">
                <a:solidFill>
                  <a:srgbClr val="000000"/>
                </a:solidFill>
                <a:latin typeface="Arial" panose="020B0604020202020204" pitchFamily="34" charset="0"/>
                <a:cs typeface="Arial" panose="020B0604020202020204" pitchFamily="34" charset="0"/>
              </a:rPr>
              <a:t>2025-2026 – SFSP – </a:t>
            </a:r>
            <a:r>
              <a:rPr lang="en-US" sz="1600" b="1" dirty="0">
                <a:solidFill>
                  <a:srgbClr val="000000"/>
                </a:solidFill>
                <a:latin typeface="Arial" panose="020B0604020202020204" pitchFamily="34" charset="0"/>
                <a:cs typeface="Arial" panose="020B0604020202020204" pitchFamily="34" charset="0"/>
              </a:rPr>
              <a:t>110,000</a:t>
            </a:r>
          </a:p>
          <a:p>
            <a:pPr fontAlgn="base">
              <a:lnSpc>
                <a:spcPct val="110000"/>
              </a:lnSpc>
              <a:buNone/>
            </a:pPr>
            <a:r>
              <a:rPr lang="en-US" sz="1600" b="1" dirty="0">
                <a:solidFill>
                  <a:srgbClr val="000000"/>
                </a:solidFill>
                <a:latin typeface="Arial" panose="020B0604020202020204" pitchFamily="34" charset="0"/>
                <a:cs typeface="Arial" panose="020B0604020202020204" pitchFamily="34" charset="0"/>
              </a:rPr>
              <a:t>				</a:t>
            </a:r>
            <a:r>
              <a:rPr lang="en-US" sz="1600" dirty="0">
                <a:solidFill>
                  <a:srgbClr val="000000"/>
                </a:solidFill>
                <a:latin typeface="Arial" panose="020B0604020202020204" pitchFamily="34" charset="0"/>
                <a:cs typeface="Arial" panose="020B0604020202020204" pitchFamily="34" charset="0"/>
              </a:rPr>
              <a:t>2024-2025- CACFP</a:t>
            </a:r>
            <a:r>
              <a:rPr lang="en-US" sz="1600" b="1" dirty="0">
                <a:solidFill>
                  <a:srgbClr val="000000"/>
                </a:solidFill>
                <a:latin typeface="Arial" panose="020B0604020202020204" pitchFamily="34" charset="0"/>
                <a:cs typeface="Arial" panose="020B0604020202020204" pitchFamily="34" charset="0"/>
              </a:rPr>
              <a:t> </a:t>
            </a:r>
            <a:r>
              <a:rPr lang="en-US" sz="1600" dirty="0">
                <a:solidFill>
                  <a:srgbClr val="000000"/>
                </a:solidFill>
                <a:latin typeface="Arial" panose="020B0604020202020204" pitchFamily="34" charset="0"/>
                <a:cs typeface="Arial" panose="020B0604020202020204" pitchFamily="34" charset="0"/>
              </a:rPr>
              <a:t>-</a:t>
            </a:r>
            <a:r>
              <a:rPr lang="en-US" sz="1600" b="1" dirty="0">
                <a:solidFill>
                  <a:srgbClr val="000000"/>
                </a:solidFill>
                <a:latin typeface="Arial" panose="020B0604020202020204" pitchFamily="34" charset="0"/>
                <a:cs typeface="Arial" panose="020B0604020202020204" pitchFamily="34" charset="0"/>
              </a:rPr>
              <a:t>131,629</a:t>
            </a:r>
          </a:p>
          <a:p>
            <a:pPr fontAlgn="base">
              <a:lnSpc>
                <a:spcPct val="160000"/>
              </a:lnSpc>
              <a:buNone/>
            </a:pPr>
            <a:r>
              <a:rPr lang="en-US" sz="1600" b="1" dirty="0">
                <a:solidFill>
                  <a:srgbClr val="000000"/>
                </a:solidFill>
                <a:latin typeface="Arial" panose="020B0604020202020204" pitchFamily="34" charset="0"/>
                <a:cs typeface="Arial" panose="020B0604020202020204" pitchFamily="34" charset="0"/>
              </a:rPr>
              <a:t>				</a:t>
            </a:r>
            <a:r>
              <a:rPr lang="en-US" sz="1600" dirty="0">
                <a:solidFill>
                  <a:srgbClr val="000000"/>
                </a:solidFill>
                <a:latin typeface="Arial" panose="020B0604020202020204" pitchFamily="34" charset="0"/>
                <a:cs typeface="Arial" panose="020B0604020202020204" pitchFamily="34" charset="0"/>
              </a:rPr>
              <a:t>2025-2026- CACFP –</a:t>
            </a:r>
            <a:r>
              <a:rPr lang="en-US" sz="1600" b="1" dirty="0">
                <a:solidFill>
                  <a:srgbClr val="000000"/>
                </a:solidFill>
                <a:latin typeface="Arial" panose="020B0604020202020204" pitchFamily="34" charset="0"/>
                <a:cs typeface="Arial" panose="020B0604020202020204" pitchFamily="34" charset="0"/>
              </a:rPr>
              <a:t> 61,917</a:t>
            </a:r>
            <a:endParaRPr lang="en-US" sz="1600" b="1" dirty="0">
              <a:highlight>
                <a:srgbClr val="FFFF00"/>
              </a:highlight>
              <a:latin typeface="Arial" panose="020B0604020202020204" pitchFamily="34" charset="0"/>
              <a:cs typeface="Arial" panose="020B0604020202020204" pitchFamily="34" charset="0"/>
            </a:endParaRPr>
          </a:p>
          <a:p>
            <a:pPr marL="800100" marR="231775" lvl="1" indent="-342900">
              <a:lnSpc>
                <a:spcPct val="120000"/>
              </a:lnSpc>
              <a:spcBef>
                <a:spcPts val="0"/>
              </a:spcBef>
              <a:spcAft>
                <a:spcPts val="1200"/>
              </a:spcAft>
              <a:buAutoNum type="alphaLcPeriod" startAt="2"/>
              <a:tabLst>
                <a:tab pos="304800" algn="l"/>
              </a:tabLst>
            </a:pPr>
            <a:r>
              <a:rPr lang="en-US" sz="1600" b="1" dirty="0">
                <a:latin typeface="Arial" panose="020B0604020202020204" pitchFamily="34" charset="0"/>
                <a:cs typeface="Arial" panose="020B0604020202020204" pitchFamily="34" charset="0"/>
              </a:rPr>
              <a:t>Share the success for the feeding program. </a:t>
            </a:r>
          </a:p>
          <a:p>
            <a:pPr marL="0" indent="0">
              <a:lnSpc>
                <a:spcPct val="120000"/>
              </a:lnSpc>
              <a:buNone/>
            </a:pPr>
            <a:r>
              <a:rPr lang="en-US" sz="1600" dirty="0">
                <a:latin typeface="Arial" panose="020B0604020202020204" pitchFamily="34" charset="0"/>
                <a:cs typeface="Arial" panose="020B0604020202020204" pitchFamily="34" charset="0"/>
              </a:rPr>
              <a:t>Through our expanded partnership with the Community Education Building, the City of Wilmington Nutrition Program continues to grow its reach and impact. We anticipate approximately 60 partner sites, including camps, daycares, community centers, and parks, participating in the Summer Food Service Program, with over 110,000 meals served, including breakfast, lunch, and supper at select locations. This partnership has allowed us to provide fresh, hot, and more nutritious meals, including daily fresh fruit, which has resulted in strong satisfaction across sites. Additionally, we have expanded access by increasing participation at community and afterschool sites through both the Summer Food Service Program and the Child and Adult Care Food Program.</a:t>
            </a:r>
            <a:endParaRPr lang="en-US" sz="1600" b="1"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FC3E2313-57D7-8E94-761B-172A7E951AB4}"/>
              </a:ext>
            </a:extLst>
          </p:cNvPr>
          <p:cNvSpPr txBox="1"/>
          <p:nvPr/>
        </p:nvSpPr>
        <p:spPr>
          <a:xfrm>
            <a:off x="134554" y="876439"/>
            <a:ext cx="9710969" cy="584775"/>
          </a:xfrm>
          <a:prstGeom prst="rect">
            <a:avLst/>
          </a:prstGeom>
          <a:noFill/>
        </p:spPr>
        <p:txBody>
          <a:bodyPr wrap="square" lIns="91440" tIns="45720" rIns="91440" bIns="45720" anchor="t">
            <a:spAutoFit/>
          </a:bodyPr>
          <a:lstStyle/>
          <a:p>
            <a:r>
              <a:rPr lang="en-US" sz="3200" b="1" dirty="0">
                <a:latin typeface="Arial" panose="020B0604020202020204" pitchFamily="34" charset="0"/>
                <a:cs typeface="Arial" panose="020B0604020202020204" pitchFamily="34" charset="0"/>
              </a:rPr>
              <a:t>Question 4a and 4b</a:t>
            </a:r>
          </a:p>
        </p:txBody>
      </p:sp>
    </p:spTree>
    <p:extLst>
      <p:ext uri="{BB962C8B-B14F-4D97-AF65-F5344CB8AC3E}">
        <p14:creationId xmlns:p14="http://schemas.microsoft.com/office/powerpoint/2010/main" val="20616399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2FC1A-A652-0427-1E5B-937AEC2AE5F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CDD5D50-B3C2-8B21-D783-2BBBD40FA2EB}"/>
              </a:ext>
            </a:extLst>
          </p:cNvPr>
          <p:cNvSpPr>
            <a:spLocks noGrp="1"/>
          </p:cNvSpPr>
          <p:nvPr>
            <p:ph sz="half" idx="2"/>
          </p:nvPr>
        </p:nvSpPr>
        <p:spPr>
          <a:xfrm>
            <a:off x="250669" y="2020824"/>
            <a:ext cx="10718128" cy="4365462"/>
          </a:xfrm>
        </p:spPr>
        <p:txBody>
          <a:bodyPr>
            <a:normAutofit/>
          </a:bodyPr>
          <a:lstStyle/>
          <a:p>
            <a:pPr marL="800100" marR="231775" lvl="1" indent="-342900">
              <a:lnSpc>
                <a:spcPct val="100000"/>
              </a:lnSpc>
              <a:spcBef>
                <a:spcPts val="0"/>
              </a:spcBef>
              <a:spcAft>
                <a:spcPts val="1200"/>
              </a:spcAft>
              <a:buAutoNum type="alphaLcPeriod" startAt="3"/>
              <a:tabLst>
                <a:tab pos="304800" algn="l"/>
              </a:tabLst>
            </a:pPr>
            <a:r>
              <a:rPr lang="en-US" sz="1600" b="1" dirty="0">
                <a:latin typeface="Arial" panose="020B0604020202020204" pitchFamily="34" charset="0"/>
                <a:cs typeface="Arial" panose="020B0604020202020204" pitchFamily="34" charset="0"/>
              </a:rPr>
              <a:t>Share if any impact with the Nutrition Program, which is now proposed to be funded with Project Funds. </a:t>
            </a:r>
          </a:p>
          <a:p>
            <a:pPr marL="0" indent="0">
              <a:lnSpc>
                <a:spcPct val="100000"/>
              </a:lnSpc>
              <a:buNone/>
            </a:pPr>
            <a:r>
              <a:rPr lang="en-US" sz="1600" dirty="0">
                <a:latin typeface="Arial" panose="020B0604020202020204" pitchFamily="34" charset="0"/>
                <a:cs typeface="Arial" panose="020B0604020202020204" pitchFamily="34" charset="0"/>
              </a:rPr>
              <a:t>Over the past two years, the nutrition program was temporarily moved to the General Fund due to increased vendor costs following the transition to a new provider. Since that time, we have successfully renegotiated pricing with the vendor and leveraged remaining COVID-era funds, allowing us to transition the program back to grant funding through the Department of Education at least for the next three (3) years. This shift reduces pressure on the General Fund while ensuring continued delivery of nutrition services to our youth. Please keep in mind that the nutrition program allows for reimbursement that covers only the food expense of the program with little excess to cover additional expenses for staff running the program, which can affect future general fund requests.</a:t>
            </a:r>
            <a:br>
              <a:rPr lang="en-US" sz="1200" dirty="0">
                <a:latin typeface="Arial" panose="020B0604020202020204" pitchFamily="34" charset="0"/>
                <a:cs typeface="Arial" panose="020B0604020202020204" pitchFamily="34" charset="0"/>
              </a:rPr>
            </a:br>
            <a:endParaRPr lang="en-US" sz="1200" b="1"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1EE401E2-608A-1E5B-F456-8EC06BBAD2C6}"/>
              </a:ext>
            </a:extLst>
          </p:cNvPr>
          <p:cNvSpPr txBox="1"/>
          <p:nvPr/>
        </p:nvSpPr>
        <p:spPr>
          <a:xfrm>
            <a:off x="143698" y="1251343"/>
            <a:ext cx="10431846" cy="584775"/>
          </a:xfrm>
          <a:prstGeom prst="rect">
            <a:avLst/>
          </a:prstGeom>
          <a:noFill/>
        </p:spPr>
        <p:txBody>
          <a:bodyPr wrap="square" lIns="91440" tIns="45720" rIns="91440" bIns="45720" anchor="t">
            <a:spAutoFit/>
          </a:bodyPr>
          <a:lstStyle/>
          <a:p>
            <a:r>
              <a:rPr lang="en-US" sz="3200" b="1" dirty="0">
                <a:latin typeface="Arial" panose="020B0604020202020204" pitchFamily="34" charset="0"/>
                <a:cs typeface="Arial" panose="020B0604020202020204" pitchFamily="34" charset="0"/>
              </a:rPr>
              <a:t>Question 4c</a:t>
            </a:r>
          </a:p>
        </p:txBody>
      </p:sp>
    </p:spTree>
    <p:extLst>
      <p:ext uri="{BB962C8B-B14F-4D97-AF65-F5344CB8AC3E}">
        <p14:creationId xmlns:p14="http://schemas.microsoft.com/office/powerpoint/2010/main" val="31428895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8C7CAF-AFA1-01D4-3B68-57328C42E10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2A7CC4-A158-BA99-FC65-3EB5B1580DFA}"/>
              </a:ext>
            </a:extLst>
          </p:cNvPr>
          <p:cNvSpPr>
            <a:spLocks noGrp="1"/>
          </p:cNvSpPr>
          <p:nvPr>
            <p:ph sz="half" idx="2"/>
          </p:nvPr>
        </p:nvSpPr>
        <p:spPr>
          <a:xfrm>
            <a:off x="539265" y="1779921"/>
            <a:ext cx="10718128" cy="4659583"/>
          </a:xfrm>
        </p:spPr>
        <p:txBody>
          <a:bodyPr>
            <a:normAutofit/>
          </a:bodyPr>
          <a:lstStyle/>
          <a:p>
            <a:pPr marL="800100" marR="231775" lvl="1" indent="-342900">
              <a:lnSpc>
                <a:spcPct val="115000"/>
              </a:lnSpc>
              <a:spcBef>
                <a:spcPts val="0"/>
              </a:spcBef>
              <a:spcAft>
                <a:spcPts val="1200"/>
              </a:spcAft>
              <a:buAutoNum type="alphaLcPeriod" startAt="4"/>
              <a:tabLst>
                <a:tab pos="304800" algn="l"/>
              </a:tabLst>
            </a:pPr>
            <a:r>
              <a:rPr lang="en-US" sz="1600" b="1" dirty="0">
                <a:latin typeface="Arial" panose="020B0604020202020204" pitchFamily="34" charset="0"/>
                <a:cs typeface="Arial" panose="020B0604020202020204" pitchFamily="34" charset="0"/>
              </a:rPr>
              <a:t>Provide an update on available balances for all grant funding received to date</a:t>
            </a:r>
          </a:p>
          <a:p>
            <a:pPr marL="800100" marR="231775" lvl="1" indent="-342900">
              <a:lnSpc>
                <a:spcPct val="115000"/>
              </a:lnSpc>
              <a:spcBef>
                <a:spcPts val="0"/>
              </a:spcBef>
              <a:spcAft>
                <a:spcPts val="1200"/>
              </a:spcAft>
              <a:buAutoNum type="alphaLcPeriod" startAt="4"/>
              <a:tabLst>
                <a:tab pos="304800" algn="l"/>
              </a:tabLst>
            </a:pPr>
            <a:endParaRPr lang="en-US" sz="1600" b="1" i="0" dirty="0">
              <a:solidFill>
                <a:srgbClr val="222222"/>
              </a:solidFill>
              <a:effectLst/>
              <a:latin typeface="Arial" panose="020B0604020202020204" pitchFamily="34" charset="0"/>
              <a:cs typeface="Arial" panose="020B0604020202020204" pitchFamily="34" charset="0"/>
            </a:endParaRPr>
          </a:p>
          <a:p>
            <a:pPr marL="800100" marR="231775" lvl="1" indent="-342900">
              <a:lnSpc>
                <a:spcPct val="115000"/>
              </a:lnSpc>
              <a:spcBef>
                <a:spcPts val="0"/>
              </a:spcBef>
              <a:spcAft>
                <a:spcPts val="1200"/>
              </a:spcAft>
              <a:buAutoNum type="alphaLcPeriod" startAt="4"/>
              <a:tabLst>
                <a:tab pos="304800" algn="l"/>
              </a:tabLst>
            </a:pPr>
            <a:endParaRPr lang="en-US" sz="1600" b="1" dirty="0">
              <a:solidFill>
                <a:srgbClr val="222222"/>
              </a:solidFill>
              <a:latin typeface="Arial" panose="020B0604020202020204" pitchFamily="34" charset="0"/>
              <a:cs typeface="Arial" panose="020B0604020202020204" pitchFamily="34" charset="0"/>
            </a:endParaRPr>
          </a:p>
          <a:p>
            <a:pPr marL="800100" marR="231775" lvl="1" indent="-342900">
              <a:lnSpc>
                <a:spcPct val="115000"/>
              </a:lnSpc>
              <a:spcBef>
                <a:spcPts val="0"/>
              </a:spcBef>
              <a:spcAft>
                <a:spcPts val="1200"/>
              </a:spcAft>
              <a:buAutoNum type="alphaLcPeriod" startAt="4"/>
              <a:tabLst>
                <a:tab pos="304800" algn="l"/>
              </a:tabLst>
            </a:pPr>
            <a:endParaRPr lang="en-US" sz="1600" b="1" i="0" dirty="0">
              <a:solidFill>
                <a:srgbClr val="222222"/>
              </a:solidFill>
              <a:effectLst/>
              <a:latin typeface="Arial" panose="020B0604020202020204" pitchFamily="34" charset="0"/>
              <a:cs typeface="Arial" panose="020B0604020202020204" pitchFamily="34" charset="0"/>
            </a:endParaRPr>
          </a:p>
          <a:p>
            <a:pPr marL="800100" marR="231775" lvl="1" indent="-342900">
              <a:lnSpc>
                <a:spcPct val="115000"/>
              </a:lnSpc>
              <a:spcBef>
                <a:spcPts val="0"/>
              </a:spcBef>
              <a:spcAft>
                <a:spcPts val="1200"/>
              </a:spcAft>
              <a:buAutoNum type="alphaLcPeriod" startAt="4"/>
              <a:tabLst>
                <a:tab pos="304800" algn="l"/>
              </a:tabLst>
            </a:pPr>
            <a:endParaRPr lang="en-US" sz="1600" b="1" dirty="0">
              <a:solidFill>
                <a:srgbClr val="222222"/>
              </a:solidFill>
              <a:latin typeface="Arial" panose="020B0604020202020204" pitchFamily="34" charset="0"/>
              <a:cs typeface="Arial" panose="020B0604020202020204" pitchFamily="34" charset="0"/>
            </a:endParaRPr>
          </a:p>
          <a:p>
            <a:pPr marL="457200" marR="231775" lvl="1" indent="0" algn="ctr">
              <a:lnSpc>
                <a:spcPct val="115000"/>
              </a:lnSpc>
              <a:spcBef>
                <a:spcPts val="0"/>
              </a:spcBef>
              <a:spcAft>
                <a:spcPts val="1200"/>
              </a:spcAft>
              <a:buNone/>
              <a:tabLst>
                <a:tab pos="304800" algn="l"/>
              </a:tabLst>
            </a:pPr>
            <a:r>
              <a:rPr lang="en-US" sz="1600" b="1" dirty="0">
                <a:solidFill>
                  <a:srgbClr val="222222"/>
                </a:solidFill>
                <a:latin typeface="Arial" panose="020B0604020202020204" pitchFamily="34" charset="0"/>
                <a:cs typeface="Arial" panose="020B0604020202020204" pitchFamily="34" charset="0"/>
              </a:rPr>
              <a:t>Current yearly staffing expense proposed:  $177,030 yearly (with no wage increases)</a:t>
            </a:r>
            <a:endParaRPr lang="en-US" sz="1600" b="1" i="0" dirty="0">
              <a:solidFill>
                <a:srgbClr val="222222"/>
              </a:solidFill>
              <a:effectLst/>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A145157F-213C-58F9-D1B3-BB1FCEAF5198}"/>
              </a:ext>
            </a:extLst>
          </p:cNvPr>
          <p:cNvSpPr txBox="1"/>
          <p:nvPr/>
        </p:nvSpPr>
        <p:spPr>
          <a:xfrm>
            <a:off x="168421" y="1103697"/>
            <a:ext cx="9710969" cy="584775"/>
          </a:xfrm>
          <a:prstGeom prst="rect">
            <a:avLst/>
          </a:prstGeom>
          <a:noFill/>
        </p:spPr>
        <p:txBody>
          <a:bodyPr wrap="square" lIns="91440" tIns="45720" rIns="91440" bIns="45720" anchor="t">
            <a:spAutoFit/>
          </a:bodyPr>
          <a:lstStyle/>
          <a:p>
            <a:r>
              <a:rPr lang="en-US" sz="3200" b="1" dirty="0">
                <a:latin typeface="Arial" panose="020B0604020202020204" pitchFamily="34" charset="0"/>
                <a:cs typeface="Arial" panose="020B0604020202020204" pitchFamily="34" charset="0"/>
              </a:rPr>
              <a:t>Question 4d</a:t>
            </a:r>
          </a:p>
        </p:txBody>
      </p:sp>
      <p:graphicFrame>
        <p:nvGraphicFramePr>
          <p:cNvPr id="2" name="Table 1">
            <a:extLst>
              <a:ext uri="{FF2B5EF4-FFF2-40B4-BE49-F238E27FC236}">
                <a16:creationId xmlns:a16="http://schemas.microsoft.com/office/drawing/2014/main" id="{91832AC4-71F2-7B83-BBEC-575A4EFF9141}"/>
              </a:ext>
            </a:extLst>
          </p:cNvPr>
          <p:cNvGraphicFramePr>
            <a:graphicFrameLocks noGrp="1"/>
          </p:cNvGraphicFramePr>
          <p:nvPr/>
        </p:nvGraphicFramePr>
        <p:xfrm>
          <a:off x="2223178" y="2386230"/>
          <a:ext cx="7350302" cy="1360170"/>
        </p:xfrm>
        <a:graphic>
          <a:graphicData uri="http://schemas.openxmlformats.org/drawingml/2006/table">
            <a:tbl>
              <a:tblPr>
                <a:tableStyleId>{5C22544A-7EE6-4342-B048-85BDC9FD1C3A}</a:tableStyleId>
              </a:tblPr>
              <a:tblGrid>
                <a:gridCol w="4338161">
                  <a:extLst>
                    <a:ext uri="{9D8B030D-6E8A-4147-A177-3AD203B41FA5}">
                      <a16:colId xmlns:a16="http://schemas.microsoft.com/office/drawing/2014/main" val="3813918323"/>
                    </a:ext>
                  </a:extLst>
                </a:gridCol>
                <a:gridCol w="3012141">
                  <a:extLst>
                    <a:ext uri="{9D8B030D-6E8A-4147-A177-3AD203B41FA5}">
                      <a16:colId xmlns:a16="http://schemas.microsoft.com/office/drawing/2014/main" val="1434456079"/>
                    </a:ext>
                  </a:extLst>
                </a:gridCol>
              </a:tblGrid>
              <a:tr h="408623">
                <a:tc gridSpan="2">
                  <a:txBody>
                    <a:bodyPr/>
                    <a:lstStyle/>
                    <a:p>
                      <a:pPr algn="ctr" rtl="0" fontAlgn="b"/>
                      <a:r>
                        <a:rPr lang="en-US" sz="2400" b="1" u="none" strike="noStrike" dirty="0">
                          <a:effectLst/>
                        </a:rPr>
                        <a:t>Youth &amp; Families – Nutrition Program</a:t>
                      </a:r>
                    </a:p>
                    <a:p>
                      <a:pPr algn="ctr" rtl="0" fontAlgn="b"/>
                      <a:r>
                        <a:rPr lang="en-US" sz="2400" b="1" i="0" u="none" strike="noStrike" dirty="0">
                          <a:solidFill>
                            <a:srgbClr val="000000"/>
                          </a:solidFill>
                          <a:effectLst/>
                          <a:latin typeface="Calibri" panose="020F0502020204030204" pitchFamily="34" charset="0"/>
                        </a:rPr>
                        <a:t>SFSP/CACFP Funding Available to date:</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endParaRPr lang="en-US"/>
                    </a:p>
                  </a:txBody>
                  <a:tcPr/>
                </a:tc>
                <a:extLst>
                  <a:ext uri="{0D108BD9-81ED-4DB2-BD59-A6C34878D82A}">
                    <a16:rowId xmlns:a16="http://schemas.microsoft.com/office/drawing/2014/main" val="4149833612"/>
                  </a:ext>
                </a:extLst>
              </a:tr>
              <a:tr h="304800">
                <a:tc>
                  <a:txBody>
                    <a:bodyPr/>
                    <a:lstStyle/>
                    <a:p>
                      <a:pPr algn="l" rtl="0" fontAlgn="b"/>
                      <a:r>
                        <a:rPr lang="en-US" sz="1800" b="1" u="none" strike="noStrike" dirty="0">
                          <a:effectLst/>
                          <a:latin typeface="Arial" panose="020B0604020202020204" pitchFamily="34" charset="0"/>
                          <a:cs typeface="Arial" panose="020B0604020202020204" pitchFamily="34" charset="0"/>
                        </a:rPr>
                        <a:t>PROJECT 24P20 (SFSP)</a:t>
                      </a:r>
                      <a:endParaRPr lang="en-US" sz="1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l" fontAlgn="b"/>
                      <a:r>
                        <a:rPr lang="en-US" sz="1800" u="none" strike="noStrike" dirty="0">
                          <a:effectLst/>
                        </a:rPr>
                        <a:t>    $193,432</a:t>
                      </a:r>
                      <a:endParaRPr lang="en-US" sz="1800" b="0" i="0" u="none" strike="noStrike" dirty="0">
                        <a:solidFill>
                          <a:srgbClr val="000000"/>
                        </a:solidFill>
                        <a:effectLst/>
                        <a:latin typeface="Aptos Narrow" panose="020B0004020202020204" pitchFamily="34" charset="0"/>
                      </a:endParaRP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70443170"/>
                  </a:ext>
                </a:extLst>
              </a:tr>
              <a:tr h="314325">
                <a:tc>
                  <a:txBody>
                    <a:bodyPr/>
                    <a:lstStyle/>
                    <a:p>
                      <a:pPr algn="l" rtl="0" fontAlgn="b"/>
                      <a:r>
                        <a:rPr lang="en-US" sz="1800" b="1" i="0" u="none" strike="noStrike" dirty="0">
                          <a:solidFill>
                            <a:srgbClr val="000000"/>
                          </a:solidFill>
                          <a:effectLst/>
                          <a:latin typeface="Arial" panose="020B0604020202020204" pitchFamily="34" charset="0"/>
                          <a:cs typeface="Arial" panose="020B0604020202020204" pitchFamily="34" charset="0"/>
                        </a:rPr>
                        <a:t>PROJECT 25P22 (CACFP)</a:t>
                      </a:r>
                    </a:p>
                  </a:txBody>
                  <a:tcPr marL="9525" marR="9525" marT="9525"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effectLst/>
                        </a:rPr>
                        <a:t>    $455,937</a:t>
                      </a:r>
                      <a:endParaRPr lang="en-US" sz="1800" b="0" i="0" u="none" strike="noStrike" dirty="0">
                        <a:solidFill>
                          <a:srgbClr val="000000"/>
                        </a:solidFill>
                        <a:effectLst/>
                        <a:latin typeface="Aptos Narrow" panose="020B0004020202020204" pitchFamily="34" charset="0"/>
                      </a:endParaRPr>
                    </a:p>
                  </a:txBody>
                  <a:tcPr marL="9525" marR="9525" marT="9525"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7681208"/>
                  </a:ext>
                </a:extLst>
              </a:tr>
            </a:tbl>
          </a:graphicData>
        </a:graphic>
      </p:graphicFrame>
    </p:spTree>
    <p:extLst>
      <p:ext uri="{BB962C8B-B14F-4D97-AF65-F5344CB8AC3E}">
        <p14:creationId xmlns:p14="http://schemas.microsoft.com/office/powerpoint/2010/main" val="21129713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FBC18-DD8F-C910-1D4F-2DEF0880BFF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EB8144-4495-3634-3A58-56AC12A88C79}"/>
              </a:ext>
            </a:extLst>
          </p:cNvPr>
          <p:cNvSpPr>
            <a:spLocks noGrp="1"/>
          </p:cNvSpPr>
          <p:nvPr>
            <p:ph sz="half" idx="2"/>
          </p:nvPr>
        </p:nvSpPr>
        <p:spPr>
          <a:xfrm>
            <a:off x="231317" y="2198417"/>
            <a:ext cx="10718128" cy="4659583"/>
          </a:xfrm>
        </p:spPr>
        <p:txBody>
          <a:bodyPr>
            <a:normAutofit/>
          </a:bodyPr>
          <a:lstStyle/>
          <a:p>
            <a:pPr marL="457200" marR="231775" lvl="1" indent="0">
              <a:lnSpc>
                <a:spcPct val="115000"/>
              </a:lnSpc>
              <a:spcBef>
                <a:spcPts val="0"/>
              </a:spcBef>
              <a:spcAft>
                <a:spcPts val="1200"/>
              </a:spcAft>
              <a:buNone/>
              <a:tabLst>
                <a:tab pos="304800" algn="l"/>
              </a:tabLst>
            </a:pPr>
            <a:r>
              <a:rPr lang="en-US" sz="1600" dirty="0">
                <a:latin typeface="Arial" panose="020B0604020202020204" pitchFamily="34" charset="0"/>
                <a:cs typeface="Arial" panose="020B0604020202020204" pitchFamily="34" charset="0"/>
              </a:rPr>
              <a:t>Some of Council’s priorities for Education/Parks is Youth Master Plan, Workforce Development, Youth Leadership Council, Maintenance &amp; Upkeep of city parks to name a few, please share how this budget provides the necessary resources and funding that are aligned with these priorities. </a:t>
            </a:r>
          </a:p>
          <a:p>
            <a:pPr marL="800100" marR="231775" lvl="1" indent="-342900">
              <a:lnSpc>
                <a:spcPct val="115000"/>
              </a:lnSpc>
              <a:spcBef>
                <a:spcPts val="0"/>
              </a:spcBef>
              <a:spcAft>
                <a:spcPts val="1200"/>
              </a:spcAft>
              <a:buAutoNum type="alphaLcPeriod"/>
              <a:tabLst>
                <a:tab pos="304800" algn="l"/>
              </a:tabLst>
            </a:pPr>
            <a:r>
              <a:rPr lang="en-US" sz="1600" dirty="0">
                <a:latin typeface="Arial" panose="020B0604020202020204" pitchFamily="34" charset="0"/>
                <a:cs typeface="Arial" panose="020B0604020202020204" pitchFamily="34" charset="0"/>
              </a:rPr>
              <a:t>Share the budgetary plans for Playstreets/Dixon Foundation, inclusive of annual sponsorship provided by City Council. </a:t>
            </a:r>
          </a:p>
          <a:p>
            <a:pPr marL="457200" marR="231775" lvl="1" indent="0">
              <a:lnSpc>
                <a:spcPct val="115000"/>
              </a:lnSpc>
              <a:spcBef>
                <a:spcPts val="0"/>
              </a:spcBef>
              <a:spcAft>
                <a:spcPts val="1200"/>
              </a:spcAft>
              <a:buNone/>
              <a:tabLst>
                <a:tab pos="304800" algn="l"/>
              </a:tabLst>
            </a:pPr>
            <a:r>
              <a:rPr lang="en-US" sz="1600" dirty="0">
                <a:latin typeface="Arial" panose="020B0604020202020204" pitchFamily="34" charset="0"/>
                <a:cs typeface="Arial" panose="020B0604020202020204" pitchFamily="34" charset="0"/>
              </a:rPr>
              <a:t> </a:t>
            </a:r>
            <a:endParaRPr lang="en-US" sz="1600" b="1" dirty="0">
              <a:highlight>
                <a:srgbClr val="FFFF00"/>
              </a:highlight>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759E1EBB-251E-4F41-30E0-22E7C29EF3BB}"/>
              </a:ext>
            </a:extLst>
          </p:cNvPr>
          <p:cNvSpPr txBox="1"/>
          <p:nvPr/>
        </p:nvSpPr>
        <p:spPr>
          <a:xfrm>
            <a:off x="192612" y="1103697"/>
            <a:ext cx="10562474" cy="584775"/>
          </a:xfrm>
          <a:prstGeom prst="rect">
            <a:avLst/>
          </a:prstGeom>
          <a:noFill/>
        </p:spPr>
        <p:txBody>
          <a:bodyPr wrap="square" lIns="91440" tIns="45720" rIns="91440" bIns="45720" anchor="t">
            <a:spAutoFit/>
          </a:bodyPr>
          <a:lstStyle/>
          <a:p>
            <a:r>
              <a:rPr lang="en-US" sz="3200" b="1" dirty="0">
                <a:latin typeface="Arial" panose="020B0604020202020204" pitchFamily="34" charset="0"/>
                <a:cs typeface="Arial" panose="020B0604020202020204" pitchFamily="34" charset="0"/>
              </a:rPr>
              <a:t>Question 5a</a:t>
            </a:r>
            <a:endParaRPr lang="en-US" sz="3200" dirty="0">
              <a:highlight>
                <a:srgbClr val="FFFF00"/>
              </a:highlight>
              <a:latin typeface="Arial" panose="020B0604020202020204" pitchFamily="34" charset="0"/>
              <a:cs typeface="Arial" panose="020B0604020202020204" pitchFamily="34" charset="0"/>
            </a:endParaRPr>
          </a:p>
        </p:txBody>
      </p:sp>
      <p:graphicFrame>
        <p:nvGraphicFramePr>
          <p:cNvPr id="2" name="Table 1">
            <a:extLst>
              <a:ext uri="{FF2B5EF4-FFF2-40B4-BE49-F238E27FC236}">
                <a16:creationId xmlns:a16="http://schemas.microsoft.com/office/drawing/2014/main" id="{866DBC80-16B8-6E22-015F-4DC05B6C9270}"/>
              </a:ext>
            </a:extLst>
          </p:cNvPr>
          <p:cNvGraphicFramePr>
            <a:graphicFrameLocks noGrp="1"/>
          </p:cNvGraphicFramePr>
          <p:nvPr>
            <p:extLst>
              <p:ext uri="{D42A27DB-BD31-4B8C-83A1-F6EECF244321}">
                <p14:modId xmlns:p14="http://schemas.microsoft.com/office/powerpoint/2010/main" val="4007124520"/>
              </p:ext>
            </p:extLst>
          </p:nvPr>
        </p:nvGraphicFramePr>
        <p:xfrm>
          <a:off x="2733850" y="3907752"/>
          <a:ext cx="6724300" cy="2273273"/>
        </p:xfrm>
        <a:graphic>
          <a:graphicData uri="http://schemas.openxmlformats.org/drawingml/2006/table">
            <a:tbl>
              <a:tblPr>
                <a:tableStyleId>{5C22544A-7EE6-4342-B048-85BDC9FD1C3A}</a:tableStyleId>
              </a:tblPr>
              <a:tblGrid>
                <a:gridCol w="4355439">
                  <a:extLst>
                    <a:ext uri="{9D8B030D-6E8A-4147-A177-3AD203B41FA5}">
                      <a16:colId xmlns:a16="http://schemas.microsoft.com/office/drawing/2014/main" val="3813918323"/>
                    </a:ext>
                  </a:extLst>
                </a:gridCol>
                <a:gridCol w="2368861">
                  <a:extLst>
                    <a:ext uri="{9D8B030D-6E8A-4147-A177-3AD203B41FA5}">
                      <a16:colId xmlns:a16="http://schemas.microsoft.com/office/drawing/2014/main" val="1434456079"/>
                    </a:ext>
                  </a:extLst>
                </a:gridCol>
              </a:tblGrid>
              <a:tr h="449096">
                <a:tc gridSpan="2">
                  <a:txBody>
                    <a:bodyPr/>
                    <a:lstStyle/>
                    <a:p>
                      <a:pPr algn="ctr" rtl="0" fontAlgn="b"/>
                      <a:r>
                        <a:rPr lang="en-US" sz="2400" b="1" i="0" u="none" strike="noStrike" dirty="0">
                          <a:solidFill>
                            <a:srgbClr val="000000"/>
                          </a:solidFill>
                          <a:effectLst/>
                          <a:latin typeface="Calibri" panose="020F0502020204030204" pitchFamily="34" charset="0"/>
                        </a:rPr>
                        <a:t>Playstreets Project 22008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endParaRPr lang="en-US"/>
                    </a:p>
                  </a:txBody>
                  <a:tcPr/>
                </a:tc>
                <a:extLst>
                  <a:ext uri="{0D108BD9-81ED-4DB2-BD59-A6C34878D82A}">
                    <a16:rowId xmlns:a16="http://schemas.microsoft.com/office/drawing/2014/main" val="4149833612"/>
                  </a:ext>
                </a:extLst>
              </a:tr>
              <a:tr h="355937">
                <a:tc>
                  <a:txBody>
                    <a:bodyPr/>
                    <a:lstStyle/>
                    <a:p>
                      <a:pPr algn="l" fontAlgn="b">
                        <a:buNone/>
                      </a:pPr>
                      <a:r>
                        <a:rPr lang="en-US" sz="1800" b="0" i="0" u="none" strike="noStrike" dirty="0">
                          <a:solidFill>
                            <a:srgbClr val="000000"/>
                          </a:solidFill>
                          <a:effectLst/>
                          <a:latin typeface="Arial" panose="020B0604020202020204" pitchFamily="34" charset="0"/>
                          <a:cs typeface="Arial" panose="020B0604020202020204" pitchFamily="34" charset="0"/>
                        </a:rPr>
                        <a:t>Summer 2025 starting budget </a:t>
                      </a:r>
                    </a:p>
                  </a:txBody>
                  <a:tcPr marL="9525" marR="9525" marT="9525"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fontAlgn="b">
                        <a:buNone/>
                      </a:pPr>
                      <a:r>
                        <a:rPr lang="en-US" sz="1800" b="0" i="0" u="none" strike="noStrike" dirty="0">
                          <a:solidFill>
                            <a:srgbClr val="000000"/>
                          </a:solidFill>
                          <a:effectLst/>
                          <a:latin typeface="Arial" panose="020B0604020202020204" pitchFamily="34" charset="0"/>
                          <a:cs typeface="Arial" panose="020B0604020202020204" pitchFamily="34" charset="0"/>
                        </a:rPr>
                        <a:t> $   15,535.57 </a:t>
                      </a: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70443170"/>
                  </a:ext>
                </a:extLst>
              </a:tr>
              <a:tr h="367060">
                <a:tc>
                  <a:txBody>
                    <a:bodyPr/>
                    <a:lstStyle/>
                    <a:p>
                      <a:pPr algn="l" fontAlgn="b">
                        <a:buNone/>
                      </a:pPr>
                      <a:r>
                        <a:rPr lang="en-US" sz="1800" b="0" i="0" u="none" strike="noStrike" dirty="0">
                          <a:solidFill>
                            <a:srgbClr val="000000"/>
                          </a:solidFill>
                          <a:effectLst/>
                          <a:latin typeface="Arial" panose="020B0604020202020204" pitchFamily="34" charset="0"/>
                          <a:cs typeface="Arial" panose="020B0604020202020204" pitchFamily="34" charset="0"/>
                        </a:rPr>
                        <a:t>Donations (City Council)</a:t>
                      </a: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buNone/>
                      </a:pPr>
                      <a:r>
                        <a:rPr lang="en-US" sz="1800" b="0" i="0" u="none" strike="noStrike" dirty="0">
                          <a:solidFill>
                            <a:srgbClr val="000000"/>
                          </a:solidFill>
                          <a:effectLst/>
                          <a:latin typeface="Arial" panose="020B0604020202020204" pitchFamily="34" charset="0"/>
                          <a:cs typeface="Arial" panose="020B0604020202020204" pitchFamily="34" charset="0"/>
                        </a:rPr>
                        <a:t> </a:t>
                      </a:r>
                      <a:r>
                        <a:rPr lang="en-US" sz="1800" b="0" i="0" u="sng" strike="noStrike" dirty="0">
                          <a:solidFill>
                            <a:srgbClr val="000000"/>
                          </a:solidFill>
                          <a:effectLst/>
                          <a:latin typeface="Arial" panose="020B0604020202020204" pitchFamily="34" charset="0"/>
                          <a:cs typeface="Arial" panose="020B0604020202020204" pitchFamily="34" charset="0"/>
                        </a:rPr>
                        <a:t>$   12,000.00</a:t>
                      </a:r>
                      <a:r>
                        <a:rPr lang="en-US" sz="18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877681208"/>
                  </a:ext>
                </a:extLst>
              </a:tr>
              <a:tr h="367060">
                <a:tc>
                  <a:txBody>
                    <a:bodyPr/>
                    <a:lstStyle/>
                    <a:p>
                      <a:pPr algn="l" fontAlgn="b">
                        <a:buNone/>
                      </a:pPr>
                      <a:r>
                        <a:rPr lang="en-US" sz="1800" b="0" i="0" u="none" strike="noStrike" dirty="0">
                          <a:solidFill>
                            <a:srgbClr val="000000"/>
                          </a:solidFill>
                          <a:effectLst/>
                          <a:latin typeface="Arial" panose="020B0604020202020204" pitchFamily="34" charset="0"/>
                          <a:cs typeface="Arial" panose="020B0604020202020204" pitchFamily="34" charset="0"/>
                        </a:rPr>
                        <a:t>2025 New Balance </a:t>
                      </a: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buNone/>
                      </a:pPr>
                      <a:r>
                        <a:rPr lang="en-US" sz="1800" b="0" i="0" u="none" strike="noStrike" dirty="0">
                          <a:solidFill>
                            <a:srgbClr val="000000"/>
                          </a:solidFill>
                          <a:effectLst/>
                          <a:latin typeface="Arial" panose="020B0604020202020204" pitchFamily="34" charset="0"/>
                          <a:cs typeface="Arial" panose="020B0604020202020204" pitchFamily="34" charset="0"/>
                        </a:rPr>
                        <a:t> $   27,535.57 </a:t>
                      </a:r>
                    </a:p>
                  </a:txBody>
                  <a:tcPr marL="9525" marR="9525" marT="9525" marB="0" anchor="b">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608999517"/>
                  </a:ext>
                </a:extLst>
              </a:tr>
              <a:tr h="367060">
                <a:tc>
                  <a:txBody>
                    <a:bodyPr/>
                    <a:lstStyle/>
                    <a:p>
                      <a:pPr algn="l" fontAlgn="b">
                        <a:buNone/>
                      </a:pPr>
                      <a:r>
                        <a:rPr lang="en-US" sz="1800" b="0" i="0" u="none" strike="noStrike" dirty="0">
                          <a:solidFill>
                            <a:srgbClr val="000000"/>
                          </a:solidFill>
                          <a:effectLst/>
                          <a:latin typeface="Arial" panose="020B0604020202020204" pitchFamily="34" charset="0"/>
                          <a:cs typeface="Arial" panose="020B0604020202020204" pitchFamily="34" charset="0"/>
                        </a:rPr>
                        <a:t>Summer 2025 Expenses</a:t>
                      </a: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buNone/>
                      </a:pPr>
                      <a:r>
                        <a:rPr lang="en-US" sz="1800" b="0" i="0" u="none" strike="noStrike" dirty="0">
                          <a:solidFill>
                            <a:srgbClr val="000000"/>
                          </a:solidFill>
                          <a:effectLst/>
                          <a:latin typeface="Arial" panose="020B0604020202020204" pitchFamily="34" charset="0"/>
                          <a:cs typeface="Arial" panose="020B0604020202020204" pitchFamily="34" charset="0"/>
                        </a:rPr>
                        <a:t> </a:t>
                      </a:r>
                      <a:r>
                        <a:rPr lang="en-US" sz="1800" b="0" i="0" u="sng" strike="noStrike" dirty="0">
                          <a:solidFill>
                            <a:srgbClr val="000000"/>
                          </a:solidFill>
                          <a:effectLst/>
                          <a:latin typeface="Arial" panose="020B0604020202020204" pitchFamily="34" charset="0"/>
                          <a:cs typeface="Arial" panose="020B0604020202020204" pitchFamily="34" charset="0"/>
                        </a:rPr>
                        <a:t>$ (15,261.39)</a:t>
                      </a:r>
                    </a:p>
                  </a:txBody>
                  <a:tcPr marL="9525" marR="9525" marT="9525" marB="0" anchor="b">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962476791"/>
                  </a:ext>
                </a:extLst>
              </a:tr>
              <a:tr h="367060">
                <a:tc>
                  <a:txBody>
                    <a:bodyPr/>
                    <a:lstStyle/>
                    <a:p>
                      <a:pPr algn="l" fontAlgn="b">
                        <a:buNone/>
                      </a:pPr>
                      <a:r>
                        <a:rPr lang="en-US" sz="1800" b="1" i="0" u="none" strike="noStrike" dirty="0">
                          <a:solidFill>
                            <a:srgbClr val="000000"/>
                          </a:solidFill>
                          <a:effectLst/>
                          <a:latin typeface="Arial" panose="020B0604020202020204" pitchFamily="34" charset="0"/>
                          <a:cs typeface="Arial" panose="020B0604020202020204" pitchFamily="34" charset="0"/>
                        </a:rPr>
                        <a:t>Current Remaining Balance</a:t>
                      </a:r>
                    </a:p>
                  </a:txBody>
                  <a:tcPr marL="9525" marR="9525" marT="9525"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fontAlgn="b">
                        <a:buNone/>
                      </a:pPr>
                      <a:r>
                        <a:rPr lang="en-US" sz="1800" b="0" i="0" u="none" strike="noStrike" dirty="0">
                          <a:solidFill>
                            <a:srgbClr val="000000"/>
                          </a:solidFill>
                          <a:effectLst/>
                          <a:latin typeface="Arial" panose="020B0604020202020204" pitchFamily="34" charset="0"/>
                          <a:cs typeface="Arial" panose="020B0604020202020204" pitchFamily="34" charset="0"/>
                        </a:rPr>
                        <a:t> $   </a:t>
                      </a:r>
                      <a:r>
                        <a:rPr lang="en-US" sz="1800" b="1" i="0" u="none" strike="noStrike" dirty="0">
                          <a:solidFill>
                            <a:srgbClr val="000000"/>
                          </a:solidFill>
                          <a:effectLst/>
                          <a:latin typeface="Arial" panose="020B0604020202020204" pitchFamily="34" charset="0"/>
                          <a:cs typeface="Arial" panose="020B0604020202020204" pitchFamily="34" charset="0"/>
                        </a:rPr>
                        <a:t>12,274.18 </a:t>
                      </a:r>
                    </a:p>
                  </a:txBody>
                  <a:tcPr marL="9525" marR="9525" marT="9525"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07054711"/>
                  </a:ext>
                </a:extLst>
              </a:tr>
            </a:tbl>
          </a:graphicData>
        </a:graphic>
      </p:graphicFrame>
    </p:spTree>
    <p:extLst>
      <p:ext uri="{BB962C8B-B14F-4D97-AF65-F5344CB8AC3E}">
        <p14:creationId xmlns:p14="http://schemas.microsoft.com/office/powerpoint/2010/main" val="1699150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FBC18-DD8F-C910-1D4F-2DEF0880BFF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EB8144-4495-3634-3A58-56AC12A88C79}"/>
              </a:ext>
            </a:extLst>
          </p:cNvPr>
          <p:cNvSpPr>
            <a:spLocks noGrp="1"/>
          </p:cNvSpPr>
          <p:nvPr>
            <p:ph sz="half" idx="2"/>
          </p:nvPr>
        </p:nvSpPr>
        <p:spPr>
          <a:xfrm>
            <a:off x="231317" y="2198417"/>
            <a:ext cx="10718128" cy="4659583"/>
          </a:xfrm>
        </p:spPr>
        <p:txBody>
          <a:bodyPr>
            <a:normAutofit/>
          </a:bodyPr>
          <a:lstStyle/>
          <a:p>
            <a:pPr marL="457200" marR="231775" lvl="1" indent="0">
              <a:lnSpc>
                <a:spcPct val="115000"/>
              </a:lnSpc>
              <a:spcBef>
                <a:spcPts val="0"/>
              </a:spcBef>
              <a:spcAft>
                <a:spcPts val="1200"/>
              </a:spcAft>
              <a:buNone/>
              <a:tabLst>
                <a:tab pos="304800" algn="l"/>
              </a:tabLst>
            </a:pPr>
            <a:r>
              <a:rPr lang="en-US" sz="1600" dirty="0">
                <a:latin typeface="Arial" panose="020B0604020202020204" pitchFamily="34" charset="0"/>
                <a:cs typeface="Arial" panose="020B0604020202020204" pitchFamily="34" charset="0"/>
              </a:rPr>
              <a:t>Provide a summary report per district, update status for each park (example – status of any park renovations, playground equipment, etc.)</a:t>
            </a:r>
          </a:p>
          <a:p>
            <a:pPr marL="457200" marR="231775" lvl="1" indent="0">
              <a:lnSpc>
                <a:spcPct val="115000"/>
              </a:lnSpc>
              <a:spcBef>
                <a:spcPts val="0"/>
              </a:spcBef>
              <a:spcAft>
                <a:spcPts val="1200"/>
              </a:spcAft>
              <a:buNone/>
              <a:tabLst>
                <a:tab pos="304800" algn="l"/>
              </a:tabLst>
            </a:pPr>
            <a:r>
              <a:rPr lang="en-US" sz="1600" b="1" dirty="0">
                <a:latin typeface="Arial" panose="020B0604020202020204" pitchFamily="34" charset="0"/>
                <a:cs typeface="Arial" panose="020B0604020202020204" pitchFamily="34" charset="0"/>
              </a:rPr>
              <a:t>Please reference the chart provided for Question 13</a:t>
            </a:r>
            <a:endParaRPr lang="en-US" sz="1200" b="1" dirty="0">
              <a:latin typeface="Arial" panose="020B0604020202020204" pitchFamily="34" charset="0"/>
              <a:cs typeface="Arial" panose="020B0604020202020204" pitchFamily="34" charset="0"/>
            </a:endParaRPr>
          </a:p>
          <a:p>
            <a:pPr marL="457200" marR="231775" lvl="1" indent="0">
              <a:lnSpc>
                <a:spcPct val="115000"/>
              </a:lnSpc>
              <a:spcBef>
                <a:spcPts val="0"/>
              </a:spcBef>
              <a:spcAft>
                <a:spcPts val="1200"/>
              </a:spcAft>
              <a:buNone/>
              <a:tabLst>
                <a:tab pos="304800" algn="l"/>
              </a:tabLst>
            </a:pPr>
            <a:r>
              <a:rPr lang="en-US" sz="1600" dirty="0">
                <a:latin typeface="Arial" panose="020B0604020202020204" pitchFamily="34" charset="0"/>
                <a:cs typeface="Arial" panose="020B0604020202020204" pitchFamily="34" charset="0"/>
              </a:rPr>
              <a:t> </a:t>
            </a:r>
            <a:endParaRPr lang="en-US" sz="1600" b="1" dirty="0">
              <a:highlight>
                <a:srgbClr val="FFFF00"/>
              </a:highlight>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759E1EBB-251E-4F41-30E0-22E7C29EF3BB}"/>
              </a:ext>
            </a:extLst>
          </p:cNvPr>
          <p:cNvSpPr txBox="1"/>
          <p:nvPr/>
        </p:nvSpPr>
        <p:spPr>
          <a:xfrm>
            <a:off x="192612" y="1103697"/>
            <a:ext cx="10562474" cy="584775"/>
          </a:xfrm>
          <a:prstGeom prst="rect">
            <a:avLst/>
          </a:prstGeom>
          <a:noFill/>
        </p:spPr>
        <p:txBody>
          <a:bodyPr wrap="square" lIns="91440" tIns="45720" rIns="91440" bIns="45720" anchor="t">
            <a:spAutoFit/>
          </a:bodyPr>
          <a:lstStyle/>
          <a:p>
            <a:r>
              <a:rPr lang="en-US" sz="3200" b="1" dirty="0">
                <a:latin typeface="Arial" panose="020B0604020202020204" pitchFamily="34" charset="0"/>
                <a:cs typeface="Arial" panose="020B0604020202020204" pitchFamily="34" charset="0"/>
              </a:rPr>
              <a:t>Question 5b</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987802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F8B8C-2B7A-0CFE-1CAA-EB092E26BD1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B02BDD-888C-3A1F-8E32-2AF8F72D1C9C}"/>
              </a:ext>
            </a:extLst>
          </p:cNvPr>
          <p:cNvSpPr>
            <a:spLocks noGrp="1"/>
          </p:cNvSpPr>
          <p:nvPr>
            <p:ph sz="half" idx="2"/>
          </p:nvPr>
        </p:nvSpPr>
        <p:spPr>
          <a:xfrm>
            <a:off x="134555" y="1465444"/>
            <a:ext cx="10718128" cy="5209676"/>
          </a:xfrm>
        </p:spPr>
        <p:txBody>
          <a:bodyPr>
            <a:normAutofit/>
          </a:bodyPr>
          <a:lstStyle/>
          <a:p>
            <a:pPr marL="800100" marR="231775" lvl="1" indent="-342900">
              <a:lnSpc>
                <a:spcPct val="120000"/>
              </a:lnSpc>
              <a:spcBef>
                <a:spcPts val="0"/>
              </a:spcBef>
              <a:spcAft>
                <a:spcPts val="1200"/>
              </a:spcAft>
              <a:buAutoNum type="alphaLcPeriod"/>
              <a:tabLst>
                <a:tab pos="304800" algn="l"/>
              </a:tabLst>
            </a:pPr>
            <a:r>
              <a:rPr lang="en-US" sz="1800" b="1" dirty="0">
                <a:latin typeface="Arial" panose="020B0604020202020204" pitchFamily="34" charset="0"/>
                <a:cs typeface="Arial" panose="020B0604020202020204" pitchFamily="34" charset="0"/>
              </a:rPr>
              <a:t>Specify the programs, participation, if any costs that’s required by the participant, share how the programs are marketed, share how is it determined what programming the youth may be interested in, and share how the programs are tracked for success. </a:t>
            </a:r>
          </a:p>
          <a:p>
            <a:pPr marL="0" indent="0">
              <a:lnSpc>
                <a:spcPct val="120000"/>
              </a:lnSpc>
              <a:buNone/>
            </a:pPr>
            <a:r>
              <a:rPr lang="en-US" sz="1800" dirty="0">
                <a:latin typeface="Arial" panose="020B0604020202020204" pitchFamily="34" charset="0"/>
                <a:cs typeface="Arial" panose="020B0604020202020204" pitchFamily="34" charset="0"/>
              </a:rPr>
              <a:t>The Department of Parks and Recreation offers a wide range of recreational, educational, and workforce development programs across the Recreation and Youth &amp; Families Divisions. These include athletics such as basketball, flag football, track and field, boxing, and swimming, as well as enrichment programs like STEM, literacy, arts, and youth leadership development. Participation across programs remains strong, with thousands of youth and residents engaged annually, including over 80,000 pool visits and more than 100,000 meals served through our nutrition programs.</a:t>
            </a:r>
          </a:p>
          <a:p>
            <a:pPr>
              <a:lnSpc>
                <a:spcPct val="120000"/>
              </a:lnSpc>
            </a:pPr>
            <a:r>
              <a:rPr lang="en-US" sz="1800" dirty="0">
                <a:latin typeface="Arial" panose="020B0604020202020204" pitchFamily="34" charset="0"/>
                <a:cs typeface="Arial" panose="020B0604020202020204" pitchFamily="34" charset="0"/>
              </a:rPr>
              <a:t>Programs offered at low or no cost to ensure accessibility</a:t>
            </a:r>
          </a:p>
          <a:p>
            <a:pPr>
              <a:lnSpc>
                <a:spcPct val="120000"/>
              </a:lnSpc>
            </a:pPr>
            <a:r>
              <a:rPr lang="en-US" sz="1800" dirty="0">
                <a:latin typeface="Arial" panose="020B0604020202020204" pitchFamily="34" charset="0"/>
                <a:cs typeface="Arial" panose="020B0604020202020204" pitchFamily="34" charset="0"/>
              </a:rPr>
              <a:t>Marketed through schools, community outreach, and social media</a:t>
            </a:r>
          </a:p>
          <a:p>
            <a:pPr>
              <a:lnSpc>
                <a:spcPct val="120000"/>
              </a:lnSpc>
            </a:pPr>
            <a:r>
              <a:rPr lang="en-US" sz="1800" dirty="0">
                <a:latin typeface="Arial" panose="020B0604020202020204" pitchFamily="34" charset="0"/>
                <a:cs typeface="Arial" panose="020B0604020202020204" pitchFamily="34" charset="0"/>
              </a:rPr>
              <a:t>Program design driven by community feedback and participation trends</a:t>
            </a:r>
          </a:p>
          <a:p>
            <a:pPr>
              <a:lnSpc>
                <a:spcPct val="120000"/>
              </a:lnSpc>
            </a:pPr>
            <a:r>
              <a:rPr lang="en-US" sz="1800" dirty="0">
                <a:latin typeface="Arial" panose="020B0604020202020204" pitchFamily="34" charset="0"/>
                <a:cs typeface="Arial" panose="020B0604020202020204" pitchFamily="34" charset="0"/>
              </a:rPr>
              <a:t>Success tracked through attendance, retention, and outcome-based measures</a:t>
            </a:r>
          </a:p>
        </p:txBody>
      </p:sp>
      <p:sp>
        <p:nvSpPr>
          <p:cNvPr id="4" name="TextBox 3">
            <a:extLst>
              <a:ext uri="{FF2B5EF4-FFF2-40B4-BE49-F238E27FC236}">
                <a16:creationId xmlns:a16="http://schemas.microsoft.com/office/drawing/2014/main" id="{C2DD5440-0701-E0E7-B94B-C18C23D00BCE}"/>
              </a:ext>
            </a:extLst>
          </p:cNvPr>
          <p:cNvSpPr txBox="1"/>
          <p:nvPr/>
        </p:nvSpPr>
        <p:spPr>
          <a:xfrm>
            <a:off x="173259" y="688188"/>
            <a:ext cx="9161700" cy="1077218"/>
          </a:xfrm>
          <a:prstGeom prst="rect">
            <a:avLst/>
          </a:prstGeom>
          <a:noFill/>
        </p:spPr>
        <p:txBody>
          <a:bodyPr wrap="square" lIns="91440" tIns="45720" rIns="91440" bIns="45720" anchor="t">
            <a:spAutoFit/>
          </a:bodyPr>
          <a:lstStyle/>
          <a:p>
            <a:r>
              <a:rPr lang="en-US" sz="3200" b="1" dirty="0">
                <a:latin typeface="Arial" panose="020B0604020202020204" pitchFamily="34" charset="0"/>
                <a:cs typeface="Arial" panose="020B0604020202020204" pitchFamily="34" charset="0"/>
              </a:rPr>
              <a:t>Question 6a</a:t>
            </a:r>
            <a:endParaRPr lang="en-US" sz="3200" b="1" dirty="0">
              <a:effectLst/>
              <a:latin typeface="Arial" panose="020B0604020202020204" pitchFamily="34" charset="0"/>
              <a:ea typeface="Times New Roman" panose="02020603050405020304" pitchFamily="18" charset="0"/>
              <a:cs typeface="Arial" panose="020B0604020202020204" pitchFamily="34" charset="0"/>
            </a:endParaRPr>
          </a:p>
          <a:p>
            <a:endParaRPr lang="en-US" sz="3200" dirty="0">
              <a:highlight>
                <a:srgbClr val="FFFF00"/>
              </a:highligh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45596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793A5-3283-347F-6AFC-A490F599912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22830E-0E0C-CCB8-D4AD-D5A5B88351A1}"/>
              </a:ext>
            </a:extLst>
          </p:cNvPr>
          <p:cNvSpPr>
            <a:spLocks noGrp="1"/>
          </p:cNvSpPr>
          <p:nvPr>
            <p:ph sz="half" idx="2"/>
          </p:nvPr>
        </p:nvSpPr>
        <p:spPr>
          <a:xfrm>
            <a:off x="187774" y="1743636"/>
            <a:ext cx="10677328" cy="911352"/>
          </a:xfrm>
        </p:spPr>
        <p:txBody>
          <a:bodyPr>
            <a:normAutofit fontScale="92500" lnSpcReduction="10000"/>
          </a:bodyPr>
          <a:lstStyle/>
          <a:p>
            <a:pPr marL="800100" marR="231775" lvl="1" indent="-342900">
              <a:lnSpc>
                <a:spcPct val="115000"/>
              </a:lnSpc>
              <a:spcBef>
                <a:spcPts val="0"/>
              </a:spcBef>
              <a:spcAft>
                <a:spcPts val="1200"/>
              </a:spcAft>
              <a:buAutoNum type="alphaLcPeriod"/>
              <a:tabLst>
                <a:tab pos="304800" algn="l"/>
              </a:tabLst>
            </a:pPr>
            <a:r>
              <a:rPr lang="en-US" sz="1400" b="1" dirty="0">
                <a:latin typeface="Arial" panose="020B0604020202020204" pitchFamily="34" charset="0"/>
                <a:cs typeface="Arial" panose="020B0604020202020204" pitchFamily="34" charset="0"/>
              </a:rPr>
              <a:t>Specify the programs, participation, if any costs that’s required by the participant, share how the programs are marketed, share how is it determined what programming the youth may be interested in, and share how the programs are tracked for success. </a:t>
            </a:r>
          </a:p>
          <a:p>
            <a:pPr marL="457200" marR="231775" lvl="1" indent="0">
              <a:lnSpc>
                <a:spcPct val="115000"/>
              </a:lnSpc>
              <a:spcBef>
                <a:spcPts val="0"/>
              </a:spcBef>
              <a:spcAft>
                <a:spcPts val="1200"/>
              </a:spcAft>
              <a:buNone/>
              <a:tabLst>
                <a:tab pos="304800" algn="l"/>
              </a:tabLst>
            </a:pPr>
            <a:endParaRPr lang="en-US" sz="16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7EA28D8C-ABF0-FDDD-8D95-58C4876C4990}"/>
              </a:ext>
            </a:extLst>
          </p:cNvPr>
          <p:cNvSpPr txBox="1"/>
          <p:nvPr/>
        </p:nvSpPr>
        <p:spPr>
          <a:xfrm>
            <a:off x="187774" y="925932"/>
            <a:ext cx="9161700" cy="584775"/>
          </a:xfrm>
          <a:prstGeom prst="rect">
            <a:avLst/>
          </a:prstGeom>
          <a:noFill/>
        </p:spPr>
        <p:txBody>
          <a:bodyPr wrap="square" lIns="91440" tIns="45720" rIns="91440" bIns="45720" anchor="t">
            <a:spAutoFit/>
          </a:bodyPr>
          <a:lstStyle/>
          <a:p>
            <a:r>
              <a:rPr lang="en-US" sz="3200" b="1" dirty="0">
                <a:latin typeface="Arial" panose="020B0604020202020204" pitchFamily="34" charset="0"/>
                <a:cs typeface="Arial" panose="020B0604020202020204" pitchFamily="34" charset="0"/>
              </a:rPr>
              <a:t>Question 6a continued</a:t>
            </a:r>
            <a:endParaRPr lang="en-US" sz="3200" b="1" dirty="0">
              <a:effectLst/>
              <a:latin typeface="Arial" panose="020B0604020202020204" pitchFamily="34" charset="0"/>
              <a:ea typeface="Times New Roman" panose="02020603050405020304" pitchFamily="18" charset="0"/>
              <a:cs typeface="Arial" panose="020B0604020202020204" pitchFamily="34" charset="0"/>
            </a:endParaRPr>
          </a:p>
        </p:txBody>
      </p:sp>
      <p:graphicFrame>
        <p:nvGraphicFramePr>
          <p:cNvPr id="2" name="Table 1">
            <a:extLst>
              <a:ext uri="{FF2B5EF4-FFF2-40B4-BE49-F238E27FC236}">
                <a16:creationId xmlns:a16="http://schemas.microsoft.com/office/drawing/2014/main" id="{9D3592AA-B432-8EFB-7DFB-8C1D0BDE5BFA}"/>
              </a:ext>
            </a:extLst>
          </p:cNvPr>
          <p:cNvGraphicFramePr>
            <a:graphicFrameLocks noGrp="1"/>
          </p:cNvGraphicFramePr>
          <p:nvPr>
            <p:extLst>
              <p:ext uri="{D42A27DB-BD31-4B8C-83A1-F6EECF244321}">
                <p14:modId xmlns:p14="http://schemas.microsoft.com/office/powerpoint/2010/main" val="4262574694"/>
              </p:ext>
            </p:extLst>
          </p:nvPr>
        </p:nvGraphicFramePr>
        <p:xfrm>
          <a:off x="1802075" y="2545259"/>
          <a:ext cx="8813458" cy="3990313"/>
        </p:xfrm>
        <a:graphic>
          <a:graphicData uri="http://schemas.openxmlformats.org/drawingml/2006/table">
            <a:tbl>
              <a:tblPr/>
              <a:tblGrid>
                <a:gridCol w="3265353">
                  <a:extLst>
                    <a:ext uri="{9D8B030D-6E8A-4147-A177-3AD203B41FA5}">
                      <a16:colId xmlns:a16="http://schemas.microsoft.com/office/drawing/2014/main" val="3402845914"/>
                    </a:ext>
                  </a:extLst>
                </a:gridCol>
                <a:gridCol w="1895411">
                  <a:extLst>
                    <a:ext uri="{9D8B030D-6E8A-4147-A177-3AD203B41FA5}">
                      <a16:colId xmlns:a16="http://schemas.microsoft.com/office/drawing/2014/main" val="664369003"/>
                    </a:ext>
                  </a:extLst>
                </a:gridCol>
                <a:gridCol w="1487725">
                  <a:extLst>
                    <a:ext uri="{9D8B030D-6E8A-4147-A177-3AD203B41FA5}">
                      <a16:colId xmlns:a16="http://schemas.microsoft.com/office/drawing/2014/main" val="3164652989"/>
                    </a:ext>
                  </a:extLst>
                </a:gridCol>
                <a:gridCol w="2164969">
                  <a:extLst>
                    <a:ext uri="{9D8B030D-6E8A-4147-A177-3AD203B41FA5}">
                      <a16:colId xmlns:a16="http://schemas.microsoft.com/office/drawing/2014/main" val="254178229"/>
                    </a:ext>
                  </a:extLst>
                </a:gridCol>
              </a:tblGrid>
              <a:tr h="789913">
                <a:tc>
                  <a:txBody>
                    <a:bodyPr/>
                    <a:lstStyle/>
                    <a:p>
                      <a:pPr algn="ctr" rtl="0" fontAlgn="ctr">
                        <a:buNone/>
                      </a:pPr>
                      <a:r>
                        <a:rPr lang="en-US" sz="1800" b="1" dirty="0">
                          <a:solidFill>
                            <a:schemeClr val="tx1"/>
                          </a:solidFill>
                          <a:effectLst/>
                          <a:latin typeface="Aptos" panose="020B0004020202020204" pitchFamily="34" charset="0"/>
                        </a:rPr>
                        <a:t>Programs</a:t>
                      </a:r>
                      <a:endParaRPr lang="en-US" sz="1800" dirty="0">
                        <a:solidFill>
                          <a:schemeClr val="tx1"/>
                        </a:solidFill>
                        <a:effectLst/>
                        <a:latin typeface="Aptos" panose="020B00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5B9BD5"/>
                    </a:solidFill>
                  </a:tcPr>
                </a:tc>
                <a:tc>
                  <a:txBody>
                    <a:bodyPr/>
                    <a:lstStyle/>
                    <a:p>
                      <a:pPr algn="ctr" rtl="0" fontAlgn="ctr">
                        <a:buNone/>
                      </a:pPr>
                      <a:r>
                        <a:rPr lang="en-US" sz="1800" b="1" dirty="0">
                          <a:solidFill>
                            <a:schemeClr val="tx1"/>
                          </a:solidFill>
                          <a:effectLst/>
                          <a:latin typeface="Aptos" panose="020B0004020202020204" pitchFamily="34" charset="0"/>
                        </a:rPr>
                        <a:t>Participation</a:t>
                      </a:r>
                      <a:endParaRPr lang="en-US" sz="1800" dirty="0">
                        <a:solidFill>
                          <a:schemeClr val="tx1"/>
                        </a:solidFill>
                        <a:effectLst/>
                        <a:latin typeface="Aptos" panose="020B00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5B9BD5"/>
                    </a:solidFill>
                  </a:tcPr>
                </a:tc>
                <a:tc>
                  <a:txBody>
                    <a:bodyPr/>
                    <a:lstStyle/>
                    <a:p>
                      <a:pPr algn="ctr" rtl="0" fontAlgn="ctr">
                        <a:buNone/>
                      </a:pPr>
                      <a:r>
                        <a:rPr lang="en-US" sz="1800" b="1" dirty="0">
                          <a:solidFill>
                            <a:schemeClr val="tx1"/>
                          </a:solidFill>
                          <a:effectLst/>
                          <a:latin typeface="Aptos" panose="020B0004020202020204" pitchFamily="34" charset="0"/>
                        </a:rPr>
                        <a:t>Cost</a:t>
                      </a:r>
                      <a:endParaRPr lang="en-US" sz="1800" dirty="0">
                        <a:solidFill>
                          <a:schemeClr val="tx1"/>
                        </a:solidFill>
                        <a:effectLst/>
                        <a:latin typeface="Aptos" panose="020B00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5B9BD5"/>
                    </a:solidFill>
                  </a:tcPr>
                </a:tc>
                <a:tc>
                  <a:txBody>
                    <a:bodyPr/>
                    <a:lstStyle/>
                    <a:p>
                      <a:pPr algn="ctr" rtl="0" fontAlgn="ctr">
                        <a:buNone/>
                      </a:pPr>
                      <a:r>
                        <a:rPr lang="en-US" sz="1800" b="1" dirty="0">
                          <a:solidFill>
                            <a:schemeClr val="tx1"/>
                          </a:solidFill>
                          <a:effectLst/>
                          <a:latin typeface="Aptos" panose="020B0004020202020204" pitchFamily="34" charset="0"/>
                        </a:rPr>
                        <a:t>Cost to Participant</a:t>
                      </a:r>
                    </a:p>
                  </a:txBody>
                  <a:tcPr anchor="ctr">
                    <a:lnL w="1270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5B9BD5"/>
                    </a:solidFill>
                  </a:tcPr>
                </a:tc>
                <a:extLst>
                  <a:ext uri="{0D108BD9-81ED-4DB2-BD59-A6C34878D82A}">
                    <a16:rowId xmlns:a16="http://schemas.microsoft.com/office/drawing/2014/main" val="231084062"/>
                  </a:ext>
                </a:extLst>
              </a:tr>
              <a:tr h="457200">
                <a:tc>
                  <a:txBody>
                    <a:bodyPr/>
                    <a:lstStyle/>
                    <a:p>
                      <a:pPr algn="just" rtl="0" fontAlgn="t">
                        <a:buNone/>
                      </a:pPr>
                      <a:r>
                        <a:rPr lang="en-US" sz="1200" dirty="0">
                          <a:solidFill>
                            <a:schemeClr val="tx1"/>
                          </a:solidFill>
                          <a:effectLst/>
                          <a:latin typeface="Aptos" panose="020B0004020202020204" pitchFamily="34" charset="0"/>
                        </a:rPr>
                        <a:t>Camp Barnes, Summer 2027</a:t>
                      </a:r>
                    </a:p>
                  </a:txBody>
                  <a:tcPr anchor="ctr">
                    <a:lnL w="12700" cap="flat" cmpd="sng" algn="ctr">
                      <a:solidFill>
                        <a:schemeClr val="tx1"/>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D2DEEF"/>
                    </a:solidFill>
                  </a:tcPr>
                </a:tc>
                <a:tc>
                  <a:txBody>
                    <a:bodyPr/>
                    <a:lstStyle/>
                    <a:p>
                      <a:pPr algn="ctr" rtl="0" fontAlgn="t">
                        <a:buNone/>
                      </a:pPr>
                      <a:r>
                        <a:rPr lang="en-US" sz="1200" dirty="0">
                          <a:solidFill>
                            <a:schemeClr val="tx1"/>
                          </a:solidFill>
                          <a:effectLst/>
                          <a:latin typeface="Aptos" panose="020B0004020202020204" pitchFamily="34" charset="0"/>
                        </a:rPr>
                        <a:t>Anticipate between 55-60</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D2DEEF"/>
                    </a:solidFill>
                  </a:tcPr>
                </a:tc>
                <a:tc>
                  <a:txBody>
                    <a:bodyPr/>
                    <a:lstStyle/>
                    <a:p>
                      <a:pPr algn="ctr" rtl="0" fontAlgn="t">
                        <a:buNone/>
                      </a:pPr>
                      <a:r>
                        <a:rPr lang="en-US" sz="1200" dirty="0">
                          <a:solidFill>
                            <a:schemeClr val="tx1"/>
                          </a:solidFill>
                          <a:effectLst/>
                          <a:latin typeface="Aptos" panose="020B0004020202020204" pitchFamily="34" charset="0"/>
                        </a:rPr>
                        <a:t>$11K Estimated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D2DEEF"/>
                    </a:solidFill>
                  </a:tcPr>
                </a:tc>
                <a:tc>
                  <a:txBody>
                    <a:bodyPr/>
                    <a:lstStyle/>
                    <a:p>
                      <a:pPr algn="ctr" rtl="0" fontAlgn="t">
                        <a:buNone/>
                      </a:pPr>
                      <a:r>
                        <a:rPr lang="en-US" sz="1200" dirty="0">
                          <a:solidFill>
                            <a:schemeClr val="tx1"/>
                          </a:solidFill>
                          <a:effectLst/>
                          <a:latin typeface="Aptos" panose="020B0004020202020204" pitchFamily="34" charset="0"/>
                        </a:rPr>
                        <a:t>$6,000</a:t>
                      </a:r>
                    </a:p>
                  </a:txBody>
                  <a:tcPr anchor="ctr">
                    <a:lnL w="1270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D2DEEF"/>
                    </a:solidFill>
                  </a:tcPr>
                </a:tc>
                <a:extLst>
                  <a:ext uri="{0D108BD9-81ED-4DB2-BD59-A6C34878D82A}">
                    <a16:rowId xmlns:a16="http://schemas.microsoft.com/office/drawing/2014/main" val="1645659338"/>
                  </a:ext>
                </a:extLst>
              </a:tr>
              <a:tr h="457200">
                <a:tc>
                  <a:txBody>
                    <a:bodyPr/>
                    <a:lstStyle/>
                    <a:p>
                      <a:pPr algn="just" rtl="0" fontAlgn="t">
                        <a:buNone/>
                      </a:pPr>
                      <a:r>
                        <a:rPr lang="en-US" sz="1200" dirty="0">
                          <a:solidFill>
                            <a:schemeClr val="tx1"/>
                          </a:solidFill>
                          <a:effectLst/>
                          <a:latin typeface="Aptos" panose="020B0004020202020204" pitchFamily="34" charset="0"/>
                        </a:rPr>
                        <a:t>Camp Barnes, Summer 2026</a:t>
                      </a:r>
                    </a:p>
                  </a:txBody>
                  <a:tcPr anchor="ctr">
                    <a:lnL w="12700" cap="flat" cmpd="sng" algn="ctr">
                      <a:solidFill>
                        <a:schemeClr val="tx1"/>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D2DEEF"/>
                    </a:solidFill>
                  </a:tcPr>
                </a:tc>
                <a:tc>
                  <a:txBody>
                    <a:bodyPr/>
                    <a:lstStyle/>
                    <a:p>
                      <a:pPr algn="ctr" rtl="0" fontAlgn="t">
                        <a:buNone/>
                      </a:pPr>
                      <a:r>
                        <a:rPr lang="en-US" sz="1200" dirty="0">
                          <a:solidFill>
                            <a:schemeClr val="tx1"/>
                          </a:solidFill>
                          <a:effectLst/>
                          <a:latin typeface="Aptos" panose="020B0004020202020204" pitchFamily="34" charset="0"/>
                        </a:rPr>
                        <a:t>52</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D2DEEF"/>
                    </a:solidFill>
                  </a:tcPr>
                </a:tc>
                <a:tc>
                  <a:txBody>
                    <a:bodyPr/>
                    <a:lstStyle/>
                    <a:p>
                      <a:pPr algn="ctr" rtl="0" fontAlgn="t">
                        <a:buNone/>
                      </a:pPr>
                      <a:r>
                        <a:rPr lang="en-US" sz="1200" dirty="0">
                          <a:solidFill>
                            <a:schemeClr val="tx1"/>
                          </a:solidFill>
                          <a:effectLst/>
                          <a:latin typeface="Aptos" panose="020B0004020202020204" pitchFamily="34" charset="0"/>
                        </a:rPr>
                        <a:t>$10,858.88</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D2DEEF"/>
                    </a:solidFill>
                  </a:tcPr>
                </a:tc>
                <a:tc>
                  <a:txBody>
                    <a:bodyPr/>
                    <a:lstStyle/>
                    <a:p>
                      <a:pPr algn="ctr" rtl="0" fontAlgn="t">
                        <a:buNone/>
                      </a:pPr>
                      <a:r>
                        <a:rPr lang="en-US" sz="1200" dirty="0">
                          <a:solidFill>
                            <a:schemeClr val="tx1"/>
                          </a:solidFill>
                          <a:effectLst/>
                          <a:latin typeface="Aptos" panose="020B0004020202020204" pitchFamily="34" charset="0"/>
                        </a:rPr>
                        <a:t>0</a:t>
                      </a:r>
                    </a:p>
                  </a:txBody>
                  <a:tcPr anchor="ctr">
                    <a:lnL w="1270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D2DEEF"/>
                    </a:solidFill>
                  </a:tcPr>
                </a:tc>
                <a:extLst>
                  <a:ext uri="{0D108BD9-81ED-4DB2-BD59-A6C34878D82A}">
                    <a16:rowId xmlns:a16="http://schemas.microsoft.com/office/drawing/2014/main" val="2318974202"/>
                  </a:ext>
                </a:extLst>
              </a:tr>
              <a:tr h="457200">
                <a:tc>
                  <a:txBody>
                    <a:bodyPr/>
                    <a:lstStyle/>
                    <a:p>
                      <a:pPr algn="just" rtl="0" fontAlgn="t">
                        <a:buNone/>
                      </a:pPr>
                      <a:r>
                        <a:rPr lang="en-US" sz="1200" dirty="0">
                          <a:solidFill>
                            <a:schemeClr val="tx1"/>
                          </a:solidFill>
                          <a:effectLst/>
                          <a:latin typeface="Aptos" panose="020B0004020202020204" pitchFamily="34" charset="0"/>
                        </a:rPr>
                        <a:t>Camp Barnes, Summer 2025</a:t>
                      </a:r>
                    </a:p>
                  </a:txBody>
                  <a:tcPr anchor="ctr">
                    <a:lnL w="12700" cap="flat" cmpd="sng" algn="ctr">
                      <a:solidFill>
                        <a:schemeClr val="tx1"/>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tc>
                  <a:txBody>
                    <a:bodyPr/>
                    <a:lstStyle/>
                    <a:p>
                      <a:pPr algn="ctr" rtl="0" fontAlgn="t">
                        <a:buNone/>
                      </a:pPr>
                      <a:r>
                        <a:rPr lang="en-US" sz="1200" dirty="0">
                          <a:solidFill>
                            <a:schemeClr val="tx1"/>
                          </a:solidFill>
                          <a:effectLst/>
                          <a:latin typeface="Aptos" panose="020B0004020202020204" pitchFamily="34" charset="0"/>
                        </a:rPr>
                        <a:t>57</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tc>
                  <a:txBody>
                    <a:bodyPr/>
                    <a:lstStyle/>
                    <a:p>
                      <a:pPr algn="ctr" rtl="0" fontAlgn="t">
                        <a:buNone/>
                      </a:pPr>
                      <a:r>
                        <a:rPr lang="en-US" sz="1200" dirty="0">
                          <a:solidFill>
                            <a:schemeClr val="tx1"/>
                          </a:solidFill>
                          <a:effectLst/>
                          <a:latin typeface="Aptos" panose="020B0004020202020204" pitchFamily="34" charset="0"/>
                        </a:rPr>
                        <a:t>$9,920</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tc>
                  <a:txBody>
                    <a:bodyPr/>
                    <a:lstStyle/>
                    <a:p>
                      <a:pPr algn="ctr" rtl="0" fontAlgn="t">
                        <a:buNone/>
                      </a:pPr>
                      <a:r>
                        <a:rPr lang="en-US" sz="1200" dirty="0">
                          <a:solidFill>
                            <a:schemeClr val="tx1"/>
                          </a:solidFill>
                          <a:effectLst/>
                          <a:latin typeface="Aptos" panose="020B0004020202020204" pitchFamily="34" charset="0"/>
                        </a:rPr>
                        <a:t>0</a:t>
                      </a:r>
                      <a:br>
                        <a:rPr lang="en-US" sz="1200" dirty="0">
                          <a:solidFill>
                            <a:schemeClr val="tx1"/>
                          </a:solidFill>
                          <a:effectLst/>
                          <a:latin typeface="Aptos" panose="020B0004020202020204" pitchFamily="34" charset="0"/>
                        </a:rPr>
                      </a:br>
                      <a:endParaRPr lang="en-US" sz="1200" dirty="0">
                        <a:solidFill>
                          <a:schemeClr val="tx1"/>
                        </a:solidFill>
                        <a:effectLst/>
                        <a:latin typeface="Aptos" panose="020B00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extLst>
                  <a:ext uri="{0D108BD9-81ED-4DB2-BD59-A6C34878D82A}">
                    <a16:rowId xmlns:a16="http://schemas.microsoft.com/office/drawing/2014/main" val="405261724"/>
                  </a:ext>
                </a:extLst>
              </a:tr>
              <a:tr h="457200">
                <a:tc>
                  <a:txBody>
                    <a:bodyPr/>
                    <a:lstStyle/>
                    <a:p>
                      <a:pPr algn="just" rtl="0" fontAlgn="t">
                        <a:buNone/>
                      </a:pPr>
                      <a:r>
                        <a:rPr lang="en-US" sz="1200" dirty="0">
                          <a:solidFill>
                            <a:schemeClr val="tx1"/>
                          </a:solidFill>
                          <a:effectLst/>
                          <a:latin typeface="Aptos" panose="020B0004020202020204" pitchFamily="34" charset="0"/>
                        </a:rPr>
                        <a:t>SAT PREP </a:t>
                      </a:r>
                    </a:p>
                  </a:txBody>
                  <a:tcPr anchor="ctr">
                    <a:lnL w="12700" cap="flat" cmpd="sng" algn="ctr">
                      <a:solidFill>
                        <a:schemeClr val="tx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t">
                        <a:buNone/>
                      </a:pPr>
                      <a:r>
                        <a:rPr lang="en-US" sz="1200" dirty="0">
                          <a:solidFill>
                            <a:schemeClr val="tx1"/>
                          </a:solidFill>
                          <a:effectLst/>
                          <a:latin typeface="Aptos" panose="020B0004020202020204" pitchFamily="34" charset="0"/>
                        </a:rPr>
                        <a:t>20</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t">
                        <a:buNone/>
                      </a:pPr>
                      <a:r>
                        <a:rPr lang="en-US" sz="1200" dirty="0">
                          <a:solidFill>
                            <a:schemeClr val="tx1"/>
                          </a:solidFill>
                          <a:effectLst/>
                          <a:latin typeface="Aptos" panose="020B0004020202020204" pitchFamily="34" charset="0"/>
                        </a:rPr>
                        <a:t>$3,000.00</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t">
                        <a:buNone/>
                      </a:pPr>
                      <a:br>
                        <a:rPr lang="en-US" sz="1200" dirty="0">
                          <a:solidFill>
                            <a:schemeClr val="tx1"/>
                          </a:solidFill>
                          <a:effectLst/>
                          <a:latin typeface="Aptos" panose="020B0004020202020204" pitchFamily="34" charset="0"/>
                        </a:rPr>
                      </a:br>
                      <a:r>
                        <a:rPr lang="en-US" sz="1200" dirty="0">
                          <a:solidFill>
                            <a:schemeClr val="tx1"/>
                          </a:solidFill>
                          <a:effectLst/>
                          <a:latin typeface="Aptos" panose="020B0004020202020204" pitchFamily="34" charset="0"/>
                        </a:rPr>
                        <a:t>0</a:t>
                      </a:r>
                    </a:p>
                  </a:txBody>
                  <a:tcPr anchor="ctr">
                    <a:lnL w="1270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3027299680"/>
                  </a:ext>
                </a:extLst>
              </a:tr>
              <a:tr h="457200">
                <a:tc>
                  <a:txBody>
                    <a:bodyPr/>
                    <a:lstStyle/>
                    <a:p>
                      <a:pPr algn="just" rtl="0" fontAlgn="t">
                        <a:buNone/>
                      </a:pPr>
                      <a:r>
                        <a:rPr lang="en-US" sz="1200" dirty="0">
                          <a:solidFill>
                            <a:schemeClr val="tx1"/>
                          </a:solidFill>
                          <a:effectLst/>
                          <a:latin typeface="Aptos" panose="020B0004020202020204" pitchFamily="34" charset="0"/>
                        </a:rPr>
                        <a:t>Youth in City Government </a:t>
                      </a:r>
                    </a:p>
                  </a:txBody>
                  <a:tcPr anchor="ctr">
                    <a:lnL w="12700" cap="flat" cmpd="sng" algn="ctr">
                      <a:solidFill>
                        <a:schemeClr val="tx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tc>
                  <a:txBody>
                    <a:bodyPr/>
                    <a:lstStyle/>
                    <a:p>
                      <a:pPr algn="ctr" rtl="0" fontAlgn="t">
                        <a:buNone/>
                      </a:pPr>
                      <a:r>
                        <a:rPr lang="en-US" sz="1200" dirty="0">
                          <a:solidFill>
                            <a:schemeClr val="tx1"/>
                          </a:solidFill>
                          <a:effectLst/>
                          <a:latin typeface="Aptos" panose="020B0004020202020204" pitchFamily="34" charset="0"/>
                        </a:rPr>
                        <a:t>150</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tc>
                  <a:txBody>
                    <a:bodyPr/>
                    <a:lstStyle/>
                    <a:p>
                      <a:pPr algn="ctr" rtl="0" fontAlgn="t">
                        <a:buNone/>
                      </a:pPr>
                      <a:r>
                        <a:rPr lang="en-US" sz="1200" dirty="0">
                          <a:solidFill>
                            <a:schemeClr val="tx1"/>
                          </a:solidFill>
                          <a:effectLst/>
                          <a:latin typeface="Aptos" panose="020B0004020202020204" pitchFamily="34" charset="0"/>
                        </a:rPr>
                        <a:t>$5,629.89</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tc>
                  <a:txBody>
                    <a:bodyPr/>
                    <a:lstStyle/>
                    <a:p>
                      <a:pPr algn="ctr" rtl="0" fontAlgn="t">
                        <a:buNone/>
                      </a:pPr>
                      <a:br>
                        <a:rPr lang="en-US" sz="1200" dirty="0">
                          <a:solidFill>
                            <a:schemeClr val="tx1"/>
                          </a:solidFill>
                          <a:effectLst/>
                          <a:latin typeface="Aptos" panose="020B0004020202020204" pitchFamily="34" charset="0"/>
                        </a:rPr>
                      </a:br>
                      <a:r>
                        <a:rPr lang="en-US" sz="1200" dirty="0">
                          <a:solidFill>
                            <a:schemeClr val="tx1"/>
                          </a:solidFill>
                          <a:effectLst/>
                          <a:latin typeface="Aptos" panose="020B0004020202020204" pitchFamily="34" charset="0"/>
                        </a:rPr>
                        <a:t>0</a:t>
                      </a:r>
                    </a:p>
                  </a:txBody>
                  <a:tcPr anchor="ctr">
                    <a:lnL w="1270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extLst>
                  <a:ext uri="{0D108BD9-81ED-4DB2-BD59-A6C34878D82A}">
                    <a16:rowId xmlns:a16="http://schemas.microsoft.com/office/drawing/2014/main" val="3884236632"/>
                  </a:ext>
                </a:extLst>
              </a:tr>
              <a:tr h="457200">
                <a:tc>
                  <a:txBody>
                    <a:bodyPr/>
                    <a:lstStyle/>
                    <a:p>
                      <a:pPr algn="just" rtl="0" fontAlgn="t">
                        <a:buNone/>
                      </a:pPr>
                      <a:r>
                        <a:rPr lang="en-US" sz="1200" dirty="0">
                          <a:solidFill>
                            <a:schemeClr val="tx1"/>
                          </a:solidFill>
                          <a:effectLst/>
                          <a:latin typeface="Aptos" panose="020B0004020202020204" pitchFamily="34" charset="0"/>
                        </a:rPr>
                        <a:t>Spring College Tour 2025</a:t>
                      </a:r>
                    </a:p>
                  </a:txBody>
                  <a:tcPr anchor="ctr">
                    <a:lnL w="12700" cap="flat" cmpd="sng" algn="ctr">
                      <a:solidFill>
                        <a:schemeClr val="tx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t">
                        <a:buNone/>
                      </a:pPr>
                      <a:r>
                        <a:rPr lang="en-US" sz="1200" dirty="0">
                          <a:solidFill>
                            <a:schemeClr val="tx1"/>
                          </a:solidFill>
                          <a:effectLst/>
                          <a:latin typeface="Aptos" panose="020B0004020202020204" pitchFamily="34" charset="0"/>
                        </a:rPr>
                        <a:t>40</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t">
                        <a:buNone/>
                      </a:pPr>
                      <a:r>
                        <a:rPr lang="en-US" sz="1200" dirty="0">
                          <a:solidFill>
                            <a:schemeClr val="tx1"/>
                          </a:solidFill>
                          <a:effectLst/>
                          <a:latin typeface="Aptos" panose="020B0004020202020204" pitchFamily="34" charset="0"/>
                        </a:rPr>
                        <a:t>$24,146.00</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t">
                        <a:buNone/>
                      </a:pPr>
                      <a:br>
                        <a:rPr lang="en-US" sz="1200" dirty="0">
                          <a:solidFill>
                            <a:schemeClr val="tx1"/>
                          </a:solidFill>
                          <a:effectLst/>
                          <a:latin typeface="Aptos" panose="020B0004020202020204" pitchFamily="34" charset="0"/>
                        </a:rPr>
                      </a:br>
                      <a:r>
                        <a:rPr lang="en-US" sz="1200" dirty="0">
                          <a:solidFill>
                            <a:schemeClr val="tx1"/>
                          </a:solidFill>
                          <a:effectLst/>
                          <a:latin typeface="Aptos" panose="020B0004020202020204" pitchFamily="34" charset="0"/>
                        </a:rPr>
                        <a:t>$16,825</a:t>
                      </a:r>
                    </a:p>
                  </a:txBody>
                  <a:tcPr anchor="ctr">
                    <a:lnL w="1270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616481457"/>
                  </a:ext>
                </a:extLst>
              </a:tr>
              <a:tr h="457200">
                <a:tc>
                  <a:txBody>
                    <a:bodyPr/>
                    <a:lstStyle/>
                    <a:p>
                      <a:pPr algn="just" rtl="0" fontAlgn="t">
                        <a:buNone/>
                      </a:pPr>
                      <a:r>
                        <a:rPr lang="en-US" sz="1200" dirty="0">
                          <a:solidFill>
                            <a:schemeClr val="tx1"/>
                          </a:solidFill>
                          <a:effectLst/>
                          <a:latin typeface="Aptos" panose="020B0004020202020204" pitchFamily="34" charset="0"/>
                        </a:rPr>
                        <a:t>Spring College Tour 2026</a:t>
                      </a:r>
                    </a:p>
                  </a:txBody>
                  <a:tcPr anchor="ctr">
                    <a:lnL w="12700" cap="flat" cmpd="sng" algn="ctr">
                      <a:solidFill>
                        <a:schemeClr val="tx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DEEF"/>
                    </a:solidFill>
                  </a:tcPr>
                </a:tc>
                <a:tc>
                  <a:txBody>
                    <a:bodyPr/>
                    <a:lstStyle/>
                    <a:p>
                      <a:pPr algn="ctr" rtl="0" fontAlgn="t">
                        <a:buNone/>
                      </a:pPr>
                      <a:r>
                        <a:rPr lang="en-US" sz="1200" dirty="0">
                          <a:solidFill>
                            <a:schemeClr val="tx1"/>
                          </a:solidFill>
                          <a:effectLst/>
                          <a:latin typeface="Aptos" panose="020B0004020202020204" pitchFamily="34" charset="0"/>
                        </a:rPr>
                        <a:t>31</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DEEF"/>
                    </a:solidFill>
                  </a:tcPr>
                </a:tc>
                <a:tc>
                  <a:txBody>
                    <a:bodyPr/>
                    <a:lstStyle/>
                    <a:p>
                      <a:pPr algn="ctr" rtl="0" fontAlgn="t">
                        <a:buNone/>
                      </a:pPr>
                      <a:r>
                        <a:rPr lang="en-US" sz="1200" dirty="0">
                          <a:solidFill>
                            <a:schemeClr val="tx1"/>
                          </a:solidFill>
                          <a:effectLst/>
                          <a:latin typeface="Aptos" panose="020B0004020202020204" pitchFamily="34" charset="0"/>
                        </a:rPr>
                        <a:t>$23,467.97</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DEEF"/>
                    </a:solidFill>
                  </a:tcPr>
                </a:tc>
                <a:tc>
                  <a:txBody>
                    <a:bodyPr/>
                    <a:lstStyle/>
                    <a:p>
                      <a:pPr algn="ctr" rtl="0" fontAlgn="t">
                        <a:buNone/>
                      </a:pPr>
                      <a:r>
                        <a:rPr lang="en-US" sz="1200" dirty="0">
                          <a:solidFill>
                            <a:schemeClr val="tx1"/>
                          </a:solidFill>
                          <a:effectLst/>
                          <a:latin typeface="Aptos" panose="020B0004020202020204" pitchFamily="34" charset="0"/>
                        </a:rPr>
                        <a:t>$12,305</a:t>
                      </a:r>
                    </a:p>
                  </a:txBody>
                  <a:tcPr anchor="ctr">
                    <a:lnL w="1270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DEEF"/>
                    </a:solidFill>
                  </a:tcPr>
                </a:tc>
                <a:extLst>
                  <a:ext uri="{0D108BD9-81ED-4DB2-BD59-A6C34878D82A}">
                    <a16:rowId xmlns:a16="http://schemas.microsoft.com/office/drawing/2014/main" val="2946432990"/>
                  </a:ext>
                </a:extLst>
              </a:tr>
            </a:tbl>
          </a:graphicData>
        </a:graphic>
      </p:graphicFrame>
    </p:spTree>
    <p:extLst>
      <p:ext uri="{BB962C8B-B14F-4D97-AF65-F5344CB8AC3E}">
        <p14:creationId xmlns:p14="http://schemas.microsoft.com/office/powerpoint/2010/main" val="21424041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F42BF-339B-3D3F-8646-E5C6DD35C56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4BA95D-C30A-D598-328E-56284EE8D980}"/>
              </a:ext>
            </a:extLst>
          </p:cNvPr>
          <p:cNvSpPr>
            <a:spLocks noGrp="1"/>
          </p:cNvSpPr>
          <p:nvPr>
            <p:ph sz="half" idx="2"/>
          </p:nvPr>
        </p:nvSpPr>
        <p:spPr>
          <a:xfrm>
            <a:off x="115203" y="1765406"/>
            <a:ext cx="10718128" cy="4659583"/>
          </a:xfrm>
        </p:spPr>
        <p:txBody>
          <a:bodyPr>
            <a:normAutofit fontScale="92500" lnSpcReduction="20000"/>
          </a:bodyPr>
          <a:lstStyle/>
          <a:p>
            <a:pPr marL="914400" marR="231775" lvl="1" indent="-457200">
              <a:lnSpc>
                <a:spcPct val="110000"/>
              </a:lnSpc>
              <a:spcBef>
                <a:spcPts val="0"/>
              </a:spcBef>
              <a:spcAft>
                <a:spcPts val="1200"/>
              </a:spcAft>
              <a:buAutoNum type="alphaLcPeriod" startAt="2"/>
              <a:tabLst>
                <a:tab pos="304800" algn="l"/>
              </a:tabLst>
            </a:pPr>
            <a:r>
              <a:rPr lang="en-US" sz="2100" b="1" dirty="0">
                <a:latin typeface="Arial" panose="020B0604020202020204" pitchFamily="34" charset="0"/>
                <a:cs typeface="Arial" panose="020B0604020202020204" pitchFamily="34" charset="0"/>
              </a:rPr>
              <a:t>Share any plans for addressing curfew and truancy. </a:t>
            </a:r>
          </a:p>
          <a:p>
            <a:pPr marL="914400" marR="231775" lvl="1" indent="-457200">
              <a:lnSpc>
                <a:spcPct val="110000"/>
              </a:lnSpc>
              <a:spcBef>
                <a:spcPts val="0"/>
              </a:spcBef>
              <a:spcAft>
                <a:spcPts val="1200"/>
              </a:spcAft>
              <a:buAutoNum type="alphaLcPeriod" startAt="2"/>
              <a:tabLst>
                <a:tab pos="304800" algn="l"/>
              </a:tabLst>
            </a:pPr>
            <a:r>
              <a:rPr lang="en-US" sz="2100" b="1" dirty="0">
                <a:latin typeface="Arial" panose="020B0604020202020204" pitchFamily="34" charset="0"/>
                <a:cs typeface="Arial" panose="020B0604020202020204" pitchFamily="34" charset="0"/>
              </a:rPr>
              <a:t>Share any plans for after schooling programs, literacy, reading assist program and tutoring</a:t>
            </a:r>
          </a:p>
          <a:p>
            <a:pPr marL="457200" marR="231775" lvl="1" indent="0">
              <a:lnSpc>
                <a:spcPct val="110000"/>
              </a:lnSpc>
              <a:spcBef>
                <a:spcPts val="0"/>
              </a:spcBef>
              <a:spcAft>
                <a:spcPts val="1200"/>
              </a:spcAft>
              <a:buNone/>
              <a:tabLst>
                <a:tab pos="304800" algn="l"/>
              </a:tabLst>
            </a:pPr>
            <a:r>
              <a:rPr lang="en-US" sz="2100" dirty="0">
                <a:latin typeface="Arial" panose="020B0604020202020204" pitchFamily="34" charset="0"/>
                <a:cs typeface="Arial" panose="020B0604020202020204" pitchFamily="34" charset="0"/>
              </a:rPr>
              <a:t>Parks plays a proactive role in addressing curfew and truancy by offering structured, supervised programming Monday through Saturday, with extended Safe Haven hours from September through July at WHACC. In partnership with MSK Community Center and Wilmington PAL, we ensure youth have access to safe spaces during high-risk after-school and summer periods. Our programming includes reading and tutoring support, arts programs, martial arts, boxing, STEM activities, and a variety of physical enrichment opportunities designed to keep youth engaged. Additionally, the Wilmington Youth Leadership Incubator provides targeted intervention focused on youth gun violence prevention, helping young people make informed decisions and avoid negative behaviors. These services are extended beyond WHACC through our partnerships with MSK Community Center and Wilmington PAL, allowing us to expand our reach and impact across the city.</a:t>
            </a:r>
          </a:p>
          <a:p>
            <a:pPr marL="457200" marR="231775" lvl="1" indent="0">
              <a:lnSpc>
                <a:spcPct val="115000"/>
              </a:lnSpc>
              <a:spcBef>
                <a:spcPts val="0"/>
              </a:spcBef>
              <a:spcAft>
                <a:spcPts val="1200"/>
              </a:spcAft>
              <a:buNone/>
              <a:tabLst>
                <a:tab pos="304800" algn="l"/>
              </a:tabLst>
            </a:pPr>
            <a:endParaRPr lang="en-US" sz="16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D682B0E3-9EB8-65A2-D008-E7FBF1594707}"/>
              </a:ext>
            </a:extLst>
          </p:cNvPr>
          <p:cNvSpPr txBox="1"/>
          <p:nvPr/>
        </p:nvSpPr>
        <p:spPr>
          <a:xfrm>
            <a:off x="192612" y="1103698"/>
            <a:ext cx="9161700" cy="584775"/>
          </a:xfrm>
          <a:prstGeom prst="rect">
            <a:avLst/>
          </a:prstGeom>
          <a:noFill/>
        </p:spPr>
        <p:txBody>
          <a:bodyPr wrap="square" lIns="91440" tIns="45720" rIns="91440" bIns="45720" anchor="t">
            <a:spAutoFit/>
          </a:bodyPr>
          <a:lstStyle/>
          <a:p>
            <a:r>
              <a:rPr lang="en-US" sz="3200" b="1" dirty="0">
                <a:latin typeface="Arial" panose="020B0604020202020204" pitchFamily="34" charset="0"/>
                <a:cs typeface="Arial" panose="020B0604020202020204" pitchFamily="34" charset="0"/>
              </a:rPr>
              <a:t>Question 6b and 6c</a:t>
            </a:r>
            <a:endParaRPr lang="en-US" sz="3200" b="1"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3590725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1F8B49-62C7-40FF-8809-A254B69C619B}"/>
              </a:ext>
            </a:extLst>
          </p:cNvPr>
          <p:cNvSpPr>
            <a:spLocks noGrp="1"/>
          </p:cNvSpPr>
          <p:nvPr>
            <p:ph sz="half" idx="2"/>
          </p:nvPr>
        </p:nvSpPr>
        <p:spPr>
          <a:xfrm>
            <a:off x="219259" y="1214331"/>
            <a:ext cx="10718128" cy="4818774"/>
          </a:xfrm>
        </p:spPr>
        <p:txBody>
          <a:bodyPr>
            <a:normAutofit/>
          </a:bodyPr>
          <a:lstStyle/>
          <a:p>
            <a:pPr marL="800100" marR="231775" lvl="1" indent="-342900">
              <a:lnSpc>
                <a:spcPct val="115000"/>
              </a:lnSpc>
              <a:spcBef>
                <a:spcPts val="0"/>
              </a:spcBef>
              <a:spcAft>
                <a:spcPts val="1200"/>
              </a:spcAft>
              <a:buAutoNum type="alphaLcPeriod" startAt="4"/>
              <a:tabLst>
                <a:tab pos="304800" algn="l"/>
              </a:tabLst>
            </a:pPr>
            <a:r>
              <a:rPr lang="en-US" sz="1400" b="1" dirty="0">
                <a:latin typeface="Arial" panose="020B0604020202020204" pitchFamily="34" charset="0"/>
                <a:cs typeface="Arial" panose="020B0604020202020204" pitchFamily="34" charset="0"/>
              </a:rPr>
              <a:t>Provide update on the following programs implemented from FY26 budget. </a:t>
            </a:r>
          </a:p>
          <a:p>
            <a:pPr marL="1200150" marR="231775" lvl="2" indent="-285750">
              <a:lnSpc>
                <a:spcPct val="115000"/>
              </a:lnSpc>
              <a:spcBef>
                <a:spcPts val="0"/>
              </a:spcBef>
              <a:spcAft>
                <a:spcPts val="1200"/>
              </a:spcAft>
              <a:buAutoNum type="romanLcPeriod"/>
              <a:tabLst>
                <a:tab pos="304800" algn="l"/>
              </a:tabLst>
            </a:pPr>
            <a:r>
              <a:rPr lang="en-US" sz="1400" b="1" dirty="0">
                <a:latin typeface="Arial" panose="020B0604020202020204" pitchFamily="34" charset="0"/>
                <a:cs typeface="Arial" panose="020B0604020202020204" pitchFamily="34" charset="0"/>
              </a:rPr>
              <a:t>Youth Entrepreneurship &amp; Business Development Program</a:t>
            </a:r>
          </a:p>
        </p:txBody>
      </p:sp>
      <p:sp>
        <p:nvSpPr>
          <p:cNvPr id="4" name="TextBox 3">
            <a:extLst>
              <a:ext uri="{FF2B5EF4-FFF2-40B4-BE49-F238E27FC236}">
                <a16:creationId xmlns:a16="http://schemas.microsoft.com/office/drawing/2014/main" id="{AEC1C495-C241-4E0C-8F10-B3B1382DB26E}"/>
              </a:ext>
            </a:extLst>
          </p:cNvPr>
          <p:cNvSpPr txBox="1"/>
          <p:nvPr/>
        </p:nvSpPr>
        <p:spPr>
          <a:xfrm>
            <a:off x="101269" y="706973"/>
            <a:ext cx="6096000" cy="584775"/>
          </a:xfrm>
          <a:prstGeom prst="rect">
            <a:avLst/>
          </a:prstGeom>
          <a:noFill/>
        </p:spPr>
        <p:txBody>
          <a:bodyPr wrap="square" lIns="91440" tIns="45720" rIns="91440" bIns="45720" anchor="t">
            <a:spAutoFit/>
          </a:bodyPr>
          <a:lstStyle/>
          <a:p>
            <a:r>
              <a:rPr lang="en-US" sz="3200" b="1" dirty="0">
                <a:latin typeface="Arial" panose="020B0604020202020204" pitchFamily="34" charset="0"/>
                <a:cs typeface="Arial" panose="020B0604020202020204" pitchFamily="34" charset="0"/>
              </a:rPr>
              <a:t>Question 6d and 6e</a:t>
            </a:r>
            <a:endParaRPr lang="en-US" sz="3200"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4A00AC27-BC59-1148-B5FD-0D1FC5CA5F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1055" y="2002536"/>
            <a:ext cx="8476489" cy="4668320"/>
          </a:xfrm>
          <a:prstGeom prst="rect">
            <a:avLst/>
          </a:prstGeom>
          <a:ln>
            <a:solidFill>
              <a:schemeClr val="tx1"/>
            </a:solidFill>
          </a:ln>
        </p:spPr>
      </p:pic>
    </p:spTree>
    <p:extLst>
      <p:ext uri="{BB962C8B-B14F-4D97-AF65-F5344CB8AC3E}">
        <p14:creationId xmlns:p14="http://schemas.microsoft.com/office/powerpoint/2010/main" val="37463251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5359F-F296-61A9-4CE8-3F2F99F0148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8F1AEE-1B8D-F535-1B8A-9A32AD09AA58}"/>
              </a:ext>
            </a:extLst>
          </p:cNvPr>
          <p:cNvSpPr>
            <a:spLocks noGrp="1"/>
          </p:cNvSpPr>
          <p:nvPr>
            <p:ph sz="half" idx="2"/>
          </p:nvPr>
        </p:nvSpPr>
        <p:spPr>
          <a:xfrm>
            <a:off x="335374" y="1596541"/>
            <a:ext cx="10718128" cy="5065516"/>
          </a:xfrm>
        </p:spPr>
        <p:txBody>
          <a:bodyPr>
            <a:normAutofit fontScale="32500" lnSpcReduction="20000"/>
          </a:bodyPr>
          <a:lstStyle/>
          <a:p>
            <a:pPr marL="800100" marR="231775" lvl="1" indent="-342900">
              <a:lnSpc>
                <a:spcPct val="120000"/>
              </a:lnSpc>
              <a:spcBef>
                <a:spcPts val="0"/>
              </a:spcBef>
              <a:spcAft>
                <a:spcPts val="1200"/>
              </a:spcAft>
              <a:buAutoNum type="alphaLcPeriod" startAt="4"/>
              <a:tabLst>
                <a:tab pos="304800" algn="l"/>
              </a:tabLst>
            </a:pPr>
            <a:r>
              <a:rPr lang="en-US" sz="4300" b="1" dirty="0">
                <a:latin typeface="Arial" panose="020B0604020202020204" pitchFamily="34" charset="0"/>
                <a:cs typeface="Arial" panose="020B0604020202020204" pitchFamily="34" charset="0"/>
              </a:rPr>
              <a:t>Provide update on the following programs implemented from FY26 budget. </a:t>
            </a:r>
          </a:p>
          <a:p>
            <a:pPr marL="1314450" marR="231775" lvl="2" indent="-400050">
              <a:lnSpc>
                <a:spcPct val="120000"/>
              </a:lnSpc>
              <a:spcBef>
                <a:spcPts val="0"/>
              </a:spcBef>
              <a:spcAft>
                <a:spcPts val="1200"/>
              </a:spcAft>
              <a:buAutoNum type="romanLcPeriod"/>
              <a:tabLst>
                <a:tab pos="304800" algn="l"/>
              </a:tabLst>
            </a:pPr>
            <a:r>
              <a:rPr lang="en-US" sz="4300" b="1" dirty="0">
                <a:latin typeface="Arial" panose="020B0604020202020204" pitchFamily="34" charset="0"/>
                <a:cs typeface="Arial" panose="020B0604020202020204" pitchFamily="34" charset="0"/>
              </a:rPr>
              <a:t>Film, Media, &amp; Content Creation Lab I</a:t>
            </a:r>
          </a:p>
          <a:p>
            <a:pPr marL="1314450" marR="231775" lvl="2" indent="-400050">
              <a:lnSpc>
                <a:spcPct val="120000"/>
              </a:lnSpc>
              <a:spcBef>
                <a:spcPts val="0"/>
              </a:spcBef>
              <a:spcAft>
                <a:spcPts val="1200"/>
              </a:spcAft>
              <a:buAutoNum type="romanLcPeriod"/>
              <a:tabLst>
                <a:tab pos="304800" algn="l"/>
              </a:tabLst>
            </a:pPr>
            <a:r>
              <a:rPr lang="en-US" sz="4300" b="1" dirty="0">
                <a:latin typeface="Arial" panose="020B0604020202020204" pitchFamily="34" charset="0"/>
                <a:cs typeface="Arial" panose="020B0604020202020204" pitchFamily="34" charset="0"/>
              </a:rPr>
              <a:t>Mobile Recreation Unit</a:t>
            </a:r>
          </a:p>
          <a:p>
            <a:pPr marL="0" indent="0">
              <a:lnSpc>
                <a:spcPct val="120000"/>
              </a:lnSpc>
              <a:buNone/>
            </a:pPr>
            <a:r>
              <a:rPr lang="en-US" sz="4300" dirty="0">
                <a:latin typeface="Arial" panose="020B0604020202020204" pitchFamily="34" charset="0"/>
                <a:cs typeface="Arial" panose="020B0604020202020204" pitchFamily="34" charset="0"/>
              </a:rPr>
              <a:t>While both the Film, Media, and Content Creation Lab and the Mobile Recreation Unit remain priorities, implementation was delayed due to current fiscal constraints and a strategic pivot to align with the Mayor’s educational priorities. For the Film, Media, and Content Creation Lab, we actively pursued implementation through partnerships with Future First Gaming and the Eastside Charter STEM Hub. However, limited funding prevented full execution, and the expiration of Future First Gaming’s lease impacted our ability to move the project forward as planned. </a:t>
            </a:r>
          </a:p>
          <a:p>
            <a:pPr marL="0" indent="0">
              <a:lnSpc>
                <a:spcPct val="120000"/>
              </a:lnSpc>
              <a:buNone/>
            </a:pPr>
            <a:r>
              <a:rPr lang="en-US" sz="4300" dirty="0">
                <a:latin typeface="Arial" panose="020B0604020202020204" pitchFamily="34" charset="0"/>
                <a:cs typeface="Arial" panose="020B0604020202020204" pitchFamily="34" charset="0"/>
              </a:rPr>
              <a:t>Similarly, we made efforts to launch the Mobile Recreation Unit, including attempting to recruit staff to support the initiative. While those positions were not successfully filled, we still ensured service delivery by providing physical and educational enrichment to youth throughout the summer, particularly those not enrolled in structured camp programs, through our collaboration with the nutrition program.</a:t>
            </a:r>
          </a:p>
          <a:p>
            <a:pPr marL="0" indent="0">
              <a:lnSpc>
                <a:spcPct val="120000"/>
              </a:lnSpc>
              <a:buNone/>
            </a:pPr>
            <a:r>
              <a:rPr lang="en-US" sz="4300" dirty="0">
                <a:latin typeface="Arial" panose="020B0604020202020204" pitchFamily="34" charset="0"/>
                <a:cs typeface="Arial" panose="020B0604020202020204" pitchFamily="34" charset="0"/>
              </a:rPr>
              <a:t>Both initiatives remain part of our future planning and will move forward as resources, staffing, and partnerships are solidified.</a:t>
            </a:r>
          </a:p>
          <a:p>
            <a:pPr marL="0" indent="0">
              <a:lnSpc>
                <a:spcPct val="120000"/>
              </a:lnSpc>
              <a:buNone/>
            </a:pPr>
            <a:br>
              <a:rPr lang="en-US" sz="4300" dirty="0">
                <a:latin typeface="Arial" panose="020B0604020202020204" pitchFamily="34" charset="0"/>
                <a:cs typeface="Arial" panose="020B0604020202020204" pitchFamily="34" charset="0"/>
              </a:rPr>
            </a:br>
            <a:r>
              <a:rPr lang="en-US" sz="4300" b="1" dirty="0">
                <a:latin typeface="Arial" panose="020B0604020202020204" pitchFamily="34" charset="0"/>
                <a:cs typeface="Arial" panose="020B0604020202020204" pitchFamily="34" charset="0"/>
              </a:rPr>
              <a:t>e.	Specify the anticipated site locations for the Arts in the Park program</a:t>
            </a:r>
            <a:endParaRPr lang="en-US" altLang="en-US" sz="4300" b="1" dirty="0">
              <a:latin typeface="Arial" panose="020B0604020202020204" pitchFamily="34" charset="0"/>
              <a:cs typeface="Arial" panose="020B0604020202020204" pitchFamily="34" charset="0"/>
            </a:endParaRPr>
          </a:p>
          <a:p>
            <a:pPr marL="0" indent="0">
              <a:lnSpc>
                <a:spcPct val="120000"/>
              </a:lnSpc>
              <a:buNone/>
            </a:pPr>
            <a:r>
              <a:rPr lang="en-US" altLang="en-US" sz="4300" dirty="0">
                <a:latin typeface="Arial" panose="020B0604020202020204" pitchFamily="34" charset="0"/>
                <a:cs typeface="Arial" panose="020B0604020202020204" pitchFamily="34" charset="0"/>
              </a:rPr>
              <a:t>Arts in the Park moves across the entire city. Some parks included in the rotation are Haynes Park, Barbara Hicks Park, Father Tucker Park, Brown Burton Winchester, Park and a few others. Stapler Park has also been added as a brand-new Park site for this year.</a:t>
            </a:r>
          </a:p>
          <a:p>
            <a:pPr marL="914400" marR="231775" lvl="2" indent="0">
              <a:lnSpc>
                <a:spcPct val="120000"/>
              </a:lnSpc>
              <a:spcBef>
                <a:spcPts val="0"/>
              </a:spcBef>
              <a:spcAft>
                <a:spcPts val="1200"/>
              </a:spcAft>
              <a:buNone/>
              <a:tabLst>
                <a:tab pos="304800" algn="l"/>
              </a:tabLst>
            </a:pPr>
            <a:endParaRPr lang="en-US" sz="4300" dirty="0">
              <a:latin typeface="Arial" panose="020B0604020202020204" pitchFamily="34" charset="0"/>
              <a:cs typeface="Arial" panose="020B0604020202020204" pitchFamily="34" charset="0"/>
            </a:endParaRPr>
          </a:p>
          <a:p>
            <a:pPr marL="914400" marR="231775" lvl="2" indent="0">
              <a:lnSpc>
                <a:spcPct val="115000"/>
              </a:lnSpc>
              <a:spcBef>
                <a:spcPts val="0"/>
              </a:spcBef>
              <a:spcAft>
                <a:spcPts val="1200"/>
              </a:spcAft>
              <a:buNone/>
              <a:tabLst>
                <a:tab pos="304800" algn="l"/>
              </a:tabLst>
            </a:pPr>
            <a:endParaRPr lang="en-US" sz="1600" b="1"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66428643-C521-79EB-E279-532D5EF2EE4A}"/>
              </a:ext>
            </a:extLst>
          </p:cNvPr>
          <p:cNvSpPr txBox="1"/>
          <p:nvPr/>
        </p:nvSpPr>
        <p:spPr>
          <a:xfrm>
            <a:off x="401230" y="973068"/>
            <a:ext cx="6096000" cy="584775"/>
          </a:xfrm>
          <a:prstGeom prst="rect">
            <a:avLst/>
          </a:prstGeom>
          <a:noFill/>
        </p:spPr>
        <p:txBody>
          <a:bodyPr wrap="square" lIns="91440" tIns="45720" rIns="91440" bIns="45720" anchor="t">
            <a:spAutoFit/>
          </a:bodyPr>
          <a:lstStyle/>
          <a:p>
            <a:r>
              <a:rPr lang="en-US" sz="3200" b="1" dirty="0">
                <a:latin typeface="Arial" panose="020B0604020202020204" pitchFamily="34" charset="0"/>
                <a:cs typeface="Arial" panose="020B0604020202020204" pitchFamily="34" charset="0"/>
              </a:rPr>
              <a:t>Question 6d and 6e</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062601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22C05-20C8-DD55-B502-7C51D459A21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5F0F67-43F0-2B21-D16E-EBD7E9A461D6}"/>
              </a:ext>
            </a:extLst>
          </p:cNvPr>
          <p:cNvSpPr>
            <a:spLocks noGrp="1"/>
          </p:cNvSpPr>
          <p:nvPr>
            <p:ph sz="half" idx="2"/>
          </p:nvPr>
        </p:nvSpPr>
        <p:spPr>
          <a:xfrm>
            <a:off x="368468" y="1969074"/>
            <a:ext cx="11455064" cy="3915858"/>
          </a:xfrm>
        </p:spPr>
        <p:txBody>
          <a:bodyPr>
            <a:normAutofit/>
          </a:bodyPr>
          <a:lstStyle/>
          <a:p>
            <a:pPr marL="0" marR="231775" lvl="0" indent="0">
              <a:lnSpc>
                <a:spcPct val="100000"/>
              </a:lnSpc>
              <a:spcBef>
                <a:spcPts val="0"/>
              </a:spcBef>
              <a:spcAft>
                <a:spcPts val="0"/>
              </a:spcAft>
              <a:buNone/>
              <a:tabLst>
                <a:tab pos="304800" algn="l"/>
              </a:tabLst>
            </a:pPr>
            <a:r>
              <a:rPr lang="en-US" sz="1600" b="1" dirty="0">
                <a:latin typeface="Arial" panose="020B0604020202020204" pitchFamily="34" charset="0"/>
                <a:cs typeface="Arial" panose="020B0604020202020204" pitchFamily="34" charset="0"/>
              </a:rPr>
              <a:t>Discuss all budgetary programs for the Recreation and Youth &amp; Families Divisions. </a:t>
            </a:r>
          </a:p>
          <a:p>
            <a:pPr marL="0" marR="231775" lvl="0" indent="0">
              <a:lnSpc>
                <a:spcPct val="100000"/>
              </a:lnSpc>
              <a:spcBef>
                <a:spcPts val="0"/>
              </a:spcBef>
              <a:spcAft>
                <a:spcPts val="0"/>
              </a:spcAft>
              <a:buNone/>
              <a:tabLst>
                <a:tab pos="304800" algn="l"/>
              </a:tabLst>
            </a:pPr>
            <a:endParaRPr lang="en-US" sz="1600" b="1" dirty="0">
              <a:latin typeface="Arial" panose="020B0604020202020204" pitchFamily="34" charset="0"/>
              <a:cs typeface="Arial" panose="020B0604020202020204" pitchFamily="34" charset="0"/>
            </a:endParaRPr>
          </a:p>
          <a:p>
            <a:pPr marL="342900" marR="231775" lvl="0" indent="-342900">
              <a:lnSpc>
                <a:spcPct val="100000"/>
              </a:lnSpc>
              <a:spcBef>
                <a:spcPts val="0"/>
              </a:spcBef>
              <a:spcAft>
                <a:spcPts val="0"/>
              </a:spcAft>
              <a:buAutoNum type="alphaLcPeriod"/>
              <a:tabLst>
                <a:tab pos="304800" algn="l"/>
              </a:tabLst>
            </a:pPr>
            <a:r>
              <a:rPr lang="en-US" sz="1600" b="1" dirty="0">
                <a:latin typeface="Arial" panose="020B0604020202020204" pitchFamily="34" charset="0"/>
                <a:cs typeface="Arial" panose="020B0604020202020204" pitchFamily="34" charset="0"/>
              </a:rPr>
              <a:t>List all Programs (share cost for the program, share if any fees charged, share amount of funds collected the last 2 years per program, and number of attendees per program the last 2 years</a:t>
            </a:r>
          </a:p>
          <a:p>
            <a:pPr marL="0" marR="231775" lvl="0" indent="0">
              <a:lnSpc>
                <a:spcPct val="100000"/>
              </a:lnSpc>
              <a:spcBef>
                <a:spcPts val="0"/>
              </a:spcBef>
              <a:spcAft>
                <a:spcPts val="0"/>
              </a:spcAft>
              <a:buNone/>
              <a:tabLst>
                <a:tab pos="304800" algn="l"/>
              </a:tabLst>
            </a:pPr>
            <a:r>
              <a:rPr lang="en-US" sz="1600" b="1" dirty="0">
                <a:latin typeface="Arial" panose="020B0604020202020204" pitchFamily="34" charset="0"/>
                <a:cs typeface="Arial" panose="020B0604020202020204" pitchFamily="34" charset="0"/>
              </a:rPr>
              <a:t> </a:t>
            </a:r>
          </a:p>
          <a:p>
            <a:pPr marL="0" marR="231775" lvl="0" indent="0">
              <a:lnSpc>
                <a:spcPct val="100000"/>
              </a:lnSpc>
              <a:spcBef>
                <a:spcPts val="0"/>
              </a:spcBef>
              <a:spcAft>
                <a:spcPts val="0"/>
              </a:spcAft>
              <a:buNone/>
              <a:tabLst>
                <a:tab pos="304800" algn="l"/>
              </a:tabLst>
            </a:pPr>
            <a:r>
              <a:rPr lang="en-US" sz="1600" b="1" dirty="0">
                <a:latin typeface="Arial" panose="020B0604020202020204" pitchFamily="34" charset="0"/>
                <a:cs typeface="Arial" panose="020B0604020202020204" pitchFamily="34" charset="0"/>
              </a:rPr>
              <a:t>(for example: Camp Barnes, College Tour, Ben Jones, Crozier Summer League, Wednesday Night Track, flag football, tennis program, SAT, College Tours, training, movie nights, skate events, etc. just to name a few)</a:t>
            </a:r>
            <a:endParaRPr lang="en-US" sz="1600" b="1" spc="-5" dirty="0">
              <a:effectLst/>
              <a:latin typeface="Arial" panose="020B0604020202020204" pitchFamily="34" charset="0"/>
              <a:ea typeface="Times New Roman" panose="02020603050405020304" pitchFamily="18" charset="0"/>
              <a:cs typeface="Arial" panose="020B0604020202020204" pitchFamily="34" charset="0"/>
            </a:endParaRPr>
          </a:p>
          <a:p>
            <a:pPr marL="914400" marR="169545" lvl="2" indent="0">
              <a:lnSpc>
                <a:spcPct val="115000"/>
              </a:lnSpc>
              <a:spcBef>
                <a:spcPts val="0"/>
              </a:spcBef>
              <a:spcAft>
                <a:spcPts val="0"/>
              </a:spcAft>
              <a:buSzPts val="1200"/>
              <a:buNone/>
              <a:tabLst>
                <a:tab pos="761365" algn="l"/>
              </a:tabLst>
            </a:pPr>
            <a:endParaRPr lang="en-US" sz="1600" spc="0" dirty="0">
              <a:effectLst/>
              <a:latin typeface="Arial" panose="020B0604020202020204" pitchFamily="34" charset="0"/>
              <a:ea typeface="Times New Roman" panose="02020603050405020304" pitchFamily="18" charset="0"/>
              <a:cs typeface="Arial" panose="020B0604020202020204" pitchFamily="34" charset="0"/>
            </a:endParaRPr>
          </a:p>
          <a:p>
            <a:pPr marL="914400" marR="169545" lvl="2" indent="0">
              <a:lnSpc>
                <a:spcPct val="115000"/>
              </a:lnSpc>
              <a:spcBef>
                <a:spcPts val="0"/>
              </a:spcBef>
              <a:spcAft>
                <a:spcPts val="0"/>
              </a:spcAft>
              <a:buSzPts val="1200"/>
              <a:buNone/>
              <a:tabLst>
                <a:tab pos="761365" algn="l"/>
              </a:tabLst>
            </a:pPr>
            <a:endParaRPr lang="en-US" sz="1600" b="1" spc="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TextBox 3">
            <a:extLst>
              <a:ext uri="{FF2B5EF4-FFF2-40B4-BE49-F238E27FC236}">
                <a16:creationId xmlns:a16="http://schemas.microsoft.com/office/drawing/2014/main" id="{046CD2BB-5965-113F-196F-B6B7DA3879B2}"/>
              </a:ext>
            </a:extLst>
          </p:cNvPr>
          <p:cNvSpPr txBox="1"/>
          <p:nvPr/>
        </p:nvSpPr>
        <p:spPr>
          <a:xfrm>
            <a:off x="396392" y="973068"/>
            <a:ext cx="6096000" cy="584775"/>
          </a:xfrm>
          <a:prstGeom prst="rect">
            <a:avLst/>
          </a:prstGeom>
          <a:noFill/>
        </p:spPr>
        <p:txBody>
          <a:bodyPr wrap="square" lIns="91440" tIns="45720" rIns="91440" bIns="45720" anchor="t">
            <a:spAutoFit/>
          </a:bodyPr>
          <a:lstStyle/>
          <a:p>
            <a:r>
              <a:rPr lang="en-US" sz="3200" b="1" dirty="0">
                <a:latin typeface="Arial" panose="020B0604020202020204" pitchFamily="34" charset="0"/>
                <a:cs typeface="Arial" panose="020B0604020202020204" pitchFamily="34" charset="0"/>
              </a:rPr>
              <a:t>Question 7a</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768079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154D5-0248-C35A-1B14-8E7FC21A5A3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17937D-EAF6-1C13-9EDB-0458B69A5878}"/>
              </a:ext>
            </a:extLst>
          </p:cNvPr>
          <p:cNvSpPr>
            <a:spLocks noGrp="1"/>
          </p:cNvSpPr>
          <p:nvPr>
            <p:ph sz="half" idx="13"/>
          </p:nvPr>
        </p:nvSpPr>
        <p:spPr>
          <a:xfrm>
            <a:off x="273592" y="1095587"/>
            <a:ext cx="4934478" cy="473825"/>
          </a:xfrm>
        </p:spPr>
        <p:txBody>
          <a:bodyPr>
            <a:noAutofit/>
          </a:bodyPr>
          <a:lstStyle/>
          <a:p>
            <a:r>
              <a:rPr lang="en-US" sz="1800" dirty="0">
                <a:latin typeface="Arial" panose="020B0604020202020204" pitchFamily="34" charset="0"/>
                <a:cs typeface="Arial" panose="020B0604020202020204" pitchFamily="34" charset="0"/>
              </a:rPr>
              <a:t>Question 7a</a:t>
            </a:r>
          </a:p>
        </p:txBody>
      </p:sp>
      <p:graphicFrame>
        <p:nvGraphicFramePr>
          <p:cNvPr id="5" name="Content Placeholder 5">
            <a:extLst>
              <a:ext uri="{FF2B5EF4-FFF2-40B4-BE49-F238E27FC236}">
                <a16:creationId xmlns:a16="http://schemas.microsoft.com/office/drawing/2014/main" id="{0E8FAABA-9067-7CFA-93E5-F053832E2EB9}"/>
              </a:ext>
            </a:extLst>
          </p:cNvPr>
          <p:cNvGraphicFramePr>
            <a:graphicFrameLocks noGrp="1"/>
          </p:cNvGraphicFramePr>
          <p:nvPr>
            <p:ph sz="half" idx="2"/>
            <p:extLst>
              <p:ext uri="{D42A27DB-BD31-4B8C-83A1-F6EECF244321}">
                <p14:modId xmlns:p14="http://schemas.microsoft.com/office/powerpoint/2010/main" val="860540035"/>
              </p:ext>
            </p:extLst>
          </p:nvPr>
        </p:nvGraphicFramePr>
        <p:xfrm>
          <a:off x="456472" y="1783082"/>
          <a:ext cx="10310664" cy="4693920"/>
        </p:xfrm>
        <a:graphic>
          <a:graphicData uri="http://schemas.openxmlformats.org/drawingml/2006/table">
            <a:tbl>
              <a:tblPr firstRow="1" bandRow="1">
                <a:tableStyleId>{93296810-A885-4BE3-A3E7-6D5BEEA58F35}</a:tableStyleId>
              </a:tblPr>
              <a:tblGrid>
                <a:gridCol w="4895596">
                  <a:extLst>
                    <a:ext uri="{9D8B030D-6E8A-4147-A177-3AD203B41FA5}">
                      <a16:colId xmlns:a16="http://schemas.microsoft.com/office/drawing/2014/main" val="3273636794"/>
                    </a:ext>
                  </a:extLst>
                </a:gridCol>
                <a:gridCol w="1369069">
                  <a:extLst>
                    <a:ext uri="{9D8B030D-6E8A-4147-A177-3AD203B41FA5}">
                      <a16:colId xmlns:a16="http://schemas.microsoft.com/office/drawing/2014/main" val="1560144800"/>
                    </a:ext>
                  </a:extLst>
                </a:gridCol>
                <a:gridCol w="1135682">
                  <a:extLst>
                    <a:ext uri="{9D8B030D-6E8A-4147-A177-3AD203B41FA5}">
                      <a16:colId xmlns:a16="http://schemas.microsoft.com/office/drawing/2014/main" val="3734803405"/>
                    </a:ext>
                  </a:extLst>
                </a:gridCol>
                <a:gridCol w="1370634">
                  <a:extLst>
                    <a:ext uri="{9D8B030D-6E8A-4147-A177-3AD203B41FA5}">
                      <a16:colId xmlns:a16="http://schemas.microsoft.com/office/drawing/2014/main" val="2111777200"/>
                    </a:ext>
                  </a:extLst>
                </a:gridCol>
                <a:gridCol w="1539683">
                  <a:extLst>
                    <a:ext uri="{9D8B030D-6E8A-4147-A177-3AD203B41FA5}">
                      <a16:colId xmlns:a16="http://schemas.microsoft.com/office/drawing/2014/main" val="2406765086"/>
                    </a:ext>
                  </a:extLst>
                </a:gridCol>
              </a:tblGrid>
              <a:tr h="517103">
                <a:tc>
                  <a:txBody>
                    <a:bodyPr/>
                    <a:lstStyle/>
                    <a:p>
                      <a:pPr algn="ctr"/>
                      <a:r>
                        <a:rPr lang="en-US" sz="1400" b="1" dirty="0">
                          <a:solidFill>
                            <a:schemeClr val="bg1"/>
                          </a:solidFill>
                        </a:rPr>
                        <a:t>Programs</a:t>
                      </a:r>
                      <a:endParaRPr lang="en-US" sz="1400" b="1"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sz="1400" b="1" dirty="0">
                          <a:solidFill>
                            <a:schemeClr val="bg1"/>
                          </a:solidFill>
                        </a:rPr>
                        <a:t>FY26 Program Cost</a:t>
                      </a:r>
                      <a:endParaRPr lang="en-US" sz="1400" b="1" dirty="0">
                        <a:solidFill>
                          <a:schemeClr val="bg1"/>
                        </a:solidFill>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en-US" sz="1400" b="1" dirty="0">
                          <a:solidFill>
                            <a:schemeClr val="bg1"/>
                          </a:solidFill>
                        </a:rPr>
                        <a:t>FY26 # of Attendees</a:t>
                      </a:r>
                      <a:endParaRPr lang="en-US" sz="1400" b="1" dirty="0">
                        <a:solidFill>
                          <a:schemeClr val="bg1"/>
                        </a:solidFill>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en-US" sz="1400" b="1" dirty="0">
                          <a:solidFill>
                            <a:schemeClr val="bg1"/>
                          </a:solidFill>
                        </a:rPr>
                        <a:t>FY25 Program Cost</a:t>
                      </a:r>
                      <a:endParaRPr lang="en-US" sz="1400" b="1" dirty="0">
                        <a:solidFill>
                          <a:schemeClr val="bg1"/>
                        </a:solidFill>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en-US" sz="1400" b="1" dirty="0">
                          <a:solidFill>
                            <a:schemeClr val="bg1"/>
                          </a:solidFill>
                        </a:rPr>
                        <a:t>FY25</a:t>
                      </a:r>
                    </a:p>
                    <a:p>
                      <a:pPr algn="ctr"/>
                      <a:r>
                        <a:rPr lang="en-US" sz="1400" b="1" dirty="0">
                          <a:solidFill>
                            <a:schemeClr val="bg1"/>
                          </a:solidFill>
                        </a:rPr>
                        <a:t># of Attendees</a:t>
                      </a:r>
                      <a:endParaRPr lang="en-US" sz="1400" b="1" dirty="0">
                        <a:solidFill>
                          <a:schemeClr val="bg1"/>
                        </a:solidFill>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187228940"/>
                  </a:ext>
                </a:extLst>
              </a:tr>
              <a:tr h="304178">
                <a:tc>
                  <a:txBody>
                    <a:bodyPr/>
                    <a:lstStyle/>
                    <a:p>
                      <a:pPr algn="l"/>
                      <a:r>
                        <a:rPr lang="en-US" sz="1400" b="0" dirty="0"/>
                        <a:t>Let’s Play S.T.E.M. Program</a:t>
                      </a:r>
                      <a:endParaRPr lang="en-US" sz="14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$4,000</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50</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$4,000</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50</a:t>
                      </a:r>
                      <a:endParaRPr lang="en-US" sz="14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930140434"/>
                  </a:ext>
                </a:extLst>
              </a:tr>
              <a:tr h="304178">
                <a:tc>
                  <a:txBody>
                    <a:bodyPr/>
                    <a:lstStyle/>
                    <a:p>
                      <a:pPr algn="l"/>
                      <a:r>
                        <a:rPr lang="en-US" sz="1400" b="0" dirty="0"/>
                        <a:t>Delaware Nature Society</a:t>
                      </a:r>
                      <a:endParaRPr lang="en-US" sz="14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$2,500</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50</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$2,500</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50</a:t>
                      </a:r>
                      <a:endParaRPr lang="en-US" sz="14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895635616"/>
                  </a:ext>
                </a:extLst>
              </a:tr>
              <a:tr h="304178">
                <a:tc>
                  <a:txBody>
                    <a:bodyPr/>
                    <a:lstStyle/>
                    <a:p>
                      <a:pPr algn="l"/>
                      <a:r>
                        <a:rPr lang="en-US" sz="1400" b="0" dirty="0"/>
                        <a:t>Natural Glow Self Love Club Girls Program</a:t>
                      </a:r>
                      <a:endParaRPr lang="en-US" sz="14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400" b="0" dirty="0"/>
                        <a:t>$3950</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28</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$4000</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a:t>
                      </a:r>
                      <a:endParaRPr lang="en-US" sz="14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402687292"/>
                  </a:ext>
                </a:extLst>
              </a:tr>
              <a:tr h="304178">
                <a:tc>
                  <a:txBody>
                    <a:bodyPr/>
                    <a:lstStyle/>
                    <a:p>
                      <a:pPr algn="l"/>
                      <a:r>
                        <a:rPr lang="en-US" sz="1400" b="0" dirty="0"/>
                        <a:t>Mariposa Arts – Art of the Well Being </a:t>
                      </a:r>
                      <a:endParaRPr lang="en-US" sz="14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400" b="0" dirty="0"/>
                        <a:t>$6,000</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35</a:t>
                      </a:r>
                      <a:endParaRPr lang="en-US" sz="1400" b="0" dirty="0">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$2,000</a:t>
                      </a:r>
                      <a:endParaRPr lang="en-US" sz="1400" b="0" dirty="0">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35</a:t>
                      </a:r>
                      <a:endParaRPr lang="en-US" sz="14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604313613"/>
                  </a:ext>
                </a:extLst>
              </a:tr>
              <a:tr h="304178">
                <a:tc>
                  <a:txBody>
                    <a:bodyPr/>
                    <a:lstStyle/>
                    <a:p>
                      <a:pPr algn="l"/>
                      <a:r>
                        <a:rPr lang="en-US" sz="1400" b="0" dirty="0"/>
                        <a:t>WHACC Aquatic Program</a:t>
                      </a:r>
                      <a:endParaRPr lang="en-US" sz="14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$15,050</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4,140</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$15,000</a:t>
                      </a:r>
                      <a:endParaRPr lang="en-US" sz="1400" b="0" dirty="0">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3,899</a:t>
                      </a:r>
                      <a:endParaRPr lang="en-US" sz="14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568681822"/>
                  </a:ext>
                </a:extLst>
              </a:tr>
              <a:tr h="304178">
                <a:tc>
                  <a:txBody>
                    <a:bodyPr/>
                    <a:lstStyle/>
                    <a:p>
                      <a:pPr algn="l"/>
                      <a:r>
                        <a:rPr lang="en-US" sz="1400" b="0" dirty="0"/>
                        <a:t>Wilmington Friend School (WSF) Swim Team</a:t>
                      </a:r>
                      <a:endParaRPr lang="en-US" sz="14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400" b="0" dirty="0"/>
                        <a:t>$8,000</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3,725</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$7,000</a:t>
                      </a:r>
                      <a:endParaRPr lang="en-US" sz="1400" b="0" dirty="0">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3,525</a:t>
                      </a:r>
                      <a:endParaRPr lang="en-US" sz="14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160784033"/>
                  </a:ext>
                </a:extLst>
              </a:tr>
              <a:tr h="304178">
                <a:tc>
                  <a:txBody>
                    <a:bodyPr/>
                    <a:lstStyle/>
                    <a:p>
                      <a:pPr algn="l"/>
                      <a:r>
                        <a:rPr lang="en-US" sz="1400" b="0" dirty="0"/>
                        <a:t>Tower Hill School Swim Team</a:t>
                      </a:r>
                      <a:endParaRPr lang="en-US" sz="14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400" b="0" dirty="0"/>
                        <a:t>-</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a:t>
                      </a:r>
                      <a:endParaRPr lang="en-US" sz="1400" b="0" dirty="0">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$7,000 (New) This is revenue</a:t>
                      </a:r>
                      <a:endParaRPr lang="en-US" sz="1400" b="0" dirty="0">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3,667 </a:t>
                      </a:r>
                      <a:endParaRPr lang="en-US" sz="14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512703777"/>
                  </a:ext>
                </a:extLst>
              </a:tr>
              <a:tr h="304178">
                <a:tc>
                  <a:txBody>
                    <a:bodyPr/>
                    <a:lstStyle/>
                    <a:p>
                      <a:pPr algn="l"/>
                      <a:r>
                        <a:rPr lang="en-US" sz="1400" b="0" dirty="0"/>
                        <a:t>Swim Lessons</a:t>
                      </a:r>
                      <a:endParaRPr lang="en-US" sz="14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400" b="0" dirty="0"/>
                        <a:t>$850 (new)</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113 </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a:t>
                      </a:r>
                      <a:endParaRPr lang="en-US" sz="1400" b="0" dirty="0">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a:t>
                      </a:r>
                      <a:endParaRPr lang="en-US" sz="14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438498302"/>
                  </a:ext>
                </a:extLst>
              </a:tr>
              <a:tr h="304178">
                <a:tc>
                  <a:txBody>
                    <a:bodyPr/>
                    <a:lstStyle/>
                    <a:p>
                      <a:pPr algn="l"/>
                      <a:r>
                        <a:rPr lang="en-US" sz="1400" b="0" dirty="0"/>
                        <a:t>Book Nook – Reading Literacy Program (Summer/Academic Year)</a:t>
                      </a:r>
                      <a:endParaRPr lang="en-US" sz="14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400" b="0" dirty="0"/>
                        <a:t>$0</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85</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a:t>
                      </a:r>
                      <a:endParaRPr lang="en-US" sz="14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670308087"/>
                  </a:ext>
                </a:extLst>
              </a:tr>
              <a:tr h="304178">
                <a:tc>
                  <a:txBody>
                    <a:bodyPr/>
                    <a:lstStyle/>
                    <a:p>
                      <a:pPr algn="l"/>
                      <a:r>
                        <a:rPr lang="en-US" sz="1400" b="0" dirty="0"/>
                        <a:t>Kai Coders Program</a:t>
                      </a:r>
                      <a:endParaRPr lang="en-US" sz="14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400" b="0" dirty="0"/>
                        <a:t>-</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a:t>
                      </a:r>
                      <a:endParaRPr lang="en-US" sz="1400" b="0" dirty="0">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$7,250</a:t>
                      </a:r>
                      <a:endParaRPr lang="en-US" sz="1400" b="0" dirty="0">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50 (new)</a:t>
                      </a:r>
                      <a:endParaRPr lang="en-US" sz="14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538287169"/>
                  </a:ext>
                </a:extLst>
              </a:tr>
              <a:tr h="304178">
                <a:tc>
                  <a:txBody>
                    <a:bodyPr/>
                    <a:lstStyle/>
                    <a:p>
                      <a:pPr algn="l"/>
                      <a:r>
                        <a:rPr lang="en-US" sz="1400" b="0" dirty="0"/>
                        <a:t>One Step At A Time Program</a:t>
                      </a:r>
                      <a:endParaRPr lang="en-US" sz="14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400" b="0" dirty="0"/>
                        <a:t>$40,000</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15</a:t>
                      </a:r>
                      <a:endParaRPr lang="en-US" sz="1400" b="0" dirty="0">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$40,000</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25</a:t>
                      </a:r>
                      <a:endParaRPr lang="en-US" sz="14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526440023"/>
                  </a:ext>
                </a:extLst>
              </a:tr>
              <a:tr h="304178">
                <a:tc>
                  <a:txBody>
                    <a:bodyPr/>
                    <a:lstStyle/>
                    <a:p>
                      <a:pPr algn="l"/>
                      <a:r>
                        <a:rPr lang="en-US" sz="1400" b="0" dirty="0"/>
                        <a:t>Youth Mentorship Program</a:t>
                      </a:r>
                      <a:endParaRPr lang="en-US" sz="14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400" b="0" dirty="0"/>
                        <a:t>$2,250</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20 (new)</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a:t>
                      </a:r>
                      <a:endParaRPr lang="en-US" sz="14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797618693"/>
                  </a:ext>
                </a:extLst>
              </a:tr>
              <a:tr h="304178">
                <a:tc>
                  <a:txBody>
                    <a:bodyPr/>
                    <a:lstStyle/>
                    <a:p>
                      <a:pPr algn="l"/>
                      <a:r>
                        <a:rPr lang="en-US" sz="1400" b="0" dirty="0"/>
                        <a:t>Community Garden / Lassiter Foundation </a:t>
                      </a:r>
                      <a:endParaRPr lang="en-US" sz="14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1400" b="0" dirty="0"/>
                        <a:t>$15,000</a:t>
                      </a:r>
                      <a:endParaRPr lang="en-US" sz="1400" b="0" dirty="0">
                        <a:latin typeface="Arial" panose="020B0604020202020204" pitchFamily="34" charset="0"/>
                        <a:cs typeface="Arial" panose="020B0604020202020204" pitchFamily="34"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lang="en-US" sz="1400" b="0" dirty="0"/>
                        <a:t>50</a:t>
                      </a:r>
                      <a:endParaRPr lang="en-US" sz="1400" b="0" dirty="0">
                        <a:latin typeface="Arial" panose="020B0604020202020204" pitchFamily="34" charset="0"/>
                        <a:cs typeface="Arial" panose="020B0604020202020204" pitchFamily="34"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lang="en-US" sz="1400" b="0" dirty="0"/>
                        <a:t>$21,813</a:t>
                      </a:r>
                      <a:endParaRPr lang="en-US" sz="1400" b="0" dirty="0">
                        <a:latin typeface="Arial" panose="020B0604020202020204" pitchFamily="34" charset="0"/>
                        <a:cs typeface="Arial" panose="020B0604020202020204" pitchFamily="34"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lang="en-US" sz="1400" b="0" dirty="0"/>
                        <a:t>40</a:t>
                      </a:r>
                      <a:endParaRPr lang="en-US" sz="14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41897920"/>
                  </a:ext>
                </a:extLst>
              </a:tr>
            </a:tbl>
          </a:graphicData>
        </a:graphic>
      </p:graphicFrame>
    </p:spTree>
    <p:extLst>
      <p:ext uri="{BB962C8B-B14F-4D97-AF65-F5344CB8AC3E}">
        <p14:creationId xmlns:p14="http://schemas.microsoft.com/office/powerpoint/2010/main" val="12237805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7A28D7-AF9C-4AE6-AD01-36981B09BE60}"/>
              </a:ext>
            </a:extLst>
          </p:cNvPr>
          <p:cNvSpPr>
            <a:spLocks noGrp="1"/>
          </p:cNvSpPr>
          <p:nvPr>
            <p:ph sz="half" idx="13"/>
          </p:nvPr>
        </p:nvSpPr>
        <p:spPr>
          <a:xfrm>
            <a:off x="306622" y="886727"/>
            <a:ext cx="4934478" cy="473825"/>
          </a:xfrm>
        </p:spPr>
        <p:txBody>
          <a:bodyPr>
            <a:noAutofit/>
          </a:bodyPr>
          <a:lstStyle/>
          <a:p>
            <a:r>
              <a:rPr lang="en-US" sz="1800" dirty="0">
                <a:latin typeface="Arial" panose="020B0604020202020204" pitchFamily="34" charset="0"/>
                <a:cs typeface="Arial" panose="020B0604020202020204" pitchFamily="34" charset="0"/>
              </a:rPr>
              <a:t>Question 7a Continued</a:t>
            </a:r>
          </a:p>
        </p:txBody>
      </p:sp>
      <p:graphicFrame>
        <p:nvGraphicFramePr>
          <p:cNvPr id="5" name="Content Placeholder 5">
            <a:extLst>
              <a:ext uri="{FF2B5EF4-FFF2-40B4-BE49-F238E27FC236}">
                <a16:creationId xmlns:a16="http://schemas.microsoft.com/office/drawing/2014/main" id="{B3F2B9CE-960B-E0AB-AB6B-0BA7FE45553E}"/>
              </a:ext>
            </a:extLst>
          </p:cNvPr>
          <p:cNvGraphicFramePr>
            <a:graphicFrameLocks/>
          </p:cNvGraphicFramePr>
          <p:nvPr>
            <p:extLst>
              <p:ext uri="{D42A27DB-BD31-4B8C-83A1-F6EECF244321}">
                <p14:modId xmlns:p14="http://schemas.microsoft.com/office/powerpoint/2010/main" val="1073937358"/>
              </p:ext>
            </p:extLst>
          </p:nvPr>
        </p:nvGraphicFramePr>
        <p:xfrm>
          <a:off x="424701" y="1360552"/>
          <a:ext cx="9897355" cy="5076663"/>
        </p:xfrm>
        <a:graphic>
          <a:graphicData uri="http://schemas.openxmlformats.org/drawingml/2006/table">
            <a:tbl>
              <a:tblPr firstRow="1" bandRow="1">
                <a:tableStyleId>{93296810-A885-4BE3-A3E7-6D5BEEA58F35}</a:tableStyleId>
              </a:tblPr>
              <a:tblGrid>
                <a:gridCol w="3223755">
                  <a:extLst>
                    <a:ext uri="{9D8B030D-6E8A-4147-A177-3AD203B41FA5}">
                      <a16:colId xmlns:a16="http://schemas.microsoft.com/office/drawing/2014/main" val="3273636794"/>
                    </a:ext>
                  </a:extLst>
                </a:gridCol>
                <a:gridCol w="2342591">
                  <a:extLst>
                    <a:ext uri="{9D8B030D-6E8A-4147-A177-3AD203B41FA5}">
                      <a16:colId xmlns:a16="http://schemas.microsoft.com/office/drawing/2014/main" val="1560144800"/>
                    </a:ext>
                  </a:extLst>
                </a:gridCol>
                <a:gridCol w="1418427">
                  <a:extLst>
                    <a:ext uri="{9D8B030D-6E8A-4147-A177-3AD203B41FA5}">
                      <a16:colId xmlns:a16="http://schemas.microsoft.com/office/drawing/2014/main" val="2406765086"/>
                    </a:ext>
                  </a:extLst>
                </a:gridCol>
                <a:gridCol w="1494155">
                  <a:extLst>
                    <a:ext uri="{9D8B030D-6E8A-4147-A177-3AD203B41FA5}">
                      <a16:colId xmlns:a16="http://schemas.microsoft.com/office/drawing/2014/main" val="2565318816"/>
                    </a:ext>
                  </a:extLst>
                </a:gridCol>
                <a:gridCol w="1418427">
                  <a:extLst>
                    <a:ext uri="{9D8B030D-6E8A-4147-A177-3AD203B41FA5}">
                      <a16:colId xmlns:a16="http://schemas.microsoft.com/office/drawing/2014/main" val="2709850282"/>
                    </a:ext>
                  </a:extLst>
                </a:gridCol>
              </a:tblGrid>
              <a:tr h="546277">
                <a:tc>
                  <a:txBody>
                    <a:bodyPr/>
                    <a:lstStyle/>
                    <a:p>
                      <a:pPr algn="ctr"/>
                      <a:r>
                        <a:rPr lang="en-US" sz="1400" b="1" dirty="0">
                          <a:solidFill>
                            <a:schemeClr val="bg1"/>
                          </a:solidFill>
                        </a:rPr>
                        <a:t>Programs</a:t>
                      </a:r>
                      <a:endParaRPr lang="en-US" sz="1400" b="1"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sz="1400" b="1" dirty="0">
                          <a:solidFill>
                            <a:schemeClr val="bg1"/>
                          </a:solidFill>
                        </a:rPr>
                        <a:t>Participation</a:t>
                      </a:r>
                      <a:r>
                        <a:rPr lang="en-US" sz="1400" b="1" baseline="0" dirty="0">
                          <a:solidFill>
                            <a:schemeClr val="bg1"/>
                          </a:solidFill>
                        </a:rPr>
                        <a:t> </a:t>
                      </a:r>
                    </a:p>
                    <a:p>
                      <a:pPr algn="ctr"/>
                      <a:r>
                        <a:rPr lang="en-US" sz="1400" b="1" baseline="0" dirty="0">
                          <a:solidFill>
                            <a:schemeClr val="bg1"/>
                          </a:solidFill>
                        </a:rPr>
                        <a:t>FY 2026</a:t>
                      </a:r>
                      <a:endParaRPr lang="en-US" sz="1400" b="1" dirty="0">
                        <a:solidFill>
                          <a:schemeClr val="bg1"/>
                        </a:solidFill>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en-US" sz="1400" b="1" dirty="0">
                          <a:solidFill>
                            <a:schemeClr val="bg1"/>
                          </a:solidFill>
                        </a:rPr>
                        <a:t>FY 2026 Cost</a:t>
                      </a:r>
                      <a:endParaRPr lang="en-US" sz="1400" b="1" dirty="0">
                        <a:solidFill>
                          <a:schemeClr val="bg1"/>
                        </a:solidFill>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en-US" sz="1400" b="1" dirty="0">
                          <a:solidFill>
                            <a:schemeClr val="bg1"/>
                          </a:solidFill>
                        </a:rPr>
                        <a:t>Participation</a:t>
                      </a:r>
                      <a:r>
                        <a:rPr lang="en-US" sz="1400" b="1" baseline="0" dirty="0">
                          <a:solidFill>
                            <a:schemeClr val="bg1"/>
                          </a:solidFill>
                        </a:rPr>
                        <a:t> </a:t>
                      </a:r>
                    </a:p>
                    <a:p>
                      <a:pPr algn="ctr"/>
                      <a:r>
                        <a:rPr lang="en-US" sz="1400" b="1" baseline="0" dirty="0">
                          <a:solidFill>
                            <a:schemeClr val="bg1"/>
                          </a:solidFill>
                        </a:rPr>
                        <a:t>FY 2025</a:t>
                      </a:r>
                      <a:endParaRPr lang="en-US" sz="1400" b="1" dirty="0">
                        <a:solidFill>
                          <a:schemeClr val="bg1"/>
                        </a:solidFill>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en-US" sz="1400" b="1" dirty="0">
                          <a:solidFill>
                            <a:schemeClr val="bg1"/>
                          </a:solidFill>
                        </a:rPr>
                        <a:t>FY 2025 Cost</a:t>
                      </a:r>
                      <a:endParaRPr lang="en-US" sz="1400" b="1" dirty="0">
                        <a:solidFill>
                          <a:schemeClr val="bg1"/>
                        </a:solidFill>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187228940"/>
                  </a:ext>
                </a:extLst>
              </a:tr>
              <a:tr h="288332">
                <a:tc>
                  <a:txBody>
                    <a:bodyPr/>
                    <a:lstStyle/>
                    <a:p>
                      <a:pPr algn="ctr"/>
                      <a:r>
                        <a:rPr lang="en-US" sz="1400" b="0" dirty="0"/>
                        <a:t>Boxing</a:t>
                      </a:r>
                      <a:endParaRPr lang="en-US" sz="14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400" b="0" dirty="0"/>
                        <a:t>250</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$16,974</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225</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$11,429</a:t>
                      </a:r>
                      <a:endParaRPr lang="en-US" sz="14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930140434"/>
                  </a:ext>
                </a:extLst>
              </a:tr>
              <a:tr h="324146">
                <a:tc>
                  <a:txBody>
                    <a:bodyPr/>
                    <a:lstStyle/>
                    <a:p>
                      <a:pPr algn="ctr"/>
                      <a:r>
                        <a:rPr lang="en-US" sz="1400" b="0" dirty="0"/>
                        <a:t>Aquatic Program</a:t>
                      </a:r>
                      <a:endParaRPr lang="en-US" sz="14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400" b="0" dirty="0"/>
                        <a:t>27,310</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$30,000 (est.)</a:t>
                      </a:r>
                      <a:endParaRPr lang="en-US" sz="1400" b="0" dirty="0">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81,625 pool visits</a:t>
                      </a:r>
                      <a:endParaRPr lang="en-US" sz="1400" b="0" dirty="0">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$19,951</a:t>
                      </a:r>
                      <a:endParaRPr lang="en-US" sz="14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895635616"/>
                  </a:ext>
                </a:extLst>
              </a:tr>
              <a:tr h="288332">
                <a:tc>
                  <a:txBody>
                    <a:bodyPr/>
                    <a:lstStyle/>
                    <a:p>
                      <a:pPr algn="ctr"/>
                      <a:r>
                        <a:rPr lang="en-US" sz="1400" b="0" dirty="0"/>
                        <a:t>Summer Cinema</a:t>
                      </a:r>
                      <a:endParaRPr lang="en-US" sz="14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400" b="0" dirty="0"/>
                        <a:t>165 (estimated)</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$2,725</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165 (estimated)</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$2,725</a:t>
                      </a:r>
                      <a:endParaRPr lang="en-US" sz="14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402687292"/>
                  </a:ext>
                </a:extLst>
              </a:tr>
              <a:tr h="300661">
                <a:tc>
                  <a:txBody>
                    <a:bodyPr/>
                    <a:lstStyle/>
                    <a:p>
                      <a:pPr algn="ctr"/>
                      <a:r>
                        <a:rPr lang="en-US" sz="1400" b="0" dirty="0"/>
                        <a:t>Tennis in the Streets</a:t>
                      </a:r>
                      <a:endParaRPr lang="en-US" sz="14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400" b="0" dirty="0"/>
                        <a:t>May 8, 2026 (Projected 500)</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$4,000 (est)</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742</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$8,430</a:t>
                      </a:r>
                      <a:endParaRPr lang="en-US" sz="14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53211740"/>
                  </a:ext>
                </a:extLst>
              </a:tr>
              <a:tr h="288332">
                <a:tc>
                  <a:txBody>
                    <a:bodyPr/>
                    <a:lstStyle/>
                    <a:p>
                      <a:pPr algn="ctr"/>
                      <a:r>
                        <a:rPr lang="en-US" sz="1400" b="0" dirty="0"/>
                        <a:t>Playstreets</a:t>
                      </a:r>
                      <a:endParaRPr lang="en-US" sz="14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400" b="0" dirty="0"/>
                        <a:t>1500 (across 8 city districts) – summer program</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$15,261.39 (funded by city council and Mayor’s office)</a:t>
                      </a:r>
                      <a:endParaRPr lang="en-US" sz="1400" b="0" dirty="0">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rPr>
                        <a:t>625</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anchor="ctr"/>
                </a:tc>
                <a:tc>
                  <a:txBody>
                    <a:bodyPr/>
                    <a:lstStyle/>
                    <a:p>
                      <a:pPr algn="ctr"/>
                      <a:r>
                        <a:rPr lang="en-US" sz="1400" b="0" dirty="0"/>
                        <a:t>$2,000</a:t>
                      </a:r>
                      <a:endParaRPr lang="en-US" sz="14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940933889"/>
                  </a:ext>
                </a:extLst>
              </a:tr>
              <a:tr h="288332">
                <a:tc>
                  <a:txBody>
                    <a:bodyPr/>
                    <a:lstStyle/>
                    <a:p>
                      <a:pPr algn="ctr"/>
                      <a:r>
                        <a:rPr lang="en-US" sz="1400" b="0" dirty="0"/>
                        <a:t>Summer Camp</a:t>
                      </a:r>
                      <a:endParaRPr lang="en-US" sz="14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400" b="0" dirty="0"/>
                        <a:t>50 </a:t>
                      </a:r>
                      <a:endParaRPr lang="en-US" sz="1400" b="0" dirty="0">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$18,674.37.00</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50</a:t>
                      </a:r>
                      <a:endParaRPr lang="en-US" sz="1400" b="0" dirty="0">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$7,622</a:t>
                      </a:r>
                      <a:endParaRPr lang="en-US" sz="14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568681822"/>
                  </a:ext>
                </a:extLst>
              </a:tr>
              <a:tr h="288332">
                <a:tc>
                  <a:txBody>
                    <a:bodyPr/>
                    <a:lstStyle/>
                    <a:p>
                      <a:pPr algn="ctr"/>
                      <a:r>
                        <a:rPr lang="en-US" sz="1400" b="0" dirty="0"/>
                        <a:t>Street Ministries</a:t>
                      </a:r>
                      <a:endParaRPr lang="en-US" sz="14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400" b="0" dirty="0"/>
                        <a:t>720 yearly </a:t>
                      </a:r>
                      <a:endParaRPr lang="en-US" sz="1400" b="0" dirty="0">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$5,000</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720 yearly</a:t>
                      </a:r>
                      <a:endParaRPr lang="en-US" sz="1400" b="0" dirty="0">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$5,500</a:t>
                      </a:r>
                      <a:endParaRPr lang="en-US" sz="14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160784033"/>
                  </a:ext>
                </a:extLst>
              </a:tr>
              <a:tr h="288332">
                <a:tc>
                  <a:txBody>
                    <a:bodyPr/>
                    <a:lstStyle/>
                    <a:p>
                      <a:pPr algn="ctr"/>
                      <a:r>
                        <a:rPr lang="en-US" sz="1400" b="0" dirty="0"/>
                        <a:t>Charity Crossings</a:t>
                      </a:r>
                      <a:endParaRPr lang="en-US" sz="14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400" b="0" dirty="0"/>
                        <a:t>720 yearly </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530</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a:t>
                      </a:r>
                      <a:endParaRPr lang="en-US" sz="14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253561878"/>
                  </a:ext>
                </a:extLst>
              </a:tr>
              <a:tr h="288332">
                <a:tc>
                  <a:txBody>
                    <a:bodyPr/>
                    <a:lstStyle/>
                    <a:p>
                      <a:pPr algn="ctr"/>
                      <a:r>
                        <a:rPr lang="en-US" sz="1400" b="0" dirty="0"/>
                        <a:t>Spelling Bee</a:t>
                      </a:r>
                      <a:endParaRPr lang="en-US" sz="14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450</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$2,799</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420</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$5,000</a:t>
                      </a:r>
                      <a:endParaRPr lang="en-US" sz="14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670308087"/>
                  </a:ext>
                </a:extLst>
              </a:tr>
              <a:tr h="490164">
                <a:tc>
                  <a:txBody>
                    <a:bodyPr/>
                    <a:lstStyle/>
                    <a:p>
                      <a:pPr algn="ctr"/>
                      <a:r>
                        <a:rPr lang="en-US" sz="1400" b="0" dirty="0"/>
                        <a:t>90 Day Fitness Camp/Fitness Center/Weight Room</a:t>
                      </a:r>
                      <a:endParaRPr lang="en-US" sz="14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75 Quarterly</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$2,500</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72</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$2,500</a:t>
                      </a:r>
                      <a:endParaRPr lang="en-US" sz="14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538287169"/>
                  </a:ext>
                </a:extLst>
              </a:tr>
              <a:tr h="288332">
                <a:tc>
                  <a:txBody>
                    <a:bodyPr/>
                    <a:lstStyle/>
                    <a:p>
                      <a:pPr algn="ctr"/>
                      <a:r>
                        <a:rPr lang="en-US" sz="1400" b="0" dirty="0"/>
                        <a:t>Field Trips – Community/Hicks</a:t>
                      </a:r>
                      <a:endParaRPr lang="en-US" sz="14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52</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$650</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74</a:t>
                      </a:r>
                      <a:endParaRPr lang="en-US" sz="1400" b="0" dirty="0">
                        <a:latin typeface="Arial" panose="020B0604020202020204" pitchFamily="34" charset="0"/>
                        <a:cs typeface="Arial" panose="020B0604020202020204" pitchFamily="34" charset="0"/>
                      </a:endParaRPr>
                    </a:p>
                  </a:txBody>
                  <a:tcPr anchor="ctr"/>
                </a:tc>
                <a:tc>
                  <a:txBody>
                    <a:bodyPr/>
                    <a:lstStyle/>
                    <a:p>
                      <a:pPr algn="ctr"/>
                      <a:r>
                        <a:rPr lang="en-US" sz="1400" b="0" dirty="0"/>
                        <a:t>$1650</a:t>
                      </a:r>
                      <a:endParaRPr lang="en-US" sz="14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713005081"/>
                  </a:ext>
                </a:extLst>
              </a:tr>
              <a:tr h="288332">
                <a:tc>
                  <a:txBody>
                    <a:bodyPr/>
                    <a:lstStyle/>
                    <a:p>
                      <a:pPr algn="ctr"/>
                      <a:r>
                        <a:rPr lang="en-US" sz="1400" b="0" dirty="0"/>
                        <a:t>Aqua Zumba/Zumba </a:t>
                      </a:r>
                      <a:endParaRPr lang="en-US" sz="14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75 (new program)</a:t>
                      </a:r>
                      <a:endParaRPr lang="en-US" sz="1400" b="0" dirty="0">
                        <a:latin typeface="Arial" panose="020B0604020202020204" pitchFamily="34" charset="0"/>
                        <a:cs typeface="Arial" panose="020B0604020202020204" pitchFamily="34"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lang="en-US" sz="1400" b="0" dirty="0"/>
                        <a:t>$1960</a:t>
                      </a:r>
                      <a:endParaRPr lang="en-US" sz="1400" b="0" dirty="0">
                        <a:latin typeface="Arial" panose="020B0604020202020204" pitchFamily="34" charset="0"/>
                        <a:cs typeface="Arial" panose="020B0604020202020204" pitchFamily="34"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lang="en-US" sz="1400" b="0" dirty="0"/>
                        <a:t>- </a:t>
                      </a:r>
                      <a:endParaRPr lang="en-US" sz="1400" b="0" dirty="0">
                        <a:latin typeface="Arial" panose="020B0604020202020204" pitchFamily="34" charset="0"/>
                        <a:cs typeface="Arial" panose="020B0604020202020204" pitchFamily="34"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lang="en-US" sz="1400" b="0" dirty="0"/>
                        <a:t>- </a:t>
                      </a:r>
                      <a:endParaRPr lang="en-US" sz="14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61031382"/>
                  </a:ext>
                </a:extLst>
              </a:tr>
            </a:tbl>
          </a:graphicData>
        </a:graphic>
      </p:graphicFrame>
    </p:spTree>
    <p:extLst>
      <p:ext uri="{BB962C8B-B14F-4D97-AF65-F5344CB8AC3E}">
        <p14:creationId xmlns:p14="http://schemas.microsoft.com/office/powerpoint/2010/main" val="15717216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7A28D7-AF9C-4AE6-AD01-36981B09BE60}"/>
              </a:ext>
            </a:extLst>
          </p:cNvPr>
          <p:cNvSpPr>
            <a:spLocks noGrp="1"/>
          </p:cNvSpPr>
          <p:nvPr>
            <p:ph sz="half" idx="13"/>
          </p:nvPr>
        </p:nvSpPr>
        <p:spPr>
          <a:xfrm>
            <a:off x="284850" y="811785"/>
            <a:ext cx="4934478" cy="473825"/>
          </a:xfrm>
        </p:spPr>
        <p:txBody>
          <a:bodyPr>
            <a:noAutofit/>
          </a:bodyPr>
          <a:lstStyle/>
          <a:p>
            <a:r>
              <a:rPr lang="en-US" sz="1800" dirty="0">
                <a:latin typeface="Arial" panose="020B0604020202020204" pitchFamily="34" charset="0"/>
                <a:cs typeface="Arial" panose="020B0604020202020204" pitchFamily="34" charset="0"/>
              </a:rPr>
              <a:t>Question 7a Continued</a:t>
            </a:r>
          </a:p>
        </p:txBody>
      </p:sp>
      <p:graphicFrame>
        <p:nvGraphicFramePr>
          <p:cNvPr id="4" name="Content Placeholder 5">
            <a:extLst>
              <a:ext uri="{FF2B5EF4-FFF2-40B4-BE49-F238E27FC236}">
                <a16:creationId xmlns:a16="http://schemas.microsoft.com/office/drawing/2014/main" id="{22D0A8E6-054D-9C03-60C5-1ECBEF9BE4E6}"/>
              </a:ext>
            </a:extLst>
          </p:cNvPr>
          <p:cNvGraphicFramePr>
            <a:graphicFrameLocks/>
          </p:cNvGraphicFramePr>
          <p:nvPr>
            <p:extLst>
              <p:ext uri="{D42A27DB-BD31-4B8C-83A1-F6EECF244321}">
                <p14:modId xmlns:p14="http://schemas.microsoft.com/office/powerpoint/2010/main" val="4166207688"/>
              </p:ext>
            </p:extLst>
          </p:nvPr>
        </p:nvGraphicFramePr>
        <p:xfrm>
          <a:off x="404552" y="1285610"/>
          <a:ext cx="9928168" cy="5090160"/>
        </p:xfrm>
        <a:graphic>
          <a:graphicData uri="http://schemas.openxmlformats.org/drawingml/2006/table">
            <a:tbl>
              <a:tblPr firstRow="1" bandRow="1">
                <a:tableStyleId>{93296810-A885-4BE3-A3E7-6D5BEEA58F35}</a:tableStyleId>
              </a:tblPr>
              <a:tblGrid>
                <a:gridCol w="3474404">
                  <a:extLst>
                    <a:ext uri="{9D8B030D-6E8A-4147-A177-3AD203B41FA5}">
                      <a16:colId xmlns:a16="http://schemas.microsoft.com/office/drawing/2014/main" val="3273636794"/>
                    </a:ext>
                  </a:extLst>
                </a:gridCol>
                <a:gridCol w="1478355">
                  <a:extLst>
                    <a:ext uri="{9D8B030D-6E8A-4147-A177-3AD203B41FA5}">
                      <a16:colId xmlns:a16="http://schemas.microsoft.com/office/drawing/2014/main" val="1560144800"/>
                    </a:ext>
                  </a:extLst>
                </a:gridCol>
                <a:gridCol w="2133324">
                  <a:extLst>
                    <a:ext uri="{9D8B030D-6E8A-4147-A177-3AD203B41FA5}">
                      <a16:colId xmlns:a16="http://schemas.microsoft.com/office/drawing/2014/main" val="2406765086"/>
                    </a:ext>
                  </a:extLst>
                </a:gridCol>
                <a:gridCol w="1618586">
                  <a:extLst>
                    <a:ext uri="{9D8B030D-6E8A-4147-A177-3AD203B41FA5}">
                      <a16:colId xmlns:a16="http://schemas.microsoft.com/office/drawing/2014/main" val="2565318816"/>
                    </a:ext>
                  </a:extLst>
                </a:gridCol>
                <a:gridCol w="1223499">
                  <a:extLst>
                    <a:ext uri="{9D8B030D-6E8A-4147-A177-3AD203B41FA5}">
                      <a16:colId xmlns:a16="http://schemas.microsoft.com/office/drawing/2014/main" val="2709850282"/>
                    </a:ext>
                  </a:extLst>
                </a:gridCol>
              </a:tblGrid>
              <a:tr h="484932">
                <a:tc>
                  <a:txBody>
                    <a:bodyPr/>
                    <a:lstStyle/>
                    <a:p>
                      <a:pPr algn="ctr"/>
                      <a:r>
                        <a:rPr lang="en-US" sz="1400" b="1" dirty="0">
                          <a:solidFill>
                            <a:schemeClr val="bg1"/>
                          </a:solidFill>
                        </a:rPr>
                        <a:t>Programs</a:t>
                      </a:r>
                      <a:endParaRPr lang="en-US" sz="1400" b="1"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sz="1400" b="1" dirty="0">
                          <a:solidFill>
                            <a:schemeClr val="bg1"/>
                          </a:solidFill>
                        </a:rPr>
                        <a:t>Participation</a:t>
                      </a:r>
                      <a:r>
                        <a:rPr lang="en-US" sz="1400" b="1" baseline="0" dirty="0">
                          <a:solidFill>
                            <a:schemeClr val="bg1"/>
                          </a:solidFill>
                        </a:rPr>
                        <a:t> </a:t>
                      </a:r>
                    </a:p>
                    <a:p>
                      <a:pPr algn="ctr"/>
                      <a:r>
                        <a:rPr lang="en-US" sz="1400" b="1" baseline="0" dirty="0">
                          <a:solidFill>
                            <a:schemeClr val="bg1"/>
                          </a:solidFill>
                        </a:rPr>
                        <a:t>FY 2026</a:t>
                      </a:r>
                      <a:endParaRPr lang="en-US" sz="1400" b="1" dirty="0">
                        <a:solidFill>
                          <a:schemeClr val="bg1"/>
                        </a:solidFill>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en-US" sz="1400" b="1" dirty="0">
                          <a:solidFill>
                            <a:schemeClr val="bg1"/>
                          </a:solidFill>
                        </a:rPr>
                        <a:t>FY 2026 Cost</a:t>
                      </a:r>
                      <a:endParaRPr lang="en-US" sz="1400" b="1" dirty="0">
                        <a:solidFill>
                          <a:schemeClr val="bg1"/>
                        </a:solidFill>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en-US" sz="1400" b="1" dirty="0">
                          <a:solidFill>
                            <a:schemeClr val="bg1"/>
                          </a:solidFill>
                        </a:rPr>
                        <a:t>Participation</a:t>
                      </a:r>
                      <a:r>
                        <a:rPr lang="en-US" sz="1400" b="1" baseline="0" dirty="0">
                          <a:solidFill>
                            <a:schemeClr val="bg1"/>
                          </a:solidFill>
                        </a:rPr>
                        <a:t> </a:t>
                      </a:r>
                    </a:p>
                    <a:p>
                      <a:pPr algn="ctr"/>
                      <a:r>
                        <a:rPr lang="en-US" sz="1400" b="1" baseline="0" dirty="0">
                          <a:solidFill>
                            <a:schemeClr val="bg1"/>
                          </a:solidFill>
                        </a:rPr>
                        <a:t>FY 2025</a:t>
                      </a:r>
                      <a:endParaRPr lang="en-US" sz="1400" b="1" dirty="0">
                        <a:solidFill>
                          <a:schemeClr val="bg1"/>
                        </a:solidFill>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en-US" sz="1400" b="1" dirty="0">
                          <a:solidFill>
                            <a:schemeClr val="bg1"/>
                          </a:solidFill>
                        </a:rPr>
                        <a:t>FY 2025 Cost</a:t>
                      </a:r>
                      <a:endParaRPr lang="en-US" sz="1400" b="1" dirty="0">
                        <a:solidFill>
                          <a:schemeClr val="bg1"/>
                        </a:solidFill>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187228940"/>
                  </a:ext>
                </a:extLst>
              </a:tr>
              <a:tr h="256729">
                <a:tc>
                  <a:txBody>
                    <a:bodyPr/>
                    <a:lstStyle/>
                    <a:p>
                      <a:pPr algn="l"/>
                      <a:r>
                        <a:rPr lang="en-US" sz="1200" b="0" dirty="0"/>
                        <a:t>Men’s Softball</a:t>
                      </a:r>
                      <a:endParaRPr lang="en-US" sz="12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200" b="0" dirty="0"/>
                        <a:t>266</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$2,670</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190</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$3,750</a:t>
                      </a:r>
                      <a:endParaRPr lang="en-US" sz="12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930140434"/>
                  </a:ext>
                </a:extLst>
              </a:tr>
              <a:tr h="256729">
                <a:tc>
                  <a:txBody>
                    <a:bodyPr/>
                    <a:lstStyle/>
                    <a:p>
                      <a:pPr algn="l"/>
                      <a:r>
                        <a:rPr lang="en-US" sz="1200" b="0" dirty="0"/>
                        <a:t>Women’s Softball</a:t>
                      </a:r>
                      <a:endParaRPr lang="en-US" sz="12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200" b="0" dirty="0"/>
                        <a:t>134</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$852</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75</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$2,775</a:t>
                      </a:r>
                      <a:endParaRPr lang="en-US" sz="12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895635616"/>
                  </a:ext>
                </a:extLst>
              </a:tr>
              <a:tr h="256729">
                <a:tc>
                  <a:txBody>
                    <a:bodyPr/>
                    <a:lstStyle/>
                    <a:p>
                      <a:pPr algn="l"/>
                      <a:r>
                        <a:rPr lang="en-US" sz="1200" b="0" dirty="0"/>
                        <a:t>Youth Basketball</a:t>
                      </a:r>
                      <a:endParaRPr lang="en-US" sz="12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200" b="0" dirty="0"/>
                        <a:t>500</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$18,168</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660</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$22,000</a:t>
                      </a:r>
                      <a:endParaRPr lang="en-US" sz="12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402687292"/>
                  </a:ext>
                </a:extLst>
              </a:tr>
              <a:tr h="256729">
                <a:tc>
                  <a:txBody>
                    <a:bodyPr/>
                    <a:lstStyle/>
                    <a:p>
                      <a:pPr algn="l"/>
                      <a:r>
                        <a:rPr lang="en-US" sz="1200" b="0" dirty="0"/>
                        <a:t>Flag Football</a:t>
                      </a:r>
                      <a:endParaRPr lang="en-US" sz="12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200" b="0" dirty="0"/>
                        <a:t>135</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$4,416</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120</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$5,500</a:t>
                      </a:r>
                      <a:endParaRPr lang="en-US" sz="12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53211740"/>
                  </a:ext>
                </a:extLst>
              </a:tr>
              <a:tr h="256729">
                <a:tc>
                  <a:txBody>
                    <a:bodyPr/>
                    <a:lstStyle/>
                    <a:p>
                      <a:pPr algn="l"/>
                      <a:r>
                        <a:rPr lang="en-US" sz="1200" b="0" dirty="0"/>
                        <a:t>Wednesday Track and Field</a:t>
                      </a:r>
                      <a:endParaRPr lang="en-US" sz="12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200" b="0" dirty="0"/>
                        <a:t>400</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$3,500</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1,200</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$5,000</a:t>
                      </a:r>
                      <a:endParaRPr lang="en-US" sz="12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940933889"/>
                  </a:ext>
                </a:extLst>
              </a:tr>
              <a:tr h="263163">
                <a:tc>
                  <a:txBody>
                    <a:bodyPr/>
                    <a:lstStyle/>
                    <a:p>
                      <a:pPr algn="l"/>
                      <a:r>
                        <a:rPr lang="en-US" sz="1200" b="0" dirty="0"/>
                        <a:t>Child Adult Care Food Program (CACFP meals served)</a:t>
                      </a:r>
                      <a:endParaRPr lang="en-US" sz="12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200" b="0" dirty="0"/>
                        <a:t>61,917</a:t>
                      </a:r>
                      <a:endParaRPr lang="en-US" sz="1200" b="0" dirty="0">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t>Grant Funded</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131,629</a:t>
                      </a:r>
                      <a:endParaRPr lang="en-US" sz="1200" b="0" dirty="0">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t>Grant funded</a:t>
                      </a:r>
                      <a:endParaRPr lang="en-US" sz="12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604313613"/>
                  </a:ext>
                </a:extLst>
              </a:tr>
              <a:tr h="263163">
                <a:tc>
                  <a:txBody>
                    <a:bodyPr/>
                    <a:lstStyle/>
                    <a:p>
                      <a:pPr algn="l"/>
                      <a:r>
                        <a:rPr lang="en-US" sz="1200" b="0" dirty="0"/>
                        <a:t>Summer Food Service Program (SFSP meals served)</a:t>
                      </a:r>
                      <a:endParaRPr lang="en-US" sz="12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200" b="0" dirty="0"/>
                        <a:t>110,000</a:t>
                      </a:r>
                      <a:endParaRPr lang="en-US" sz="1200" b="0" dirty="0">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t>Grant Funded</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94,501</a:t>
                      </a:r>
                      <a:endParaRPr lang="en-US" sz="1200" b="0" dirty="0">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t>Grant funded</a:t>
                      </a:r>
                      <a:endParaRPr lang="en-US" sz="12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568681822"/>
                  </a:ext>
                </a:extLst>
              </a:tr>
              <a:tr h="599034">
                <a:tc>
                  <a:txBody>
                    <a:bodyPr/>
                    <a:lstStyle/>
                    <a:p>
                      <a:pPr algn="l"/>
                      <a:r>
                        <a:rPr lang="en-US" sz="1200" b="0" dirty="0"/>
                        <a:t>Youth Career Development (YCD Summer) </a:t>
                      </a:r>
                      <a:endParaRPr lang="en-US" sz="12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200" b="0" dirty="0"/>
                        <a:t>105-WF</a:t>
                      </a:r>
                    </a:p>
                    <a:p>
                      <a:pPr algn="ctr"/>
                      <a:r>
                        <a:rPr lang="en-US" sz="1200" b="0" dirty="0"/>
                        <a:t>40-NL</a:t>
                      </a:r>
                    </a:p>
                    <a:p>
                      <a:pPr algn="ctr"/>
                      <a:r>
                        <a:rPr lang="en-US" sz="1200" b="0" dirty="0"/>
                        <a:t>60-INTERN</a:t>
                      </a:r>
                      <a:endParaRPr lang="en-US" sz="1200" b="0" dirty="0">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t>General Funding</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t>BOA- Anticipating $100,000</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162-WF</a:t>
                      </a:r>
                    </a:p>
                    <a:p>
                      <a:pPr algn="ctr"/>
                      <a:r>
                        <a:rPr lang="en-US" sz="1200" b="0" dirty="0"/>
                        <a:t>23-NL</a:t>
                      </a:r>
                    </a:p>
                    <a:p>
                      <a:pPr algn="ctr"/>
                      <a:r>
                        <a:rPr lang="en-US" sz="1200" b="0" dirty="0"/>
                        <a:t>61-INTERN</a:t>
                      </a:r>
                      <a:endParaRPr lang="en-US" sz="1200" b="0" dirty="0">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t>$265,000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t>Grant funded</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t>(DOL $190,000)</a:t>
                      </a:r>
                      <a:endParaRPr lang="en-US" sz="12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160784033"/>
                  </a:ext>
                </a:extLst>
              </a:tr>
              <a:tr h="427881">
                <a:tc>
                  <a:txBody>
                    <a:bodyPr/>
                    <a:lstStyle/>
                    <a:p>
                      <a:pPr algn="l"/>
                      <a:r>
                        <a:rPr lang="en-US" sz="1200" b="0" dirty="0"/>
                        <a:t>Youth Career Development (YCD Academic)</a:t>
                      </a:r>
                      <a:endParaRPr lang="en-US" sz="12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200" b="0" dirty="0"/>
                        <a:t>100</a:t>
                      </a:r>
                    </a:p>
                    <a:p>
                      <a:pPr algn="ctr"/>
                      <a:r>
                        <a:rPr lang="en-US" sz="1200" b="0" dirty="0"/>
                        <a:t>Anticipating </a:t>
                      </a:r>
                      <a:endParaRPr lang="en-US" sz="1200" b="0" dirty="0">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t>$250,000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t>Anticipating DOL</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65</a:t>
                      </a:r>
                      <a:endParaRPr lang="en-US" sz="1200" b="0" dirty="0">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t>$75,000</a:t>
                      </a:r>
                      <a:endParaRPr lang="en-US" sz="12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438498302"/>
                  </a:ext>
                </a:extLst>
              </a:tr>
              <a:tr h="256729">
                <a:tc>
                  <a:txBody>
                    <a:bodyPr/>
                    <a:lstStyle/>
                    <a:p>
                      <a:pPr algn="l"/>
                      <a:r>
                        <a:rPr lang="en-US" sz="1200" b="0" dirty="0"/>
                        <a:t>SAT Classes</a:t>
                      </a:r>
                      <a:endParaRPr lang="en-US" sz="12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200" b="0" dirty="0"/>
                        <a:t>20</a:t>
                      </a:r>
                      <a:endParaRPr lang="en-US" sz="1200" b="0" dirty="0">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t>$3,000</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20</a:t>
                      </a:r>
                      <a:endParaRPr lang="en-US" sz="1200" b="0" dirty="0">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t>$3,000</a:t>
                      </a:r>
                      <a:endParaRPr lang="en-US" sz="12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747410407"/>
                  </a:ext>
                </a:extLst>
              </a:tr>
              <a:tr h="427881">
                <a:tc>
                  <a:txBody>
                    <a:bodyPr/>
                    <a:lstStyle/>
                    <a:p>
                      <a:pPr algn="l"/>
                      <a:r>
                        <a:rPr lang="en-US" sz="1200" b="0" dirty="0"/>
                        <a:t>Youth Leadership Training (YCD)</a:t>
                      </a:r>
                      <a:endParaRPr lang="en-US" sz="12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200" b="0" dirty="0"/>
                        <a:t>305</a:t>
                      </a:r>
                      <a:endParaRPr lang="en-US" sz="1200" b="0" dirty="0">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t>$20,000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t>Anticipated</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307</a:t>
                      </a:r>
                      <a:endParaRPr lang="en-US" sz="1200" b="0" dirty="0">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t>$18,850</a:t>
                      </a:r>
                      <a:endParaRPr lang="en-US" sz="12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253561878"/>
                  </a:ext>
                </a:extLst>
              </a:tr>
              <a:tr h="256729">
                <a:tc>
                  <a:txBody>
                    <a:bodyPr/>
                    <a:lstStyle/>
                    <a:p>
                      <a:pPr algn="l"/>
                      <a:r>
                        <a:rPr lang="en-US" sz="1200" b="0" dirty="0"/>
                        <a:t>Youth In City Government (May)</a:t>
                      </a:r>
                      <a:endParaRPr lang="en-US" sz="12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200" b="0" dirty="0"/>
                        <a:t>150</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$5,630</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150</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$5,000</a:t>
                      </a:r>
                      <a:endParaRPr lang="en-US" sz="12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538287169"/>
                  </a:ext>
                </a:extLst>
              </a:tr>
              <a:tr h="256729">
                <a:tc>
                  <a:txBody>
                    <a:bodyPr/>
                    <a:lstStyle/>
                    <a:p>
                      <a:pPr algn="l"/>
                      <a:r>
                        <a:rPr lang="en-US" sz="1200" b="0" dirty="0"/>
                        <a:t>College Tour*</a:t>
                      </a:r>
                      <a:endParaRPr lang="en-US" sz="12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200" b="0" dirty="0"/>
                        <a:t>31</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$23,468</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40</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$24,146</a:t>
                      </a:r>
                      <a:endParaRPr lang="en-US" sz="12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526440023"/>
                  </a:ext>
                </a:extLst>
              </a:tr>
              <a:tr h="256729">
                <a:tc>
                  <a:txBody>
                    <a:bodyPr/>
                    <a:lstStyle/>
                    <a:p>
                      <a:pPr algn="l"/>
                      <a:r>
                        <a:rPr lang="en-US" sz="1200" b="0" dirty="0"/>
                        <a:t>Camp Barnes</a:t>
                      </a:r>
                      <a:endParaRPr lang="en-US" sz="12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1200" b="0" dirty="0"/>
                        <a:t>52</a:t>
                      </a:r>
                      <a:endParaRPr lang="en-US" sz="1200" b="0" dirty="0">
                        <a:latin typeface="Arial" panose="020B0604020202020204" pitchFamily="34" charset="0"/>
                        <a:cs typeface="Arial" panose="020B0604020202020204" pitchFamily="34"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lang="en-US" sz="1200" b="0" dirty="0"/>
                        <a:t>$10,858.88</a:t>
                      </a:r>
                      <a:endParaRPr lang="en-US" sz="1200" b="0" dirty="0">
                        <a:latin typeface="Arial" panose="020B0604020202020204" pitchFamily="34" charset="0"/>
                        <a:cs typeface="Arial" panose="020B0604020202020204" pitchFamily="34"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lang="en-US" sz="1200" b="0" dirty="0"/>
                        <a:t>57</a:t>
                      </a:r>
                      <a:endParaRPr lang="en-US" sz="1200" b="0" dirty="0">
                        <a:latin typeface="Arial" panose="020B0604020202020204" pitchFamily="34" charset="0"/>
                        <a:cs typeface="Arial" panose="020B0604020202020204" pitchFamily="34"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lang="en-US" sz="1200" b="0" dirty="0"/>
                        <a:t>$9,920</a:t>
                      </a:r>
                      <a:endParaRPr lang="en-US" sz="12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55725583"/>
                  </a:ext>
                </a:extLst>
              </a:tr>
            </a:tbl>
          </a:graphicData>
        </a:graphic>
      </p:graphicFrame>
    </p:spTree>
    <p:extLst>
      <p:ext uri="{BB962C8B-B14F-4D97-AF65-F5344CB8AC3E}">
        <p14:creationId xmlns:p14="http://schemas.microsoft.com/office/powerpoint/2010/main" val="4978034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A519D-5D31-A8A4-3716-C5E82A4EF33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6823E4-F71C-CFD9-0797-ADFC5AF57DDB}"/>
              </a:ext>
            </a:extLst>
          </p:cNvPr>
          <p:cNvSpPr>
            <a:spLocks noGrp="1"/>
          </p:cNvSpPr>
          <p:nvPr>
            <p:ph sz="half" idx="13"/>
          </p:nvPr>
        </p:nvSpPr>
        <p:spPr>
          <a:xfrm>
            <a:off x="284850" y="811785"/>
            <a:ext cx="4934478" cy="473825"/>
          </a:xfrm>
        </p:spPr>
        <p:txBody>
          <a:bodyPr>
            <a:noAutofit/>
          </a:bodyPr>
          <a:lstStyle/>
          <a:p>
            <a:r>
              <a:rPr lang="en-US" sz="1800" dirty="0">
                <a:latin typeface="Arial" panose="020B0604020202020204" pitchFamily="34" charset="0"/>
                <a:cs typeface="Arial" panose="020B0604020202020204" pitchFamily="34" charset="0"/>
              </a:rPr>
              <a:t>Question 7a Continued</a:t>
            </a:r>
          </a:p>
        </p:txBody>
      </p:sp>
      <p:graphicFrame>
        <p:nvGraphicFramePr>
          <p:cNvPr id="5" name="Content Placeholder 5">
            <a:extLst>
              <a:ext uri="{FF2B5EF4-FFF2-40B4-BE49-F238E27FC236}">
                <a16:creationId xmlns:a16="http://schemas.microsoft.com/office/drawing/2014/main" id="{EA4B8FE9-CF9D-BF09-EF42-DD9ECF3C7DF9}"/>
              </a:ext>
            </a:extLst>
          </p:cNvPr>
          <p:cNvGraphicFramePr>
            <a:graphicFrameLocks/>
          </p:cNvGraphicFramePr>
          <p:nvPr>
            <p:extLst>
              <p:ext uri="{D42A27DB-BD31-4B8C-83A1-F6EECF244321}">
                <p14:modId xmlns:p14="http://schemas.microsoft.com/office/powerpoint/2010/main" val="2994599304"/>
              </p:ext>
            </p:extLst>
          </p:nvPr>
        </p:nvGraphicFramePr>
        <p:xfrm>
          <a:off x="199729" y="1905930"/>
          <a:ext cx="11018107" cy="4316798"/>
        </p:xfrm>
        <a:graphic>
          <a:graphicData uri="http://schemas.openxmlformats.org/drawingml/2006/table">
            <a:tbl>
              <a:tblPr firstRow="1" bandRow="1">
                <a:tableStyleId>{93296810-A885-4BE3-A3E7-6D5BEEA58F35}</a:tableStyleId>
              </a:tblPr>
              <a:tblGrid>
                <a:gridCol w="4193858">
                  <a:extLst>
                    <a:ext uri="{9D8B030D-6E8A-4147-A177-3AD203B41FA5}">
                      <a16:colId xmlns:a16="http://schemas.microsoft.com/office/drawing/2014/main" val="3273636794"/>
                    </a:ext>
                  </a:extLst>
                </a:gridCol>
                <a:gridCol w="1773936">
                  <a:extLst>
                    <a:ext uri="{9D8B030D-6E8A-4147-A177-3AD203B41FA5}">
                      <a16:colId xmlns:a16="http://schemas.microsoft.com/office/drawing/2014/main" val="1560144800"/>
                    </a:ext>
                  </a:extLst>
                </a:gridCol>
                <a:gridCol w="2226372">
                  <a:extLst>
                    <a:ext uri="{9D8B030D-6E8A-4147-A177-3AD203B41FA5}">
                      <a16:colId xmlns:a16="http://schemas.microsoft.com/office/drawing/2014/main" val="2406765086"/>
                    </a:ext>
                  </a:extLst>
                </a:gridCol>
                <a:gridCol w="1378333">
                  <a:extLst>
                    <a:ext uri="{9D8B030D-6E8A-4147-A177-3AD203B41FA5}">
                      <a16:colId xmlns:a16="http://schemas.microsoft.com/office/drawing/2014/main" val="2565318816"/>
                    </a:ext>
                  </a:extLst>
                </a:gridCol>
                <a:gridCol w="1445608">
                  <a:extLst>
                    <a:ext uri="{9D8B030D-6E8A-4147-A177-3AD203B41FA5}">
                      <a16:colId xmlns:a16="http://schemas.microsoft.com/office/drawing/2014/main" val="2709850282"/>
                    </a:ext>
                  </a:extLst>
                </a:gridCol>
              </a:tblGrid>
              <a:tr h="703537">
                <a:tc>
                  <a:txBody>
                    <a:bodyPr/>
                    <a:lstStyle/>
                    <a:p>
                      <a:pPr algn="ctr"/>
                      <a:r>
                        <a:rPr lang="en-US" sz="1400" b="1" dirty="0">
                          <a:solidFill>
                            <a:schemeClr val="bg1"/>
                          </a:solidFill>
                        </a:rPr>
                        <a:t>Programs</a:t>
                      </a:r>
                      <a:endParaRPr lang="en-US" sz="1400" b="1"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sz="1400" b="1" dirty="0">
                          <a:solidFill>
                            <a:schemeClr val="bg1"/>
                          </a:solidFill>
                        </a:rPr>
                        <a:t>Participation</a:t>
                      </a:r>
                      <a:r>
                        <a:rPr lang="en-US" sz="1400" b="1" baseline="0" dirty="0">
                          <a:solidFill>
                            <a:schemeClr val="bg1"/>
                          </a:solidFill>
                        </a:rPr>
                        <a:t> </a:t>
                      </a:r>
                    </a:p>
                    <a:p>
                      <a:pPr algn="ctr"/>
                      <a:r>
                        <a:rPr lang="en-US" sz="1400" b="1" baseline="0" dirty="0">
                          <a:solidFill>
                            <a:schemeClr val="bg1"/>
                          </a:solidFill>
                        </a:rPr>
                        <a:t>FY 2026</a:t>
                      </a:r>
                      <a:endParaRPr lang="en-US" sz="1400" b="1" dirty="0">
                        <a:solidFill>
                          <a:schemeClr val="bg1"/>
                        </a:solidFill>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en-US" sz="1400" b="1" dirty="0">
                          <a:solidFill>
                            <a:schemeClr val="bg1"/>
                          </a:solidFill>
                        </a:rPr>
                        <a:t>FY 2026 Cost</a:t>
                      </a:r>
                      <a:endParaRPr lang="en-US" sz="1400" b="1" dirty="0">
                        <a:solidFill>
                          <a:schemeClr val="bg1"/>
                        </a:solidFill>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en-US" sz="1400" b="1" dirty="0">
                          <a:solidFill>
                            <a:schemeClr val="bg1"/>
                          </a:solidFill>
                        </a:rPr>
                        <a:t>Participation</a:t>
                      </a:r>
                      <a:r>
                        <a:rPr lang="en-US" sz="1400" b="1" baseline="0" dirty="0">
                          <a:solidFill>
                            <a:schemeClr val="bg1"/>
                          </a:solidFill>
                        </a:rPr>
                        <a:t> </a:t>
                      </a:r>
                    </a:p>
                    <a:p>
                      <a:pPr algn="ctr"/>
                      <a:r>
                        <a:rPr lang="en-US" sz="1400" b="1" baseline="0" dirty="0">
                          <a:solidFill>
                            <a:schemeClr val="bg1"/>
                          </a:solidFill>
                        </a:rPr>
                        <a:t>FY 2025</a:t>
                      </a:r>
                      <a:endParaRPr lang="en-US" sz="1400" b="1" dirty="0">
                        <a:solidFill>
                          <a:schemeClr val="bg1"/>
                        </a:solidFill>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en-US" sz="1400" b="1" dirty="0">
                          <a:solidFill>
                            <a:schemeClr val="bg1"/>
                          </a:solidFill>
                        </a:rPr>
                        <a:t>FY 2025 Cost</a:t>
                      </a:r>
                      <a:endParaRPr lang="en-US" sz="1400" b="1" dirty="0">
                        <a:solidFill>
                          <a:schemeClr val="bg1"/>
                        </a:solidFill>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187228940"/>
                  </a:ext>
                </a:extLst>
              </a:tr>
              <a:tr h="372461">
                <a:tc>
                  <a:txBody>
                    <a:bodyPr/>
                    <a:lstStyle/>
                    <a:p>
                      <a:pPr algn="l"/>
                      <a:r>
                        <a:rPr lang="en-US" sz="1200" b="0" dirty="0"/>
                        <a:t>Youth In City Government (May)</a:t>
                      </a:r>
                      <a:endParaRPr lang="en-US" sz="12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200" b="0" dirty="0"/>
                        <a:t>150</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$5,630</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150</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$5,000</a:t>
                      </a:r>
                      <a:endParaRPr lang="en-US" sz="12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538287169"/>
                  </a:ext>
                </a:extLst>
              </a:tr>
              <a:tr h="372461">
                <a:tc>
                  <a:txBody>
                    <a:bodyPr/>
                    <a:lstStyle/>
                    <a:p>
                      <a:pPr algn="l"/>
                      <a:r>
                        <a:rPr lang="en-US" sz="1200" b="0" dirty="0"/>
                        <a:t>College Tour*</a:t>
                      </a:r>
                      <a:endParaRPr lang="en-US" sz="12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200" b="0" dirty="0"/>
                        <a:t>31</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$23,468</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40</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$24,146</a:t>
                      </a:r>
                      <a:endParaRPr lang="en-US" sz="12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526440023"/>
                  </a:ext>
                </a:extLst>
              </a:tr>
              <a:tr h="372461">
                <a:tc>
                  <a:txBody>
                    <a:bodyPr/>
                    <a:lstStyle/>
                    <a:p>
                      <a:pPr algn="l"/>
                      <a:r>
                        <a:rPr lang="en-US" sz="1200" b="0" dirty="0"/>
                        <a:t>Camp Barnes</a:t>
                      </a:r>
                      <a:endParaRPr lang="en-US" sz="12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200" b="0" dirty="0"/>
                        <a:t>52</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$10,859</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57</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$9,920</a:t>
                      </a:r>
                      <a:endParaRPr lang="en-US" sz="12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155725583"/>
                  </a:ext>
                </a:extLst>
              </a:tr>
              <a:tr h="372461">
                <a:tc>
                  <a:txBody>
                    <a:bodyPr/>
                    <a:lstStyle/>
                    <a:p>
                      <a:pPr algn="l"/>
                      <a:r>
                        <a:rPr lang="en-US" sz="1200" b="0" dirty="0"/>
                        <a:t>Drive-In Movie Nights (Summer)</a:t>
                      </a:r>
                      <a:endParaRPr lang="en-US" sz="12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200" b="0" dirty="0"/>
                        <a:t>75 (new)</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$2,200</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a:t>
                      </a:r>
                      <a:endParaRPr lang="en-US" sz="12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841466205"/>
                  </a:ext>
                </a:extLst>
              </a:tr>
              <a:tr h="372461">
                <a:tc>
                  <a:txBody>
                    <a:bodyPr/>
                    <a:lstStyle/>
                    <a:p>
                      <a:pPr algn="l"/>
                      <a:r>
                        <a:rPr lang="en-US" sz="1200" b="0" dirty="0"/>
                        <a:t>Skating in the Parks Initiative </a:t>
                      </a:r>
                      <a:endParaRPr lang="en-US" sz="12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200" b="0" dirty="0"/>
                        <a:t>50</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$2,000 </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a:t>
                      </a:r>
                      <a:endParaRPr lang="en-US" sz="12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978587186"/>
                  </a:ext>
                </a:extLst>
              </a:tr>
              <a:tr h="372461">
                <a:tc>
                  <a:txBody>
                    <a:bodyPr/>
                    <a:lstStyle/>
                    <a:p>
                      <a:pPr algn="l"/>
                      <a:r>
                        <a:rPr lang="en-US" sz="1200" b="0" dirty="0"/>
                        <a:t>Bowling Club </a:t>
                      </a:r>
                      <a:endParaRPr lang="en-US" sz="12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200" b="0" dirty="0"/>
                        <a:t>21</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$550 quarterly</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15</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$550</a:t>
                      </a:r>
                      <a:endParaRPr lang="en-US" sz="12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602977724"/>
                  </a:ext>
                </a:extLst>
              </a:tr>
              <a:tr h="503017">
                <a:tc>
                  <a:txBody>
                    <a:bodyPr/>
                    <a:lstStyle/>
                    <a:p>
                      <a:pPr algn="l"/>
                      <a:r>
                        <a:rPr lang="en-US" sz="1200" b="0" dirty="0"/>
                        <a:t>Senior Program (i.e. National Health &amp; Fitness/Senior Luncheon)</a:t>
                      </a:r>
                      <a:endParaRPr lang="en-US" sz="12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200" b="0" dirty="0"/>
                        <a:t>May 27, 2026 (projected 350)</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$2,500 </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324</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$30,000 (grant funded)</a:t>
                      </a:r>
                      <a:endParaRPr lang="en-US" sz="12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69338945"/>
                  </a:ext>
                </a:extLst>
              </a:tr>
              <a:tr h="503017">
                <a:tc>
                  <a:txBody>
                    <a:bodyPr/>
                    <a:lstStyle/>
                    <a:p>
                      <a:pPr algn="l"/>
                      <a:r>
                        <a:rPr lang="en-US" sz="1200" b="0" dirty="0"/>
                        <a:t>Field Hockey (Leagues/Clinics/Clubs)</a:t>
                      </a:r>
                      <a:endParaRPr lang="en-US" sz="12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200" b="0" dirty="0"/>
                        <a:t>108 (new program) </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$8,000 (partially grant funded)</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a:t>
                      </a:r>
                      <a:endParaRPr lang="en-US" sz="12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187426697"/>
                  </a:ext>
                </a:extLst>
              </a:tr>
              <a:tr h="372461">
                <a:tc>
                  <a:txBody>
                    <a:bodyPr/>
                    <a:lstStyle/>
                    <a:p>
                      <a:pPr algn="l"/>
                      <a:r>
                        <a:rPr lang="en-US" sz="1200" b="0" dirty="0"/>
                        <a:t>Girls Flag Football</a:t>
                      </a:r>
                      <a:endParaRPr lang="en-US" sz="12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1200" b="0" dirty="0"/>
                        <a:t>120 (new program)</a:t>
                      </a:r>
                      <a:endParaRPr lang="en-US" sz="1200" b="0" dirty="0">
                        <a:latin typeface="Arial" panose="020B0604020202020204" pitchFamily="34" charset="0"/>
                        <a:cs typeface="Arial" panose="020B0604020202020204" pitchFamily="34"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lang="en-US" sz="1200" b="0" dirty="0"/>
                        <a:t>$1,000</a:t>
                      </a:r>
                      <a:endParaRPr lang="en-US" sz="1200" b="0" dirty="0">
                        <a:latin typeface="Arial" panose="020B0604020202020204" pitchFamily="34" charset="0"/>
                        <a:cs typeface="Arial" panose="020B0604020202020204" pitchFamily="34"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lang="en-US" sz="1200" b="0" dirty="0"/>
                        <a:t>-</a:t>
                      </a:r>
                      <a:endParaRPr lang="en-US" sz="1200" b="0" dirty="0">
                        <a:latin typeface="Arial" panose="020B0604020202020204" pitchFamily="34" charset="0"/>
                        <a:cs typeface="Arial" panose="020B0604020202020204" pitchFamily="34"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lang="en-US" sz="1200" b="0" dirty="0"/>
                        <a:t>-</a:t>
                      </a:r>
                      <a:endParaRPr lang="en-US" sz="12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16858536"/>
                  </a:ext>
                </a:extLst>
              </a:tr>
            </a:tbl>
          </a:graphicData>
        </a:graphic>
      </p:graphicFrame>
    </p:spTree>
    <p:extLst>
      <p:ext uri="{BB962C8B-B14F-4D97-AF65-F5344CB8AC3E}">
        <p14:creationId xmlns:p14="http://schemas.microsoft.com/office/powerpoint/2010/main" val="14541383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7A28D7-AF9C-4AE6-AD01-36981B09BE60}"/>
              </a:ext>
            </a:extLst>
          </p:cNvPr>
          <p:cNvSpPr>
            <a:spLocks noGrp="1"/>
          </p:cNvSpPr>
          <p:nvPr>
            <p:ph sz="half" idx="13"/>
          </p:nvPr>
        </p:nvSpPr>
        <p:spPr>
          <a:xfrm>
            <a:off x="292388" y="931663"/>
            <a:ext cx="4934478" cy="473825"/>
          </a:xfrm>
        </p:spPr>
        <p:txBody>
          <a:bodyPr>
            <a:noAutofit/>
          </a:bodyPr>
          <a:lstStyle/>
          <a:p>
            <a:r>
              <a:rPr lang="en-US" sz="2400" dirty="0">
                <a:latin typeface="Arial" panose="020B0604020202020204" pitchFamily="34" charset="0"/>
                <a:cs typeface="Arial" panose="020B0604020202020204" pitchFamily="34" charset="0"/>
              </a:rPr>
              <a:t>Question 7a Continued</a:t>
            </a:r>
          </a:p>
        </p:txBody>
      </p:sp>
      <p:graphicFrame>
        <p:nvGraphicFramePr>
          <p:cNvPr id="5" name="Content Placeholder 5">
            <a:extLst>
              <a:ext uri="{FF2B5EF4-FFF2-40B4-BE49-F238E27FC236}">
                <a16:creationId xmlns:a16="http://schemas.microsoft.com/office/drawing/2014/main" id="{1AAA647D-B9B6-C571-32AE-1CB41720702E}"/>
              </a:ext>
            </a:extLst>
          </p:cNvPr>
          <p:cNvGraphicFramePr>
            <a:graphicFrameLocks/>
          </p:cNvGraphicFramePr>
          <p:nvPr>
            <p:extLst>
              <p:ext uri="{D42A27DB-BD31-4B8C-83A1-F6EECF244321}">
                <p14:modId xmlns:p14="http://schemas.microsoft.com/office/powerpoint/2010/main" val="238970752"/>
              </p:ext>
            </p:extLst>
          </p:nvPr>
        </p:nvGraphicFramePr>
        <p:xfrm>
          <a:off x="522362" y="1768092"/>
          <a:ext cx="10011527" cy="3209722"/>
        </p:xfrm>
        <a:graphic>
          <a:graphicData uri="http://schemas.openxmlformats.org/drawingml/2006/table">
            <a:tbl>
              <a:tblPr firstRow="1" bandRow="1">
                <a:tableStyleId>{93296810-A885-4BE3-A3E7-6D5BEEA58F35}</a:tableStyleId>
              </a:tblPr>
              <a:tblGrid>
                <a:gridCol w="3788496">
                  <a:extLst>
                    <a:ext uri="{9D8B030D-6E8A-4147-A177-3AD203B41FA5}">
                      <a16:colId xmlns:a16="http://schemas.microsoft.com/office/drawing/2014/main" val="3273636794"/>
                    </a:ext>
                  </a:extLst>
                </a:gridCol>
                <a:gridCol w="1542920">
                  <a:extLst>
                    <a:ext uri="{9D8B030D-6E8A-4147-A177-3AD203B41FA5}">
                      <a16:colId xmlns:a16="http://schemas.microsoft.com/office/drawing/2014/main" val="1560144800"/>
                    </a:ext>
                  </a:extLst>
                </a:gridCol>
                <a:gridCol w="1528380">
                  <a:extLst>
                    <a:ext uri="{9D8B030D-6E8A-4147-A177-3AD203B41FA5}">
                      <a16:colId xmlns:a16="http://schemas.microsoft.com/office/drawing/2014/main" val="2406765086"/>
                    </a:ext>
                  </a:extLst>
                </a:gridCol>
                <a:gridCol w="1623351">
                  <a:extLst>
                    <a:ext uri="{9D8B030D-6E8A-4147-A177-3AD203B41FA5}">
                      <a16:colId xmlns:a16="http://schemas.microsoft.com/office/drawing/2014/main" val="2565318816"/>
                    </a:ext>
                  </a:extLst>
                </a:gridCol>
                <a:gridCol w="1528380">
                  <a:extLst>
                    <a:ext uri="{9D8B030D-6E8A-4147-A177-3AD203B41FA5}">
                      <a16:colId xmlns:a16="http://schemas.microsoft.com/office/drawing/2014/main" val="2709850282"/>
                    </a:ext>
                  </a:extLst>
                </a:gridCol>
              </a:tblGrid>
              <a:tr h="578376">
                <a:tc>
                  <a:txBody>
                    <a:bodyPr/>
                    <a:lstStyle/>
                    <a:p>
                      <a:pPr algn="ctr"/>
                      <a:r>
                        <a:rPr lang="en-US" sz="1400" b="1" dirty="0">
                          <a:solidFill>
                            <a:schemeClr val="bg1"/>
                          </a:solidFill>
                        </a:rPr>
                        <a:t>Programs</a:t>
                      </a:r>
                      <a:endParaRPr lang="en-US" sz="1400" b="1"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tcPr>
                </a:tc>
                <a:tc>
                  <a:txBody>
                    <a:bodyPr/>
                    <a:lstStyle/>
                    <a:p>
                      <a:pPr algn="ctr"/>
                      <a:r>
                        <a:rPr lang="en-US" sz="1400" b="1" dirty="0">
                          <a:solidFill>
                            <a:schemeClr val="bg1"/>
                          </a:solidFill>
                        </a:rPr>
                        <a:t>Participation</a:t>
                      </a:r>
                      <a:r>
                        <a:rPr lang="en-US" sz="1400" b="1" baseline="0" dirty="0">
                          <a:solidFill>
                            <a:schemeClr val="bg1"/>
                          </a:solidFill>
                        </a:rPr>
                        <a:t> </a:t>
                      </a:r>
                    </a:p>
                    <a:p>
                      <a:pPr algn="ctr"/>
                      <a:r>
                        <a:rPr lang="en-US" sz="1400" b="1" baseline="0" dirty="0">
                          <a:solidFill>
                            <a:schemeClr val="bg1"/>
                          </a:solidFill>
                        </a:rPr>
                        <a:t>FY 2026</a:t>
                      </a:r>
                      <a:endParaRPr lang="en-US" sz="1400" b="1" dirty="0">
                        <a:solidFill>
                          <a:schemeClr val="bg1"/>
                        </a:solidFill>
                        <a:latin typeface="Arial" panose="020B0604020202020204" pitchFamily="34" charset="0"/>
                        <a:cs typeface="Arial" panose="020B0604020202020204" pitchFamily="34" charset="0"/>
                      </a:endParaRP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tcPr>
                </a:tc>
                <a:tc>
                  <a:txBody>
                    <a:bodyPr/>
                    <a:lstStyle/>
                    <a:p>
                      <a:pPr algn="ctr"/>
                      <a:r>
                        <a:rPr lang="en-US" sz="1400" b="1" dirty="0">
                          <a:solidFill>
                            <a:schemeClr val="bg1"/>
                          </a:solidFill>
                        </a:rPr>
                        <a:t>FY 2026 Cost</a:t>
                      </a:r>
                      <a:endParaRPr lang="en-US" sz="1400" b="1" dirty="0">
                        <a:solidFill>
                          <a:schemeClr val="bg1"/>
                        </a:solidFill>
                        <a:latin typeface="Arial" panose="020B0604020202020204" pitchFamily="34" charset="0"/>
                        <a:cs typeface="Arial" panose="020B0604020202020204" pitchFamily="34" charset="0"/>
                      </a:endParaRP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tcPr>
                </a:tc>
                <a:tc>
                  <a:txBody>
                    <a:bodyPr/>
                    <a:lstStyle/>
                    <a:p>
                      <a:pPr algn="ctr"/>
                      <a:r>
                        <a:rPr lang="en-US" sz="1400" b="1" dirty="0">
                          <a:solidFill>
                            <a:schemeClr val="bg1"/>
                          </a:solidFill>
                        </a:rPr>
                        <a:t>Participation</a:t>
                      </a:r>
                      <a:r>
                        <a:rPr lang="en-US" sz="1400" b="1" baseline="0" dirty="0">
                          <a:solidFill>
                            <a:schemeClr val="bg1"/>
                          </a:solidFill>
                        </a:rPr>
                        <a:t> </a:t>
                      </a:r>
                    </a:p>
                    <a:p>
                      <a:pPr algn="ctr"/>
                      <a:r>
                        <a:rPr lang="en-US" sz="1400" b="1" baseline="0" dirty="0">
                          <a:solidFill>
                            <a:schemeClr val="bg1"/>
                          </a:solidFill>
                        </a:rPr>
                        <a:t>FY 2025</a:t>
                      </a:r>
                      <a:endParaRPr lang="en-US" sz="1400" b="1" dirty="0">
                        <a:solidFill>
                          <a:schemeClr val="bg1"/>
                        </a:solidFill>
                        <a:latin typeface="Arial" panose="020B0604020202020204" pitchFamily="34" charset="0"/>
                        <a:cs typeface="Arial" panose="020B0604020202020204" pitchFamily="34" charset="0"/>
                      </a:endParaRP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tcPr>
                </a:tc>
                <a:tc>
                  <a:txBody>
                    <a:bodyPr/>
                    <a:lstStyle/>
                    <a:p>
                      <a:pPr algn="ctr"/>
                      <a:r>
                        <a:rPr lang="en-US" sz="1400" b="1" dirty="0">
                          <a:solidFill>
                            <a:schemeClr val="bg1"/>
                          </a:solidFill>
                        </a:rPr>
                        <a:t>FY 2025 Cost</a:t>
                      </a:r>
                      <a:endParaRPr lang="en-US" sz="1400" b="1" dirty="0">
                        <a:solidFill>
                          <a:schemeClr val="bg1"/>
                        </a:solidFill>
                        <a:latin typeface="Arial" panose="020B0604020202020204" pitchFamily="34" charset="0"/>
                        <a:cs typeface="Arial" panose="020B0604020202020204" pitchFamily="34" charset="0"/>
                      </a:endParaRP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187228940"/>
                  </a:ext>
                </a:extLst>
              </a:tr>
              <a:tr h="341465">
                <a:tc>
                  <a:txBody>
                    <a:bodyPr/>
                    <a:lstStyle/>
                    <a:p>
                      <a:pPr algn="ctr"/>
                      <a:r>
                        <a:rPr lang="en-US" sz="1400" b="0" dirty="0"/>
                        <a:t>Fitness in the Parks</a:t>
                      </a:r>
                      <a:endParaRPr lang="en-US" sz="1400" b="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sz="1400" b="0" dirty="0"/>
                        <a:t>-</a:t>
                      </a:r>
                      <a:endParaRPr lang="en-US" sz="1400" b="0" dirty="0">
                        <a:latin typeface="Arial" panose="020B0604020202020204" pitchFamily="34" charset="0"/>
                        <a:cs typeface="Arial" panose="020B060402020202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sz="1400" b="0" dirty="0"/>
                        <a:t>-</a:t>
                      </a:r>
                      <a:endParaRPr lang="en-US" sz="1400" b="0" dirty="0">
                        <a:latin typeface="Arial" panose="020B0604020202020204" pitchFamily="34" charset="0"/>
                        <a:cs typeface="Arial" panose="020B060402020202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sz="1400" b="0" dirty="0"/>
                        <a:t>75 (summer)</a:t>
                      </a:r>
                      <a:endParaRPr lang="en-US" sz="1400" b="0" dirty="0">
                        <a:latin typeface="Arial" panose="020B0604020202020204" pitchFamily="34" charset="0"/>
                        <a:cs typeface="Arial" panose="020B060402020202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sz="1400" b="0" dirty="0"/>
                        <a:t>$225</a:t>
                      </a:r>
                      <a:endParaRPr lang="en-US" sz="1400" b="0" dirty="0">
                        <a:latin typeface="Arial" panose="020B0604020202020204" pitchFamily="34" charset="0"/>
                        <a:cs typeface="Arial" panose="020B0604020202020204" pitchFamily="34" charset="0"/>
                      </a:endParaRPr>
                    </a:p>
                  </a:txBody>
                  <a:tcPr>
                    <a:lnL w="12700" cmpd="sng">
                      <a:noFill/>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930140434"/>
                  </a:ext>
                </a:extLst>
              </a:tr>
              <a:tr h="341465">
                <a:tc>
                  <a:txBody>
                    <a:bodyPr/>
                    <a:lstStyle/>
                    <a:p>
                      <a:pPr algn="ctr"/>
                      <a:r>
                        <a:rPr lang="en-US" sz="1400" b="0" dirty="0"/>
                        <a:t>Martial Arts (Youth)</a:t>
                      </a:r>
                      <a:endParaRPr lang="en-US" sz="1400" b="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b="0" dirty="0"/>
                        <a:t>25</a:t>
                      </a:r>
                      <a:endParaRPr lang="en-US" sz="1400" b="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b="0" dirty="0"/>
                        <a:t>$1,500</a:t>
                      </a:r>
                      <a:endParaRPr lang="en-US" sz="1400" b="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b="0" dirty="0"/>
                        <a:t>25</a:t>
                      </a:r>
                      <a:endParaRPr lang="en-US" sz="1400" b="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b="0" dirty="0"/>
                        <a:t>$1,300</a:t>
                      </a:r>
                      <a:endParaRPr lang="en-US" sz="1400" b="0" dirty="0">
                        <a:latin typeface="Arial" panose="020B0604020202020204" pitchFamily="34" charset="0"/>
                        <a:cs typeface="Arial" panose="020B0604020202020204" pitchFamily="34" charset="0"/>
                      </a:endParaRP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402687292"/>
                  </a:ext>
                </a:extLst>
              </a:tr>
              <a:tr h="405861">
                <a:tc>
                  <a:txBody>
                    <a:bodyPr/>
                    <a:lstStyle/>
                    <a:p>
                      <a:pPr algn="ctr"/>
                      <a:r>
                        <a:rPr lang="en-US" sz="1400" b="0" dirty="0"/>
                        <a:t>Martial Arts (Adult)</a:t>
                      </a:r>
                      <a:endParaRPr lang="en-US" sz="1400" b="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b="0" dirty="0"/>
                        <a:t>10</a:t>
                      </a:r>
                      <a:endParaRPr lang="en-US" sz="1400" b="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b="0" dirty="0"/>
                        <a:t>N/A</a:t>
                      </a:r>
                      <a:endParaRPr lang="en-US" sz="1400" b="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b="0" dirty="0"/>
                        <a:t>10</a:t>
                      </a:r>
                      <a:endParaRPr lang="en-US" sz="1400" b="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b="0" dirty="0"/>
                        <a:t>N/A</a:t>
                      </a:r>
                      <a:endParaRPr lang="en-US" sz="1400" b="0" dirty="0">
                        <a:latin typeface="Arial" panose="020B0604020202020204" pitchFamily="34" charset="0"/>
                        <a:cs typeface="Arial" panose="020B0604020202020204" pitchFamily="34" charset="0"/>
                      </a:endParaRP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971221167"/>
                  </a:ext>
                </a:extLst>
              </a:tr>
              <a:tr h="341465">
                <a:tc>
                  <a:txBody>
                    <a:bodyPr/>
                    <a:lstStyle/>
                    <a:p>
                      <a:pPr algn="ctr"/>
                      <a:r>
                        <a:rPr lang="en-US" sz="1400" b="0" dirty="0"/>
                        <a:t>T-Ball – Judy Johnson</a:t>
                      </a:r>
                      <a:endParaRPr lang="en-US" sz="1400" b="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b="0" dirty="0"/>
                        <a:t>93</a:t>
                      </a:r>
                      <a:endParaRPr lang="en-US" sz="1400" b="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b="0" dirty="0"/>
                        <a:t>$2,000</a:t>
                      </a:r>
                      <a:endParaRPr lang="en-US" sz="1400" b="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b="0" dirty="0"/>
                        <a:t>68</a:t>
                      </a:r>
                      <a:endParaRPr lang="en-US" sz="1400" b="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b="0" dirty="0"/>
                        <a:t>$550</a:t>
                      </a:r>
                      <a:endParaRPr lang="en-US" sz="1400" b="0" dirty="0">
                        <a:latin typeface="Arial" panose="020B0604020202020204" pitchFamily="34" charset="0"/>
                        <a:cs typeface="Arial" panose="020B0604020202020204" pitchFamily="34" charset="0"/>
                      </a:endParaRP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40933889"/>
                  </a:ext>
                </a:extLst>
              </a:tr>
              <a:tr h="341465">
                <a:tc>
                  <a:txBody>
                    <a:bodyPr/>
                    <a:lstStyle/>
                    <a:p>
                      <a:pPr algn="ctr"/>
                      <a:r>
                        <a:rPr lang="en-US" sz="1400" b="0" dirty="0"/>
                        <a:t>Expand Your Mind – Afterschool Program </a:t>
                      </a:r>
                      <a:endParaRPr lang="en-US" sz="14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60</a:t>
                      </a:r>
                      <a:endParaRPr lang="en-US" sz="1400" b="0" dirty="0">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b="0" dirty="0"/>
                        <a:t>$10,000</a:t>
                      </a:r>
                      <a:endParaRPr lang="en-US" sz="1400" b="0" dirty="0">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b="0" dirty="0"/>
                        <a:t>60 </a:t>
                      </a:r>
                      <a:endParaRPr lang="en-US" sz="1400" b="0" dirty="0">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b="0" dirty="0"/>
                        <a:t>$10,000</a:t>
                      </a:r>
                      <a:endParaRPr lang="en-US" sz="1400" b="0" dirty="0">
                        <a:latin typeface="Arial" panose="020B0604020202020204" pitchFamily="34" charset="0"/>
                        <a:cs typeface="Arial" panose="020B0604020202020204" pitchFamily="34" charset="0"/>
                      </a:endParaRPr>
                    </a:p>
                  </a:txBody>
                  <a:tcPr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271638076"/>
                  </a:ext>
                </a:extLst>
              </a:tr>
              <a:tr h="341465">
                <a:tc>
                  <a:txBody>
                    <a:bodyPr/>
                    <a:lstStyle/>
                    <a:p>
                      <a:pPr algn="ctr"/>
                      <a:r>
                        <a:rPr lang="en-US" sz="1400" b="0" dirty="0"/>
                        <a:t>Double Dutch</a:t>
                      </a:r>
                      <a:endParaRPr lang="en-US" sz="14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250</a:t>
                      </a:r>
                      <a:endParaRPr lang="en-US" sz="1400" b="0" dirty="0">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b="0" dirty="0"/>
                        <a:t>$3,800</a:t>
                      </a:r>
                      <a:endParaRPr lang="en-US" sz="1400" b="0" dirty="0">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b="0" dirty="0"/>
                        <a:t>182</a:t>
                      </a:r>
                      <a:endParaRPr lang="en-US" sz="1400" b="0" dirty="0">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b="0" dirty="0"/>
                        <a:t>$2,500</a:t>
                      </a:r>
                      <a:endParaRPr lang="en-US" sz="1400" b="0" dirty="0">
                        <a:latin typeface="Arial" panose="020B0604020202020204" pitchFamily="34" charset="0"/>
                        <a:cs typeface="Arial" panose="020B0604020202020204" pitchFamily="34" charset="0"/>
                      </a:endParaRPr>
                    </a:p>
                  </a:txBody>
                  <a:tcPr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491617551"/>
                  </a:ext>
                </a:extLst>
              </a:tr>
              <a:tr h="341465">
                <a:tc>
                  <a:txBody>
                    <a:bodyPr/>
                    <a:lstStyle/>
                    <a:p>
                      <a:pPr algn="ctr"/>
                      <a:r>
                        <a:rPr lang="en-US" sz="1400" b="0" dirty="0"/>
                        <a:t>WHACC Fatherhood Group</a:t>
                      </a:r>
                      <a:endParaRPr lang="en-US" sz="14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15 (new program)</a:t>
                      </a:r>
                      <a:endParaRPr lang="en-US" sz="1400" b="0" dirty="0">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b="0" dirty="0"/>
                        <a:t>External Funding Source </a:t>
                      </a:r>
                      <a:endParaRPr lang="en-US" sz="1400" b="0" dirty="0">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b="0" dirty="0"/>
                        <a:t>-</a:t>
                      </a:r>
                      <a:endParaRPr lang="en-US" sz="1400" b="0" dirty="0">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b="0" dirty="0"/>
                        <a:t>-</a:t>
                      </a:r>
                      <a:endParaRPr lang="en-US" sz="1400" b="0" dirty="0">
                        <a:latin typeface="Arial" panose="020B0604020202020204" pitchFamily="34" charset="0"/>
                        <a:cs typeface="Arial" panose="020B0604020202020204" pitchFamily="34" charset="0"/>
                      </a:endParaRPr>
                    </a:p>
                  </a:txBody>
                  <a:tcPr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57961353"/>
                  </a:ext>
                </a:extLst>
              </a:tr>
            </a:tbl>
          </a:graphicData>
        </a:graphic>
      </p:graphicFrame>
    </p:spTree>
    <p:extLst>
      <p:ext uri="{BB962C8B-B14F-4D97-AF65-F5344CB8AC3E}">
        <p14:creationId xmlns:p14="http://schemas.microsoft.com/office/powerpoint/2010/main" val="27848603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03464-DAF8-E376-954D-CF76688E5FD8}"/>
            </a:ext>
          </a:extLst>
        </p:cNvPr>
        <p:cNvGrpSpPr/>
        <p:nvPr/>
      </p:nvGrpSpPr>
      <p:grpSpPr>
        <a:xfrm>
          <a:off x="0" y="0"/>
          <a:ext cx="0" cy="0"/>
          <a:chOff x="0" y="0"/>
          <a:chExt cx="0" cy="0"/>
        </a:xfrm>
      </p:grpSpPr>
      <p:graphicFrame>
        <p:nvGraphicFramePr>
          <p:cNvPr id="5" name="Content Placeholder 5">
            <a:extLst>
              <a:ext uri="{FF2B5EF4-FFF2-40B4-BE49-F238E27FC236}">
                <a16:creationId xmlns:a16="http://schemas.microsoft.com/office/drawing/2014/main" id="{651BF872-0C3E-25FF-E12D-34F868709D72}"/>
              </a:ext>
            </a:extLst>
          </p:cNvPr>
          <p:cNvGraphicFramePr>
            <a:graphicFrameLocks/>
          </p:cNvGraphicFramePr>
          <p:nvPr>
            <p:extLst>
              <p:ext uri="{D42A27DB-BD31-4B8C-83A1-F6EECF244321}">
                <p14:modId xmlns:p14="http://schemas.microsoft.com/office/powerpoint/2010/main" val="579149213"/>
              </p:ext>
            </p:extLst>
          </p:nvPr>
        </p:nvGraphicFramePr>
        <p:xfrm>
          <a:off x="860922" y="2044715"/>
          <a:ext cx="9791838" cy="3059300"/>
        </p:xfrm>
        <a:graphic>
          <a:graphicData uri="http://schemas.openxmlformats.org/drawingml/2006/table">
            <a:tbl>
              <a:tblPr firstRow="1" bandRow="1">
                <a:tableStyleId>{93296810-A885-4BE3-A3E7-6D5BEEA58F35}</a:tableStyleId>
              </a:tblPr>
              <a:tblGrid>
                <a:gridCol w="3680869">
                  <a:extLst>
                    <a:ext uri="{9D8B030D-6E8A-4147-A177-3AD203B41FA5}">
                      <a16:colId xmlns:a16="http://schemas.microsoft.com/office/drawing/2014/main" val="3273636794"/>
                    </a:ext>
                  </a:extLst>
                </a:gridCol>
                <a:gridCol w="2501381">
                  <a:extLst>
                    <a:ext uri="{9D8B030D-6E8A-4147-A177-3AD203B41FA5}">
                      <a16:colId xmlns:a16="http://schemas.microsoft.com/office/drawing/2014/main" val="1560144800"/>
                    </a:ext>
                  </a:extLst>
                </a:gridCol>
                <a:gridCol w="3609588">
                  <a:extLst>
                    <a:ext uri="{9D8B030D-6E8A-4147-A177-3AD203B41FA5}">
                      <a16:colId xmlns:a16="http://schemas.microsoft.com/office/drawing/2014/main" val="2406765086"/>
                    </a:ext>
                  </a:extLst>
                </a:gridCol>
              </a:tblGrid>
              <a:tr h="1182002">
                <a:tc>
                  <a:txBody>
                    <a:bodyPr/>
                    <a:lstStyle/>
                    <a:p>
                      <a:pPr algn="ctr"/>
                      <a:r>
                        <a:rPr lang="en-US" sz="1400" b="1" dirty="0">
                          <a:solidFill>
                            <a:schemeClr val="bg1"/>
                          </a:solidFill>
                        </a:rPr>
                        <a:t>Programs</a:t>
                      </a:r>
                      <a:endParaRPr lang="en-US" sz="1400" b="1"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sz="1400" b="1" dirty="0">
                          <a:solidFill>
                            <a:schemeClr val="bg1"/>
                          </a:solidFill>
                        </a:rPr>
                        <a:t>Participation</a:t>
                      </a:r>
                      <a:r>
                        <a:rPr lang="en-US" sz="1400" b="1" baseline="0" dirty="0">
                          <a:solidFill>
                            <a:schemeClr val="bg1"/>
                          </a:solidFill>
                        </a:rPr>
                        <a:t> </a:t>
                      </a:r>
                    </a:p>
                    <a:p>
                      <a:pPr algn="ctr"/>
                      <a:r>
                        <a:rPr lang="en-US" sz="1400" b="1" baseline="0" dirty="0">
                          <a:solidFill>
                            <a:schemeClr val="bg1"/>
                          </a:solidFill>
                        </a:rPr>
                        <a:t>FY 2026</a:t>
                      </a:r>
                      <a:endParaRPr lang="en-US" sz="1400" b="1" dirty="0">
                        <a:solidFill>
                          <a:schemeClr val="bg1"/>
                        </a:solidFill>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en-US" sz="1400" b="1" dirty="0">
                          <a:solidFill>
                            <a:schemeClr val="bg1"/>
                          </a:solidFill>
                        </a:rPr>
                        <a:t>FY 2026 Cost</a:t>
                      </a:r>
                      <a:endParaRPr lang="en-US" sz="1400" b="1" dirty="0">
                        <a:solidFill>
                          <a:schemeClr val="bg1"/>
                        </a:solidFill>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187228940"/>
                  </a:ext>
                </a:extLst>
              </a:tr>
              <a:tr h="625766">
                <a:tc>
                  <a:txBody>
                    <a:bodyPr/>
                    <a:lstStyle/>
                    <a:p>
                      <a:pPr algn="l"/>
                      <a:r>
                        <a:rPr lang="en-US" sz="1200" b="0" dirty="0"/>
                        <a:t>Kickball Leagues/Clinics (Youth/Adult) </a:t>
                      </a:r>
                      <a:endParaRPr lang="en-US" sz="12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200" b="0" dirty="0"/>
                        <a:t>183 (new program)</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$300</a:t>
                      </a:r>
                      <a:endParaRPr lang="en-US" sz="12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538287169"/>
                  </a:ext>
                </a:extLst>
              </a:tr>
              <a:tr h="625766">
                <a:tc>
                  <a:txBody>
                    <a:bodyPr/>
                    <a:lstStyle/>
                    <a:p>
                      <a:pPr algn="l"/>
                      <a:r>
                        <a:rPr lang="en-US" sz="1200" b="0" dirty="0"/>
                        <a:t>Youth Yoga Program</a:t>
                      </a:r>
                      <a:endParaRPr lang="en-US" sz="12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200" b="0" dirty="0"/>
                        <a:t>30 (new program)</a:t>
                      </a:r>
                      <a:endParaRPr lang="en-US" sz="1200" b="0" dirty="0">
                        <a:latin typeface="Arial" panose="020B0604020202020204" pitchFamily="34" charset="0"/>
                        <a:cs typeface="Arial" panose="020B0604020202020204" pitchFamily="34" charset="0"/>
                      </a:endParaRPr>
                    </a:p>
                  </a:txBody>
                  <a:tcPr anchor="ctr"/>
                </a:tc>
                <a:tc>
                  <a:txBody>
                    <a:bodyPr/>
                    <a:lstStyle/>
                    <a:p>
                      <a:pPr algn="ctr"/>
                      <a:r>
                        <a:rPr lang="en-US" sz="1200" b="0" dirty="0"/>
                        <a:t>$250</a:t>
                      </a:r>
                      <a:endParaRPr lang="en-US" sz="12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083423249"/>
                  </a:ext>
                </a:extLst>
              </a:tr>
              <a:tr h="625766">
                <a:tc>
                  <a:txBody>
                    <a:bodyPr/>
                    <a:lstStyle/>
                    <a:p>
                      <a:pPr algn="l"/>
                      <a:r>
                        <a:rPr lang="en-US" sz="1200" b="0" dirty="0"/>
                        <a:t>Youth Dodgeball League – (Co-Ed) </a:t>
                      </a:r>
                      <a:endParaRPr lang="en-US" sz="12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1200" b="0" dirty="0"/>
                        <a:t>40 (new program)</a:t>
                      </a:r>
                      <a:endParaRPr lang="en-US" sz="1200" b="0" dirty="0">
                        <a:latin typeface="Arial" panose="020B0604020202020204" pitchFamily="34" charset="0"/>
                        <a:cs typeface="Arial" panose="020B0604020202020204" pitchFamily="34"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lang="en-US" sz="1200" b="0" dirty="0"/>
                        <a:t>$300</a:t>
                      </a:r>
                      <a:endParaRPr lang="en-US" sz="12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84605637"/>
                  </a:ext>
                </a:extLst>
              </a:tr>
            </a:tbl>
          </a:graphicData>
        </a:graphic>
      </p:graphicFrame>
      <p:sp>
        <p:nvSpPr>
          <p:cNvPr id="2" name="Content Placeholder 2">
            <a:extLst>
              <a:ext uri="{FF2B5EF4-FFF2-40B4-BE49-F238E27FC236}">
                <a16:creationId xmlns:a16="http://schemas.microsoft.com/office/drawing/2014/main" id="{B461A938-3073-E530-0FEB-4EC5B7522ECF}"/>
              </a:ext>
            </a:extLst>
          </p:cNvPr>
          <p:cNvSpPr txBox="1">
            <a:spLocks/>
          </p:cNvSpPr>
          <p:nvPr/>
        </p:nvSpPr>
        <p:spPr>
          <a:xfrm>
            <a:off x="284850" y="1085737"/>
            <a:ext cx="4934478" cy="473825"/>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latin typeface="Arial" panose="020B0604020202020204" pitchFamily="34" charset="0"/>
                <a:cs typeface="Arial" panose="020B0604020202020204" pitchFamily="34" charset="0"/>
              </a:rPr>
              <a:t>Question 7a Continued</a:t>
            </a:r>
          </a:p>
        </p:txBody>
      </p:sp>
    </p:spTree>
    <p:extLst>
      <p:ext uri="{BB962C8B-B14F-4D97-AF65-F5344CB8AC3E}">
        <p14:creationId xmlns:p14="http://schemas.microsoft.com/office/powerpoint/2010/main" val="4428894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6CF62C-B393-C979-0AC8-38A7BF6E54E8}"/>
              </a:ext>
            </a:extLst>
          </p:cNvPr>
          <p:cNvSpPr>
            <a:spLocks noGrp="1"/>
          </p:cNvSpPr>
          <p:nvPr>
            <p:ph sz="half" idx="2"/>
          </p:nvPr>
        </p:nvSpPr>
        <p:spPr>
          <a:xfrm>
            <a:off x="263051" y="1758576"/>
            <a:ext cx="11508819" cy="3184127"/>
          </a:xfrm>
        </p:spPr>
        <p:txBody>
          <a:bodyPr>
            <a:norm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Discuss current vacant positions.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914400" lvl="1" indent="-457200" eaLnBrk="0" fontAlgn="base" hangingPunct="0">
              <a:lnSpc>
                <a:spcPct val="100000"/>
              </a:lnSpc>
              <a:spcBef>
                <a:spcPct val="0"/>
              </a:spcBef>
              <a:spcAft>
                <a:spcPts val="1200"/>
              </a:spcAft>
              <a:buFont typeface="+mj-lt"/>
              <a:buAutoNum type="alphaLcParenR"/>
            </a:pPr>
            <a:r>
              <a:rPr lang="en-US" sz="1600" dirty="0">
                <a:latin typeface="Arial" panose="020B0604020202020204" pitchFamily="34" charset="0"/>
                <a:cs typeface="Arial" panose="020B0604020202020204" pitchFamily="34" charset="0"/>
              </a:rPr>
              <a:t>Discuss any current vacant positions. </a:t>
            </a:r>
          </a:p>
          <a:p>
            <a:pPr marL="914400" lvl="1" indent="-457200" eaLnBrk="0" fontAlgn="base" hangingPunct="0">
              <a:lnSpc>
                <a:spcPct val="100000"/>
              </a:lnSpc>
              <a:spcBef>
                <a:spcPct val="0"/>
              </a:spcBef>
              <a:spcAft>
                <a:spcPts val="1200"/>
              </a:spcAft>
              <a:buFont typeface="+mj-lt"/>
              <a:buAutoNum type="alphaLcParenR"/>
            </a:pPr>
            <a:r>
              <a:rPr lang="en-US" sz="1600" dirty="0">
                <a:latin typeface="Arial" panose="020B0604020202020204" pitchFamily="34" charset="0"/>
                <a:cs typeface="Arial" panose="020B0604020202020204" pitchFamily="34" charset="0"/>
              </a:rPr>
              <a:t>Specify duration of the vacancy.</a:t>
            </a:r>
          </a:p>
          <a:p>
            <a:pPr marL="914400" lvl="1" indent="-457200" eaLnBrk="0" fontAlgn="base" hangingPunct="0">
              <a:lnSpc>
                <a:spcPct val="100000"/>
              </a:lnSpc>
              <a:spcBef>
                <a:spcPct val="0"/>
              </a:spcBef>
              <a:spcAft>
                <a:spcPts val="1200"/>
              </a:spcAft>
              <a:buFont typeface="+mj-lt"/>
              <a:buAutoNum type="alphaLcParenR"/>
            </a:pPr>
            <a:r>
              <a:rPr lang="en-US" sz="1600" dirty="0">
                <a:latin typeface="Arial" panose="020B0604020202020204" pitchFamily="34" charset="0"/>
                <a:cs typeface="Arial" panose="020B0604020202020204" pitchFamily="34" charset="0"/>
              </a:rPr>
              <a:t>Specify timeframe for filling position.</a:t>
            </a:r>
          </a:p>
          <a:p>
            <a:pPr marL="914400" lvl="1" indent="-457200" eaLnBrk="0" fontAlgn="base" hangingPunct="0">
              <a:lnSpc>
                <a:spcPct val="100000"/>
              </a:lnSpc>
              <a:spcBef>
                <a:spcPct val="0"/>
              </a:spcBef>
              <a:spcAft>
                <a:spcPts val="1200"/>
              </a:spcAft>
              <a:buFont typeface="+mj-lt"/>
              <a:buAutoNum type="alphaLcParenR"/>
            </a:pPr>
            <a:r>
              <a:rPr lang="en-US" sz="1600" dirty="0">
                <a:latin typeface="Arial" panose="020B0604020202020204" pitchFamily="34" charset="0"/>
                <a:cs typeface="Arial" panose="020B0604020202020204" pitchFamily="34" charset="0"/>
              </a:rPr>
              <a:t>Specify impact to the department due to the length of the vacancy. </a:t>
            </a:r>
          </a:p>
          <a:p>
            <a:pPr marL="914400" lvl="2" indent="0" eaLnBrk="0" fontAlgn="base" hangingPunct="0">
              <a:lnSpc>
                <a:spcPct val="100000"/>
              </a:lnSpc>
              <a:spcBef>
                <a:spcPct val="0"/>
              </a:spcBef>
              <a:spcAft>
                <a:spcPts val="1200"/>
              </a:spcAft>
              <a:buNone/>
            </a:pPr>
            <a:r>
              <a:rPr lang="en-US" sz="1600" dirty="0">
                <a:latin typeface="Arial" panose="020B0604020202020204" pitchFamily="34" charset="0"/>
                <a:cs typeface="Arial" panose="020B0604020202020204" pitchFamily="34" charset="0"/>
              </a:rPr>
              <a:t>	i. Any impact to Overtime, Consultants, Temps, etc.</a:t>
            </a:r>
          </a:p>
          <a:p>
            <a:pPr marL="914400" lvl="1" indent="-457200" eaLnBrk="0" fontAlgn="base" hangingPunct="0">
              <a:lnSpc>
                <a:spcPct val="100000"/>
              </a:lnSpc>
              <a:spcBef>
                <a:spcPct val="0"/>
              </a:spcBef>
              <a:spcAft>
                <a:spcPts val="1200"/>
              </a:spcAft>
              <a:buFont typeface="+mj-lt"/>
              <a:buAutoNum type="alphaLcParenR"/>
            </a:pPr>
            <a:r>
              <a:rPr lang="en-US" sz="1600" dirty="0">
                <a:latin typeface="Arial" panose="020B0604020202020204" pitchFamily="34" charset="0"/>
                <a:cs typeface="Arial" panose="020B0604020202020204" pitchFamily="34" charset="0"/>
              </a:rPr>
              <a:t>Specify if Residency has any impact with filling the vacancies</a:t>
            </a:r>
            <a:endParaRPr lang="en-US" sz="1600" dirty="0">
              <a:solidFill>
                <a:srgbClr val="000000"/>
              </a:solidFill>
              <a:latin typeface="Arial" panose="020B0604020202020204" pitchFamily="34" charset="0"/>
              <a:ea typeface="Calibri" panose="020F050202020403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235C0AB5-FC08-D090-AA4D-2282F42F08E9}"/>
              </a:ext>
            </a:extLst>
          </p:cNvPr>
          <p:cNvSpPr>
            <a:spLocks noGrp="1"/>
          </p:cNvSpPr>
          <p:nvPr>
            <p:ph sz="half" idx="13"/>
          </p:nvPr>
        </p:nvSpPr>
        <p:spPr/>
        <p:txBody>
          <a:bodyPr>
            <a:normAutofit lnSpcReduction="10000"/>
          </a:bodyPr>
          <a:lstStyle/>
          <a:p>
            <a:r>
              <a:rPr lang="en-US" dirty="0">
                <a:latin typeface="Arial" panose="020B0604020202020204" pitchFamily="34" charset="0"/>
                <a:cs typeface="Arial" panose="020B0604020202020204" pitchFamily="34" charset="0"/>
              </a:rPr>
              <a:t>Question 8</a:t>
            </a:r>
          </a:p>
        </p:txBody>
      </p:sp>
    </p:spTree>
    <p:extLst>
      <p:ext uri="{BB962C8B-B14F-4D97-AF65-F5344CB8AC3E}">
        <p14:creationId xmlns:p14="http://schemas.microsoft.com/office/powerpoint/2010/main" val="29709318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8F7F3CA-7D79-45AD-8DFB-72E70C58575A}"/>
              </a:ext>
            </a:extLst>
          </p:cNvPr>
          <p:cNvSpPr>
            <a:spLocks noGrp="1"/>
          </p:cNvSpPr>
          <p:nvPr>
            <p:ph sz="half" idx="2"/>
          </p:nvPr>
        </p:nvSpPr>
        <p:spPr>
          <a:xfrm>
            <a:off x="320787" y="798909"/>
            <a:ext cx="4991442" cy="1243932"/>
          </a:xfrm>
        </p:spPr>
        <p:txBody>
          <a:bodyPr>
            <a:normAutofit/>
          </a:bodyPr>
          <a:lstStyle/>
          <a:p>
            <a:pPr marL="0" marR="0" indent="0">
              <a:spcBef>
                <a:spcPts val="5"/>
              </a:spcBef>
              <a:spcAft>
                <a:spcPts val="0"/>
              </a:spcAft>
              <a:buNone/>
            </a:pPr>
            <a:endParaRPr lang="en-US" sz="2200" dirty="0">
              <a:effectLst/>
              <a:latin typeface="Times New Roman" panose="02020603050405020304" pitchFamily="18" charset="0"/>
              <a:ea typeface="Times New Roman" panose="02020603050405020304" pitchFamily="18" charset="0"/>
            </a:endParaRPr>
          </a:p>
          <a:p>
            <a:pPr marL="458470" indent="-458470"/>
            <a:endParaRPr lang="en-US" dirty="0">
              <a:latin typeface="Calibri"/>
            </a:endParaRPr>
          </a:p>
        </p:txBody>
      </p:sp>
      <p:graphicFrame>
        <p:nvGraphicFramePr>
          <p:cNvPr id="11" name="Table 11">
            <a:extLst>
              <a:ext uri="{FF2B5EF4-FFF2-40B4-BE49-F238E27FC236}">
                <a16:creationId xmlns:a16="http://schemas.microsoft.com/office/drawing/2014/main" id="{0B6E3661-4DD4-4D64-91A0-F4EC419A6C8C}"/>
              </a:ext>
            </a:extLst>
          </p:cNvPr>
          <p:cNvGraphicFramePr>
            <a:graphicFrameLocks noGrp="1"/>
          </p:cNvGraphicFramePr>
          <p:nvPr>
            <p:extLst>
              <p:ext uri="{D42A27DB-BD31-4B8C-83A1-F6EECF244321}">
                <p14:modId xmlns:p14="http://schemas.microsoft.com/office/powerpoint/2010/main" val="3931657584"/>
              </p:ext>
            </p:extLst>
          </p:nvPr>
        </p:nvGraphicFramePr>
        <p:xfrm>
          <a:off x="320787" y="1494922"/>
          <a:ext cx="9895451" cy="5146925"/>
        </p:xfrm>
        <a:graphic>
          <a:graphicData uri="http://schemas.openxmlformats.org/drawingml/2006/table">
            <a:tbl>
              <a:tblPr firstRow="1" bandRow="1">
                <a:tableStyleId>{93296810-A885-4BE3-A3E7-6D5BEEA58F35}</a:tableStyleId>
              </a:tblPr>
              <a:tblGrid>
                <a:gridCol w="2524443">
                  <a:extLst>
                    <a:ext uri="{9D8B030D-6E8A-4147-A177-3AD203B41FA5}">
                      <a16:colId xmlns:a16="http://schemas.microsoft.com/office/drawing/2014/main" val="160330496"/>
                    </a:ext>
                  </a:extLst>
                </a:gridCol>
                <a:gridCol w="1130617">
                  <a:extLst>
                    <a:ext uri="{9D8B030D-6E8A-4147-A177-3AD203B41FA5}">
                      <a16:colId xmlns:a16="http://schemas.microsoft.com/office/drawing/2014/main" val="1360295254"/>
                    </a:ext>
                  </a:extLst>
                </a:gridCol>
                <a:gridCol w="2726705">
                  <a:extLst>
                    <a:ext uri="{9D8B030D-6E8A-4147-A177-3AD203B41FA5}">
                      <a16:colId xmlns:a16="http://schemas.microsoft.com/office/drawing/2014/main" val="854545577"/>
                    </a:ext>
                  </a:extLst>
                </a:gridCol>
                <a:gridCol w="1560201">
                  <a:extLst>
                    <a:ext uri="{9D8B030D-6E8A-4147-A177-3AD203B41FA5}">
                      <a16:colId xmlns:a16="http://schemas.microsoft.com/office/drawing/2014/main" val="3516520638"/>
                    </a:ext>
                  </a:extLst>
                </a:gridCol>
                <a:gridCol w="1953485">
                  <a:extLst>
                    <a:ext uri="{9D8B030D-6E8A-4147-A177-3AD203B41FA5}">
                      <a16:colId xmlns:a16="http://schemas.microsoft.com/office/drawing/2014/main" val="3693353573"/>
                    </a:ext>
                  </a:extLst>
                </a:gridCol>
              </a:tblGrid>
              <a:tr h="407272">
                <a:tc>
                  <a:txBody>
                    <a:bodyPr/>
                    <a:lstStyle/>
                    <a:p>
                      <a:pPr algn="ctr"/>
                      <a:r>
                        <a:rPr lang="en-US" sz="1100" kern="1200" dirty="0">
                          <a:solidFill>
                            <a:schemeClr val="bg1"/>
                          </a:solidFill>
                        </a:rPr>
                        <a:t>Position</a:t>
                      </a:r>
                      <a:endParaRPr lang="en-US" sz="1100" kern="1200" dirty="0">
                        <a:solidFill>
                          <a:schemeClr val="bg1"/>
                        </a:solidFill>
                        <a:latin typeface="Arial" panose="020B0604020202020204" pitchFamily="34" charset="0"/>
                        <a:ea typeface="+mn-ea"/>
                        <a:cs typeface="Arial" panose="020B0604020202020204" pitchFamily="34" charset="0"/>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sz="1100" dirty="0"/>
                        <a:t>Vacancy Date</a:t>
                      </a:r>
                      <a:endParaRPr lang="en-US" sz="1100" dirty="0">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en-US" sz="1100" dirty="0"/>
                        <a:t>Expected Fill Date</a:t>
                      </a:r>
                      <a:endParaRPr lang="en-US" sz="1100" dirty="0">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en-US" sz="1100" dirty="0"/>
                        <a:t>Impact</a:t>
                      </a:r>
                      <a:endParaRPr lang="en-US" sz="1100" dirty="0">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en-US" sz="1100" dirty="0">
                          <a:solidFill>
                            <a:schemeClr val="tx1"/>
                          </a:solidFill>
                        </a:rPr>
                        <a:t>Impact </a:t>
                      </a:r>
                      <a:endParaRPr lang="en-US" sz="1100" dirty="0">
                        <a:solidFill>
                          <a:schemeClr val="tx1"/>
                        </a:solidFill>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52411464"/>
                  </a:ext>
                </a:extLst>
              </a:tr>
              <a:tr h="883664">
                <a:tc>
                  <a:txBody>
                    <a:bodyPr/>
                    <a:lstStyle/>
                    <a:p>
                      <a:pPr algn="ctr"/>
                      <a:r>
                        <a:rPr lang="en-US" sz="1100" b="0" dirty="0"/>
                        <a:t>Superintendent of Park Maintenance </a:t>
                      </a:r>
                      <a:endParaRPr lang="en-US" sz="11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100" b="0" dirty="0"/>
                        <a:t>2/28/26</a:t>
                      </a:r>
                      <a:endParaRPr lang="en-US" sz="1100" b="0" dirty="0">
                        <a:latin typeface="Arial" panose="020B0604020202020204" pitchFamily="34" charset="0"/>
                        <a:cs typeface="Arial" panose="020B0604020202020204" pitchFamily="34" charset="0"/>
                      </a:endParaRPr>
                    </a:p>
                  </a:txBody>
                  <a:tcPr anchor="ctr"/>
                </a:tc>
                <a:tc>
                  <a:txBody>
                    <a:bodyPr/>
                    <a:lstStyle/>
                    <a:p>
                      <a:pPr algn="ctr"/>
                      <a:r>
                        <a:rPr lang="en-US" sz="1100" b="0" dirty="0"/>
                        <a:t>Interviews are scheduled for April 22</a:t>
                      </a:r>
                      <a:r>
                        <a:rPr lang="en-US" sz="1100" b="0" baseline="30000" dirty="0"/>
                        <a:t>nd</a:t>
                      </a:r>
                      <a:endParaRPr lang="en-US" sz="1100" b="0" dirty="0">
                        <a:latin typeface="Arial" panose="020B0604020202020204" pitchFamily="34" charset="0"/>
                        <a:cs typeface="Arial" panose="020B0604020202020204" pitchFamily="34" charset="0"/>
                      </a:endParaRPr>
                    </a:p>
                  </a:txBody>
                  <a:tcPr anchor="ctr"/>
                </a:tc>
                <a:tc>
                  <a:txBody>
                    <a:bodyPr/>
                    <a:lstStyle/>
                    <a:p>
                      <a:pPr algn="ctr"/>
                      <a:r>
                        <a:rPr lang="en-US" sz="1100" b="0" baseline="0" dirty="0"/>
                        <a:t>Administrative &amp; Operational Strain</a:t>
                      </a:r>
                      <a:endParaRPr lang="en-US" sz="1100" b="0" dirty="0">
                        <a:latin typeface="Arial" panose="020B0604020202020204" pitchFamily="34" charset="0"/>
                        <a:cs typeface="Arial" panose="020B0604020202020204" pitchFamily="34" charset="0"/>
                      </a:endParaRPr>
                    </a:p>
                  </a:txBody>
                  <a:tcPr anchor="ctr"/>
                </a:tc>
                <a:tc>
                  <a:txBody>
                    <a:bodyPr/>
                    <a:lstStyle/>
                    <a:p>
                      <a:pPr algn="ctr"/>
                      <a:r>
                        <a:rPr lang="en-US" sz="1100" b="0" dirty="0"/>
                        <a:t>There were only 3 applicants for this position. Residency could have impacted the candidate pool</a:t>
                      </a:r>
                      <a:endParaRPr lang="en-US" sz="11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842659771"/>
                  </a:ext>
                </a:extLst>
              </a:tr>
              <a:tr h="1204997">
                <a:tc>
                  <a:txBody>
                    <a:bodyPr/>
                    <a:lstStyle/>
                    <a:p>
                      <a:pPr algn="ctr"/>
                      <a:r>
                        <a:rPr lang="en-US" sz="1100" b="0" dirty="0"/>
                        <a:t>Senior Equipment Operator</a:t>
                      </a:r>
                      <a:endParaRPr lang="en-US" sz="11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100" b="0" dirty="0"/>
                        <a:t>9/10/25</a:t>
                      </a:r>
                      <a:endParaRPr lang="en-US" sz="1100" b="0" dirty="0">
                        <a:latin typeface="Arial" panose="020B0604020202020204" pitchFamily="34" charset="0"/>
                        <a:cs typeface="Arial" panose="020B0604020202020204" pitchFamily="34" charset="0"/>
                      </a:endParaRPr>
                    </a:p>
                  </a:txBody>
                  <a:tcPr anchor="ctr"/>
                </a:tc>
                <a:tc>
                  <a:txBody>
                    <a:bodyPr/>
                    <a:lstStyle/>
                    <a:p>
                      <a:pPr algn="ctr"/>
                      <a:r>
                        <a:rPr lang="en-US" sz="1100" b="0" dirty="0"/>
                        <a:t>Position is currently posted until April 27</a:t>
                      </a:r>
                      <a:r>
                        <a:rPr lang="en-US" sz="1100" b="0" baseline="30000" dirty="0"/>
                        <a:t>th</a:t>
                      </a:r>
                      <a:r>
                        <a:rPr lang="en-US" sz="1100" b="0" dirty="0"/>
                        <a:t>. Tentative interview date is May 11</a:t>
                      </a:r>
                      <a:r>
                        <a:rPr lang="en-US" sz="1100" b="0" baseline="30000" dirty="0"/>
                        <a:t>th</a:t>
                      </a:r>
                      <a:r>
                        <a:rPr lang="en-US" sz="1100" b="0" dirty="0"/>
                        <a:t> </a:t>
                      </a:r>
                      <a:endParaRPr lang="en-US" sz="1100" b="0" baseline="30000" dirty="0">
                        <a:latin typeface="Arial" panose="020B0604020202020204" pitchFamily="34" charset="0"/>
                        <a:cs typeface="Arial" panose="020B0604020202020204" pitchFamily="34" charset="0"/>
                      </a:endParaRPr>
                    </a:p>
                  </a:txBody>
                  <a:tcPr anchor="ctr"/>
                </a:tc>
                <a:tc>
                  <a:txBody>
                    <a:bodyPr/>
                    <a:lstStyle/>
                    <a:p>
                      <a:pPr algn="ctr"/>
                      <a:r>
                        <a:rPr lang="en-US" sz="1100" b="0" dirty="0"/>
                        <a:t>Operational Strain</a:t>
                      </a:r>
                      <a:endParaRPr lang="en-US" sz="1100" b="0" dirty="0">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t>CDL A requirement</a:t>
                      </a:r>
                    </a:p>
                    <a:p>
                      <a:pPr algn="ctr"/>
                      <a:endParaRPr lang="en-US" sz="11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141653316"/>
                  </a:ext>
                </a:extLst>
              </a:tr>
              <a:tr h="883664">
                <a:tc>
                  <a:txBody>
                    <a:bodyPr/>
                    <a:lstStyle/>
                    <a:p>
                      <a:pPr marL="0" algn="ctr" defTabSz="914400" rtl="0" eaLnBrk="1" latinLnBrk="0" hangingPunct="1"/>
                      <a:r>
                        <a:rPr lang="en-US" sz="1100" b="0" kern="1200" dirty="0">
                          <a:solidFill>
                            <a:schemeClr val="dk1"/>
                          </a:solidFill>
                        </a:rPr>
                        <a:t>General Laborer I</a:t>
                      </a:r>
                      <a:endParaRPr lang="en-US" sz="1100" b="0" kern="1200" dirty="0">
                        <a:solidFill>
                          <a:schemeClr val="dk1"/>
                        </a:solidFill>
                        <a:latin typeface="Arial" panose="020B0604020202020204" pitchFamily="34" charset="0"/>
                        <a:ea typeface="+mn-ea"/>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100" b="0" dirty="0"/>
                        <a:t>1/2/2026</a:t>
                      </a:r>
                      <a:endParaRPr lang="en-US" sz="1100" b="0" dirty="0">
                        <a:latin typeface="Arial" panose="020B0604020202020204" pitchFamily="34" charset="0"/>
                        <a:cs typeface="Arial" panose="020B0604020202020204" pitchFamily="34" charset="0"/>
                      </a:endParaRPr>
                    </a:p>
                  </a:txBody>
                  <a:tcPr anchor="ctr"/>
                </a:tc>
                <a:tc>
                  <a:txBody>
                    <a:bodyPr/>
                    <a:lstStyle/>
                    <a:p>
                      <a:pPr algn="ctr"/>
                      <a:r>
                        <a:rPr lang="en-US" sz="1100" b="0" dirty="0"/>
                        <a:t>Interviews are scheduled for April 20</a:t>
                      </a:r>
                      <a:r>
                        <a:rPr lang="en-US" sz="1100" b="0" baseline="30000" dirty="0"/>
                        <a:t>th</a:t>
                      </a:r>
                      <a:endParaRPr lang="en-US" sz="1100" b="0" dirty="0">
                        <a:latin typeface="Arial" panose="020B0604020202020204" pitchFamily="34" charset="0"/>
                        <a:cs typeface="Arial" panose="020B0604020202020204" pitchFamily="34" charset="0"/>
                      </a:endParaRPr>
                    </a:p>
                  </a:txBody>
                  <a:tcPr anchor="ctr"/>
                </a:tc>
                <a:tc>
                  <a:txBody>
                    <a:bodyPr/>
                    <a:lstStyle/>
                    <a:p>
                      <a:pPr algn="ctr"/>
                      <a:r>
                        <a:rPr lang="en-US" sz="1100" b="0" dirty="0"/>
                        <a:t>Operational Strain</a:t>
                      </a:r>
                      <a:endParaRPr lang="en-US" sz="1100" b="0" dirty="0">
                        <a:latin typeface="Arial" panose="020B0604020202020204" pitchFamily="34" charset="0"/>
                        <a:cs typeface="Arial" panose="020B0604020202020204" pitchFamily="34" charset="0"/>
                      </a:endParaRPr>
                    </a:p>
                  </a:txBody>
                  <a:tcPr anchor="ctr"/>
                </a:tc>
                <a:tc>
                  <a:txBody>
                    <a:bodyPr/>
                    <a:lstStyle/>
                    <a:p>
                      <a:pPr algn="ctr"/>
                      <a:r>
                        <a:rPr lang="en-US" sz="1100" b="0" dirty="0"/>
                        <a:t>N/A</a:t>
                      </a:r>
                      <a:endParaRPr lang="en-US" sz="11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432865595"/>
                  </a:ext>
                </a:extLst>
              </a:tr>
              <a:tr h="883664">
                <a:tc>
                  <a:txBody>
                    <a:bodyPr/>
                    <a:lstStyle/>
                    <a:p>
                      <a:pPr marL="0" algn="ctr" defTabSz="914400" rtl="0" eaLnBrk="1" latinLnBrk="0" hangingPunct="1"/>
                      <a:r>
                        <a:rPr lang="en-US" sz="1100" b="0" kern="1200" dirty="0">
                          <a:solidFill>
                            <a:schemeClr val="dk1"/>
                          </a:solidFill>
                        </a:rPr>
                        <a:t>Labor Foreman I (Rubbish)</a:t>
                      </a:r>
                      <a:endParaRPr lang="en-US" sz="1100" b="0" kern="1200" dirty="0">
                        <a:solidFill>
                          <a:schemeClr val="dk1"/>
                        </a:solidFill>
                        <a:latin typeface="Arial" panose="020B0604020202020204" pitchFamily="34" charset="0"/>
                        <a:ea typeface="+mn-ea"/>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sz="1100" b="0" dirty="0"/>
                        <a:t>8/22/2025</a:t>
                      </a:r>
                      <a:endParaRPr lang="en-US" sz="1100" b="0" dirty="0">
                        <a:latin typeface="Arial" panose="020B0604020202020204" pitchFamily="34" charset="0"/>
                        <a:cs typeface="Arial" panose="020B0604020202020204" pitchFamily="34" charset="0"/>
                      </a:endParaRPr>
                    </a:p>
                  </a:txBody>
                  <a:tcPr anchor="ctr"/>
                </a:tc>
                <a:tc>
                  <a:txBody>
                    <a:bodyPr/>
                    <a:lstStyle/>
                    <a:p>
                      <a:pPr algn="ctr"/>
                      <a:r>
                        <a:rPr lang="en-US" sz="1100" kern="1200" dirty="0">
                          <a:solidFill>
                            <a:schemeClr val="dk1"/>
                          </a:solidFill>
                          <a:effectLst/>
                        </a:rPr>
                        <a:t>A request has been submitted to delete this position and create a new position with a new title. Summer, 2027 (after new position is created)</a:t>
                      </a:r>
                      <a:endParaRPr lang="en-US" sz="1100" b="0" dirty="0">
                        <a:latin typeface="Arial" panose="020B0604020202020204" pitchFamily="34" charset="0"/>
                        <a:cs typeface="Arial" panose="020B0604020202020204" pitchFamily="34" charset="0"/>
                      </a:endParaRPr>
                    </a:p>
                  </a:txBody>
                  <a:tcPr anchor="ctr"/>
                </a:tc>
                <a:tc>
                  <a:txBody>
                    <a:bodyPr/>
                    <a:lstStyle/>
                    <a:p>
                      <a:pPr algn="ctr"/>
                      <a:r>
                        <a:rPr lang="en-US" sz="1100" b="0" dirty="0"/>
                        <a:t>Severe Operational Strain</a:t>
                      </a:r>
                      <a:endParaRPr lang="en-US" sz="1100" b="0" dirty="0">
                        <a:latin typeface="Arial" panose="020B0604020202020204" pitchFamily="34" charset="0"/>
                        <a:cs typeface="Arial" panose="020B0604020202020204" pitchFamily="34" charset="0"/>
                      </a:endParaRPr>
                    </a:p>
                  </a:txBody>
                  <a:tcPr anchor="ctr"/>
                </a:tc>
                <a:tc>
                  <a:txBody>
                    <a:bodyPr/>
                    <a:lstStyle/>
                    <a:p>
                      <a:pPr algn="ctr"/>
                      <a:r>
                        <a:rPr lang="en-US" sz="1100" b="0" dirty="0"/>
                        <a:t>N/A</a:t>
                      </a:r>
                      <a:endParaRPr lang="en-US" sz="11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092762980"/>
                  </a:ext>
                </a:extLst>
              </a:tr>
              <a:tr h="883664">
                <a:tc>
                  <a:txBody>
                    <a:bodyPr/>
                    <a:lstStyle/>
                    <a:p>
                      <a:pPr marL="0" algn="ctr" defTabSz="914400" rtl="0" eaLnBrk="1" latinLnBrk="0" hangingPunct="1"/>
                      <a:r>
                        <a:rPr lang="en-US" sz="1100" b="0" kern="1200" dirty="0">
                          <a:solidFill>
                            <a:schemeClr val="dk1"/>
                          </a:solidFill>
                        </a:rPr>
                        <a:t>Labor Foreman I (Ballfields)</a:t>
                      </a:r>
                      <a:endParaRPr lang="en-US" sz="1100" b="0" kern="1200" dirty="0">
                        <a:solidFill>
                          <a:schemeClr val="dk1"/>
                        </a:solidFill>
                        <a:latin typeface="Arial" panose="020B0604020202020204" pitchFamily="34" charset="0"/>
                        <a:ea typeface="+mn-ea"/>
                        <a:cs typeface="Arial" panose="020B0604020202020204" pitchFamily="34" charset="0"/>
                      </a:endParaRP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1100" b="0" dirty="0"/>
                        <a:t>6/2/2025</a:t>
                      </a:r>
                      <a:endParaRPr lang="en-US" sz="1100" b="0" dirty="0">
                        <a:latin typeface="Arial" panose="020B0604020202020204" pitchFamily="34" charset="0"/>
                        <a:cs typeface="Arial" panose="020B0604020202020204" pitchFamily="34" charset="0"/>
                      </a:endParaRPr>
                    </a:p>
                  </a:txBody>
                  <a:tcPr anchor="ctr">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effectLst/>
                        </a:rPr>
                        <a:t>A request has been submitted to delete this position and create a new position with a new title. Summer, 2027 (after new position is created)</a:t>
                      </a:r>
                      <a:endParaRPr lang="en-US" sz="1100" b="0" dirty="0">
                        <a:latin typeface="Arial" panose="020B0604020202020204" pitchFamily="34" charset="0"/>
                        <a:cs typeface="Arial" panose="020B0604020202020204" pitchFamily="34"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lang="en-US" sz="1100" b="0" dirty="0"/>
                        <a:t>Severe Operational Strain</a:t>
                      </a:r>
                      <a:endParaRPr lang="en-US" sz="1100" b="0" dirty="0">
                        <a:latin typeface="Arial" panose="020B0604020202020204" pitchFamily="34" charset="0"/>
                        <a:cs typeface="Arial" panose="020B0604020202020204" pitchFamily="34"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lang="en-US" sz="1100" b="0" dirty="0"/>
                        <a:t>N/A</a:t>
                      </a:r>
                      <a:endParaRPr lang="en-US" sz="1100" b="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03326688"/>
                  </a:ext>
                </a:extLst>
              </a:tr>
            </a:tbl>
          </a:graphicData>
        </a:graphic>
      </p:graphicFrame>
      <p:sp>
        <p:nvSpPr>
          <p:cNvPr id="5" name="Content Placeholder 2">
            <a:extLst>
              <a:ext uri="{FF2B5EF4-FFF2-40B4-BE49-F238E27FC236}">
                <a16:creationId xmlns:a16="http://schemas.microsoft.com/office/drawing/2014/main" id="{5697D9B2-58E2-2F88-98C8-1A2B1C021D5F}"/>
              </a:ext>
            </a:extLst>
          </p:cNvPr>
          <p:cNvSpPr>
            <a:spLocks noGrp="1"/>
          </p:cNvSpPr>
          <p:nvPr>
            <p:ph sz="half" idx="13"/>
          </p:nvPr>
        </p:nvSpPr>
        <p:spPr>
          <a:xfrm>
            <a:off x="449526" y="798909"/>
            <a:ext cx="5884218" cy="606807"/>
          </a:xfrm>
        </p:spPr>
        <p:txBody>
          <a:bodyPr>
            <a:no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Question </a:t>
            </a:r>
            <a:r>
              <a:rPr lang="en-US" altLang="en-US" sz="1800" dirty="0">
                <a:solidFill>
                  <a:srgbClr val="000000"/>
                </a:solidFill>
                <a:latin typeface="Arial" panose="020B0604020202020204" pitchFamily="34" charset="0"/>
                <a:ea typeface="Calibri" panose="020F0502020204030204" pitchFamily="34" charset="0"/>
                <a:cs typeface="Arial" panose="020B0604020202020204" pitchFamily="34" charset="0"/>
              </a:rPr>
              <a:t>8a-8e</a:t>
            </a:r>
            <a:r>
              <a:rPr lang="en-US" sz="14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7320213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8F7F3CA-7D79-45AD-8DFB-72E70C58575A}"/>
              </a:ext>
            </a:extLst>
          </p:cNvPr>
          <p:cNvSpPr>
            <a:spLocks noGrp="1"/>
          </p:cNvSpPr>
          <p:nvPr>
            <p:ph sz="half" idx="2"/>
          </p:nvPr>
        </p:nvSpPr>
        <p:spPr>
          <a:xfrm>
            <a:off x="300422" y="1943853"/>
            <a:ext cx="11013661" cy="1289164"/>
          </a:xfrm>
        </p:spPr>
        <p:txBody>
          <a:bodyPr>
            <a:normAutofit lnSpcReduction="10000"/>
          </a:bodyPr>
          <a:lstStyle/>
          <a:p>
            <a:pPr marL="0" indent="0">
              <a:buNone/>
            </a:pPr>
            <a:r>
              <a:rPr lang="en-US" sz="2400" b="1" dirty="0">
                <a:latin typeface="Arial" panose="020B0604020202020204" pitchFamily="34" charset="0"/>
                <a:cs typeface="Arial" panose="020B0604020202020204" pitchFamily="34" charset="0"/>
              </a:rPr>
              <a:t>Discuss any proposed changes to positions (new position, deleted position, upgrade, realignment, transition, downgrade, title change, salary changes, etc.)</a:t>
            </a:r>
            <a:br>
              <a:rPr lang="en-US" sz="1800" dirty="0">
                <a:solidFill>
                  <a:srgbClr val="000000"/>
                </a:solidFill>
                <a:effectLst/>
                <a:latin typeface="Aptos" panose="020B0004020202020204" pitchFamily="34" charset="0"/>
              </a:rPr>
            </a:br>
            <a:endParaRPr lang="en-US" sz="24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AADD9E64-49C6-44BA-A83D-B5B53C6C503D}"/>
              </a:ext>
            </a:extLst>
          </p:cNvPr>
          <p:cNvSpPr>
            <a:spLocks noGrp="1"/>
          </p:cNvSpPr>
          <p:nvPr>
            <p:ph sz="half" idx="13"/>
          </p:nvPr>
        </p:nvSpPr>
        <p:spPr/>
        <p:txBody>
          <a:bodyPr>
            <a:noAutofit/>
          </a:bodyPr>
          <a:lstStyle/>
          <a:p>
            <a:r>
              <a:rPr lang="en-US" sz="3200" dirty="0">
                <a:latin typeface="Arial" panose="020B0604020202020204" pitchFamily="34" charset="0"/>
                <a:cs typeface="Arial" panose="020B0604020202020204" pitchFamily="34" charset="0"/>
              </a:rPr>
              <a:t>Question 9</a:t>
            </a:r>
          </a:p>
        </p:txBody>
      </p:sp>
      <p:graphicFrame>
        <p:nvGraphicFramePr>
          <p:cNvPr id="6" name="Table 6">
            <a:extLst>
              <a:ext uri="{FF2B5EF4-FFF2-40B4-BE49-F238E27FC236}">
                <a16:creationId xmlns:a16="http://schemas.microsoft.com/office/drawing/2014/main" id="{296F9035-133F-4CAA-BAD5-031D3DAE2CDB}"/>
              </a:ext>
            </a:extLst>
          </p:cNvPr>
          <p:cNvGraphicFramePr>
            <a:graphicFrameLocks noGrp="1"/>
          </p:cNvGraphicFramePr>
          <p:nvPr>
            <p:extLst>
              <p:ext uri="{D42A27DB-BD31-4B8C-83A1-F6EECF244321}">
                <p14:modId xmlns:p14="http://schemas.microsoft.com/office/powerpoint/2010/main" val="570866338"/>
              </p:ext>
            </p:extLst>
          </p:nvPr>
        </p:nvGraphicFramePr>
        <p:xfrm>
          <a:off x="1530516" y="3233017"/>
          <a:ext cx="8886531" cy="2560320"/>
        </p:xfrm>
        <a:graphic>
          <a:graphicData uri="http://schemas.openxmlformats.org/drawingml/2006/table">
            <a:tbl>
              <a:tblPr firstRow="1" bandRow="1">
                <a:tableStyleId>{93296810-A885-4BE3-A3E7-6D5BEEA58F35}</a:tableStyleId>
              </a:tblPr>
              <a:tblGrid>
                <a:gridCol w="4029287">
                  <a:extLst>
                    <a:ext uri="{9D8B030D-6E8A-4147-A177-3AD203B41FA5}">
                      <a16:colId xmlns:a16="http://schemas.microsoft.com/office/drawing/2014/main" val="1682105092"/>
                    </a:ext>
                  </a:extLst>
                </a:gridCol>
                <a:gridCol w="1895067">
                  <a:extLst>
                    <a:ext uri="{9D8B030D-6E8A-4147-A177-3AD203B41FA5}">
                      <a16:colId xmlns:a16="http://schemas.microsoft.com/office/drawing/2014/main" val="277840898"/>
                    </a:ext>
                  </a:extLst>
                </a:gridCol>
                <a:gridCol w="2962177">
                  <a:extLst>
                    <a:ext uri="{9D8B030D-6E8A-4147-A177-3AD203B41FA5}">
                      <a16:colId xmlns:a16="http://schemas.microsoft.com/office/drawing/2014/main" val="4275397475"/>
                    </a:ext>
                  </a:extLst>
                </a:gridCol>
              </a:tblGrid>
              <a:tr h="0">
                <a:tc>
                  <a:txBody>
                    <a:bodyPr/>
                    <a:lstStyle/>
                    <a:p>
                      <a:pPr algn="ctr"/>
                      <a:r>
                        <a:rPr lang="en-US" dirty="0"/>
                        <a:t>Title</a:t>
                      </a:r>
                      <a:endParaRPr lang="en-US"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dirty="0"/>
                        <a:t>Division</a:t>
                      </a:r>
                      <a:endParaRPr lang="en-US" dirty="0">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en-US" dirty="0"/>
                        <a:t>Position Type</a:t>
                      </a:r>
                      <a:endParaRPr lang="en-US"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657103124"/>
                  </a:ext>
                </a:extLst>
              </a:tr>
              <a:tr h="328023">
                <a:tc>
                  <a:txBody>
                    <a:bodyPr/>
                    <a:lstStyle/>
                    <a:p>
                      <a:pPr algn="ctr"/>
                      <a:r>
                        <a:rPr lang="en-US" sz="1800" dirty="0"/>
                        <a:t>General Laborer I (2)</a:t>
                      </a:r>
                      <a:endParaRPr lang="en-US"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dirty="0"/>
                        <a:t>Maintenance </a:t>
                      </a:r>
                      <a:endParaRPr lang="en-US" dirty="0">
                        <a:latin typeface="Arial" panose="020B0604020202020204" pitchFamily="34" charset="0"/>
                        <a:cs typeface="Arial" panose="020B0604020202020204" pitchFamily="34" charset="0"/>
                      </a:endParaRPr>
                    </a:p>
                  </a:txBody>
                  <a:tcPr anchor="ctr"/>
                </a:tc>
                <a:tc>
                  <a:txBody>
                    <a:bodyPr/>
                    <a:lstStyle/>
                    <a:p>
                      <a:pPr algn="ctr"/>
                      <a:r>
                        <a:rPr lang="en-US" dirty="0"/>
                        <a:t>Added</a:t>
                      </a:r>
                      <a:endParaRPr lang="en-US"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23328850"/>
                  </a:ext>
                </a:extLst>
              </a:tr>
              <a:tr h="328023">
                <a:tc>
                  <a:txBody>
                    <a:bodyPr/>
                    <a:lstStyle/>
                    <a:p>
                      <a:pPr algn="ctr"/>
                      <a:r>
                        <a:rPr lang="en-US" sz="1800" dirty="0"/>
                        <a:t>General Laborer III </a:t>
                      </a:r>
                      <a:endParaRPr lang="en-US"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dirty="0"/>
                        <a:t>Maintenance </a:t>
                      </a:r>
                      <a:endParaRPr lang="en-US" dirty="0">
                        <a:latin typeface="Arial" panose="020B0604020202020204" pitchFamily="34" charset="0"/>
                        <a:cs typeface="Arial" panose="020B0604020202020204" pitchFamily="34" charset="0"/>
                      </a:endParaRPr>
                    </a:p>
                  </a:txBody>
                  <a:tcPr anchor="ctr"/>
                </a:tc>
                <a:tc>
                  <a:txBody>
                    <a:bodyPr/>
                    <a:lstStyle/>
                    <a:p>
                      <a:pPr algn="ctr"/>
                      <a:r>
                        <a:rPr lang="en-US" dirty="0"/>
                        <a:t>Added</a:t>
                      </a:r>
                      <a:endParaRPr lang="en-US"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104010250"/>
                  </a:ext>
                </a:extLst>
              </a:tr>
              <a:tr h="328023">
                <a:tc>
                  <a:txBody>
                    <a:bodyPr/>
                    <a:lstStyle/>
                    <a:p>
                      <a:pPr algn="ctr"/>
                      <a:r>
                        <a:rPr lang="en-US" sz="1800" dirty="0"/>
                        <a:t>Small Engine Mechanic</a:t>
                      </a:r>
                      <a:endParaRPr lang="en-US"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dirty="0"/>
                        <a:t>Maintenance </a:t>
                      </a:r>
                      <a:endParaRPr lang="en-US" dirty="0">
                        <a:latin typeface="Arial" panose="020B0604020202020204" pitchFamily="34" charset="0"/>
                        <a:cs typeface="Arial" panose="020B0604020202020204" pitchFamily="34" charset="0"/>
                      </a:endParaRPr>
                    </a:p>
                  </a:txBody>
                  <a:tcPr anchor="ctr"/>
                </a:tc>
                <a:tc>
                  <a:txBody>
                    <a:bodyPr/>
                    <a:lstStyle/>
                    <a:p>
                      <a:pPr algn="ctr"/>
                      <a:r>
                        <a:rPr lang="en-US" dirty="0"/>
                        <a:t>Added</a:t>
                      </a:r>
                      <a:endParaRPr lang="en-US"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972460077"/>
                  </a:ext>
                </a:extLst>
              </a:tr>
              <a:tr h="328023">
                <a:tc>
                  <a:txBody>
                    <a:bodyPr/>
                    <a:lstStyle/>
                    <a:p>
                      <a:pPr algn="ctr"/>
                      <a:r>
                        <a:rPr lang="en-US" dirty="0"/>
                        <a:t>Pool &amp; Maintenance Mechanic </a:t>
                      </a:r>
                      <a:endParaRPr lang="en-US"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dirty="0"/>
                        <a:t>Maintenance </a:t>
                      </a:r>
                      <a:endParaRPr lang="en-US" dirty="0">
                        <a:latin typeface="Arial" panose="020B0604020202020204" pitchFamily="34" charset="0"/>
                        <a:cs typeface="Arial" panose="020B0604020202020204" pitchFamily="34" charset="0"/>
                      </a:endParaRPr>
                    </a:p>
                  </a:txBody>
                  <a:tcPr anchor="ctr"/>
                </a:tc>
                <a:tc>
                  <a:txBody>
                    <a:bodyPr/>
                    <a:lstStyle/>
                    <a:p>
                      <a:pPr algn="ctr"/>
                      <a:r>
                        <a:rPr lang="en-US" dirty="0"/>
                        <a:t>Added</a:t>
                      </a:r>
                      <a:endParaRPr lang="en-US"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170780833"/>
                  </a:ext>
                </a:extLst>
              </a:tr>
              <a:tr h="328023">
                <a:tc>
                  <a:txBody>
                    <a:bodyPr/>
                    <a:lstStyle/>
                    <a:p>
                      <a:pPr algn="ctr"/>
                      <a:r>
                        <a:rPr lang="en-US" sz="1800" dirty="0"/>
                        <a:t>Equipment Operator </a:t>
                      </a:r>
                      <a:endParaRPr lang="en-US"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algn="ctr"/>
                      <a:r>
                        <a:rPr lang="en-US" dirty="0"/>
                        <a:t>Maintenance</a:t>
                      </a:r>
                      <a:endParaRPr lang="en-US" dirty="0">
                        <a:latin typeface="Arial" panose="020B0604020202020204" pitchFamily="34" charset="0"/>
                        <a:cs typeface="Arial" panose="020B0604020202020204" pitchFamily="34" charset="0"/>
                      </a:endParaRPr>
                    </a:p>
                  </a:txBody>
                  <a:tcPr anchor="ctr"/>
                </a:tc>
                <a:tc>
                  <a:txBody>
                    <a:bodyPr/>
                    <a:lstStyle/>
                    <a:p>
                      <a:pPr algn="ctr"/>
                      <a:r>
                        <a:rPr lang="en-US" dirty="0"/>
                        <a:t>Added</a:t>
                      </a:r>
                      <a:endParaRPr lang="en-US"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861470018"/>
                  </a:ext>
                </a:extLst>
              </a:tr>
              <a:tr h="328023">
                <a:tc>
                  <a:txBody>
                    <a:bodyPr/>
                    <a:lstStyle/>
                    <a:p>
                      <a:pPr algn="ctr"/>
                      <a:r>
                        <a:rPr lang="en-US" sz="1800" dirty="0"/>
                        <a:t>Labor Foreman (2)</a:t>
                      </a:r>
                      <a:endParaRPr lang="en-US"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Maintenance</a:t>
                      </a:r>
                      <a:endParaRPr lang="en-US" dirty="0">
                        <a:latin typeface="Arial" panose="020B0604020202020204" pitchFamily="34" charset="0"/>
                        <a:cs typeface="Arial" panose="020B0604020202020204" pitchFamily="34"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lang="en-US" sz="1800" dirty="0"/>
                        <a:t>Eliminated</a:t>
                      </a:r>
                      <a:endParaRPr lang="en-US"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4319941"/>
                  </a:ext>
                </a:extLst>
              </a:tr>
            </a:tbl>
          </a:graphicData>
        </a:graphic>
      </p:graphicFrame>
    </p:spTree>
    <p:extLst>
      <p:ext uri="{BB962C8B-B14F-4D97-AF65-F5344CB8AC3E}">
        <p14:creationId xmlns:p14="http://schemas.microsoft.com/office/powerpoint/2010/main" val="19857300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22C05-20C8-DD55-B502-7C51D459A21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46CD2BB-5965-113F-196F-B6B7DA3879B2}"/>
              </a:ext>
            </a:extLst>
          </p:cNvPr>
          <p:cNvSpPr txBox="1"/>
          <p:nvPr/>
        </p:nvSpPr>
        <p:spPr>
          <a:xfrm>
            <a:off x="396392" y="973068"/>
            <a:ext cx="6096000" cy="584775"/>
          </a:xfrm>
          <a:prstGeom prst="rect">
            <a:avLst/>
          </a:prstGeom>
          <a:noFill/>
        </p:spPr>
        <p:txBody>
          <a:bodyPr wrap="square" lIns="91440" tIns="45720" rIns="91440" bIns="45720" anchor="t">
            <a:spAutoFit/>
          </a:bodyPr>
          <a:lstStyle/>
          <a:p>
            <a:r>
              <a:rPr lang="en-US" sz="3200" b="1" dirty="0">
                <a:latin typeface="Arial" panose="020B0604020202020204" pitchFamily="34" charset="0"/>
                <a:cs typeface="Arial" panose="020B0604020202020204" pitchFamily="34" charset="0"/>
              </a:rPr>
              <a:t>Question 9a and 9b</a:t>
            </a:r>
            <a:endParaRPr lang="en-US" sz="3200" dirty="0">
              <a:latin typeface="Arial" panose="020B0604020202020204" pitchFamily="34" charset="0"/>
              <a:cs typeface="Arial" panose="020B0604020202020204" pitchFamily="34" charset="0"/>
            </a:endParaRPr>
          </a:p>
        </p:txBody>
      </p:sp>
      <p:sp>
        <p:nvSpPr>
          <p:cNvPr id="5" name="Content Placeholder 4">
            <a:extLst>
              <a:ext uri="{FF2B5EF4-FFF2-40B4-BE49-F238E27FC236}">
                <a16:creationId xmlns:a16="http://schemas.microsoft.com/office/drawing/2014/main" id="{FD1D0ED8-D548-E22E-623E-88E7ACC30F49}"/>
              </a:ext>
            </a:extLst>
          </p:cNvPr>
          <p:cNvSpPr>
            <a:spLocks noGrp="1"/>
          </p:cNvSpPr>
          <p:nvPr>
            <p:ph sz="half" idx="2"/>
          </p:nvPr>
        </p:nvSpPr>
        <p:spPr>
          <a:xfrm>
            <a:off x="808383" y="1758575"/>
            <a:ext cx="10177669" cy="4633081"/>
          </a:xfrm>
        </p:spPr>
        <p:txBody>
          <a:bodyPr>
            <a:noAutofit/>
          </a:bodyPr>
          <a:lstStyle/>
          <a:p>
            <a:pPr marL="800100" lvl="1" indent="-342900">
              <a:lnSpc>
                <a:spcPct val="100000"/>
              </a:lnSpc>
              <a:buFont typeface="+mj-lt"/>
              <a:buAutoNum type="alphaLcParenR"/>
            </a:pPr>
            <a:r>
              <a:rPr lang="en-US" sz="1600" b="1" dirty="0">
                <a:latin typeface="Arial" panose="020B0604020202020204" pitchFamily="34" charset="0"/>
                <a:cs typeface="Arial" panose="020B0604020202020204" pitchFamily="34" charset="0"/>
              </a:rPr>
              <a:t>Specify if any new positions are revenue generating.</a:t>
            </a:r>
            <a:endParaRPr lang="en-US" sz="1600" dirty="0">
              <a:latin typeface="Arial" panose="020B0604020202020204" pitchFamily="34" charset="0"/>
              <a:cs typeface="Arial" panose="020B0604020202020204" pitchFamily="34" charset="0"/>
            </a:endParaRPr>
          </a:p>
          <a:p>
            <a:pPr marL="457200" lvl="1" indent="0">
              <a:lnSpc>
                <a:spcPct val="100000"/>
              </a:lnSpc>
              <a:buNone/>
            </a:pPr>
            <a:r>
              <a:rPr lang="en-US" sz="1600" dirty="0">
                <a:latin typeface="Arial" panose="020B0604020202020204" pitchFamily="34" charset="0"/>
                <a:cs typeface="Arial" panose="020B0604020202020204" pitchFamily="34" charset="0"/>
              </a:rPr>
              <a:t>N/A</a:t>
            </a:r>
            <a:endParaRPr lang="en-US" sz="1600" b="1" dirty="0">
              <a:latin typeface="Arial" panose="020B0604020202020204" pitchFamily="34" charset="0"/>
              <a:cs typeface="Arial" panose="020B0604020202020204" pitchFamily="34" charset="0"/>
            </a:endParaRPr>
          </a:p>
          <a:p>
            <a:pPr marL="457200" lvl="1" indent="0">
              <a:lnSpc>
                <a:spcPct val="100000"/>
              </a:lnSpc>
              <a:buNone/>
            </a:pPr>
            <a:r>
              <a:rPr lang="en-US" sz="1600" b="1" dirty="0">
                <a:latin typeface="Arial" panose="020B0604020202020204" pitchFamily="34" charset="0"/>
                <a:cs typeface="Arial" panose="020B0604020202020204" pitchFamily="34" charset="0"/>
              </a:rPr>
              <a:t>b)	Share the impact for the department reorganization, inclusive if any impact for Overtime budgeted for $</a:t>
            </a:r>
            <a:r>
              <a:rPr lang="en-US" sz="1600" b="1" u="sng" dirty="0">
                <a:latin typeface="Arial" panose="020B0604020202020204" pitchFamily="34" charset="0"/>
                <a:cs typeface="Arial" panose="020B0604020202020204" pitchFamily="34" charset="0"/>
              </a:rPr>
              <a:t>220K</a:t>
            </a:r>
            <a:r>
              <a:rPr lang="en-US" sz="1600" b="1" dirty="0">
                <a:latin typeface="Arial" panose="020B0604020202020204" pitchFamily="34" charset="0"/>
                <a:cs typeface="Arial" panose="020B0604020202020204" pitchFamily="34" charset="0"/>
              </a:rPr>
              <a:t>, which year to date is over budget, and has exceeded budget the last 3 years, and for Consultants budgeted for $</a:t>
            </a:r>
            <a:r>
              <a:rPr lang="en-US" sz="1600" b="1" u="sng" dirty="0">
                <a:latin typeface="Arial" panose="020B0604020202020204" pitchFamily="34" charset="0"/>
                <a:cs typeface="Arial" panose="020B0604020202020204" pitchFamily="34" charset="0"/>
              </a:rPr>
              <a:t>79K</a:t>
            </a:r>
            <a:endParaRPr lang="en-US" sz="1600" spc="-5" dirty="0">
              <a:latin typeface="Arial" panose="020B0604020202020204" pitchFamily="34" charset="0"/>
              <a:ea typeface="Times New Roman" panose="02020603050405020304" pitchFamily="18" charset="0"/>
              <a:cs typeface="Arial" panose="020B0604020202020204" pitchFamily="34" charset="0"/>
            </a:endParaRPr>
          </a:p>
          <a:p>
            <a:pPr marL="457200" lvl="1" indent="0">
              <a:lnSpc>
                <a:spcPct val="100000"/>
              </a:lnSpc>
              <a:buNone/>
            </a:pPr>
            <a:r>
              <a:rPr lang="en-US" sz="1600" spc="-5" dirty="0">
                <a:latin typeface="Arial" panose="020B0604020202020204" pitchFamily="34" charset="0"/>
                <a:ea typeface="Times New Roman" panose="02020603050405020304" pitchFamily="18" charset="0"/>
                <a:cs typeface="Arial" panose="020B0604020202020204" pitchFamily="34" charset="0"/>
              </a:rPr>
              <a:t>The Park maintenance division has experienced extreme staff shortages during FY26, and as a result of staff shortages, and the number of citywide events the maintenance division supports, overtime could not be avoided. Additionally, overtime increased during FY26 due to increased cleaning of parks on weekends. With the requested increased maintenance division positions, including adding an additional pool maintenance mechanic, the department anticipates remaining at budget for FY27.</a:t>
            </a:r>
            <a:endParaRPr lang="en-US" sz="1600" b="1" u="sng" dirty="0">
              <a:latin typeface="Arial" panose="020B0604020202020204" pitchFamily="34" charset="0"/>
              <a:cs typeface="Arial" panose="020B0604020202020204" pitchFamily="34" charset="0"/>
            </a:endParaRPr>
          </a:p>
          <a:p>
            <a:pPr marL="1314450" lvl="2" indent="-400050">
              <a:lnSpc>
                <a:spcPct val="100000"/>
              </a:lnSpc>
              <a:buAutoNum type="romanLcPeriod"/>
            </a:pPr>
            <a:r>
              <a:rPr lang="en-US" sz="1600" b="1" dirty="0">
                <a:latin typeface="Arial" panose="020B0604020202020204" pitchFamily="34" charset="0"/>
                <a:cs typeface="Arial" panose="020B0604020202020204" pitchFamily="34" charset="0"/>
              </a:rPr>
              <a:t>Any funding allocated for cleaning parks on the weekend.</a:t>
            </a:r>
          </a:p>
          <a:p>
            <a:pPr marL="914400" lvl="2" indent="0">
              <a:lnSpc>
                <a:spcPct val="100000"/>
              </a:lnSpc>
              <a:buNone/>
            </a:pPr>
            <a:r>
              <a:rPr lang="en-US" sz="1600" dirty="0">
                <a:latin typeface="Arial" panose="020B0604020202020204" pitchFamily="34" charset="0"/>
                <a:cs typeface="Arial" panose="020B0604020202020204" pitchFamily="34" charset="0"/>
              </a:rPr>
              <a:t>Yes, funding is including in the Park Maintenance Division overtime line for one Saturday per month during the peak season of April-November</a:t>
            </a:r>
            <a:endParaRPr lang="en-US" sz="1600" b="1" dirty="0">
              <a:latin typeface="Arial" panose="020B0604020202020204" pitchFamily="34" charset="0"/>
              <a:cs typeface="Arial" panose="020B0604020202020204" pitchFamily="34" charset="0"/>
            </a:endParaRPr>
          </a:p>
          <a:p>
            <a:pPr marL="1314450" lvl="2" indent="-400050">
              <a:lnSpc>
                <a:spcPct val="100000"/>
              </a:lnSpc>
              <a:buAutoNum type="romanLcPeriod" startAt="2"/>
            </a:pPr>
            <a:r>
              <a:rPr lang="en-US" sz="1600" b="1" dirty="0">
                <a:latin typeface="Arial" panose="020B0604020202020204" pitchFamily="34" charset="0"/>
                <a:cs typeface="Arial" panose="020B0604020202020204" pitchFamily="34" charset="0"/>
              </a:rPr>
              <a:t>With the reorganization, any changes with W.H.A.C.C.</a:t>
            </a:r>
          </a:p>
          <a:p>
            <a:pPr marL="914400" lvl="2" indent="0">
              <a:lnSpc>
                <a:spcPct val="100000"/>
              </a:lnSpc>
              <a:buNone/>
            </a:pPr>
            <a:r>
              <a:rPr lang="en-US" sz="1600" dirty="0">
                <a:latin typeface="Arial" panose="020B0604020202020204" pitchFamily="34" charset="0"/>
                <a:cs typeface="Arial" panose="020B0604020202020204" pitchFamily="34" charset="0"/>
              </a:rPr>
              <a:t>There are no changes to WHACC. </a:t>
            </a:r>
          </a:p>
        </p:txBody>
      </p:sp>
    </p:spTree>
    <p:extLst>
      <p:ext uri="{BB962C8B-B14F-4D97-AF65-F5344CB8AC3E}">
        <p14:creationId xmlns:p14="http://schemas.microsoft.com/office/powerpoint/2010/main" val="40757354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5C0AB5-FC08-D090-AA4D-2282F42F08E9}"/>
              </a:ext>
            </a:extLst>
          </p:cNvPr>
          <p:cNvSpPr>
            <a:spLocks noGrp="1"/>
          </p:cNvSpPr>
          <p:nvPr>
            <p:ph sz="half" idx="13"/>
          </p:nvPr>
        </p:nvSpPr>
        <p:spPr>
          <a:xfrm>
            <a:off x="393409" y="927232"/>
            <a:ext cx="4934479" cy="473825"/>
          </a:xfrm>
        </p:spPr>
        <p:txBody>
          <a:bodyPr>
            <a:normAutofit lnSpcReduction="10000"/>
          </a:bodyPr>
          <a:lstStyle/>
          <a:p>
            <a:r>
              <a:rPr lang="en-US" dirty="0"/>
              <a:t>Question 9b</a:t>
            </a:r>
          </a:p>
        </p:txBody>
      </p:sp>
      <p:sp>
        <p:nvSpPr>
          <p:cNvPr id="4" name="Rectangle 1">
            <a:extLst>
              <a:ext uri="{FF2B5EF4-FFF2-40B4-BE49-F238E27FC236}">
                <a16:creationId xmlns:a16="http://schemas.microsoft.com/office/drawing/2014/main" id="{3A43253D-BA43-72E7-4EDC-B3147DE53E0B}"/>
              </a:ext>
            </a:extLst>
          </p:cNvPr>
          <p:cNvSpPr>
            <a:spLocks noChangeArrowheads="1"/>
          </p:cNvSpPr>
          <p:nvPr/>
        </p:nvSpPr>
        <p:spPr bwMode="auto">
          <a:xfrm>
            <a:off x="594094" y="1593534"/>
            <a:ext cx="8775817"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eaLnBrk="0" fontAlgn="base" hangingPunct="0">
              <a:spcBef>
                <a:spcPct val="0"/>
              </a:spcBef>
              <a:spcAft>
                <a:spcPct val="0"/>
              </a:spcAft>
            </a:pPr>
            <a:r>
              <a:rPr lang="en-US" altLang="en-US" b="1" dirty="0">
                <a:latin typeface="Arial" panose="020B0604020202020204" pitchFamily="34" charset="0"/>
              </a:rPr>
              <a:t>Overtime budgeted for ~$220K</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graphicFrame>
        <p:nvGraphicFramePr>
          <p:cNvPr id="2" name="Table 1">
            <a:extLst>
              <a:ext uri="{FF2B5EF4-FFF2-40B4-BE49-F238E27FC236}">
                <a16:creationId xmlns:a16="http://schemas.microsoft.com/office/drawing/2014/main" id="{6CF1A5EF-18FA-F1AE-ADB2-3241313EF085}"/>
              </a:ext>
            </a:extLst>
          </p:cNvPr>
          <p:cNvGraphicFramePr>
            <a:graphicFrameLocks noGrp="1"/>
          </p:cNvGraphicFramePr>
          <p:nvPr>
            <p:extLst>
              <p:ext uri="{D42A27DB-BD31-4B8C-83A1-F6EECF244321}">
                <p14:modId xmlns:p14="http://schemas.microsoft.com/office/powerpoint/2010/main" val="135674000"/>
              </p:ext>
            </p:extLst>
          </p:nvPr>
        </p:nvGraphicFramePr>
        <p:xfrm>
          <a:off x="486265" y="2155343"/>
          <a:ext cx="11512078" cy="3080434"/>
        </p:xfrm>
        <a:graphic>
          <a:graphicData uri="http://schemas.openxmlformats.org/drawingml/2006/table">
            <a:tbl>
              <a:tblPr/>
              <a:tblGrid>
                <a:gridCol w="1826006">
                  <a:extLst>
                    <a:ext uri="{9D8B030D-6E8A-4147-A177-3AD203B41FA5}">
                      <a16:colId xmlns:a16="http://schemas.microsoft.com/office/drawing/2014/main" val="3567060565"/>
                    </a:ext>
                  </a:extLst>
                </a:gridCol>
                <a:gridCol w="1667435">
                  <a:extLst>
                    <a:ext uri="{9D8B030D-6E8A-4147-A177-3AD203B41FA5}">
                      <a16:colId xmlns:a16="http://schemas.microsoft.com/office/drawing/2014/main" val="1295749760"/>
                    </a:ext>
                  </a:extLst>
                </a:gridCol>
                <a:gridCol w="5002070">
                  <a:extLst>
                    <a:ext uri="{9D8B030D-6E8A-4147-A177-3AD203B41FA5}">
                      <a16:colId xmlns:a16="http://schemas.microsoft.com/office/drawing/2014/main" val="1584666684"/>
                    </a:ext>
                  </a:extLst>
                </a:gridCol>
                <a:gridCol w="3016567">
                  <a:extLst>
                    <a:ext uri="{9D8B030D-6E8A-4147-A177-3AD203B41FA5}">
                      <a16:colId xmlns:a16="http://schemas.microsoft.com/office/drawing/2014/main" val="2585713611"/>
                    </a:ext>
                  </a:extLst>
                </a:gridCol>
              </a:tblGrid>
              <a:tr h="556883">
                <a:tc>
                  <a:txBody>
                    <a:bodyPr/>
                    <a:lstStyle/>
                    <a:p>
                      <a:pPr marL="0" marR="0" algn="ctr" fontAlgn="b">
                        <a:spcBef>
                          <a:spcPts val="0"/>
                        </a:spcBef>
                        <a:spcAft>
                          <a:spcPts val="0"/>
                        </a:spcAft>
                      </a:pPr>
                      <a:r>
                        <a:rPr lang="en-US" sz="1400" b="1" dirty="0">
                          <a:solidFill>
                            <a:srgbClr val="000000"/>
                          </a:solidFill>
                          <a:effectLst/>
                          <a:latin typeface="Arial" panose="020B0604020202020204" pitchFamily="34" charset="0"/>
                          <a:cs typeface="Arial" panose="020B0604020202020204" pitchFamily="34" charset="0"/>
                        </a:rPr>
                        <a:t>Overtime Budget</a:t>
                      </a:r>
                      <a:endParaRPr lang="en-US" sz="1400" dirty="0">
                        <a:effectLst/>
                        <a:latin typeface="Arial" panose="020B0604020202020204" pitchFamily="34" charset="0"/>
                        <a:cs typeface="Arial" panose="020B0604020202020204" pitchFamily="34"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marL="0" marR="0" algn="ctr" fontAlgn="b">
                        <a:spcBef>
                          <a:spcPts val="0"/>
                        </a:spcBef>
                        <a:spcAft>
                          <a:spcPts val="0"/>
                        </a:spcAft>
                      </a:pPr>
                      <a:r>
                        <a:rPr lang="en-US" sz="1400" b="1" dirty="0">
                          <a:solidFill>
                            <a:srgbClr val="000000"/>
                          </a:solidFill>
                          <a:effectLst/>
                          <a:latin typeface="Arial" panose="020B0604020202020204" pitchFamily="34" charset="0"/>
                          <a:cs typeface="Arial" panose="020B0604020202020204" pitchFamily="34" charset="0"/>
                        </a:rPr>
                        <a:t>FY27  PROPOSED</a:t>
                      </a:r>
                      <a:endParaRPr lang="en-US" sz="1400" dirty="0">
                        <a:effectLst/>
                        <a:latin typeface="Arial" panose="020B0604020202020204" pitchFamily="34" charset="0"/>
                        <a:cs typeface="Arial" panose="020B0604020202020204" pitchFamily="34"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marL="0" marR="0" algn="ctr" fontAlgn="b">
                        <a:spcBef>
                          <a:spcPts val="0"/>
                        </a:spcBef>
                        <a:spcAft>
                          <a:spcPts val="0"/>
                        </a:spcAft>
                      </a:pPr>
                      <a:r>
                        <a:rPr lang="en-US" sz="1400" b="1" dirty="0">
                          <a:solidFill>
                            <a:srgbClr val="000000"/>
                          </a:solidFill>
                          <a:effectLst/>
                          <a:latin typeface="Arial" panose="020B0604020202020204" pitchFamily="34" charset="0"/>
                          <a:cs typeface="Arial" panose="020B0604020202020204" pitchFamily="34" charset="0"/>
                        </a:rPr>
                        <a:t>PURPOSE</a:t>
                      </a:r>
                      <a:endParaRPr lang="en-US" sz="1400" dirty="0">
                        <a:effectLst/>
                        <a:latin typeface="Arial" panose="020B0604020202020204" pitchFamily="34" charset="0"/>
                        <a:cs typeface="Arial" panose="020B0604020202020204" pitchFamily="34"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marL="0" marR="0" algn="ctr" fontAlgn="b">
                        <a:spcBef>
                          <a:spcPts val="0"/>
                        </a:spcBef>
                        <a:spcAft>
                          <a:spcPts val="0"/>
                        </a:spcAft>
                      </a:pPr>
                      <a:r>
                        <a:rPr lang="en-US" sz="1400" b="1" dirty="0">
                          <a:solidFill>
                            <a:srgbClr val="000000"/>
                          </a:solidFill>
                          <a:effectLst/>
                          <a:latin typeface="Arial" panose="020B0604020202020204" pitchFamily="34" charset="0"/>
                          <a:cs typeface="Arial" panose="020B0604020202020204" pitchFamily="34" charset="0"/>
                        </a:rPr>
                        <a:t>Changes</a:t>
                      </a:r>
                      <a:r>
                        <a:rPr lang="en-US" sz="1400" dirty="0">
                          <a:solidFill>
                            <a:srgbClr val="000000"/>
                          </a:solidFill>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cs typeface="Arial" panose="020B0604020202020204" pitchFamily="34"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638864184"/>
                  </a:ext>
                </a:extLst>
              </a:tr>
              <a:tr h="556883">
                <a:tc>
                  <a:txBody>
                    <a:bodyPr/>
                    <a:lstStyle/>
                    <a:p>
                      <a:pPr marL="0" marR="0" algn="ctr" fontAlgn="b">
                        <a:spcBef>
                          <a:spcPts val="0"/>
                        </a:spcBef>
                        <a:spcAft>
                          <a:spcPts val="0"/>
                        </a:spcAft>
                      </a:pPr>
                      <a:r>
                        <a:rPr lang="en-US" sz="1400" dirty="0">
                          <a:solidFill>
                            <a:srgbClr val="000000"/>
                          </a:solidFill>
                          <a:effectLst/>
                          <a:latin typeface="Arial" panose="020B0604020202020204" pitchFamily="34" charset="0"/>
                          <a:cs typeface="Arial" panose="020B0604020202020204" pitchFamily="34" charset="0"/>
                        </a:rPr>
                        <a:t>MAINTENANCE</a:t>
                      </a:r>
                      <a:endParaRPr lang="en-US" sz="1400" dirty="0">
                        <a:effectLst/>
                        <a:latin typeface="Arial" panose="020B0604020202020204" pitchFamily="34" charset="0"/>
                        <a:cs typeface="Arial" panose="020B0604020202020204" pitchFamily="34"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dirty="0">
                          <a:solidFill>
                            <a:srgbClr val="000000"/>
                          </a:solidFill>
                          <a:effectLst/>
                          <a:latin typeface="Arial" panose="020B0604020202020204" pitchFamily="34" charset="0"/>
                          <a:cs typeface="Arial" panose="020B0604020202020204" pitchFamily="34" charset="0"/>
                        </a:rPr>
                        <a:t>$184,356</a:t>
                      </a:r>
                      <a:endParaRPr lang="en-US" sz="1400" dirty="0">
                        <a:effectLst/>
                        <a:latin typeface="Arial" panose="020B0604020202020204" pitchFamily="34" charset="0"/>
                        <a:cs typeface="Arial" panose="020B0604020202020204" pitchFamily="34"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fontAlgn="b">
                        <a:spcBef>
                          <a:spcPts val="0"/>
                        </a:spcBef>
                        <a:spcAft>
                          <a:spcPts val="0"/>
                        </a:spcAft>
                      </a:pPr>
                      <a:r>
                        <a:rPr lang="en-US" sz="1400" i="1" dirty="0">
                          <a:solidFill>
                            <a:srgbClr val="000000"/>
                          </a:solidFill>
                          <a:effectLst/>
                          <a:latin typeface="Arial" panose="020B0604020202020204" pitchFamily="34" charset="0"/>
                          <a:cs typeface="Arial" panose="020B0604020202020204" pitchFamily="34" charset="0"/>
                        </a:rPr>
                        <a:t>Sponsored events: Cultural Affairs, Mayor’s Office, Dept. mowing/leaf removal, Extended pool and spray shower hours</a:t>
                      </a:r>
                      <a:endParaRPr lang="en-US" sz="1400" dirty="0">
                        <a:effectLst/>
                        <a:latin typeface="Arial" panose="020B0604020202020204" pitchFamily="34" charset="0"/>
                        <a:cs typeface="Arial" panose="020B0604020202020204" pitchFamily="34"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dirty="0">
                          <a:solidFill>
                            <a:srgbClr val="000000"/>
                          </a:solidFill>
                          <a:effectLst/>
                          <a:latin typeface="Arial" panose="020B0604020202020204" pitchFamily="34" charset="0"/>
                          <a:cs typeface="Arial" panose="020B0604020202020204" pitchFamily="34" charset="0"/>
                        </a:rPr>
                        <a:t>$9,000</a:t>
                      </a: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44063301"/>
                  </a:ext>
                </a:extLst>
              </a:tr>
              <a:tr h="786188">
                <a:tc>
                  <a:txBody>
                    <a:bodyPr/>
                    <a:lstStyle/>
                    <a:p>
                      <a:pPr marL="0" marR="0" algn="ctr" fontAlgn="b">
                        <a:spcBef>
                          <a:spcPts val="0"/>
                        </a:spcBef>
                        <a:spcAft>
                          <a:spcPts val="0"/>
                        </a:spcAft>
                      </a:pPr>
                      <a:r>
                        <a:rPr lang="en-US" sz="1400" dirty="0">
                          <a:solidFill>
                            <a:srgbClr val="000000"/>
                          </a:solidFill>
                          <a:effectLst/>
                          <a:latin typeface="Arial" panose="020B0604020202020204" pitchFamily="34" charset="0"/>
                          <a:cs typeface="Arial" panose="020B0604020202020204" pitchFamily="34" charset="0"/>
                        </a:rPr>
                        <a:t>RECREATION</a:t>
                      </a:r>
                      <a:endParaRPr lang="en-US" sz="1400" dirty="0">
                        <a:effectLst/>
                        <a:latin typeface="Arial" panose="020B0604020202020204" pitchFamily="34" charset="0"/>
                        <a:cs typeface="Arial" panose="020B0604020202020204" pitchFamily="34"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dirty="0">
                          <a:solidFill>
                            <a:srgbClr val="000000"/>
                          </a:solidFill>
                          <a:effectLst/>
                          <a:latin typeface="Arial" panose="020B0604020202020204" pitchFamily="34" charset="0"/>
                          <a:cs typeface="Arial" panose="020B0604020202020204" pitchFamily="34" charset="0"/>
                        </a:rPr>
                        <a:t>$30,000</a:t>
                      </a:r>
                      <a:endParaRPr lang="en-US" sz="1400" dirty="0">
                        <a:effectLst/>
                        <a:latin typeface="Arial" panose="020B0604020202020204" pitchFamily="34" charset="0"/>
                        <a:cs typeface="Arial" panose="020B0604020202020204" pitchFamily="34"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fontAlgn="b">
                        <a:spcBef>
                          <a:spcPts val="0"/>
                        </a:spcBef>
                        <a:spcAft>
                          <a:spcPts val="0"/>
                        </a:spcAft>
                      </a:pPr>
                      <a:r>
                        <a:rPr lang="en-US" sz="1400" i="1" dirty="0">
                          <a:solidFill>
                            <a:srgbClr val="000000"/>
                          </a:solidFill>
                          <a:effectLst/>
                          <a:latin typeface="Arial" panose="020B0604020202020204" pitchFamily="34" charset="0"/>
                          <a:cs typeface="Arial" panose="020B0604020202020204" pitchFamily="34" charset="0"/>
                        </a:rPr>
                        <a:t>OT expense for Full-time and Limited-Service Employees</a:t>
                      </a:r>
                      <a:endParaRPr lang="en-US" sz="1400" dirty="0">
                        <a:effectLst/>
                        <a:latin typeface="Arial" panose="020B0604020202020204" pitchFamily="34" charset="0"/>
                        <a:cs typeface="Arial" panose="020B0604020202020204" pitchFamily="34"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dirty="0">
                          <a:solidFill>
                            <a:srgbClr val="000000"/>
                          </a:solidFill>
                          <a:effectLst/>
                          <a:latin typeface="Arial" panose="020B0604020202020204" pitchFamily="34" charset="0"/>
                          <a:cs typeface="Arial" panose="020B0604020202020204" pitchFamily="34" charset="0"/>
                        </a:rPr>
                        <a:t>$4,000 Transfer from Repairs-Misc</a:t>
                      </a:r>
                      <a:endParaRPr lang="en-US" sz="1400" dirty="0">
                        <a:effectLst/>
                        <a:latin typeface="Arial" panose="020B0604020202020204" pitchFamily="34" charset="0"/>
                        <a:cs typeface="Arial" panose="020B0604020202020204" pitchFamily="34"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72914358"/>
                  </a:ext>
                </a:extLst>
              </a:tr>
              <a:tr h="852902">
                <a:tc>
                  <a:txBody>
                    <a:bodyPr/>
                    <a:lstStyle/>
                    <a:p>
                      <a:pPr marL="0" marR="0" algn="ctr" fontAlgn="b">
                        <a:spcBef>
                          <a:spcPts val="0"/>
                        </a:spcBef>
                        <a:spcAft>
                          <a:spcPts val="0"/>
                        </a:spcAft>
                      </a:pPr>
                      <a:r>
                        <a:rPr lang="en-US" sz="1400" dirty="0">
                          <a:solidFill>
                            <a:srgbClr val="000000"/>
                          </a:solidFill>
                          <a:effectLst/>
                          <a:latin typeface="Arial" panose="020B0604020202020204" pitchFamily="34" charset="0"/>
                          <a:cs typeface="Arial" panose="020B0604020202020204" pitchFamily="34" charset="0"/>
                        </a:rPr>
                        <a:t>YOUTH &amp; FAMILIES</a:t>
                      </a:r>
                      <a:endParaRPr lang="en-US" sz="1400" dirty="0">
                        <a:effectLst/>
                        <a:latin typeface="Arial" panose="020B0604020202020204" pitchFamily="34" charset="0"/>
                        <a:cs typeface="Arial" panose="020B0604020202020204" pitchFamily="34"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dirty="0">
                          <a:solidFill>
                            <a:srgbClr val="000000"/>
                          </a:solidFill>
                          <a:effectLst/>
                          <a:latin typeface="Arial" panose="020B0604020202020204" pitchFamily="34" charset="0"/>
                          <a:cs typeface="Arial" panose="020B0604020202020204" pitchFamily="34" charset="0"/>
                        </a:rPr>
                        <a:t>$5,000</a:t>
                      </a:r>
                      <a:endParaRPr lang="en-US" sz="1400" dirty="0">
                        <a:effectLst/>
                        <a:latin typeface="Arial" panose="020B0604020202020204" pitchFamily="34" charset="0"/>
                        <a:cs typeface="Arial" panose="020B0604020202020204" pitchFamily="34"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fontAlgn="b">
                        <a:spcBef>
                          <a:spcPts val="0"/>
                        </a:spcBef>
                        <a:spcAft>
                          <a:spcPts val="0"/>
                        </a:spcAft>
                      </a:pPr>
                      <a:r>
                        <a:rPr lang="en-US" sz="1400" i="1" dirty="0">
                          <a:solidFill>
                            <a:srgbClr val="000000"/>
                          </a:solidFill>
                          <a:effectLst/>
                          <a:latin typeface="Arial" panose="020B0604020202020204" pitchFamily="34" charset="0"/>
                          <a:cs typeface="Arial" panose="020B0604020202020204" pitchFamily="34" charset="0"/>
                        </a:rPr>
                        <a:t>YCD and Nutrition coverage for time worked over scheduled hours</a:t>
                      </a:r>
                      <a:endParaRPr lang="en-US" sz="1400" dirty="0">
                        <a:effectLst/>
                        <a:latin typeface="Arial" panose="020B0604020202020204" pitchFamily="34" charset="0"/>
                        <a:cs typeface="Arial" panose="020B0604020202020204" pitchFamily="34"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dirty="0">
                          <a:effectLst/>
                          <a:latin typeface="Arial" panose="020B0604020202020204" pitchFamily="34" charset="0"/>
                          <a:cs typeface="Arial" panose="020B0604020202020204" pitchFamily="34" charset="0"/>
                        </a:rPr>
                        <a:t>$5,000</a:t>
                      </a: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34291018"/>
                  </a:ext>
                </a:extLst>
              </a:tr>
              <a:tr h="327578">
                <a:tc>
                  <a:txBody>
                    <a:bodyPr/>
                    <a:lstStyle/>
                    <a:p>
                      <a:pPr marL="0" marR="0" algn="ctr" fontAlgn="b">
                        <a:spcBef>
                          <a:spcPts val="0"/>
                        </a:spcBef>
                        <a:spcAft>
                          <a:spcPts val="0"/>
                        </a:spcAft>
                      </a:pPr>
                      <a:r>
                        <a:rPr lang="en-US" sz="1400" b="1" dirty="0">
                          <a:solidFill>
                            <a:srgbClr val="000000"/>
                          </a:solidFill>
                          <a:effectLst/>
                          <a:latin typeface="Arial" panose="020B0604020202020204" pitchFamily="34" charset="0"/>
                          <a:cs typeface="Arial" panose="020B0604020202020204" pitchFamily="34" charset="0"/>
                        </a:rPr>
                        <a:t>TOTAL</a:t>
                      </a:r>
                      <a:endParaRPr lang="en-US" sz="1400" b="1" dirty="0">
                        <a:effectLst/>
                        <a:latin typeface="Arial" panose="020B0604020202020204" pitchFamily="34" charset="0"/>
                        <a:cs typeface="Arial" panose="020B0604020202020204" pitchFamily="34" charset="0"/>
                      </a:endParaRPr>
                    </a:p>
                  </a:txBody>
                  <a:tcPr marL="68580" marR="6858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b="1" dirty="0">
                          <a:effectLst/>
                          <a:latin typeface="Arial" panose="020B0604020202020204" pitchFamily="34" charset="0"/>
                          <a:cs typeface="Arial" panose="020B0604020202020204" pitchFamily="34" charset="0"/>
                        </a:rPr>
                        <a:t>$219,356</a:t>
                      </a: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fontAlgn="b">
                        <a:spcBef>
                          <a:spcPts val="0"/>
                        </a:spcBef>
                        <a:spcAft>
                          <a:spcPts val="0"/>
                        </a:spcAft>
                      </a:pPr>
                      <a:r>
                        <a:rPr lang="en-US" sz="1400" dirty="0">
                          <a:solidFill>
                            <a:srgbClr val="000000"/>
                          </a:solidFill>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cs typeface="Arial" panose="020B0604020202020204" pitchFamily="34"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fontAlgn="b">
                        <a:spcBef>
                          <a:spcPts val="0"/>
                        </a:spcBef>
                        <a:spcAft>
                          <a:spcPts val="0"/>
                        </a:spcAft>
                      </a:pPr>
                      <a:r>
                        <a:rPr lang="en-US" sz="1400" dirty="0">
                          <a:solidFill>
                            <a:srgbClr val="000000"/>
                          </a:solidFill>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cs typeface="Arial" panose="020B0604020202020204" pitchFamily="34" charset="0"/>
                      </a:endParaRPr>
                    </a:p>
                  </a:txBody>
                  <a:tcPr marL="68580" marR="6858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82482245"/>
                  </a:ext>
                </a:extLst>
              </a:tr>
            </a:tbl>
          </a:graphicData>
        </a:graphic>
      </p:graphicFrame>
      <p:sp>
        <p:nvSpPr>
          <p:cNvPr id="5" name="Rectangle 1">
            <a:extLst>
              <a:ext uri="{FF2B5EF4-FFF2-40B4-BE49-F238E27FC236}">
                <a16:creationId xmlns:a16="http://schemas.microsoft.com/office/drawing/2014/main" id="{06023BDD-6A94-A4D3-3E40-DA4E9D8989F5}"/>
              </a:ext>
            </a:extLst>
          </p:cNvPr>
          <p:cNvSpPr>
            <a:spLocks noChangeArrowheads="1"/>
          </p:cNvSpPr>
          <p:nvPr/>
        </p:nvSpPr>
        <p:spPr bwMode="auto">
          <a:xfrm>
            <a:off x="1535491" y="255428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8265659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5C0AB5-FC08-D090-AA4D-2282F42F08E9}"/>
              </a:ext>
            </a:extLst>
          </p:cNvPr>
          <p:cNvSpPr>
            <a:spLocks noGrp="1"/>
          </p:cNvSpPr>
          <p:nvPr>
            <p:ph sz="half" idx="13"/>
          </p:nvPr>
        </p:nvSpPr>
        <p:spPr>
          <a:xfrm>
            <a:off x="393409" y="927232"/>
            <a:ext cx="4934479" cy="473825"/>
          </a:xfrm>
        </p:spPr>
        <p:txBody>
          <a:bodyPr>
            <a:normAutofit lnSpcReduction="10000"/>
          </a:bodyPr>
          <a:lstStyle/>
          <a:p>
            <a:r>
              <a:rPr lang="en-US" dirty="0"/>
              <a:t>Question 9b</a:t>
            </a:r>
          </a:p>
        </p:txBody>
      </p:sp>
      <p:sp>
        <p:nvSpPr>
          <p:cNvPr id="4" name="Rectangle 1">
            <a:extLst>
              <a:ext uri="{FF2B5EF4-FFF2-40B4-BE49-F238E27FC236}">
                <a16:creationId xmlns:a16="http://schemas.microsoft.com/office/drawing/2014/main" id="{3A43253D-BA43-72E7-4EDC-B3147DE53E0B}"/>
              </a:ext>
            </a:extLst>
          </p:cNvPr>
          <p:cNvSpPr>
            <a:spLocks noChangeArrowheads="1"/>
          </p:cNvSpPr>
          <p:nvPr/>
        </p:nvSpPr>
        <p:spPr bwMode="auto">
          <a:xfrm>
            <a:off x="594094" y="1593534"/>
            <a:ext cx="10664516"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eaLnBrk="0" fontAlgn="base" hangingPunct="0">
              <a:spcBef>
                <a:spcPct val="0"/>
              </a:spcBef>
              <a:spcAft>
                <a:spcPct val="0"/>
              </a:spcAft>
            </a:pPr>
            <a:r>
              <a:rPr lang="en-US" altLang="en-US" b="1" dirty="0">
                <a:latin typeface="Arial" panose="020B0604020202020204" pitchFamily="34" charset="0"/>
              </a:rPr>
              <a:t>Discuss the planned use of ~$79K budgeted for Consultants.</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graphicFrame>
        <p:nvGraphicFramePr>
          <p:cNvPr id="2" name="Table 1">
            <a:extLst>
              <a:ext uri="{FF2B5EF4-FFF2-40B4-BE49-F238E27FC236}">
                <a16:creationId xmlns:a16="http://schemas.microsoft.com/office/drawing/2014/main" id="{6CF1A5EF-18FA-F1AE-ADB2-3241313EF085}"/>
              </a:ext>
            </a:extLst>
          </p:cNvPr>
          <p:cNvGraphicFramePr>
            <a:graphicFrameLocks noGrp="1"/>
          </p:cNvGraphicFramePr>
          <p:nvPr>
            <p:extLst>
              <p:ext uri="{D42A27DB-BD31-4B8C-83A1-F6EECF244321}">
                <p14:modId xmlns:p14="http://schemas.microsoft.com/office/powerpoint/2010/main" val="1845148330"/>
              </p:ext>
            </p:extLst>
          </p:nvPr>
        </p:nvGraphicFramePr>
        <p:xfrm>
          <a:off x="393409" y="2358277"/>
          <a:ext cx="11187466" cy="3255071"/>
        </p:xfrm>
        <a:graphic>
          <a:graphicData uri="http://schemas.openxmlformats.org/drawingml/2006/table">
            <a:tbl>
              <a:tblPr/>
              <a:tblGrid>
                <a:gridCol w="2447608">
                  <a:extLst>
                    <a:ext uri="{9D8B030D-6E8A-4147-A177-3AD203B41FA5}">
                      <a16:colId xmlns:a16="http://schemas.microsoft.com/office/drawing/2014/main" val="3567060565"/>
                    </a:ext>
                  </a:extLst>
                </a:gridCol>
                <a:gridCol w="1703639">
                  <a:extLst>
                    <a:ext uri="{9D8B030D-6E8A-4147-A177-3AD203B41FA5}">
                      <a16:colId xmlns:a16="http://schemas.microsoft.com/office/drawing/2014/main" val="1295749760"/>
                    </a:ext>
                  </a:extLst>
                </a:gridCol>
                <a:gridCol w="5015395">
                  <a:extLst>
                    <a:ext uri="{9D8B030D-6E8A-4147-A177-3AD203B41FA5}">
                      <a16:colId xmlns:a16="http://schemas.microsoft.com/office/drawing/2014/main" val="1584666684"/>
                    </a:ext>
                  </a:extLst>
                </a:gridCol>
                <a:gridCol w="2020824">
                  <a:extLst>
                    <a:ext uri="{9D8B030D-6E8A-4147-A177-3AD203B41FA5}">
                      <a16:colId xmlns:a16="http://schemas.microsoft.com/office/drawing/2014/main" val="2585713611"/>
                    </a:ext>
                  </a:extLst>
                </a:gridCol>
              </a:tblGrid>
              <a:tr h="556883">
                <a:tc>
                  <a:txBody>
                    <a:bodyPr/>
                    <a:lstStyle/>
                    <a:p>
                      <a:pPr marL="0" marR="0" algn="ctr" fontAlgn="b">
                        <a:spcBef>
                          <a:spcPts val="0"/>
                        </a:spcBef>
                        <a:spcAft>
                          <a:spcPts val="0"/>
                        </a:spcAft>
                      </a:pPr>
                      <a:r>
                        <a:rPr lang="en-US" sz="1400" b="1" dirty="0">
                          <a:solidFill>
                            <a:srgbClr val="000000"/>
                          </a:solidFill>
                          <a:effectLst/>
                          <a:latin typeface="Arial" panose="020B0604020202020204" pitchFamily="34" charset="0"/>
                          <a:cs typeface="Arial" panose="020B0604020202020204" pitchFamily="34" charset="0"/>
                        </a:rPr>
                        <a:t>PROFESSIONAL FEES 52701- Consultants </a:t>
                      </a:r>
                      <a:endParaRPr lang="en-US" sz="1400" dirty="0">
                        <a:effectLst/>
                        <a:latin typeface="Arial" panose="020B0604020202020204" pitchFamily="34" charset="0"/>
                        <a:cs typeface="Arial" panose="020B0604020202020204" pitchFamily="34" charset="0"/>
                      </a:endParaRPr>
                    </a:p>
                  </a:txBody>
                  <a:tcPr marL="68580" marR="6858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marL="0" marR="0" algn="ctr" fontAlgn="b">
                        <a:spcBef>
                          <a:spcPts val="0"/>
                        </a:spcBef>
                        <a:spcAft>
                          <a:spcPts val="0"/>
                        </a:spcAft>
                      </a:pPr>
                      <a:r>
                        <a:rPr lang="en-US" sz="1400" b="1" dirty="0">
                          <a:solidFill>
                            <a:srgbClr val="000000"/>
                          </a:solidFill>
                          <a:effectLst/>
                          <a:latin typeface="Arial" panose="020B0604020202020204" pitchFamily="34" charset="0"/>
                          <a:cs typeface="Arial" panose="020B0604020202020204" pitchFamily="34" charset="0"/>
                        </a:rPr>
                        <a:t>FY27  PROPOSED</a:t>
                      </a:r>
                      <a:endParaRPr lang="en-US" sz="1400" dirty="0">
                        <a:effectLst/>
                        <a:latin typeface="Arial" panose="020B0604020202020204" pitchFamily="34" charset="0"/>
                        <a:cs typeface="Arial" panose="020B0604020202020204" pitchFamily="34"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marL="0" marR="0" algn="ctr" fontAlgn="b">
                        <a:spcBef>
                          <a:spcPts val="0"/>
                        </a:spcBef>
                        <a:spcAft>
                          <a:spcPts val="0"/>
                        </a:spcAft>
                      </a:pPr>
                      <a:r>
                        <a:rPr lang="en-US" sz="1400" b="1" dirty="0">
                          <a:solidFill>
                            <a:srgbClr val="000000"/>
                          </a:solidFill>
                          <a:effectLst/>
                          <a:latin typeface="Arial" panose="020B0604020202020204" pitchFamily="34" charset="0"/>
                          <a:cs typeface="Arial" panose="020B0604020202020204" pitchFamily="34" charset="0"/>
                        </a:rPr>
                        <a:t>PURPOSE</a:t>
                      </a:r>
                      <a:endParaRPr lang="en-US" sz="1400" dirty="0">
                        <a:effectLst/>
                        <a:latin typeface="Arial" panose="020B0604020202020204" pitchFamily="34" charset="0"/>
                        <a:cs typeface="Arial" panose="020B0604020202020204" pitchFamily="34"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marL="0" marR="0" algn="ctr" fontAlgn="b">
                        <a:spcBef>
                          <a:spcPts val="0"/>
                        </a:spcBef>
                        <a:spcAft>
                          <a:spcPts val="0"/>
                        </a:spcAft>
                      </a:pPr>
                      <a:r>
                        <a:rPr lang="en-US" sz="1400" b="1" dirty="0">
                          <a:solidFill>
                            <a:srgbClr val="000000"/>
                          </a:solidFill>
                          <a:effectLst/>
                          <a:latin typeface="Arial" panose="020B0604020202020204" pitchFamily="34" charset="0"/>
                          <a:cs typeface="Arial" panose="020B0604020202020204" pitchFamily="34" charset="0"/>
                        </a:rPr>
                        <a:t>Changes</a:t>
                      </a:r>
                      <a:r>
                        <a:rPr lang="en-US" sz="1400" dirty="0">
                          <a:solidFill>
                            <a:srgbClr val="000000"/>
                          </a:solidFill>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cs typeface="Arial" panose="020B0604020202020204" pitchFamily="34"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638864184"/>
                  </a:ext>
                </a:extLst>
              </a:tr>
              <a:tr h="556883">
                <a:tc>
                  <a:txBody>
                    <a:bodyPr/>
                    <a:lstStyle/>
                    <a:p>
                      <a:pPr marL="0" marR="0" algn="ctr" fontAlgn="b">
                        <a:spcBef>
                          <a:spcPts val="0"/>
                        </a:spcBef>
                        <a:spcAft>
                          <a:spcPts val="0"/>
                        </a:spcAft>
                      </a:pPr>
                      <a:r>
                        <a:rPr lang="en-US" sz="1400" dirty="0">
                          <a:solidFill>
                            <a:srgbClr val="000000"/>
                          </a:solidFill>
                          <a:effectLst/>
                          <a:latin typeface="Arial" panose="020B0604020202020204" pitchFamily="34" charset="0"/>
                          <a:cs typeface="Arial" panose="020B0604020202020204" pitchFamily="34" charset="0"/>
                        </a:rPr>
                        <a:t>ADMIN</a:t>
                      </a:r>
                      <a:endParaRPr lang="en-US" sz="1400" dirty="0">
                        <a:effectLst/>
                        <a:latin typeface="Arial" panose="020B0604020202020204" pitchFamily="34" charset="0"/>
                        <a:cs typeface="Arial" panose="020B0604020202020204" pitchFamily="34"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dirty="0">
                          <a:solidFill>
                            <a:srgbClr val="000000"/>
                          </a:solidFill>
                          <a:effectLst/>
                          <a:latin typeface="Arial" panose="020B0604020202020204" pitchFamily="34" charset="0"/>
                          <a:cs typeface="Arial" panose="020B0604020202020204" pitchFamily="34" charset="0"/>
                        </a:rPr>
                        <a:t>$2,000</a:t>
                      </a:r>
                      <a:endParaRPr lang="en-US" sz="1400" dirty="0">
                        <a:effectLst/>
                        <a:latin typeface="Arial" panose="020B0604020202020204" pitchFamily="34" charset="0"/>
                        <a:cs typeface="Arial" panose="020B0604020202020204" pitchFamily="34"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fontAlgn="b">
                        <a:spcBef>
                          <a:spcPts val="0"/>
                        </a:spcBef>
                        <a:spcAft>
                          <a:spcPts val="0"/>
                        </a:spcAft>
                      </a:pPr>
                      <a:r>
                        <a:rPr lang="en-US" sz="1400" i="1" dirty="0">
                          <a:solidFill>
                            <a:srgbClr val="000000"/>
                          </a:solidFill>
                          <a:effectLst/>
                          <a:latin typeface="Arial" panose="020B0604020202020204" pitchFamily="34" charset="0"/>
                          <a:cs typeface="Arial" panose="020B0604020202020204" pitchFamily="34" charset="0"/>
                        </a:rPr>
                        <a:t>Consultants as needed to create Community Based Programming</a:t>
                      </a:r>
                      <a:endParaRPr lang="en-US" sz="1400" dirty="0">
                        <a:effectLst/>
                        <a:latin typeface="Arial" panose="020B0604020202020204" pitchFamily="34" charset="0"/>
                        <a:cs typeface="Arial" panose="020B0604020202020204" pitchFamily="34"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dirty="0">
                          <a:solidFill>
                            <a:srgbClr val="000000"/>
                          </a:solidFill>
                          <a:effectLst/>
                          <a:latin typeface="Arial" panose="020B0604020202020204" pitchFamily="34" charset="0"/>
                          <a:cs typeface="Arial" panose="020B0604020202020204" pitchFamily="34" charset="0"/>
                        </a:rPr>
                        <a:t>($2,000)</a:t>
                      </a:r>
                    </a:p>
                    <a:p>
                      <a:pPr marL="0" marR="0" algn="ctr" fontAlgn="b">
                        <a:spcBef>
                          <a:spcPts val="0"/>
                        </a:spcBef>
                        <a:spcAft>
                          <a:spcPts val="0"/>
                        </a:spcAft>
                      </a:pPr>
                      <a:r>
                        <a:rPr lang="en-US" sz="1400" dirty="0">
                          <a:solidFill>
                            <a:srgbClr val="000000"/>
                          </a:solidFill>
                          <a:effectLst/>
                          <a:latin typeface="Arial" panose="020B0604020202020204" pitchFamily="34" charset="0"/>
                          <a:cs typeface="Arial" panose="020B0604020202020204" pitchFamily="34" charset="0"/>
                        </a:rPr>
                        <a:t>Transfer to Temp Salary line</a:t>
                      </a:r>
                      <a:endParaRPr lang="en-US" sz="1400" dirty="0">
                        <a:effectLst/>
                        <a:latin typeface="Arial" panose="020B0604020202020204" pitchFamily="34" charset="0"/>
                        <a:cs typeface="Arial" panose="020B0604020202020204" pitchFamily="34" charset="0"/>
                      </a:endParaRPr>
                    </a:p>
                  </a:txBody>
                  <a:tcPr marL="68580" marR="6858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44063301"/>
                  </a:ext>
                </a:extLst>
              </a:tr>
              <a:tr h="786188">
                <a:tc>
                  <a:txBody>
                    <a:bodyPr/>
                    <a:lstStyle/>
                    <a:p>
                      <a:pPr marL="0" marR="0" algn="ctr" fontAlgn="b">
                        <a:spcBef>
                          <a:spcPts val="0"/>
                        </a:spcBef>
                        <a:spcAft>
                          <a:spcPts val="0"/>
                        </a:spcAft>
                      </a:pPr>
                      <a:r>
                        <a:rPr lang="en-US" sz="1400" dirty="0">
                          <a:solidFill>
                            <a:srgbClr val="000000"/>
                          </a:solidFill>
                          <a:effectLst/>
                          <a:latin typeface="Arial" panose="020B0604020202020204" pitchFamily="34" charset="0"/>
                          <a:cs typeface="Arial" panose="020B0604020202020204" pitchFamily="34" charset="0"/>
                        </a:rPr>
                        <a:t>REC /WHACC </a:t>
                      </a:r>
                      <a:endParaRPr lang="en-US" sz="1400" dirty="0">
                        <a:effectLst/>
                        <a:latin typeface="Arial" panose="020B0604020202020204" pitchFamily="34" charset="0"/>
                        <a:cs typeface="Arial" panose="020B0604020202020204" pitchFamily="34"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dirty="0">
                          <a:solidFill>
                            <a:srgbClr val="000000"/>
                          </a:solidFill>
                          <a:effectLst/>
                          <a:latin typeface="Arial" panose="020B0604020202020204" pitchFamily="34" charset="0"/>
                          <a:cs typeface="Arial" panose="020B0604020202020204" pitchFamily="34" charset="0"/>
                        </a:rPr>
                        <a:t>$58,500</a:t>
                      </a:r>
                      <a:endParaRPr lang="en-US" sz="1400" dirty="0">
                        <a:effectLst/>
                        <a:latin typeface="Arial" panose="020B0604020202020204" pitchFamily="34" charset="0"/>
                        <a:cs typeface="Arial" panose="020B0604020202020204" pitchFamily="34"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fontAlgn="b">
                        <a:spcBef>
                          <a:spcPts val="0"/>
                        </a:spcBef>
                        <a:spcAft>
                          <a:spcPts val="0"/>
                        </a:spcAft>
                      </a:pPr>
                      <a:r>
                        <a:rPr lang="en-US" sz="1400" i="1" dirty="0">
                          <a:solidFill>
                            <a:srgbClr val="000000"/>
                          </a:solidFill>
                          <a:effectLst/>
                          <a:latin typeface="Arial" panose="020B0604020202020204" pitchFamily="34" charset="0"/>
                          <a:cs typeface="Arial" panose="020B0604020202020204" pitchFamily="34" charset="0"/>
                        </a:rPr>
                        <a:t>Safe Haven - $22,500 / Professional Contracts - $12,500 / Aquatics Training/Cert - $12,000 /  Registration &amp; Monitoring Software - $9,000 / Track &amp; Field Timer - $2500</a:t>
                      </a:r>
                      <a:endParaRPr lang="en-US" sz="1400" dirty="0">
                        <a:effectLst/>
                        <a:latin typeface="Arial" panose="020B0604020202020204" pitchFamily="34" charset="0"/>
                        <a:cs typeface="Arial" panose="020B0604020202020204" pitchFamily="34"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dirty="0">
                          <a:solidFill>
                            <a:srgbClr val="000000"/>
                          </a:solidFill>
                          <a:effectLst/>
                          <a:latin typeface="Arial" panose="020B0604020202020204" pitchFamily="34" charset="0"/>
                          <a:cs typeface="Arial" panose="020B0604020202020204" pitchFamily="34" charset="0"/>
                        </a:rPr>
                        <a:t>$12,500 increase with Transfer from MISC CHGS line</a:t>
                      </a:r>
                      <a:endParaRPr lang="en-US" sz="1400" dirty="0">
                        <a:effectLst/>
                        <a:latin typeface="Arial" panose="020B0604020202020204" pitchFamily="34" charset="0"/>
                        <a:cs typeface="Arial" panose="020B0604020202020204" pitchFamily="34" charset="0"/>
                      </a:endParaRPr>
                    </a:p>
                  </a:txBody>
                  <a:tcPr marL="68580" marR="6858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72914358"/>
                  </a:ext>
                </a:extLst>
              </a:tr>
              <a:tr h="852902">
                <a:tc>
                  <a:txBody>
                    <a:bodyPr/>
                    <a:lstStyle/>
                    <a:p>
                      <a:pPr marL="0" marR="0" algn="ctr" fontAlgn="b">
                        <a:spcBef>
                          <a:spcPts val="0"/>
                        </a:spcBef>
                        <a:spcAft>
                          <a:spcPts val="0"/>
                        </a:spcAft>
                      </a:pPr>
                      <a:r>
                        <a:rPr lang="en-US" sz="1400" dirty="0">
                          <a:solidFill>
                            <a:srgbClr val="000000"/>
                          </a:solidFill>
                          <a:effectLst/>
                          <a:latin typeface="Arial" panose="020B0604020202020204" pitchFamily="34" charset="0"/>
                          <a:cs typeface="Arial" panose="020B0604020202020204" pitchFamily="34" charset="0"/>
                        </a:rPr>
                        <a:t>Y&amp;F</a:t>
                      </a:r>
                      <a:endParaRPr lang="en-US" sz="1400" dirty="0">
                        <a:effectLst/>
                        <a:latin typeface="Arial" panose="020B0604020202020204" pitchFamily="34" charset="0"/>
                        <a:cs typeface="Arial" panose="020B0604020202020204" pitchFamily="34"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dirty="0">
                          <a:solidFill>
                            <a:srgbClr val="000000"/>
                          </a:solidFill>
                          <a:effectLst/>
                          <a:latin typeface="Arial" panose="020B0604020202020204" pitchFamily="34" charset="0"/>
                          <a:cs typeface="Arial" panose="020B0604020202020204" pitchFamily="34" charset="0"/>
                        </a:rPr>
                        <a:t>$18,500</a:t>
                      </a:r>
                      <a:endParaRPr lang="en-US" sz="1400" dirty="0">
                        <a:effectLst/>
                        <a:latin typeface="Arial" panose="020B0604020202020204" pitchFamily="34" charset="0"/>
                        <a:cs typeface="Arial" panose="020B0604020202020204" pitchFamily="34"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fontAlgn="b">
                        <a:spcBef>
                          <a:spcPts val="0"/>
                        </a:spcBef>
                        <a:spcAft>
                          <a:spcPts val="0"/>
                        </a:spcAft>
                      </a:pPr>
                      <a:r>
                        <a:rPr lang="en-US" sz="1400" i="1" dirty="0">
                          <a:solidFill>
                            <a:srgbClr val="000000"/>
                          </a:solidFill>
                          <a:effectLst/>
                          <a:latin typeface="Arial" panose="020B0604020202020204" pitchFamily="34" charset="0"/>
                          <a:cs typeface="Arial" panose="020B0604020202020204" pitchFamily="34" charset="0"/>
                        </a:rPr>
                        <a:t>Entrepreneurship Program - $12,500 / YCD Training Presenter Fees - $6,000</a:t>
                      </a:r>
                      <a:endParaRPr lang="en-US" sz="1400" dirty="0">
                        <a:effectLst/>
                        <a:latin typeface="Arial" panose="020B0604020202020204" pitchFamily="34" charset="0"/>
                        <a:cs typeface="Arial" panose="020B0604020202020204" pitchFamily="34"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dirty="0">
                          <a:effectLst/>
                          <a:latin typeface="Arial" panose="020B0604020202020204" pitchFamily="34" charset="0"/>
                          <a:cs typeface="Arial" panose="020B0604020202020204" pitchFamily="34" charset="0"/>
                        </a:rPr>
                        <a:t>$12,500 increase with </a:t>
                      </a:r>
                      <a:r>
                        <a:rPr lang="en-US" sz="1400" dirty="0">
                          <a:solidFill>
                            <a:srgbClr val="000000"/>
                          </a:solidFill>
                          <a:effectLst/>
                          <a:latin typeface="Arial" panose="020B0604020202020204" pitchFamily="34" charset="0"/>
                          <a:cs typeface="Arial" panose="020B0604020202020204" pitchFamily="34" charset="0"/>
                        </a:rPr>
                        <a:t>Transfer</a:t>
                      </a:r>
                      <a:r>
                        <a:rPr lang="en-US" sz="1400" dirty="0">
                          <a:effectLst/>
                          <a:latin typeface="Arial" panose="020B0604020202020204" pitchFamily="34" charset="0"/>
                          <a:cs typeface="Arial" panose="020B0604020202020204" pitchFamily="34" charset="0"/>
                        </a:rPr>
                        <a:t> from Rec Div - Rec Equip line</a:t>
                      </a:r>
                    </a:p>
                  </a:txBody>
                  <a:tcPr marL="68580" marR="6858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34291018"/>
                  </a:ext>
                </a:extLst>
              </a:tr>
              <a:tr h="327578">
                <a:tc>
                  <a:txBody>
                    <a:bodyPr/>
                    <a:lstStyle/>
                    <a:p>
                      <a:pPr marL="0" marR="0" algn="ctr" fontAlgn="b">
                        <a:spcBef>
                          <a:spcPts val="0"/>
                        </a:spcBef>
                        <a:spcAft>
                          <a:spcPts val="0"/>
                        </a:spcAft>
                      </a:pPr>
                      <a:r>
                        <a:rPr lang="en-US" sz="1400" b="1" dirty="0">
                          <a:solidFill>
                            <a:srgbClr val="000000"/>
                          </a:solidFill>
                          <a:effectLst/>
                          <a:latin typeface="Arial" panose="020B0604020202020204" pitchFamily="34" charset="0"/>
                          <a:cs typeface="Arial" panose="020B0604020202020204" pitchFamily="34" charset="0"/>
                        </a:rPr>
                        <a:t>TOTAL</a:t>
                      </a:r>
                      <a:endParaRPr lang="en-US" sz="1400" b="1" dirty="0">
                        <a:effectLst/>
                        <a:latin typeface="Arial" panose="020B0604020202020204" pitchFamily="34" charset="0"/>
                        <a:cs typeface="Arial" panose="020B0604020202020204" pitchFamily="34" charset="0"/>
                      </a:endParaRPr>
                    </a:p>
                  </a:txBody>
                  <a:tcPr marL="68580" marR="6858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b="1" dirty="0">
                          <a:effectLst/>
                          <a:latin typeface="Arial" panose="020B0604020202020204" pitchFamily="34" charset="0"/>
                          <a:cs typeface="Arial" panose="020B0604020202020204" pitchFamily="34" charset="0"/>
                        </a:rPr>
                        <a:t>$79,000</a:t>
                      </a: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fontAlgn="b">
                        <a:spcBef>
                          <a:spcPts val="0"/>
                        </a:spcBef>
                        <a:spcAft>
                          <a:spcPts val="0"/>
                        </a:spcAft>
                      </a:pPr>
                      <a:r>
                        <a:rPr lang="en-US" sz="1400" dirty="0">
                          <a:solidFill>
                            <a:srgbClr val="000000"/>
                          </a:solidFill>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cs typeface="Arial" panose="020B0604020202020204" pitchFamily="34" charset="0"/>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fontAlgn="b">
                        <a:spcBef>
                          <a:spcPts val="0"/>
                        </a:spcBef>
                        <a:spcAft>
                          <a:spcPts val="0"/>
                        </a:spcAft>
                      </a:pPr>
                      <a:r>
                        <a:rPr lang="en-US" sz="1400" dirty="0">
                          <a:solidFill>
                            <a:srgbClr val="000000"/>
                          </a:solidFill>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cs typeface="Arial" panose="020B0604020202020204" pitchFamily="34" charset="0"/>
                      </a:endParaRPr>
                    </a:p>
                  </a:txBody>
                  <a:tcPr marL="68580" marR="6858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82482245"/>
                  </a:ext>
                </a:extLst>
              </a:tr>
            </a:tbl>
          </a:graphicData>
        </a:graphic>
      </p:graphicFrame>
      <p:sp>
        <p:nvSpPr>
          <p:cNvPr id="5" name="Rectangle 1">
            <a:extLst>
              <a:ext uri="{FF2B5EF4-FFF2-40B4-BE49-F238E27FC236}">
                <a16:creationId xmlns:a16="http://schemas.microsoft.com/office/drawing/2014/main" id="{06023BDD-6A94-A4D3-3E40-DA4E9D8989F5}"/>
              </a:ext>
            </a:extLst>
          </p:cNvPr>
          <p:cNvSpPr>
            <a:spLocks noChangeArrowheads="1"/>
          </p:cNvSpPr>
          <p:nvPr/>
        </p:nvSpPr>
        <p:spPr bwMode="auto">
          <a:xfrm>
            <a:off x="1535491" y="255428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6728910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030E4F3-A696-C186-36BA-A5489DD1E2E7}"/>
              </a:ext>
            </a:extLst>
          </p:cNvPr>
          <p:cNvSpPr txBox="1"/>
          <p:nvPr/>
        </p:nvSpPr>
        <p:spPr>
          <a:xfrm>
            <a:off x="702097" y="1296023"/>
            <a:ext cx="10249178" cy="338554"/>
          </a:xfrm>
          <a:prstGeom prst="rect">
            <a:avLst/>
          </a:prstGeom>
          <a:noFill/>
        </p:spPr>
        <p:txBody>
          <a:bodyPr wrap="square">
            <a:spAutoFit/>
          </a:bodyPr>
          <a:lstStyle/>
          <a:p>
            <a:r>
              <a:rPr lang="en-US" sz="1600" b="1" dirty="0">
                <a:latin typeface="Arial" panose="020B0604020202020204" pitchFamily="34" charset="0"/>
                <a:cs typeface="Arial" panose="020B0604020202020204" pitchFamily="34" charset="0"/>
              </a:rPr>
              <a:t>Please share the budgetary costs for City pools per site (Eden, Brown, Prices, W.H.A.C.C. and P.S.)</a:t>
            </a:r>
          </a:p>
        </p:txBody>
      </p:sp>
      <p:sp>
        <p:nvSpPr>
          <p:cNvPr id="2" name="Content Placeholder 2">
            <a:extLst>
              <a:ext uri="{FF2B5EF4-FFF2-40B4-BE49-F238E27FC236}">
                <a16:creationId xmlns:a16="http://schemas.microsoft.com/office/drawing/2014/main" id="{03A76072-7647-91E1-8A0F-3C9363EF81A3}"/>
              </a:ext>
            </a:extLst>
          </p:cNvPr>
          <p:cNvSpPr txBox="1">
            <a:spLocks/>
          </p:cNvSpPr>
          <p:nvPr/>
        </p:nvSpPr>
        <p:spPr>
          <a:xfrm>
            <a:off x="449564" y="822198"/>
            <a:ext cx="4934479" cy="473825"/>
          </a:xfrm>
          <a:prstGeom prst="rect">
            <a:avLst/>
          </a:prstGeom>
        </p:spPr>
        <p:txBody>
          <a:bodyPr vert="horz" lIns="91440" tIns="45720" rIns="91440" bIns="45720" rtlCol="0" anchor="ctr">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Question 10</a:t>
            </a:r>
          </a:p>
        </p:txBody>
      </p:sp>
      <p:graphicFrame>
        <p:nvGraphicFramePr>
          <p:cNvPr id="8" name="Table 7">
            <a:extLst>
              <a:ext uri="{FF2B5EF4-FFF2-40B4-BE49-F238E27FC236}">
                <a16:creationId xmlns:a16="http://schemas.microsoft.com/office/drawing/2014/main" id="{B6A329F8-D9FB-00BC-7D14-40DB2AF56F01}"/>
              </a:ext>
            </a:extLst>
          </p:cNvPr>
          <p:cNvGraphicFramePr>
            <a:graphicFrameLocks noGrp="1"/>
          </p:cNvGraphicFramePr>
          <p:nvPr>
            <p:extLst>
              <p:ext uri="{D42A27DB-BD31-4B8C-83A1-F6EECF244321}">
                <p14:modId xmlns:p14="http://schemas.microsoft.com/office/powerpoint/2010/main" val="2543618178"/>
              </p:ext>
            </p:extLst>
          </p:nvPr>
        </p:nvGraphicFramePr>
        <p:xfrm>
          <a:off x="838199" y="1918261"/>
          <a:ext cx="10515601" cy="3323856"/>
        </p:xfrm>
        <a:graphic>
          <a:graphicData uri="http://schemas.openxmlformats.org/drawingml/2006/table">
            <a:tbl>
              <a:tblPr/>
              <a:tblGrid>
                <a:gridCol w="1492751">
                  <a:extLst>
                    <a:ext uri="{9D8B030D-6E8A-4147-A177-3AD203B41FA5}">
                      <a16:colId xmlns:a16="http://schemas.microsoft.com/office/drawing/2014/main" val="2692544968"/>
                    </a:ext>
                  </a:extLst>
                </a:gridCol>
                <a:gridCol w="1492751">
                  <a:extLst>
                    <a:ext uri="{9D8B030D-6E8A-4147-A177-3AD203B41FA5}">
                      <a16:colId xmlns:a16="http://schemas.microsoft.com/office/drawing/2014/main" val="2520365833"/>
                    </a:ext>
                  </a:extLst>
                </a:gridCol>
                <a:gridCol w="1492751">
                  <a:extLst>
                    <a:ext uri="{9D8B030D-6E8A-4147-A177-3AD203B41FA5}">
                      <a16:colId xmlns:a16="http://schemas.microsoft.com/office/drawing/2014/main" val="319288642"/>
                    </a:ext>
                  </a:extLst>
                </a:gridCol>
                <a:gridCol w="1492751">
                  <a:extLst>
                    <a:ext uri="{9D8B030D-6E8A-4147-A177-3AD203B41FA5}">
                      <a16:colId xmlns:a16="http://schemas.microsoft.com/office/drawing/2014/main" val="2585434507"/>
                    </a:ext>
                  </a:extLst>
                </a:gridCol>
                <a:gridCol w="1492751">
                  <a:extLst>
                    <a:ext uri="{9D8B030D-6E8A-4147-A177-3AD203B41FA5}">
                      <a16:colId xmlns:a16="http://schemas.microsoft.com/office/drawing/2014/main" val="1353398669"/>
                    </a:ext>
                  </a:extLst>
                </a:gridCol>
                <a:gridCol w="1492751">
                  <a:extLst>
                    <a:ext uri="{9D8B030D-6E8A-4147-A177-3AD203B41FA5}">
                      <a16:colId xmlns:a16="http://schemas.microsoft.com/office/drawing/2014/main" val="2029666555"/>
                    </a:ext>
                  </a:extLst>
                </a:gridCol>
                <a:gridCol w="66344">
                  <a:extLst>
                    <a:ext uri="{9D8B030D-6E8A-4147-A177-3AD203B41FA5}">
                      <a16:colId xmlns:a16="http://schemas.microsoft.com/office/drawing/2014/main" val="2932168551"/>
                    </a:ext>
                  </a:extLst>
                </a:gridCol>
                <a:gridCol w="1492751">
                  <a:extLst>
                    <a:ext uri="{9D8B030D-6E8A-4147-A177-3AD203B41FA5}">
                      <a16:colId xmlns:a16="http://schemas.microsoft.com/office/drawing/2014/main" val="2757974471"/>
                    </a:ext>
                  </a:extLst>
                </a:gridCol>
              </a:tblGrid>
              <a:tr h="553976">
                <a:tc gridSpan="8">
                  <a:txBody>
                    <a:bodyPr/>
                    <a:lstStyle/>
                    <a:p>
                      <a:pPr algn="ctr" fontAlgn="ctr">
                        <a:buNone/>
                      </a:pPr>
                      <a:r>
                        <a:rPr lang="en-US" sz="1200" b="1" i="0" u="none" strike="noStrike" dirty="0">
                          <a:solidFill>
                            <a:srgbClr val="000000"/>
                          </a:solidFill>
                          <a:effectLst/>
                          <a:latin typeface="Times New Roman" panose="02020603050405020304" pitchFamily="18" charset="0"/>
                        </a:rPr>
                        <a:t>FY2026 Operational and Repair Expenses as of April 20, 2026</a:t>
                      </a:r>
                    </a:p>
                  </a:txBody>
                  <a:tcPr marL="8293" marR="8293" marT="8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FBFE"/>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02036973"/>
                  </a:ext>
                </a:extLst>
              </a:tr>
              <a:tr h="553976">
                <a:tc>
                  <a:txBody>
                    <a:bodyPr/>
                    <a:lstStyle/>
                    <a:p>
                      <a:pPr algn="l" fontAlgn="b">
                        <a:buNone/>
                      </a:pPr>
                      <a:r>
                        <a:rPr lang="en-US" sz="1000" b="1" i="0" u="none" strike="noStrike" dirty="0">
                          <a:solidFill>
                            <a:srgbClr val="000000"/>
                          </a:solidFill>
                          <a:effectLst/>
                          <a:latin typeface="Aptos Narrow" panose="020B0004020202020204" pitchFamily="34" charset="0"/>
                        </a:rPr>
                        <a:t> </a:t>
                      </a:r>
                    </a:p>
                  </a:txBody>
                  <a:tcPr marL="8293" marR="8293" marT="829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000" b="1" i="0" u="none" strike="noStrike" dirty="0">
                          <a:solidFill>
                            <a:srgbClr val="000000"/>
                          </a:solidFill>
                          <a:effectLst/>
                          <a:latin typeface="Times New Roman" panose="02020603050405020304" pitchFamily="18" charset="0"/>
                        </a:rPr>
                        <a:t>Dr. Foster M. Brown</a:t>
                      </a:r>
                      <a:br>
                        <a:rPr lang="en-US" sz="1000" b="1" i="0" u="none" strike="noStrike" dirty="0">
                          <a:solidFill>
                            <a:srgbClr val="000000"/>
                          </a:solidFill>
                          <a:effectLst/>
                          <a:latin typeface="Times New Roman" panose="02020603050405020304" pitchFamily="18" charset="0"/>
                        </a:rPr>
                      </a:br>
                      <a:r>
                        <a:rPr lang="en-US" sz="1000" b="1" i="0" u="none" strike="noStrike" dirty="0">
                          <a:solidFill>
                            <a:srgbClr val="000000"/>
                          </a:solidFill>
                          <a:effectLst/>
                          <a:latin typeface="Times New Roman" panose="02020603050405020304" pitchFamily="18" charset="0"/>
                        </a:rPr>
                        <a:t>Swimming Pool</a:t>
                      </a:r>
                    </a:p>
                  </a:txBody>
                  <a:tcPr marL="8293" marR="8293" marT="8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000" b="1" i="0" u="none" strike="noStrike" dirty="0">
                          <a:solidFill>
                            <a:srgbClr val="000000"/>
                          </a:solidFill>
                          <a:effectLst/>
                          <a:latin typeface="Times New Roman" panose="02020603050405020304" pitchFamily="18" charset="0"/>
                        </a:rPr>
                        <a:t>Eden Park</a:t>
                      </a:r>
                      <a:br>
                        <a:rPr lang="en-US" sz="1000" b="1" i="0" u="none" strike="noStrike" dirty="0">
                          <a:solidFill>
                            <a:srgbClr val="000000"/>
                          </a:solidFill>
                          <a:effectLst/>
                          <a:latin typeface="Times New Roman" panose="02020603050405020304" pitchFamily="18" charset="0"/>
                        </a:rPr>
                      </a:br>
                      <a:r>
                        <a:rPr lang="en-US" sz="1000" b="1" i="0" u="none" strike="noStrike" dirty="0">
                          <a:solidFill>
                            <a:srgbClr val="000000"/>
                          </a:solidFill>
                          <a:effectLst/>
                          <a:latin typeface="Times New Roman" panose="02020603050405020304" pitchFamily="18" charset="0"/>
                        </a:rPr>
                        <a:t>Swimming Pool</a:t>
                      </a:r>
                    </a:p>
                  </a:txBody>
                  <a:tcPr marL="8293" marR="8293" marT="8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000" b="1" i="0" u="none" strike="noStrike" dirty="0">
                          <a:solidFill>
                            <a:srgbClr val="000000"/>
                          </a:solidFill>
                          <a:effectLst/>
                          <a:latin typeface="Times New Roman" panose="02020603050405020304" pitchFamily="18" charset="0"/>
                        </a:rPr>
                        <a:t>Biden Aquatic Center</a:t>
                      </a:r>
                      <a:br>
                        <a:rPr lang="en-US" sz="1000" b="1" i="0" u="none" strike="noStrike" dirty="0">
                          <a:solidFill>
                            <a:srgbClr val="000000"/>
                          </a:solidFill>
                          <a:effectLst/>
                          <a:latin typeface="Times New Roman" panose="02020603050405020304" pitchFamily="18" charset="0"/>
                        </a:rPr>
                      </a:br>
                      <a:r>
                        <a:rPr lang="en-US" sz="1000" b="1" i="0" u="none" strike="noStrike" dirty="0">
                          <a:solidFill>
                            <a:srgbClr val="000000"/>
                          </a:solidFill>
                          <a:effectLst/>
                          <a:latin typeface="Times New Roman" panose="02020603050405020304" pitchFamily="18" charset="0"/>
                        </a:rPr>
                        <a:t>Swimming Pool</a:t>
                      </a:r>
                      <a:br>
                        <a:rPr lang="en-US" sz="1000" b="1" i="0" u="none" strike="noStrike" dirty="0">
                          <a:solidFill>
                            <a:srgbClr val="000000"/>
                          </a:solidFill>
                          <a:effectLst/>
                          <a:latin typeface="Times New Roman" panose="02020603050405020304" pitchFamily="18" charset="0"/>
                        </a:rPr>
                      </a:br>
                      <a:r>
                        <a:rPr lang="en-US" sz="1000" b="1" i="0" u="none" strike="noStrike" dirty="0">
                          <a:solidFill>
                            <a:srgbClr val="000000"/>
                          </a:solidFill>
                          <a:effectLst/>
                          <a:latin typeface="Times New Roman" panose="02020603050405020304" pitchFamily="18" charset="0"/>
                        </a:rPr>
                        <a:t>(a.k.a Prices Pool)</a:t>
                      </a:r>
                    </a:p>
                  </a:txBody>
                  <a:tcPr marL="8293" marR="8293" marT="8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000" b="1" i="0" u="none" strike="noStrike" dirty="0">
                          <a:solidFill>
                            <a:srgbClr val="000000"/>
                          </a:solidFill>
                          <a:effectLst/>
                          <a:latin typeface="Times New Roman" panose="02020603050405020304" pitchFamily="18" charset="0"/>
                        </a:rPr>
                        <a:t>William Hicks Anderson</a:t>
                      </a:r>
                      <a:br>
                        <a:rPr lang="en-US" sz="1000" b="1" i="0" u="none" strike="noStrike" dirty="0">
                          <a:solidFill>
                            <a:srgbClr val="000000"/>
                          </a:solidFill>
                          <a:effectLst/>
                          <a:latin typeface="Times New Roman" panose="02020603050405020304" pitchFamily="18" charset="0"/>
                        </a:rPr>
                      </a:br>
                      <a:r>
                        <a:rPr lang="en-US" sz="1000" b="1" i="0" u="none" strike="noStrike" dirty="0">
                          <a:solidFill>
                            <a:srgbClr val="000000"/>
                          </a:solidFill>
                          <a:effectLst/>
                          <a:latin typeface="Times New Roman" panose="02020603050405020304" pitchFamily="18" charset="0"/>
                        </a:rPr>
                        <a:t>Community Center</a:t>
                      </a:r>
                      <a:br>
                        <a:rPr lang="en-US" sz="1000" b="1" i="0" u="none" strike="noStrike" dirty="0">
                          <a:solidFill>
                            <a:srgbClr val="000000"/>
                          </a:solidFill>
                          <a:effectLst/>
                          <a:latin typeface="Times New Roman" panose="02020603050405020304" pitchFamily="18" charset="0"/>
                        </a:rPr>
                      </a:br>
                      <a:r>
                        <a:rPr lang="en-US" sz="1000" b="1" i="0" u="none" strike="noStrike" dirty="0">
                          <a:solidFill>
                            <a:srgbClr val="000000"/>
                          </a:solidFill>
                          <a:effectLst/>
                          <a:latin typeface="Times New Roman" panose="02020603050405020304" pitchFamily="18" charset="0"/>
                        </a:rPr>
                        <a:t>Swimming Pool</a:t>
                      </a:r>
                    </a:p>
                  </a:txBody>
                  <a:tcPr marL="8293" marR="8293" marT="8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000" b="1" i="0" u="none" strike="noStrike" dirty="0">
                          <a:solidFill>
                            <a:srgbClr val="000000"/>
                          </a:solidFill>
                          <a:effectLst/>
                          <a:latin typeface="Times New Roman" panose="02020603050405020304" pitchFamily="18" charset="0"/>
                        </a:rPr>
                        <a:t>P. S. duPont</a:t>
                      </a:r>
                      <a:br>
                        <a:rPr lang="en-US" sz="1000" b="1" i="0" u="none" strike="noStrike" dirty="0">
                          <a:solidFill>
                            <a:srgbClr val="000000"/>
                          </a:solidFill>
                          <a:effectLst/>
                          <a:latin typeface="Times New Roman" panose="02020603050405020304" pitchFamily="18" charset="0"/>
                        </a:rPr>
                      </a:br>
                      <a:r>
                        <a:rPr lang="en-US" sz="1000" b="1" i="0" u="none" strike="noStrike" dirty="0">
                          <a:solidFill>
                            <a:srgbClr val="000000"/>
                          </a:solidFill>
                          <a:effectLst/>
                          <a:latin typeface="Times New Roman" panose="02020603050405020304" pitchFamily="18" charset="0"/>
                        </a:rPr>
                        <a:t>Swimming Pool</a:t>
                      </a:r>
                    </a:p>
                  </a:txBody>
                  <a:tcPr marL="8293" marR="8293" marT="8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000" b="1" i="0" u="none" strike="noStrike" dirty="0">
                          <a:solidFill>
                            <a:srgbClr val="000000"/>
                          </a:solidFill>
                          <a:effectLst/>
                          <a:latin typeface="Times New Roman" panose="02020603050405020304" pitchFamily="18" charset="0"/>
                        </a:rPr>
                        <a:t> </a:t>
                      </a:r>
                    </a:p>
                  </a:txBody>
                  <a:tcPr marL="8293" marR="8293" marT="8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buNone/>
                      </a:pPr>
                      <a:r>
                        <a:rPr lang="en-US" sz="1000" b="1" i="0" u="none" strike="noStrike" dirty="0">
                          <a:solidFill>
                            <a:srgbClr val="000000"/>
                          </a:solidFill>
                          <a:effectLst/>
                          <a:latin typeface="Times New Roman" panose="02020603050405020304" pitchFamily="18" charset="0"/>
                        </a:rPr>
                        <a:t>Total</a:t>
                      </a:r>
                    </a:p>
                  </a:txBody>
                  <a:tcPr marL="8293" marR="8293" marT="8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CF9E7"/>
                    </a:solidFill>
                  </a:tcPr>
                </a:tc>
                <a:extLst>
                  <a:ext uri="{0D108BD9-81ED-4DB2-BD59-A6C34878D82A}">
                    <a16:rowId xmlns:a16="http://schemas.microsoft.com/office/drawing/2014/main" val="1566113103"/>
                  </a:ext>
                </a:extLst>
              </a:tr>
              <a:tr h="553976">
                <a:tc>
                  <a:txBody>
                    <a:bodyPr/>
                    <a:lstStyle/>
                    <a:p>
                      <a:pPr algn="ctr" fontAlgn="ctr">
                        <a:buNone/>
                      </a:pPr>
                      <a:r>
                        <a:rPr lang="en-US" sz="1000" b="1" i="0" u="none" strike="noStrike" dirty="0">
                          <a:solidFill>
                            <a:srgbClr val="000000"/>
                          </a:solidFill>
                          <a:effectLst/>
                          <a:latin typeface="Times New Roman" panose="02020603050405020304" pitchFamily="18" charset="0"/>
                        </a:rPr>
                        <a:t>Operational Costs</a:t>
                      </a:r>
                    </a:p>
                  </a:txBody>
                  <a:tcPr marL="8293" marR="8293" marT="8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000" b="1" i="0" u="none" strike="noStrike" dirty="0">
                          <a:solidFill>
                            <a:srgbClr val="000000"/>
                          </a:solidFill>
                          <a:effectLst/>
                          <a:latin typeface="Times New Roman" panose="02020603050405020304" pitchFamily="18" charset="0"/>
                        </a:rPr>
                        <a:t> $12,809 </a:t>
                      </a:r>
                    </a:p>
                  </a:txBody>
                  <a:tcPr marL="8293" marR="8293" marT="8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000" b="1" i="0" u="none" strike="noStrike" dirty="0">
                          <a:solidFill>
                            <a:srgbClr val="000000"/>
                          </a:solidFill>
                          <a:effectLst/>
                          <a:latin typeface="Times New Roman" panose="02020603050405020304" pitchFamily="18" charset="0"/>
                        </a:rPr>
                        <a:t> $14,209 </a:t>
                      </a:r>
                    </a:p>
                  </a:txBody>
                  <a:tcPr marL="8293" marR="8293" marT="8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000" b="1" i="0" u="none" strike="noStrike" dirty="0">
                          <a:solidFill>
                            <a:srgbClr val="000000"/>
                          </a:solidFill>
                          <a:effectLst/>
                          <a:latin typeface="Times New Roman" panose="02020603050405020304" pitchFamily="18" charset="0"/>
                        </a:rPr>
                        <a:t> $16,829 </a:t>
                      </a:r>
                    </a:p>
                  </a:txBody>
                  <a:tcPr marL="8293" marR="8293" marT="8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000" b="1" i="0" u="none" strike="noStrike" dirty="0">
                          <a:solidFill>
                            <a:srgbClr val="000000"/>
                          </a:solidFill>
                          <a:effectLst/>
                          <a:latin typeface="Times New Roman" panose="02020603050405020304" pitchFamily="18" charset="0"/>
                        </a:rPr>
                        <a:t> $1,477 </a:t>
                      </a:r>
                    </a:p>
                  </a:txBody>
                  <a:tcPr marL="8293" marR="8293" marT="8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000" b="1" i="0" u="none" strike="noStrike" dirty="0">
                          <a:solidFill>
                            <a:srgbClr val="000000"/>
                          </a:solidFill>
                          <a:effectLst/>
                          <a:latin typeface="Times New Roman" panose="02020603050405020304" pitchFamily="18" charset="0"/>
                        </a:rPr>
                        <a:t> </a:t>
                      </a:r>
                    </a:p>
                  </a:txBody>
                  <a:tcPr marL="8293" marR="8293" marT="8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000" b="1" i="0" u="none" strike="noStrike" dirty="0">
                          <a:solidFill>
                            <a:srgbClr val="000000"/>
                          </a:solidFill>
                          <a:effectLst/>
                          <a:latin typeface="Times New Roman" panose="02020603050405020304" pitchFamily="18" charset="0"/>
                        </a:rPr>
                        <a:t> </a:t>
                      </a:r>
                    </a:p>
                  </a:txBody>
                  <a:tcPr marL="8293" marR="8293" marT="8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buNone/>
                      </a:pPr>
                      <a:r>
                        <a:rPr lang="en-US" sz="1000" b="1" i="0" u="none" strike="noStrike" dirty="0">
                          <a:solidFill>
                            <a:srgbClr val="000000"/>
                          </a:solidFill>
                          <a:effectLst/>
                          <a:latin typeface="Aptos Narrow" panose="020B0004020202020204" pitchFamily="34" charset="0"/>
                        </a:rPr>
                        <a:t>$45,324 </a:t>
                      </a:r>
                    </a:p>
                  </a:txBody>
                  <a:tcPr marL="8293" marR="8293" marT="8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74615367"/>
                  </a:ext>
                </a:extLst>
              </a:tr>
              <a:tr h="553976">
                <a:tc>
                  <a:txBody>
                    <a:bodyPr/>
                    <a:lstStyle/>
                    <a:p>
                      <a:pPr algn="ctr" fontAlgn="ctr">
                        <a:buNone/>
                      </a:pPr>
                      <a:r>
                        <a:rPr lang="en-US" sz="1000" b="1" i="0" u="none" strike="noStrike" dirty="0">
                          <a:solidFill>
                            <a:srgbClr val="000000"/>
                          </a:solidFill>
                          <a:effectLst/>
                          <a:latin typeface="Times New Roman" panose="02020603050405020304" pitchFamily="18" charset="0"/>
                        </a:rPr>
                        <a:t>Repairs</a:t>
                      </a:r>
                    </a:p>
                  </a:txBody>
                  <a:tcPr marL="8293" marR="8293" marT="8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000" b="1" i="0" u="none" strike="noStrike" dirty="0">
                          <a:solidFill>
                            <a:srgbClr val="000000"/>
                          </a:solidFill>
                          <a:effectLst/>
                          <a:latin typeface="Times New Roman" panose="02020603050405020304" pitchFamily="18" charset="0"/>
                        </a:rPr>
                        <a:t> $6,688</a:t>
                      </a:r>
                    </a:p>
                  </a:txBody>
                  <a:tcPr marL="8293" marR="8293" marT="8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000" b="1" i="0" u="none" strike="noStrike" dirty="0">
                          <a:solidFill>
                            <a:srgbClr val="000000"/>
                          </a:solidFill>
                          <a:effectLst/>
                          <a:latin typeface="Times New Roman" panose="02020603050405020304" pitchFamily="18" charset="0"/>
                        </a:rPr>
                        <a:t> $49,459 </a:t>
                      </a:r>
                    </a:p>
                  </a:txBody>
                  <a:tcPr marL="8293" marR="8293" marT="8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000" b="1" i="0" u="none" strike="noStrike" dirty="0">
                          <a:solidFill>
                            <a:srgbClr val="000000"/>
                          </a:solidFill>
                          <a:effectLst/>
                          <a:latin typeface="Times New Roman" panose="02020603050405020304" pitchFamily="18" charset="0"/>
                        </a:rPr>
                        <a:t> $21,475 </a:t>
                      </a:r>
                    </a:p>
                  </a:txBody>
                  <a:tcPr marL="8293" marR="8293" marT="8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000" b="1" i="0" u="none" strike="noStrike" dirty="0">
                          <a:solidFill>
                            <a:srgbClr val="000000"/>
                          </a:solidFill>
                          <a:effectLst/>
                          <a:latin typeface="Times New Roman" panose="02020603050405020304" pitchFamily="18" charset="0"/>
                        </a:rPr>
                        <a:t> $66,138 </a:t>
                      </a:r>
                    </a:p>
                  </a:txBody>
                  <a:tcPr marL="8293" marR="8293" marT="8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000" b="1" i="0" u="none" strike="noStrike" dirty="0">
                          <a:solidFill>
                            <a:srgbClr val="000000"/>
                          </a:solidFill>
                          <a:effectLst/>
                          <a:latin typeface="Times New Roman" panose="02020603050405020304" pitchFamily="18" charset="0"/>
                        </a:rPr>
                        <a:t> </a:t>
                      </a:r>
                    </a:p>
                  </a:txBody>
                  <a:tcPr marL="8293" marR="8293" marT="8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000" b="1" i="0" u="none" strike="noStrike" dirty="0">
                          <a:solidFill>
                            <a:srgbClr val="000000"/>
                          </a:solidFill>
                          <a:effectLst/>
                          <a:latin typeface="Times New Roman" panose="02020603050405020304" pitchFamily="18" charset="0"/>
                        </a:rPr>
                        <a:t> </a:t>
                      </a:r>
                    </a:p>
                  </a:txBody>
                  <a:tcPr marL="8293" marR="8293" marT="8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buNone/>
                      </a:pPr>
                      <a:r>
                        <a:rPr lang="en-US" sz="1000" b="1" i="0" u="none" strike="noStrike" dirty="0">
                          <a:solidFill>
                            <a:srgbClr val="000000"/>
                          </a:solidFill>
                          <a:effectLst/>
                          <a:latin typeface="Aptos Narrow" panose="020B0004020202020204" pitchFamily="34" charset="0"/>
                        </a:rPr>
                        <a:t>$143,760 </a:t>
                      </a:r>
                    </a:p>
                  </a:txBody>
                  <a:tcPr marL="8293" marR="8293" marT="8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01090387"/>
                  </a:ext>
                </a:extLst>
              </a:tr>
              <a:tr h="553976">
                <a:tc>
                  <a:txBody>
                    <a:bodyPr/>
                    <a:lstStyle/>
                    <a:p>
                      <a:pPr algn="ctr" fontAlgn="ctr">
                        <a:buNone/>
                      </a:pPr>
                      <a:r>
                        <a:rPr lang="en-US" sz="1000" b="1" i="0" u="none" strike="noStrike" dirty="0">
                          <a:solidFill>
                            <a:srgbClr val="000000"/>
                          </a:solidFill>
                          <a:effectLst/>
                          <a:latin typeface="Times New Roman" panose="02020603050405020304" pitchFamily="18" charset="0"/>
                        </a:rPr>
                        <a:t>Rental</a:t>
                      </a:r>
                    </a:p>
                  </a:txBody>
                  <a:tcPr marL="8293" marR="8293" marT="8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000" b="1" i="0" u="none" strike="noStrike" dirty="0">
                          <a:solidFill>
                            <a:srgbClr val="000000"/>
                          </a:solidFill>
                          <a:effectLst/>
                          <a:latin typeface="Times New Roman" panose="02020603050405020304" pitchFamily="18" charset="0"/>
                        </a:rPr>
                        <a:t> </a:t>
                      </a:r>
                    </a:p>
                  </a:txBody>
                  <a:tcPr marL="8293" marR="8293" marT="8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000" b="1" i="0" u="none" strike="noStrike" dirty="0">
                          <a:solidFill>
                            <a:srgbClr val="000000"/>
                          </a:solidFill>
                          <a:effectLst/>
                          <a:latin typeface="Times New Roman" panose="02020603050405020304" pitchFamily="18" charset="0"/>
                        </a:rPr>
                        <a:t> </a:t>
                      </a:r>
                    </a:p>
                  </a:txBody>
                  <a:tcPr marL="8293" marR="8293" marT="8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000" b="1" i="0" u="none" strike="noStrike" dirty="0">
                          <a:solidFill>
                            <a:srgbClr val="000000"/>
                          </a:solidFill>
                          <a:effectLst/>
                          <a:latin typeface="Times New Roman" panose="02020603050405020304" pitchFamily="18" charset="0"/>
                        </a:rPr>
                        <a:t> </a:t>
                      </a:r>
                    </a:p>
                  </a:txBody>
                  <a:tcPr marL="8293" marR="8293" marT="8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000" b="1" i="0" u="none" strike="noStrike" dirty="0">
                          <a:solidFill>
                            <a:srgbClr val="000000"/>
                          </a:solidFill>
                          <a:effectLst/>
                          <a:latin typeface="Times New Roman" panose="02020603050405020304" pitchFamily="18" charset="0"/>
                        </a:rPr>
                        <a:t> </a:t>
                      </a:r>
                    </a:p>
                  </a:txBody>
                  <a:tcPr marL="8293" marR="8293" marT="8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000" b="1" i="0" u="none" strike="noStrike" dirty="0">
                          <a:solidFill>
                            <a:srgbClr val="000000"/>
                          </a:solidFill>
                          <a:effectLst/>
                          <a:latin typeface="Times New Roman" panose="02020603050405020304" pitchFamily="18" charset="0"/>
                        </a:rPr>
                        <a:t> $10,457 </a:t>
                      </a:r>
                    </a:p>
                  </a:txBody>
                  <a:tcPr marL="8293" marR="8293" marT="8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000" b="1" i="0" u="none" strike="noStrike" dirty="0">
                          <a:solidFill>
                            <a:srgbClr val="000000"/>
                          </a:solidFill>
                          <a:effectLst/>
                          <a:latin typeface="Times New Roman" panose="02020603050405020304" pitchFamily="18" charset="0"/>
                        </a:rPr>
                        <a:t> </a:t>
                      </a:r>
                    </a:p>
                  </a:txBody>
                  <a:tcPr marL="8293" marR="8293" marT="8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dirty="0">
                          <a:solidFill>
                            <a:srgbClr val="000000"/>
                          </a:solidFill>
                          <a:effectLst/>
                          <a:latin typeface="Times New Roman" panose="02020603050405020304" pitchFamily="18" charset="0"/>
                        </a:rPr>
                        <a:t>$10,457 </a:t>
                      </a:r>
                      <a:r>
                        <a:rPr lang="en-US" sz="1000" b="0" i="0" u="none" strike="noStrike" dirty="0">
                          <a:solidFill>
                            <a:srgbClr val="000000"/>
                          </a:solidFill>
                          <a:effectLst/>
                          <a:latin typeface="Aptos Narrow" panose="020B0004020202020204" pitchFamily="34" charset="0"/>
                        </a:rPr>
                        <a:t> </a:t>
                      </a:r>
                    </a:p>
                  </a:txBody>
                  <a:tcPr marL="8293" marR="8293" marT="8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7785502"/>
                  </a:ext>
                </a:extLst>
              </a:tr>
              <a:tr h="553976">
                <a:tc>
                  <a:txBody>
                    <a:bodyPr/>
                    <a:lstStyle/>
                    <a:p>
                      <a:pPr algn="ctr" fontAlgn="ctr">
                        <a:buNone/>
                      </a:pPr>
                      <a:r>
                        <a:rPr lang="en-US" sz="1000" b="1" i="0" u="none" strike="noStrike" dirty="0">
                          <a:solidFill>
                            <a:srgbClr val="000000"/>
                          </a:solidFill>
                          <a:effectLst/>
                          <a:latin typeface="Times New Roman" panose="02020603050405020304" pitchFamily="18" charset="0"/>
                        </a:rPr>
                        <a:t>Total</a:t>
                      </a:r>
                    </a:p>
                  </a:txBody>
                  <a:tcPr marL="8293" marR="149275" marT="8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CF9E7"/>
                    </a:solidFill>
                  </a:tcPr>
                </a:tc>
                <a:tc>
                  <a:txBody>
                    <a:bodyPr/>
                    <a:lstStyle/>
                    <a:p>
                      <a:pPr algn="ctr" fontAlgn="ctr">
                        <a:buNone/>
                      </a:pPr>
                      <a:r>
                        <a:rPr lang="en-US" sz="1000" b="1" i="0" u="none" strike="noStrike" dirty="0">
                          <a:solidFill>
                            <a:srgbClr val="000000"/>
                          </a:solidFill>
                          <a:effectLst/>
                          <a:latin typeface="Times New Roman" panose="02020603050405020304" pitchFamily="18" charset="0"/>
                        </a:rPr>
                        <a:t> $19,497 </a:t>
                      </a:r>
                    </a:p>
                  </a:txBody>
                  <a:tcPr marL="8293" marR="8293" marT="8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CF9E7"/>
                    </a:solidFill>
                  </a:tcPr>
                </a:tc>
                <a:tc>
                  <a:txBody>
                    <a:bodyPr/>
                    <a:lstStyle/>
                    <a:p>
                      <a:pPr algn="ctr" fontAlgn="ctr">
                        <a:buNone/>
                      </a:pPr>
                      <a:r>
                        <a:rPr lang="en-US" sz="1000" b="1" i="0" u="none" strike="noStrike" dirty="0">
                          <a:solidFill>
                            <a:srgbClr val="000000"/>
                          </a:solidFill>
                          <a:effectLst/>
                          <a:latin typeface="Times New Roman" panose="02020603050405020304" pitchFamily="18" charset="0"/>
                        </a:rPr>
                        <a:t> $63,668 </a:t>
                      </a:r>
                    </a:p>
                  </a:txBody>
                  <a:tcPr marL="8293" marR="8293" marT="8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CF9E7"/>
                    </a:solidFill>
                  </a:tcPr>
                </a:tc>
                <a:tc>
                  <a:txBody>
                    <a:bodyPr/>
                    <a:lstStyle/>
                    <a:p>
                      <a:pPr algn="ctr" fontAlgn="ctr">
                        <a:buNone/>
                      </a:pPr>
                      <a:r>
                        <a:rPr lang="en-US" sz="1000" b="1" i="0" u="none" strike="noStrike" dirty="0">
                          <a:solidFill>
                            <a:srgbClr val="000000"/>
                          </a:solidFill>
                          <a:effectLst/>
                          <a:latin typeface="Times New Roman" panose="02020603050405020304" pitchFamily="18" charset="0"/>
                        </a:rPr>
                        <a:t> $38,304 </a:t>
                      </a:r>
                    </a:p>
                  </a:txBody>
                  <a:tcPr marL="8293" marR="8293" marT="8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CF9E7"/>
                    </a:solidFill>
                  </a:tcPr>
                </a:tc>
                <a:tc>
                  <a:txBody>
                    <a:bodyPr/>
                    <a:lstStyle/>
                    <a:p>
                      <a:pPr algn="ctr" fontAlgn="ctr">
                        <a:buNone/>
                      </a:pPr>
                      <a:r>
                        <a:rPr lang="en-US" sz="1000" b="1" i="0" u="none" strike="noStrike" dirty="0">
                          <a:solidFill>
                            <a:srgbClr val="000000"/>
                          </a:solidFill>
                          <a:effectLst/>
                          <a:latin typeface="Times New Roman" panose="02020603050405020304" pitchFamily="18" charset="0"/>
                        </a:rPr>
                        <a:t> $67,615 </a:t>
                      </a:r>
                    </a:p>
                  </a:txBody>
                  <a:tcPr marL="8293" marR="8293" marT="8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CF9E7"/>
                    </a:solidFill>
                  </a:tcPr>
                </a:tc>
                <a:tc>
                  <a:txBody>
                    <a:bodyPr/>
                    <a:lstStyle/>
                    <a:p>
                      <a:pPr algn="ctr" fontAlgn="ctr">
                        <a:buNone/>
                      </a:pPr>
                      <a:r>
                        <a:rPr lang="en-US" sz="1000" b="1" i="0" u="none" strike="noStrike" dirty="0">
                          <a:solidFill>
                            <a:srgbClr val="000000"/>
                          </a:solidFill>
                          <a:effectLst/>
                          <a:latin typeface="Times New Roman" panose="02020603050405020304" pitchFamily="18" charset="0"/>
                        </a:rPr>
                        <a:t> $10,457</a:t>
                      </a:r>
                    </a:p>
                  </a:txBody>
                  <a:tcPr marL="8293" marR="8293" marT="8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CF9E7"/>
                    </a:solidFill>
                  </a:tcPr>
                </a:tc>
                <a:tc>
                  <a:txBody>
                    <a:bodyPr/>
                    <a:lstStyle/>
                    <a:p>
                      <a:pPr algn="ctr" fontAlgn="ctr">
                        <a:buNone/>
                      </a:pPr>
                      <a:r>
                        <a:rPr lang="en-US" sz="1000" b="1" i="0" u="none" strike="noStrike" dirty="0">
                          <a:solidFill>
                            <a:srgbClr val="000000"/>
                          </a:solidFill>
                          <a:effectLst/>
                          <a:latin typeface="Times New Roman" panose="02020603050405020304" pitchFamily="18" charset="0"/>
                        </a:rPr>
                        <a:t> </a:t>
                      </a:r>
                    </a:p>
                  </a:txBody>
                  <a:tcPr marL="8293" marR="8293" marT="8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buNone/>
                      </a:pPr>
                      <a:r>
                        <a:rPr lang="en-US" sz="1000" b="1" i="0" u="none" strike="noStrike" dirty="0">
                          <a:solidFill>
                            <a:srgbClr val="000000"/>
                          </a:solidFill>
                          <a:effectLst/>
                          <a:latin typeface="Times New Roman" panose="02020603050405020304" pitchFamily="18" charset="0"/>
                        </a:rPr>
                        <a:t> $199,541  </a:t>
                      </a:r>
                    </a:p>
                  </a:txBody>
                  <a:tcPr marL="8293" marR="8293" marT="82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CF9E7"/>
                    </a:solidFill>
                  </a:tcPr>
                </a:tc>
                <a:extLst>
                  <a:ext uri="{0D108BD9-81ED-4DB2-BD59-A6C34878D82A}">
                    <a16:rowId xmlns:a16="http://schemas.microsoft.com/office/drawing/2014/main" val="4853909"/>
                  </a:ext>
                </a:extLst>
              </a:tr>
            </a:tbl>
          </a:graphicData>
        </a:graphic>
      </p:graphicFrame>
    </p:spTree>
    <p:extLst>
      <p:ext uri="{BB962C8B-B14F-4D97-AF65-F5344CB8AC3E}">
        <p14:creationId xmlns:p14="http://schemas.microsoft.com/office/powerpoint/2010/main" val="28918970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154D5-0248-C35A-1B14-8E7FC21A5A33}"/>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693B741-DAAB-17E3-94E5-FC10DFE51295}"/>
              </a:ext>
            </a:extLst>
          </p:cNvPr>
          <p:cNvSpPr>
            <a:spLocks noGrp="1"/>
          </p:cNvSpPr>
          <p:nvPr>
            <p:ph sz="half" idx="2"/>
          </p:nvPr>
        </p:nvSpPr>
        <p:spPr>
          <a:xfrm>
            <a:off x="1021015" y="1633810"/>
            <a:ext cx="9915209" cy="4778749"/>
          </a:xfrm>
        </p:spPr>
        <p:txBody>
          <a:bodyPr>
            <a:normAutofit/>
          </a:bodyPr>
          <a:lstStyle/>
          <a:p>
            <a:pPr marL="0" indent="0">
              <a:buNone/>
            </a:pPr>
            <a:endParaRPr lang="en-US" sz="1800" b="1" dirty="0">
              <a:latin typeface="Arial" panose="020B0604020202020204" pitchFamily="34" charset="0"/>
              <a:cs typeface="Arial" panose="020B0604020202020204" pitchFamily="34" charset="0"/>
            </a:endParaRPr>
          </a:p>
          <a:p>
            <a:pPr marL="800100" lvl="1" indent="-342900">
              <a:buFont typeface="+mj-lt"/>
              <a:buAutoNum type="alphaLcParenR"/>
            </a:pPr>
            <a:r>
              <a:rPr lang="en-US" sz="1600" b="1" dirty="0">
                <a:latin typeface="Arial" panose="020B0604020202020204" pitchFamily="34" charset="0"/>
                <a:cs typeface="Arial" panose="020B0604020202020204" pitchFamily="34" charset="0"/>
              </a:rPr>
              <a:t>Provide site locations for City spray parks and the operational hours.</a:t>
            </a:r>
          </a:p>
          <a:p>
            <a:pPr marL="457200" lvl="1" indent="0">
              <a:buNone/>
            </a:pPr>
            <a:r>
              <a:rPr lang="en-US" sz="1600" dirty="0">
                <a:latin typeface="Arial" panose="020B0604020202020204" pitchFamily="34" charset="0"/>
                <a:cs typeface="Arial" panose="020B0604020202020204" pitchFamily="34" charset="0"/>
              </a:rPr>
              <a:t>Spray Parks operate from dawn till dusk</a:t>
            </a:r>
          </a:p>
          <a:p>
            <a:pPr marL="800100" lvl="1" indent="-342900">
              <a:buFont typeface="+mj-lt"/>
              <a:buAutoNum type="alphaLcParenR"/>
            </a:pPr>
            <a:endParaRPr lang="en-US" sz="1600" b="1" dirty="0">
              <a:latin typeface="Arial" panose="020B0604020202020204" pitchFamily="34" charset="0"/>
              <a:cs typeface="Arial" panose="020B0604020202020204" pitchFamily="34" charset="0"/>
            </a:endParaRPr>
          </a:p>
          <a:p>
            <a:pPr marL="800100" lvl="1" indent="-342900">
              <a:buFont typeface="+mj-lt"/>
              <a:buAutoNum type="alphaLcParenR"/>
            </a:pPr>
            <a:endParaRPr lang="en-US" sz="1600" b="1" dirty="0">
              <a:latin typeface="Arial" panose="020B0604020202020204" pitchFamily="34" charset="0"/>
              <a:cs typeface="Arial" panose="020B0604020202020204" pitchFamily="34" charset="0"/>
            </a:endParaRPr>
          </a:p>
          <a:p>
            <a:pPr marL="457200" lvl="1" indent="0">
              <a:buNone/>
            </a:pPr>
            <a:endParaRPr lang="en-US" sz="1600" b="1"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804E9408-57F9-E0A8-D7C5-31AF5E0D07F2}"/>
              </a:ext>
            </a:extLst>
          </p:cNvPr>
          <p:cNvSpPr txBox="1"/>
          <p:nvPr/>
        </p:nvSpPr>
        <p:spPr>
          <a:xfrm>
            <a:off x="454087" y="929943"/>
            <a:ext cx="6096000" cy="584775"/>
          </a:xfrm>
          <a:prstGeom prst="rect">
            <a:avLst/>
          </a:prstGeom>
          <a:noFill/>
        </p:spPr>
        <p:txBody>
          <a:bodyPr wrap="square" lIns="91440" tIns="45720" rIns="91440" bIns="45720" anchor="t">
            <a:spAutoFit/>
          </a:bodyPr>
          <a:lstStyle/>
          <a:p>
            <a:r>
              <a:rPr lang="en-US" sz="3200" b="1" dirty="0">
                <a:latin typeface="Arial" panose="020B0604020202020204" pitchFamily="34" charset="0"/>
                <a:cs typeface="Arial" panose="020B0604020202020204" pitchFamily="34" charset="0"/>
              </a:rPr>
              <a:t>Question 10a</a:t>
            </a:r>
            <a:endParaRPr lang="en-US" sz="3200" dirty="0">
              <a:latin typeface="Arial" panose="020B0604020202020204" pitchFamily="34" charset="0"/>
              <a:cs typeface="Arial" panose="020B0604020202020204" pitchFamily="34" charset="0"/>
            </a:endParaRPr>
          </a:p>
        </p:txBody>
      </p:sp>
      <p:graphicFrame>
        <p:nvGraphicFramePr>
          <p:cNvPr id="8" name="Table 7">
            <a:extLst>
              <a:ext uri="{FF2B5EF4-FFF2-40B4-BE49-F238E27FC236}">
                <a16:creationId xmlns:a16="http://schemas.microsoft.com/office/drawing/2014/main" id="{6D9D65F6-4E8B-77F6-C361-6B4878A002C7}"/>
              </a:ext>
            </a:extLst>
          </p:cNvPr>
          <p:cNvGraphicFramePr>
            <a:graphicFrameLocks noGrp="1"/>
          </p:cNvGraphicFramePr>
          <p:nvPr>
            <p:extLst>
              <p:ext uri="{D42A27DB-BD31-4B8C-83A1-F6EECF244321}">
                <p14:modId xmlns:p14="http://schemas.microsoft.com/office/powerpoint/2010/main" val="1286087407"/>
              </p:ext>
            </p:extLst>
          </p:nvPr>
        </p:nvGraphicFramePr>
        <p:xfrm>
          <a:off x="1154958" y="3185735"/>
          <a:ext cx="9647321" cy="2038455"/>
        </p:xfrm>
        <a:graphic>
          <a:graphicData uri="http://schemas.openxmlformats.org/drawingml/2006/table">
            <a:tbl>
              <a:tblPr firstRow="1" bandRow="1">
                <a:tableStyleId>{93296810-A885-4BE3-A3E7-6D5BEEA58F35}</a:tableStyleId>
              </a:tblPr>
              <a:tblGrid>
                <a:gridCol w="1613184">
                  <a:extLst>
                    <a:ext uri="{9D8B030D-6E8A-4147-A177-3AD203B41FA5}">
                      <a16:colId xmlns:a16="http://schemas.microsoft.com/office/drawing/2014/main" val="3849218834"/>
                    </a:ext>
                  </a:extLst>
                </a:gridCol>
                <a:gridCol w="1523225">
                  <a:extLst>
                    <a:ext uri="{9D8B030D-6E8A-4147-A177-3AD203B41FA5}">
                      <a16:colId xmlns:a16="http://schemas.microsoft.com/office/drawing/2014/main" val="3307565442"/>
                    </a:ext>
                  </a:extLst>
                </a:gridCol>
                <a:gridCol w="1613184">
                  <a:extLst>
                    <a:ext uri="{9D8B030D-6E8A-4147-A177-3AD203B41FA5}">
                      <a16:colId xmlns:a16="http://schemas.microsoft.com/office/drawing/2014/main" val="4292380935"/>
                    </a:ext>
                  </a:extLst>
                </a:gridCol>
                <a:gridCol w="1739111">
                  <a:extLst>
                    <a:ext uri="{9D8B030D-6E8A-4147-A177-3AD203B41FA5}">
                      <a16:colId xmlns:a16="http://schemas.microsoft.com/office/drawing/2014/main" val="3036263683"/>
                    </a:ext>
                  </a:extLst>
                </a:gridCol>
                <a:gridCol w="1632238">
                  <a:extLst>
                    <a:ext uri="{9D8B030D-6E8A-4147-A177-3AD203B41FA5}">
                      <a16:colId xmlns:a16="http://schemas.microsoft.com/office/drawing/2014/main" val="3689933820"/>
                    </a:ext>
                  </a:extLst>
                </a:gridCol>
                <a:gridCol w="1526379">
                  <a:extLst>
                    <a:ext uri="{9D8B030D-6E8A-4147-A177-3AD203B41FA5}">
                      <a16:colId xmlns:a16="http://schemas.microsoft.com/office/drawing/2014/main" val="2146702780"/>
                    </a:ext>
                  </a:extLst>
                </a:gridCol>
              </a:tblGrid>
              <a:tr h="1032531">
                <a:tc>
                  <a:txBody>
                    <a:bodyPr/>
                    <a:lstStyle/>
                    <a:p>
                      <a:pPr algn="ctr"/>
                      <a:r>
                        <a:rPr lang="en-US" sz="1800" b="1" kern="1200" dirty="0">
                          <a:solidFill>
                            <a:schemeClr val="lt1"/>
                          </a:solidFill>
                          <a:effectLst/>
                        </a:rPr>
                        <a:t>Father Tucker Park</a:t>
                      </a:r>
                      <a:endParaRPr lang="en-US" sz="1800" b="1" dirty="0">
                        <a:latin typeface="+mn-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sz="1800" b="1" dirty="0"/>
                        <a:t>Helen Chambers</a:t>
                      </a:r>
                      <a:endParaRPr lang="en-US" sz="1800" b="1" dirty="0">
                        <a:latin typeface="+mn-lt"/>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en-US" sz="1800" b="1" dirty="0"/>
                        <a:t>Brown</a:t>
                      </a:r>
                    </a:p>
                    <a:p>
                      <a:pPr algn="ctr"/>
                      <a:r>
                        <a:rPr lang="en-US" sz="1800" b="1" dirty="0"/>
                        <a:t> Park</a:t>
                      </a:r>
                      <a:endParaRPr lang="en-US" sz="1800" b="1" dirty="0">
                        <a:latin typeface="+mn-lt"/>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en-US" sz="1800" b="1" dirty="0"/>
                        <a:t>Woodlawn Park</a:t>
                      </a:r>
                      <a:endParaRPr lang="en-US" sz="1800" b="1" dirty="0">
                        <a:latin typeface="+mn-lt"/>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en-US" sz="1800" b="1" dirty="0"/>
                        <a:t>Rodney Square</a:t>
                      </a:r>
                      <a:endParaRPr lang="en-US" sz="1800" b="1" dirty="0">
                        <a:latin typeface="+mn-lt"/>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en-US" sz="1800" b="1" dirty="0"/>
                        <a:t>Mack</a:t>
                      </a:r>
                    </a:p>
                    <a:p>
                      <a:pPr algn="ctr"/>
                      <a:r>
                        <a:rPr lang="en-US" sz="1800" b="1" dirty="0"/>
                        <a:t> Park </a:t>
                      </a:r>
                      <a:endParaRPr lang="en-US" sz="1800" b="1" dirty="0">
                        <a:latin typeface="+mn-lt"/>
                        <a:cs typeface="Times New Roman" panose="02020603050405020304" pitchFamily="18" charset="0"/>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470367095"/>
                  </a:ext>
                </a:extLst>
              </a:tr>
              <a:tr h="1005924">
                <a:tc>
                  <a:txBody>
                    <a:bodyPr/>
                    <a:lstStyle/>
                    <a:p>
                      <a:pPr algn="ctr"/>
                      <a:r>
                        <a:rPr lang="en-US" sz="1800" b="0" dirty="0"/>
                        <a:t>9</a:t>
                      </a:r>
                      <a:r>
                        <a:rPr lang="en-US" sz="1800" b="0" baseline="30000" dirty="0"/>
                        <a:t>th</a:t>
                      </a:r>
                      <a:r>
                        <a:rPr lang="en-US" sz="1800" b="0" dirty="0"/>
                        <a:t> &amp; Lincoln St. </a:t>
                      </a:r>
                      <a:endParaRPr lang="en-US" sz="1800" b="0" dirty="0">
                        <a:latin typeface="+mn-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1800" b="0" dirty="0"/>
                        <a:t> 7</a:t>
                      </a:r>
                      <a:r>
                        <a:rPr lang="en-US" sz="1800" b="0" baseline="30000" dirty="0"/>
                        <a:t>th</a:t>
                      </a:r>
                      <a:r>
                        <a:rPr lang="en-US" sz="1800" b="0" dirty="0"/>
                        <a:t> &amp; Madison St.</a:t>
                      </a:r>
                      <a:endParaRPr lang="en-US" sz="1800" b="0" dirty="0">
                        <a:latin typeface="+mn-lt"/>
                        <a:cs typeface="Times New Roman" panose="02020603050405020304" pitchFamily="18"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lang="en-US" sz="1800" b="0" dirty="0"/>
                        <a:t>8</a:t>
                      </a:r>
                      <a:r>
                        <a:rPr lang="en-US" sz="1800" b="0" baseline="30000" dirty="0"/>
                        <a:t>th</a:t>
                      </a:r>
                      <a:r>
                        <a:rPr lang="en-US" sz="1800" b="0" dirty="0"/>
                        <a:t> Avenue &amp; Duncan St. </a:t>
                      </a:r>
                      <a:endParaRPr lang="en-US" sz="1800" b="0" dirty="0">
                        <a:latin typeface="+mn-lt"/>
                        <a:cs typeface="Times New Roman" panose="02020603050405020304" pitchFamily="18"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lang="en-US" sz="1800" b="0" dirty="0"/>
                        <a:t>4</a:t>
                      </a:r>
                      <a:r>
                        <a:rPr lang="en-US" sz="1800" b="0" baseline="30000" dirty="0"/>
                        <a:t>th</a:t>
                      </a:r>
                      <a:r>
                        <a:rPr lang="en-US" sz="1800" b="0" dirty="0"/>
                        <a:t> &amp; Ferris St. </a:t>
                      </a:r>
                      <a:endParaRPr lang="en-US" sz="1800" b="0" dirty="0">
                        <a:latin typeface="+mn-lt"/>
                        <a:cs typeface="Times New Roman" panose="02020603050405020304" pitchFamily="18"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lang="en-US" sz="1800" b="0" dirty="0"/>
                        <a:t>10</a:t>
                      </a:r>
                      <a:r>
                        <a:rPr lang="en-US" sz="1800" b="0" baseline="30000" dirty="0"/>
                        <a:t>th</a:t>
                      </a:r>
                      <a:r>
                        <a:rPr lang="en-US" sz="1800" b="0" dirty="0"/>
                        <a:t> &amp; Market St.</a:t>
                      </a:r>
                      <a:endParaRPr lang="en-US" sz="1800" b="0" dirty="0">
                        <a:latin typeface="+mn-lt"/>
                        <a:cs typeface="Times New Roman" panose="02020603050405020304" pitchFamily="18"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lang="en-US" sz="1800" b="0" dirty="0"/>
                        <a:t>Ford Ave.</a:t>
                      </a:r>
                      <a:endParaRPr lang="en-US" sz="1800" b="0" dirty="0">
                        <a:latin typeface="+mn-lt"/>
                        <a:cs typeface="Times New Roman" panose="02020603050405020304" pitchFamily="18" charset="0"/>
                      </a:endParaRP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57428872"/>
                  </a:ext>
                </a:extLst>
              </a:tr>
            </a:tbl>
          </a:graphicData>
        </a:graphic>
      </p:graphicFrame>
    </p:spTree>
    <p:extLst>
      <p:ext uri="{BB962C8B-B14F-4D97-AF65-F5344CB8AC3E}">
        <p14:creationId xmlns:p14="http://schemas.microsoft.com/office/powerpoint/2010/main" val="10616194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1D659-67FD-4DF9-1410-81F2C20547C9}"/>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09A20D18-FDE2-FD28-3520-3A41D39E7160}"/>
              </a:ext>
            </a:extLst>
          </p:cNvPr>
          <p:cNvSpPr>
            <a:spLocks noGrp="1"/>
          </p:cNvSpPr>
          <p:nvPr>
            <p:ph sz="half" idx="2"/>
          </p:nvPr>
        </p:nvSpPr>
        <p:spPr>
          <a:xfrm>
            <a:off x="139611" y="1217734"/>
            <a:ext cx="9915209" cy="4778749"/>
          </a:xfrm>
        </p:spPr>
        <p:txBody>
          <a:bodyPr>
            <a:normAutofit/>
          </a:bodyPr>
          <a:lstStyle/>
          <a:p>
            <a:pPr marL="800100" lvl="1" indent="-342900">
              <a:buAutoNum type="alphaLcParenR" startAt="2"/>
            </a:pPr>
            <a:r>
              <a:rPr lang="en-US" sz="1600" b="1" dirty="0">
                <a:latin typeface="Arial" panose="020B0604020202020204" pitchFamily="34" charset="0"/>
                <a:cs typeface="Arial" panose="020B0604020202020204" pitchFamily="34" charset="0"/>
              </a:rPr>
              <a:t>Provide tentative hours of operations for summer pools. </a:t>
            </a:r>
          </a:p>
          <a:p>
            <a:pPr marL="800100" lvl="1" indent="-342900">
              <a:buAutoNum type="alphaLcParenR" startAt="2"/>
            </a:pPr>
            <a:r>
              <a:rPr lang="en-US" altLang="en-US" sz="1600" b="1" dirty="0">
                <a:latin typeface="Arial" panose="020B0604020202020204" pitchFamily="34" charset="0"/>
                <a:ea typeface="Calibri" panose="020F0502020204030204" pitchFamily="34" charset="0"/>
              </a:rPr>
              <a:t>City pools will run from June 22nd to August 21st – P.S. Dupont Pool will run from (7/6 – 8/14) - All City Pools are closed on 4</a:t>
            </a:r>
            <a:r>
              <a:rPr lang="en-US" altLang="en-US" sz="1600" b="1" baseline="30000" dirty="0">
                <a:latin typeface="Arial" panose="020B0604020202020204" pitchFamily="34" charset="0"/>
                <a:ea typeface="Calibri" panose="020F0502020204030204" pitchFamily="34" charset="0"/>
              </a:rPr>
              <a:t>th</a:t>
            </a:r>
            <a:r>
              <a:rPr lang="en-US" altLang="en-US" sz="1600" b="1" dirty="0">
                <a:latin typeface="Arial" panose="020B0604020202020204" pitchFamily="34" charset="0"/>
                <a:ea typeface="Calibri" panose="020F0502020204030204" pitchFamily="34" charset="0"/>
              </a:rPr>
              <a:t> of July</a:t>
            </a:r>
            <a:endParaRPr lang="en-US" sz="1600" b="1" dirty="0">
              <a:latin typeface="Arial" panose="020B0604020202020204" pitchFamily="34" charset="0"/>
              <a:cs typeface="Arial" panose="020B0604020202020204" pitchFamily="34" charset="0"/>
            </a:endParaRPr>
          </a:p>
          <a:p>
            <a:pPr marL="800100" lvl="1" indent="-342900">
              <a:buFont typeface="+mj-lt"/>
              <a:buAutoNum type="alphaLcParenR"/>
            </a:pPr>
            <a:endParaRPr lang="en-US" sz="1600" b="1" dirty="0">
              <a:latin typeface="Arial" panose="020B0604020202020204" pitchFamily="34" charset="0"/>
              <a:cs typeface="Arial" panose="020B0604020202020204" pitchFamily="34" charset="0"/>
            </a:endParaRPr>
          </a:p>
          <a:p>
            <a:pPr marL="457200" lvl="1" indent="0">
              <a:buNone/>
            </a:pPr>
            <a:r>
              <a:rPr lang="en-US" sz="1600" b="1" dirty="0">
                <a:latin typeface="Arial" panose="020B0604020202020204" pitchFamily="34" charset="0"/>
                <a:cs typeface="Arial" panose="020B0604020202020204" pitchFamily="34" charset="0"/>
              </a:rPr>
              <a:t> </a:t>
            </a:r>
          </a:p>
          <a:p>
            <a:pPr marL="457200" lvl="1" indent="0">
              <a:buNone/>
            </a:pPr>
            <a:endParaRPr lang="en-US" sz="1600" b="1" dirty="0">
              <a:latin typeface="Arial" panose="020B0604020202020204" pitchFamily="34" charset="0"/>
              <a:cs typeface="Arial" panose="020B0604020202020204" pitchFamily="34" charset="0"/>
            </a:endParaRPr>
          </a:p>
          <a:p>
            <a:pPr marL="457200" lvl="1" indent="0">
              <a:buNone/>
            </a:pPr>
            <a:endParaRPr lang="en-US" sz="1600" b="1"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D85C1F1E-83BA-E4EB-B560-2E66659C1530}"/>
              </a:ext>
            </a:extLst>
          </p:cNvPr>
          <p:cNvSpPr txBox="1"/>
          <p:nvPr/>
        </p:nvSpPr>
        <p:spPr>
          <a:xfrm>
            <a:off x="139611" y="685227"/>
            <a:ext cx="6096000" cy="584775"/>
          </a:xfrm>
          <a:prstGeom prst="rect">
            <a:avLst/>
          </a:prstGeom>
          <a:noFill/>
        </p:spPr>
        <p:txBody>
          <a:bodyPr wrap="square" lIns="91440" tIns="45720" rIns="91440" bIns="45720" anchor="t">
            <a:spAutoFit/>
          </a:bodyPr>
          <a:lstStyle/>
          <a:p>
            <a:r>
              <a:rPr lang="en-US" sz="3200" b="1" dirty="0">
                <a:latin typeface="Arial" panose="020B0604020202020204" pitchFamily="34" charset="0"/>
                <a:cs typeface="Arial" panose="020B0604020202020204" pitchFamily="34" charset="0"/>
              </a:rPr>
              <a:t>Question 10b</a:t>
            </a:r>
            <a:endParaRPr lang="en-US" sz="3200" dirty="0">
              <a:latin typeface="Arial" panose="020B0604020202020204" pitchFamily="34" charset="0"/>
              <a:cs typeface="Arial" panose="020B0604020202020204" pitchFamily="34" charset="0"/>
            </a:endParaRPr>
          </a:p>
        </p:txBody>
      </p:sp>
      <p:graphicFrame>
        <p:nvGraphicFramePr>
          <p:cNvPr id="9" name="Table 8">
            <a:extLst>
              <a:ext uri="{FF2B5EF4-FFF2-40B4-BE49-F238E27FC236}">
                <a16:creationId xmlns:a16="http://schemas.microsoft.com/office/drawing/2014/main" id="{4EC83C40-AF28-7AA0-6353-9B8AD2FC66B9}"/>
              </a:ext>
            </a:extLst>
          </p:cNvPr>
          <p:cNvGraphicFramePr>
            <a:graphicFrameLocks noGrp="1"/>
          </p:cNvGraphicFramePr>
          <p:nvPr>
            <p:extLst>
              <p:ext uri="{D42A27DB-BD31-4B8C-83A1-F6EECF244321}">
                <p14:modId xmlns:p14="http://schemas.microsoft.com/office/powerpoint/2010/main" val="3188015687"/>
              </p:ext>
            </p:extLst>
          </p:nvPr>
        </p:nvGraphicFramePr>
        <p:xfrm>
          <a:off x="399299" y="2036763"/>
          <a:ext cx="10331631" cy="4663353"/>
        </p:xfrm>
        <a:graphic>
          <a:graphicData uri="http://schemas.openxmlformats.org/drawingml/2006/table">
            <a:tbl>
              <a:tblPr firstRow="1" firstCol="1" lastRow="1" lastCol="1" bandRow="1" bandCol="1">
                <a:tableStyleId>{93296810-A885-4BE3-A3E7-6D5BEEA58F35}</a:tableStyleId>
              </a:tblPr>
              <a:tblGrid>
                <a:gridCol w="935725">
                  <a:extLst>
                    <a:ext uri="{9D8B030D-6E8A-4147-A177-3AD203B41FA5}">
                      <a16:colId xmlns:a16="http://schemas.microsoft.com/office/drawing/2014/main" val="1342592727"/>
                    </a:ext>
                  </a:extLst>
                </a:gridCol>
                <a:gridCol w="1020286">
                  <a:extLst>
                    <a:ext uri="{9D8B030D-6E8A-4147-A177-3AD203B41FA5}">
                      <a16:colId xmlns:a16="http://schemas.microsoft.com/office/drawing/2014/main" val="1564372255"/>
                    </a:ext>
                  </a:extLst>
                </a:gridCol>
                <a:gridCol w="999388">
                  <a:extLst>
                    <a:ext uri="{9D8B030D-6E8A-4147-A177-3AD203B41FA5}">
                      <a16:colId xmlns:a16="http://schemas.microsoft.com/office/drawing/2014/main" val="4246209724"/>
                    </a:ext>
                  </a:extLst>
                </a:gridCol>
                <a:gridCol w="894356">
                  <a:extLst>
                    <a:ext uri="{9D8B030D-6E8A-4147-A177-3AD203B41FA5}">
                      <a16:colId xmlns:a16="http://schemas.microsoft.com/office/drawing/2014/main" val="2297067386"/>
                    </a:ext>
                  </a:extLst>
                </a:gridCol>
                <a:gridCol w="949702">
                  <a:extLst>
                    <a:ext uri="{9D8B030D-6E8A-4147-A177-3AD203B41FA5}">
                      <a16:colId xmlns:a16="http://schemas.microsoft.com/office/drawing/2014/main" val="1600051835"/>
                    </a:ext>
                  </a:extLst>
                </a:gridCol>
                <a:gridCol w="894356">
                  <a:extLst>
                    <a:ext uri="{9D8B030D-6E8A-4147-A177-3AD203B41FA5}">
                      <a16:colId xmlns:a16="http://schemas.microsoft.com/office/drawing/2014/main" val="2999076214"/>
                    </a:ext>
                  </a:extLst>
                </a:gridCol>
                <a:gridCol w="949702">
                  <a:extLst>
                    <a:ext uri="{9D8B030D-6E8A-4147-A177-3AD203B41FA5}">
                      <a16:colId xmlns:a16="http://schemas.microsoft.com/office/drawing/2014/main" val="490041556"/>
                    </a:ext>
                  </a:extLst>
                </a:gridCol>
                <a:gridCol w="894356">
                  <a:extLst>
                    <a:ext uri="{9D8B030D-6E8A-4147-A177-3AD203B41FA5}">
                      <a16:colId xmlns:a16="http://schemas.microsoft.com/office/drawing/2014/main" val="1542676557"/>
                    </a:ext>
                  </a:extLst>
                </a:gridCol>
                <a:gridCol w="901903">
                  <a:extLst>
                    <a:ext uri="{9D8B030D-6E8A-4147-A177-3AD203B41FA5}">
                      <a16:colId xmlns:a16="http://schemas.microsoft.com/office/drawing/2014/main" val="1937469092"/>
                    </a:ext>
                  </a:extLst>
                </a:gridCol>
                <a:gridCol w="942155">
                  <a:extLst>
                    <a:ext uri="{9D8B030D-6E8A-4147-A177-3AD203B41FA5}">
                      <a16:colId xmlns:a16="http://schemas.microsoft.com/office/drawing/2014/main" val="1683418617"/>
                    </a:ext>
                  </a:extLst>
                </a:gridCol>
                <a:gridCol w="949702">
                  <a:extLst>
                    <a:ext uri="{9D8B030D-6E8A-4147-A177-3AD203B41FA5}">
                      <a16:colId xmlns:a16="http://schemas.microsoft.com/office/drawing/2014/main" val="3313343610"/>
                    </a:ext>
                  </a:extLst>
                </a:gridCol>
              </a:tblGrid>
              <a:tr h="436832">
                <a:tc>
                  <a:txBody>
                    <a:bodyPr/>
                    <a:lstStyle/>
                    <a:p>
                      <a:pPr marL="179070" marR="173990" algn="ctr">
                        <a:spcBef>
                          <a:spcPts val="820"/>
                        </a:spcBef>
                        <a:buNone/>
                      </a:pPr>
                      <a:r>
                        <a:rPr lang="en-US" sz="1100" dirty="0">
                          <a:effectLst/>
                        </a:rPr>
                        <a:t>Pool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278765" marR="0" algn="ctr">
                        <a:spcBef>
                          <a:spcPts val="820"/>
                        </a:spcBef>
                        <a:buNone/>
                      </a:pPr>
                      <a:r>
                        <a:rPr lang="en-US" sz="1100" dirty="0">
                          <a:effectLst/>
                        </a:rPr>
                        <a:t>Address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T w="12700" cap="flat" cmpd="sng" algn="ctr">
                      <a:solidFill>
                        <a:schemeClr val="tx1"/>
                      </a:solidFill>
                      <a:prstDash val="solid"/>
                      <a:round/>
                      <a:headEnd type="none" w="med" len="med"/>
                      <a:tailEnd type="none" w="med" len="med"/>
                    </a:lnT>
                  </a:tcPr>
                </a:tc>
                <a:tc>
                  <a:txBody>
                    <a:bodyPr/>
                    <a:lstStyle/>
                    <a:p>
                      <a:pPr marL="120015" marR="0" algn="ctr">
                        <a:spcBef>
                          <a:spcPts val="820"/>
                        </a:spcBef>
                        <a:buNone/>
                      </a:pPr>
                      <a:r>
                        <a:rPr lang="en-US" sz="1100" dirty="0">
                          <a:effectLst/>
                        </a:rPr>
                        <a:t>  Telephone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T w="12700" cap="flat" cmpd="sng" algn="ctr">
                      <a:solidFill>
                        <a:schemeClr val="tx1"/>
                      </a:solidFill>
                      <a:prstDash val="solid"/>
                      <a:round/>
                      <a:headEnd type="none" w="med" len="med"/>
                      <a:tailEnd type="none" w="med" len="med"/>
                    </a:lnT>
                  </a:tcPr>
                </a:tc>
                <a:tc>
                  <a:txBody>
                    <a:bodyPr/>
                    <a:lstStyle/>
                    <a:p>
                      <a:pPr marL="146050" marR="137160" algn="ctr">
                        <a:buNone/>
                      </a:pPr>
                      <a:r>
                        <a:rPr lang="en-US" sz="1100" dirty="0">
                          <a:effectLst/>
                        </a:rPr>
                        <a:t>Hours of</a:t>
                      </a:r>
                    </a:p>
                    <a:p>
                      <a:pPr marL="146050" marR="137160" algn="ctr">
                        <a:buNone/>
                      </a:pPr>
                      <a:r>
                        <a:rPr lang="en-US" sz="1100" dirty="0">
                          <a:effectLst/>
                        </a:rPr>
                        <a:t>Operation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T w="12700" cap="flat" cmpd="sng" algn="ctr">
                      <a:solidFill>
                        <a:schemeClr val="tx1"/>
                      </a:solidFill>
                      <a:prstDash val="solid"/>
                      <a:round/>
                      <a:headEnd type="none" w="med" len="med"/>
                      <a:tailEnd type="none" w="med" len="med"/>
                    </a:lnT>
                  </a:tcPr>
                </a:tc>
                <a:tc>
                  <a:txBody>
                    <a:bodyPr/>
                    <a:lstStyle/>
                    <a:p>
                      <a:pPr marL="144145" marR="138430" algn="ctr">
                        <a:spcBef>
                          <a:spcPts val="820"/>
                        </a:spcBef>
                        <a:buNone/>
                      </a:pPr>
                      <a:r>
                        <a:rPr lang="en-US" sz="1100" dirty="0">
                          <a:effectLst/>
                        </a:rPr>
                        <a:t>Sunday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T w="12700" cap="flat" cmpd="sng" algn="ctr">
                      <a:solidFill>
                        <a:schemeClr val="tx1"/>
                      </a:solidFill>
                      <a:prstDash val="solid"/>
                      <a:round/>
                      <a:headEnd type="none" w="med" len="med"/>
                      <a:tailEnd type="none" w="med" len="med"/>
                    </a:lnT>
                  </a:tcPr>
                </a:tc>
                <a:tc>
                  <a:txBody>
                    <a:bodyPr/>
                    <a:lstStyle/>
                    <a:p>
                      <a:pPr marL="214630" marR="0" algn="ctr">
                        <a:spcBef>
                          <a:spcPts val="820"/>
                        </a:spcBef>
                        <a:buNone/>
                      </a:pPr>
                      <a:r>
                        <a:rPr lang="en-US" sz="1100" dirty="0">
                          <a:effectLst/>
                        </a:rPr>
                        <a:t>Monday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T w="12700" cap="flat" cmpd="sng" algn="ctr">
                      <a:solidFill>
                        <a:schemeClr val="tx1"/>
                      </a:solidFill>
                      <a:prstDash val="solid"/>
                      <a:round/>
                      <a:headEnd type="none" w="med" len="med"/>
                      <a:tailEnd type="none" w="med" len="med"/>
                    </a:lnT>
                  </a:tcPr>
                </a:tc>
                <a:tc>
                  <a:txBody>
                    <a:bodyPr/>
                    <a:lstStyle/>
                    <a:p>
                      <a:pPr marL="130175" marR="125730" algn="ctr">
                        <a:spcBef>
                          <a:spcPts val="820"/>
                        </a:spcBef>
                        <a:buNone/>
                      </a:pPr>
                      <a:r>
                        <a:rPr lang="en-US" sz="1100" dirty="0">
                          <a:effectLst/>
                        </a:rPr>
                        <a:t>Tuesday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T w="12700" cap="flat" cmpd="sng" algn="ctr">
                      <a:solidFill>
                        <a:schemeClr val="tx1"/>
                      </a:solidFill>
                      <a:prstDash val="solid"/>
                      <a:round/>
                      <a:headEnd type="none" w="med" len="med"/>
                      <a:tailEnd type="none" w="med" len="med"/>
                    </a:lnT>
                  </a:tcPr>
                </a:tc>
                <a:tc>
                  <a:txBody>
                    <a:bodyPr/>
                    <a:lstStyle/>
                    <a:p>
                      <a:pPr marL="0" marR="181610" algn="ctr">
                        <a:spcBef>
                          <a:spcPts val="820"/>
                        </a:spcBef>
                        <a:buNone/>
                      </a:pPr>
                      <a:r>
                        <a:rPr lang="en-US" sz="1100" dirty="0">
                          <a:effectLst/>
                        </a:rPr>
                        <a:t>Wednesday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T w="12700" cap="flat" cmpd="sng" algn="ctr">
                      <a:solidFill>
                        <a:schemeClr val="tx1"/>
                      </a:solidFill>
                      <a:prstDash val="solid"/>
                      <a:round/>
                      <a:headEnd type="none" w="med" len="med"/>
                      <a:tailEnd type="none" w="med" len="med"/>
                    </a:lnT>
                  </a:tcPr>
                </a:tc>
                <a:tc>
                  <a:txBody>
                    <a:bodyPr/>
                    <a:lstStyle/>
                    <a:p>
                      <a:pPr marL="86995" marR="80010" algn="ctr">
                        <a:spcBef>
                          <a:spcPts val="820"/>
                        </a:spcBef>
                        <a:buNone/>
                      </a:pPr>
                      <a:r>
                        <a:rPr lang="en-US" sz="1100" dirty="0">
                          <a:effectLst/>
                        </a:rPr>
                        <a:t>Thursday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T w="12700" cap="flat" cmpd="sng" algn="ctr">
                      <a:solidFill>
                        <a:schemeClr val="tx1"/>
                      </a:solidFill>
                      <a:prstDash val="solid"/>
                      <a:round/>
                      <a:headEnd type="none" w="med" len="med"/>
                      <a:tailEnd type="none" w="med" len="med"/>
                    </a:lnT>
                  </a:tcPr>
                </a:tc>
                <a:tc>
                  <a:txBody>
                    <a:bodyPr/>
                    <a:lstStyle/>
                    <a:p>
                      <a:pPr marL="158750" marR="154305" algn="ctr">
                        <a:spcBef>
                          <a:spcPts val="820"/>
                        </a:spcBef>
                        <a:buNone/>
                      </a:pPr>
                      <a:r>
                        <a:rPr lang="en-US" sz="1100" dirty="0">
                          <a:effectLst/>
                        </a:rPr>
                        <a:t>Friday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T w="12700" cap="flat" cmpd="sng" algn="ctr">
                      <a:solidFill>
                        <a:schemeClr val="tx1"/>
                      </a:solidFill>
                      <a:prstDash val="solid"/>
                      <a:round/>
                      <a:headEnd type="none" w="med" len="med"/>
                      <a:tailEnd type="none" w="med" len="med"/>
                    </a:lnT>
                  </a:tcPr>
                </a:tc>
                <a:tc>
                  <a:txBody>
                    <a:bodyPr/>
                    <a:lstStyle/>
                    <a:p>
                      <a:pPr marL="158115" marR="155575" algn="ctr">
                        <a:spcBef>
                          <a:spcPts val="820"/>
                        </a:spcBef>
                        <a:buNone/>
                      </a:pPr>
                      <a:r>
                        <a:rPr lang="en-US" sz="1100" dirty="0">
                          <a:effectLst/>
                        </a:rPr>
                        <a:t>Saturday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584716821"/>
                  </a:ext>
                </a:extLst>
              </a:tr>
              <a:tr h="873664">
                <a:tc>
                  <a:txBody>
                    <a:bodyPr/>
                    <a:lstStyle/>
                    <a:p>
                      <a:pPr marL="0" marR="0" algn="ctr">
                        <a:buNone/>
                      </a:pPr>
                      <a:r>
                        <a:rPr lang="en-US" sz="1100" dirty="0">
                          <a:effectLst/>
                        </a:rPr>
                        <a:t> </a:t>
                      </a:r>
                    </a:p>
                    <a:p>
                      <a:pPr marL="0" marR="0" algn="ctr">
                        <a:buNone/>
                      </a:pPr>
                      <a:r>
                        <a:rPr lang="en-US" sz="1100" dirty="0">
                          <a:effectLst/>
                        </a:rPr>
                        <a:t> </a:t>
                      </a:r>
                    </a:p>
                    <a:p>
                      <a:pPr marL="180975" marR="173990" algn="ctr">
                        <a:buNone/>
                      </a:pPr>
                      <a:r>
                        <a:rPr lang="en-US" sz="1100" dirty="0">
                          <a:effectLst/>
                        </a:rPr>
                        <a:t>Eden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tcPr>
                </a:tc>
                <a:tc>
                  <a:txBody>
                    <a:bodyPr/>
                    <a:lstStyle/>
                    <a:p>
                      <a:pPr marL="0" marR="0" algn="ctr">
                        <a:spcBef>
                          <a:spcPts val="60"/>
                        </a:spcBef>
                        <a:buNone/>
                      </a:pPr>
                      <a:r>
                        <a:rPr lang="en-US" sz="1100" dirty="0">
                          <a:effectLst/>
                        </a:rPr>
                        <a:t> </a:t>
                      </a:r>
                    </a:p>
                    <a:p>
                      <a:pPr marL="234315" marR="190500" indent="-41275" algn="ctr">
                        <a:buNone/>
                      </a:pPr>
                      <a:r>
                        <a:rPr lang="en-US" sz="1100" dirty="0">
                          <a:effectLst/>
                        </a:rPr>
                        <a:t>New Castle Avenue &amp; City Ave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spcBef>
                          <a:spcPts val="60"/>
                        </a:spcBef>
                        <a:buNone/>
                      </a:pPr>
                      <a:r>
                        <a:rPr lang="en-US" sz="1100" dirty="0">
                          <a:effectLst/>
                        </a:rPr>
                        <a:t> </a:t>
                      </a:r>
                    </a:p>
                    <a:p>
                      <a:pPr marL="111125" marR="0" algn="ctr">
                        <a:buNone/>
                      </a:pPr>
                      <a:r>
                        <a:rPr lang="en-US" sz="1100" dirty="0">
                          <a:effectLst/>
                        </a:rPr>
                        <a:t>302-573-5560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buNone/>
                      </a:pPr>
                      <a:r>
                        <a:rPr lang="en-US" sz="1100" dirty="0">
                          <a:effectLst/>
                        </a:rPr>
                        <a:t> </a:t>
                      </a:r>
                    </a:p>
                    <a:p>
                      <a:pPr marL="0" marR="0" algn="ctr">
                        <a:buNone/>
                      </a:pPr>
                      <a:r>
                        <a:rPr lang="en-US" sz="1100" dirty="0">
                          <a:effectLst/>
                        </a:rPr>
                        <a:t>3PM - 7PM</a:t>
                      </a:r>
                    </a:p>
                    <a:p>
                      <a:pPr marL="0" marR="0" algn="ctr">
                        <a:buNone/>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buNone/>
                      </a:pPr>
                      <a:r>
                        <a:rPr lang="en-US" sz="1100" dirty="0">
                          <a:effectLst/>
                        </a:rPr>
                        <a:t> </a:t>
                      </a:r>
                    </a:p>
                    <a:p>
                      <a:pPr marL="142240" marR="138430" algn="ctr">
                        <a:buNone/>
                      </a:pPr>
                      <a:r>
                        <a:rPr lang="en-US" sz="1100" dirty="0">
                          <a:effectLst/>
                        </a:rPr>
                        <a:t>1PM - 7PM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buNone/>
                      </a:pPr>
                      <a:r>
                        <a:rPr lang="en-US" sz="1100" dirty="0">
                          <a:effectLst/>
                        </a:rPr>
                        <a:t> </a:t>
                      </a:r>
                    </a:p>
                    <a:p>
                      <a:pPr marL="172085" marR="0" algn="ctr">
                        <a:buNone/>
                      </a:pPr>
                      <a:r>
                        <a:rPr lang="en-US" sz="1100" dirty="0">
                          <a:effectLst/>
                        </a:rPr>
                        <a:t> CLOSED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buNone/>
                      </a:pPr>
                      <a:r>
                        <a:rPr lang="en-US" sz="1100" dirty="0">
                          <a:effectLst/>
                        </a:rPr>
                        <a:t> </a:t>
                      </a:r>
                    </a:p>
                    <a:p>
                      <a:pPr marL="130175" marR="124460" algn="ctr">
                        <a:buNone/>
                      </a:pPr>
                      <a:r>
                        <a:rPr lang="en-US" sz="1100" dirty="0">
                          <a:effectLst/>
                        </a:rPr>
                        <a:t>3PM - 7PM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buNone/>
                      </a:pPr>
                      <a:r>
                        <a:rPr lang="en-US" sz="1100" dirty="0">
                          <a:effectLst/>
                        </a:rPr>
                        <a:t> </a:t>
                      </a:r>
                    </a:p>
                    <a:p>
                      <a:pPr marL="0" marR="165100" algn="ctr">
                        <a:buNone/>
                      </a:pPr>
                      <a:r>
                        <a:rPr lang="en-US" sz="1100" dirty="0">
                          <a:effectLst/>
                        </a:rPr>
                        <a:t>3PM - 7PM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buNone/>
                      </a:pPr>
                      <a:r>
                        <a:rPr lang="en-US" sz="1100" dirty="0">
                          <a:effectLst/>
                        </a:rPr>
                        <a:t> </a:t>
                      </a:r>
                    </a:p>
                    <a:p>
                      <a:pPr marL="86995" marR="79375" algn="ctr">
                        <a:buNone/>
                      </a:pPr>
                      <a:r>
                        <a:rPr lang="en-US" sz="1100" dirty="0">
                          <a:effectLst/>
                        </a:rPr>
                        <a:t>3PM - 7PM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buNone/>
                      </a:pPr>
                      <a:r>
                        <a:rPr lang="en-US" sz="1100" dirty="0">
                          <a:effectLst/>
                        </a:rPr>
                        <a:t> </a:t>
                      </a:r>
                    </a:p>
                    <a:p>
                      <a:pPr marL="158750" marR="154940" algn="ctr">
                        <a:buNone/>
                      </a:pPr>
                      <a:r>
                        <a:rPr lang="en-US" sz="1100" dirty="0">
                          <a:effectLst/>
                        </a:rPr>
                        <a:t>CLOSED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buNone/>
                      </a:pPr>
                      <a:r>
                        <a:rPr lang="en-US" sz="1100" dirty="0">
                          <a:effectLst/>
                        </a:rPr>
                        <a:t> </a:t>
                      </a:r>
                    </a:p>
                    <a:p>
                      <a:pPr marL="158750" marR="154940" algn="ctr">
                        <a:buNone/>
                      </a:pPr>
                      <a:r>
                        <a:rPr lang="en-US" sz="1100" dirty="0">
                          <a:effectLst/>
                        </a:rPr>
                        <a:t>1PM -7PM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944025545"/>
                  </a:ext>
                </a:extLst>
              </a:tr>
              <a:tr h="1058988">
                <a:tc>
                  <a:txBody>
                    <a:bodyPr/>
                    <a:lstStyle/>
                    <a:p>
                      <a:pPr marL="0" marR="173990" algn="ctr">
                        <a:lnSpc>
                          <a:spcPts val="1235"/>
                        </a:lnSpc>
                        <a:buNone/>
                      </a:pPr>
                      <a:r>
                        <a:rPr lang="en-US" sz="1100" dirty="0">
                          <a:effectLst/>
                        </a:rPr>
                        <a:t> </a:t>
                      </a:r>
                    </a:p>
                    <a:p>
                      <a:pPr marL="179705" marR="173990" algn="ctr">
                        <a:lnSpc>
                          <a:spcPts val="1235"/>
                        </a:lnSpc>
                        <a:buNone/>
                      </a:pPr>
                      <a:r>
                        <a:rPr lang="en-US" sz="1100" dirty="0">
                          <a:effectLst/>
                        </a:rPr>
                        <a:t>Joseph R. Biden Aquatic Center</a:t>
                      </a:r>
                    </a:p>
                    <a:p>
                      <a:pPr marL="179705" marR="173990" algn="ctr">
                        <a:lnSpc>
                          <a:spcPts val="1235"/>
                        </a:lnSpc>
                        <a:buNone/>
                      </a:pPr>
                      <a:r>
                        <a:rPr lang="en-US" sz="1100" dirty="0">
                          <a:effectLst/>
                        </a:rPr>
                        <a:t>(Prices)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tcPr>
                </a:tc>
                <a:tc>
                  <a:txBody>
                    <a:bodyPr/>
                    <a:lstStyle/>
                    <a:p>
                      <a:pPr marL="0" marR="0" algn="ctr">
                        <a:spcBef>
                          <a:spcPts val="55"/>
                        </a:spcBef>
                        <a:buNone/>
                      </a:pPr>
                      <a:r>
                        <a:rPr lang="en-US" sz="1100" dirty="0">
                          <a:effectLst/>
                        </a:rPr>
                        <a:t> </a:t>
                      </a:r>
                    </a:p>
                    <a:p>
                      <a:pPr marL="191770" marR="186690" algn="ctr">
                        <a:buNone/>
                      </a:pPr>
                      <a:r>
                        <a:rPr lang="en-US" sz="1100" dirty="0">
                          <a:effectLst/>
                        </a:rPr>
                        <a:t>26</a:t>
                      </a:r>
                      <a:r>
                        <a:rPr lang="en-US" sz="1100" baseline="30000" dirty="0">
                          <a:effectLst/>
                        </a:rPr>
                        <a:t>th</a:t>
                      </a:r>
                      <a:r>
                        <a:rPr lang="en-US" sz="1100" dirty="0">
                          <a:effectLst/>
                        </a:rPr>
                        <a:t> St. &amp; Speakman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spcBef>
                          <a:spcPts val="55"/>
                        </a:spcBef>
                        <a:buNone/>
                      </a:pPr>
                      <a:r>
                        <a:rPr lang="en-US" sz="1100" dirty="0">
                          <a:effectLst/>
                        </a:rPr>
                        <a:t> </a:t>
                      </a:r>
                    </a:p>
                    <a:p>
                      <a:pPr marL="111125" marR="0" algn="ctr">
                        <a:buNone/>
                      </a:pPr>
                      <a:r>
                        <a:rPr lang="en-US" sz="1100" dirty="0">
                          <a:effectLst/>
                        </a:rPr>
                        <a:t>302-571-4248</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buNone/>
                      </a:pPr>
                      <a:r>
                        <a:rPr lang="en-US" sz="1100" dirty="0">
                          <a:effectLst/>
                        </a:rPr>
                        <a:t> </a:t>
                      </a:r>
                    </a:p>
                    <a:p>
                      <a:pPr marL="0" marR="0" algn="ctr">
                        <a:buNone/>
                      </a:pPr>
                      <a:r>
                        <a:rPr lang="en-US" sz="1100" dirty="0">
                          <a:effectLst/>
                        </a:rPr>
                        <a:t>1PM - 7PM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buNone/>
                      </a:pPr>
                      <a:r>
                        <a:rPr lang="en-US" sz="1100" dirty="0">
                          <a:effectLst/>
                        </a:rPr>
                        <a:t> </a:t>
                      </a:r>
                    </a:p>
                    <a:p>
                      <a:pPr marL="145415" marR="138430" algn="ctr">
                        <a:spcBef>
                          <a:spcPts val="5"/>
                        </a:spcBef>
                        <a:buNone/>
                      </a:pPr>
                      <a:r>
                        <a:rPr lang="en-US" sz="1100" dirty="0">
                          <a:effectLst/>
                        </a:rPr>
                        <a:t>1PM - 7PM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buNone/>
                      </a:pPr>
                      <a:r>
                        <a:rPr lang="en-US" sz="1100" dirty="0">
                          <a:effectLst/>
                        </a:rPr>
                        <a:t> </a:t>
                      </a:r>
                    </a:p>
                    <a:p>
                      <a:pPr marL="172085" marR="0" algn="ctr">
                        <a:spcBef>
                          <a:spcPts val="5"/>
                        </a:spcBef>
                        <a:buNone/>
                      </a:pPr>
                      <a:r>
                        <a:rPr lang="en-US" sz="1100" dirty="0">
                          <a:effectLst/>
                        </a:rPr>
                        <a:t> </a:t>
                      </a:r>
                    </a:p>
                    <a:p>
                      <a:pPr marL="172085" marR="0" algn="ctr">
                        <a:spcBef>
                          <a:spcPts val="5"/>
                        </a:spcBef>
                        <a:buNone/>
                      </a:pPr>
                      <a:r>
                        <a:rPr lang="en-US" sz="1100" dirty="0">
                          <a:effectLst/>
                        </a:rPr>
                        <a:t> CLOSED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130175" marR="125095" algn="ctr">
                        <a:spcBef>
                          <a:spcPts val="5"/>
                        </a:spcBef>
                        <a:buNone/>
                      </a:pPr>
                      <a:r>
                        <a:rPr lang="en-US" sz="1100" dirty="0">
                          <a:effectLst/>
                        </a:rPr>
                        <a:t> </a:t>
                      </a:r>
                    </a:p>
                    <a:p>
                      <a:pPr marL="0" marR="53340" algn="ctr">
                        <a:spcBef>
                          <a:spcPts val="5"/>
                        </a:spcBef>
                        <a:buNone/>
                        <a:tabLst>
                          <a:tab pos="341630" algn="l"/>
                        </a:tabLst>
                      </a:pPr>
                      <a:r>
                        <a:rPr lang="en-US" sz="1100" dirty="0">
                          <a:effectLst/>
                        </a:rPr>
                        <a:t>     1PM - 7PM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buNone/>
                      </a:pPr>
                      <a:r>
                        <a:rPr lang="en-US" sz="1100" dirty="0">
                          <a:effectLst/>
                        </a:rPr>
                        <a:t> </a:t>
                      </a:r>
                    </a:p>
                    <a:p>
                      <a:pPr marL="0" marR="0" algn="ctr">
                        <a:spcBef>
                          <a:spcPts val="5"/>
                        </a:spcBef>
                        <a:buNone/>
                      </a:pPr>
                      <a:r>
                        <a:rPr lang="en-US" sz="1100" dirty="0">
                          <a:effectLst/>
                        </a:rPr>
                        <a:t>     1PM - 7PM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86995" marR="81280" algn="ctr">
                        <a:spcBef>
                          <a:spcPts val="5"/>
                        </a:spcBef>
                        <a:buNone/>
                      </a:pPr>
                      <a:r>
                        <a:rPr lang="en-US" sz="1100" dirty="0">
                          <a:effectLst/>
                        </a:rPr>
                        <a:t> </a:t>
                      </a:r>
                    </a:p>
                    <a:p>
                      <a:pPr marL="86995" marR="81280" algn="ctr">
                        <a:spcBef>
                          <a:spcPts val="5"/>
                        </a:spcBef>
                        <a:buNone/>
                      </a:pPr>
                      <a:r>
                        <a:rPr lang="en-US" sz="1100" dirty="0">
                          <a:effectLst/>
                        </a:rPr>
                        <a:t>CLOSED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buNone/>
                      </a:pPr>
                      <a:r>
                        <a:rPr lang="en-US" sz="1100" dirty="0">
                          <a:effectLst/>
                        </a:rPr>
                        <a:t> </a:t>
                      </a:r>
                    </a:p>
                    <a:p>
                      <a:pPr marL="158750" marR="154940" algn="ctr">
                        <a:spcBef>
                          <a:spcPts val="5"/>
                        </a:spcBef>
                        <a:buNone/>
                      </a:pPr>
                      <a:r>
                        <a:rPr lang="en-US" sz="1100" dirty="0">
                          <a:effectLst/>
                        </a:rPr>
                        <a:t>1PM - 7PM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buNone/>
                      </a:pPr>
                      <a:r>
                        <a:rPr lang="en-US" sz="1100" dirty="0">
                          <a:effectLst/>
                        </a:rPr>
                        <a:t> </a:t>
                      </a:r>
                    </a:p>
                    <a:p>
                      <a:pPr marL="156845" marR="155575" algn="ctr">
                        <a:spcBef>
                          <a:spcPts val="5"/>
                        </a:spcBef>
                        <a:buNone/>
                      </a:pPr>
                      <a:r>
                        <a:rPr lang="en-US" sz="1100" dirty="0">
                          <a:effectLst/>
                        </a:rPr>
                        <a:t>1PM -7PM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806456102"/>
                  </a:ext>
                </a:extLst>
              </a:tr>
              <a:tr h="582443">
                <a:tc>
                  <a:txBody>
                    <a:bodyPr/>
                    <a:lstStyle/>
                    <a:p>
                      <a:pPr marL="0" marR="0" algn="ctr">
                        <a:spcBef>
                          <a:spcPts val="50"/>
                        </a:spcBef>
                        <a:buNone/>
                      </a:pPr>
                      <a:r>
                        <a:rPr lang="en-US" sz="1100" dirty="0">
                          <a:effectLst/>
                        </a:rPr>
                        <a:t> </a:t>
                      </a:r>
                    </a:p>
                    <a:p>
                      <a:pPr marL="175895" marR="173990" algn="ctr">
                        <a:buNone/>
                      </a:pPr>
                      <a:r>
                        <a:rPr lang="en-US" sz="1100" dirty="0">
                          <a:effectLst/>
                        </a:rPr>
                        <a:t>Brown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tcPr>
                </a:tc>
                <a:tc>
                  <a:txBody>
                    <a:bodyPr/>
                    <a:lstStyle/>
                    <a:p>
                      <a:pPr marL="234315" marR="253365" indent="-230505" algn="ctr">
                        <a:spcBef>
                          <a:spcPts val="295"/>
                        </a:spcBef>
                        <a:buNone/>
                      </a:pPr>
                      <a:r>
                        <a:rPr lang="en-US" sz="1100" dirty="0">
                          <a:effectLst/>
                        </a:rPr>
                        <a:t>  7</a:t>
                      </a:r>
                      <a:r>
                        <a:rPr lang="en-US" sz="1100" baseline="30000" dirty="0">
                          <a:effectLst/>
                        </a:rPr>
                        <a:t>th</a:t>
                      </a:r>
                      <a:r>
                        <a:rPr lang="en-US" sz="1100" dirty="0">
                          <a:effectLst/>
                        </a:rPr>
                        <a:t> &amp; Lombard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indent="-57150" algn="ctr">
                        <a:spcBef>
                          <a:spcPts val="965"/>
                        </a:spcBef>
                        <a:buNone/>
                      </a:pPr>
                      <a:r>
                        <a:rPr lang="en-US" sz="1100" dirty="0">
                          <a:effectLst/>
                        </a:rPr>
                        <a:t>302-571-4265</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spcBef>
                          <a:spcPts val="50"/>
                        </a:spcBef>
                        <a:buNone/>
                      </a:pPr>
                      <a:r>
                        <a:rPr lang="en-US" sz="1100" dirty="0">
                          <a:effectLst/>
                        </a:rPr>
                        <a:t> </a:t>
                      </a:r>
                    </a:p>
                    <a:p>
                      <a:pPr marL="0" marR="0" algn="ctr">
                        <a:spcBef>
                          <a:spcPts val="50"/>
                        </a:spcBef>
                        <a:buNone/>
                      </a:pPr>
                      <a:r>
                        <a:rPr lang="en-US" sz="1100" dirty="0">
                          <a:effectLst/>
                        </a:rPr>
                        <a:t>1PM - 7PM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spcBef>
                          <a:spcPts val="50"/>
                        </a:spcBef>
                        <a:buNone/>
                      </a:pPr>
                      <a:r>
                        <a:rPr lang="en-US" sz="1100" dirty="0">
                          <a:effectLst/>
                        </a:rPr>
                        <a:t> </a:t>
                      </a:r>
                    </a:p>
                    <a:p>
                      <a:pPr marL="145415" marR="138430" algn="ctr">
                        <a:buNone/>
                      </a:pPr>
                      <a:r>
                        <a:rPr lang="en-US" sz="1100" dirty="0">
                          <a:effectLst/>
                        </a:rPr>
                        <a:t>1PM - 7PM</a:t>
                      </a:r>
                    </a:p>
                    <a:p>
                      <a:pPr marL="145415" marR="138430" algn="ctr">
                        <a:buNone/>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spcBef>
                          <a:spcPts val="50"/>
                        </a:spcBef>
                        <a:buNone/>
                      </a:pPr>
                      <a:r>
                        <a:rPr lang="en-US" sz="1100" dirty="0">
                          <a:effectLst/>
                        </a:rPr>
                        <a:t> </a:t>
                      </a:r>
                    </a:p>
                    <a:p>
                      <a:pPr marL="0" marR="0" algn="ctr">
                        <a:spcBef>
                          <a:spcPts val="50"/>
                        </a:spcBef>
                        <a:buNone/>
                      </a:pPr>
                      <a:r>
                        <a:rPr lang="en-US" sz="1100" dirty="0">
                          <a:effectLst/>
                        </a:rPr>
                        <a:t>CLOSED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227330" marR="110490" algn="ctr">
                        <a:buNone/>
                      </a:pPr>
                      <a:r>
                        <a:rPr lang="en-US" sz="1100" dirty="0">
                          <a:effectLst/>
                        </a:rPr>
                        <a:t> </a:t>
                      </a:r>
                    </a:p>
                    <a:p>
                      <a:pPr marL="0" marR="110490" algn="ctr">
                        <a:buNone/>
                      </a:pPr>
                      <a:r>
                        <a:rPr lang="en-US" sz="1100" dirty="0">
                          <a:effectLst/>
                        </a:rPr>
                        <a:t>      1PM - 7PM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spcBef>
                          <a:spcPts val="50"/>
                        </a:spcBef>
                        <a:buNone/>
                      </a:pPr>
                      <a:r>
                        <a:rPr lang="en-US" sz="1100" dirty="0">
                          <a:effectLst/>
                        </a:rPr>
                        <a:t> </a:t>
                      </a:r>
                    </a:p>
                    <a:p>
                      <a:pPr marL="0" marR="224790" algn="ctr">
                        <a:buNone/>
                      </a:pPr>
                      <a:r>
                        <a:rPr lang="en-US" sz="1100" dirty="0">
                          <a:effectLst/>
                        </a:rPr>
                        <a:t>CLOSED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spcBef>
                          <a:spcPts val="50"/>
                        </a:spcBef>
                        <a:buNone/>
                      </a:pPr>
                      <a:r>
                        <a:rPr lang="en-US" sz="1100" dirty="0">
                          <a:effectLst/>
                        </a:rPr>
                        <a:t> </a:t>
                      </a:r>
                    </a:p>
                    <a:p>
                      <a:pPr marL="86360" marR="81280" algn="ctr">
                        <a:buNone/>
                      </a:pPr>
                      <a:r>
                        <a:rPr lang="en-US" sz="1100" dirty="0">
                          <a:effectLst/>
                        </a:rPr>
                        <a:t>1PM - 7PM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spcBef>
                          <a:spcPts val="50"/>
                        </a:spcBef>
                        <a:buNone/>
                      </a:pPr>
                      <a:r>
                        <a:rPr lang="en-US" sz="1100" dirty="0">
                          <a:effectLst/>
                        </a:rPr>
                        <a:t> </a:t>
                      </a:r>
                    </a:p>
                    <a:p>
                      <a:pPr marL="158750" marR="155575" algn="ctr">
                        <a:buNone/>
                      </a:pPr>
                      <a:r>
                        <a:rPr lang="en-US" sz="1100" dirty="0">
                          <a:effectLst/>
                        </a:rPr>
                        <a:t>1PM - 7PM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spcBef>
                          <a:spcPts val="50"/>
                        </a:spcBef>
                        <a:buNone/>
                      </a:pPr>
                      <a:r>
                        <a:rPr lang="en-US" sz="1100" dirty="0">
                          <a:effectLst/>
                        </a:rPr>
                        <a:t> </a:t>
                      </a:r>
                    </a:p>
                    <a:p>
                      <a:pPr marL="158750" marR="154940" algn="ctr">
                        <a:buNone/>
                      </a:pPr>
                      <a:r>
                        <a:rPr lang="en-US" sz="1100" dirty="0">
                          <a:effectLst/>
                        </a:rPr>
                        <a:t>1PM -7PM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542902646"/>
                  </a:ext>
                </a:extLst>
              </a:tr>
              <a:tr h="1363446">
                <a:tc>
                  <a:txBody>
                    <a:bodyPr/>
                    <a:lstStyle/>
                    <a:p>
                      <a:pPr marL="0" marR="0" algn="ctr">
                        <a:spcBef>
                          <a:spcPts val="50"/>
                        </a:spcBef>
                        <a:buNone/>
                      </a:pPr>
                      <a:r>
                        <a:rPr lang="en-US" sz="1100" dirty="0">
                          <a:effectLst/>
                        </a:rPr>
                        <a:t> </a:t>
                      </a:r>
                    </a:p>
                    <a:p>
                      <a:pPr marL="180975" marR="173990" algn="ctr">
                        <a:buNone/>
                      </a:pPr>
                      <a:r>
                        <a:rPr lang="en-US" sz="1100" dirty="0">
                          <a:effectLst/>
                        </a:rPr>
                        <a:t>WHACC</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tcPr>
                </a:tc>
                <a:tc>
                  <a:txBody>
                    <a:bodyPr/>
                    <a:lstStyle/>
                    <a:p>
                      <a:pPr marL="291465" marR="60960" indent="-114300" algn="ctr">
                        <a:spcBef>
                          <a:spcPts val="965"/>
                        </a:spcBef>
                        <a:buNone/>
                      </a:pPr>
                      <a:r>
                        <a:rPr lang="en-US" sz="1100" dirty="0">
                          <a:effectLst/>
                        </a:rPr>
                        <a:t> 501 North Madison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113665" algn="ctr">
                        <a:spcBef>
                          <a:spcPts val="965"/>
                        </a:spcBef>
                        <a:buNone/>
                      </a:pPr>
                      <a:r>
                        <a:rPr lang="en-US" sz="1100" dirty="0">
                          <a:effectLst/>
                        </a:rPr>
                        <a:t>302-571-4266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spcBef>
                          <a:spcPts val="50"/>
                        </a:spcBef>
                        <a:buNone/>
                      </a:pPr>
                      <a:r>
                        <a:rPr lang="en-US" sz="1100" dirty="0">
                          <a:effectLst/>
                        </a:rPr>
                        <a:t> </a:t>
                      </a:r>
                    </a:p>
                    <a:p>
                      <a:pPr marL="0" marR="0" algn="ctr">
                        <a:spcBef>
                          <a:spcPts val="50"/>
                        </a:spcBef>
                        <a:buNone/>
                      </a:pPr>
                      <a:r>
                        <a:rPr lang="en-US" sz="1100" dirty="0">
                          <a:effectLst/>
                        </a:rPr>
                        <a:t>1PM - 7PM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145415" marR="138430" algn="ctr">
                        <a:buNone/>
                      </a:pPr>
                      <a:r>
                        <a:rPr lang="en-US" sz="1100" dirty="0">
                          <a:effectLst/>
                        </a:rPr>
                        <a:t> </a:t>
                      </a:r>
                    </a:p>
                    <a:p>
                      <a:pPr marL="145415" marR="138430" algn="ctr">
                        <a:buNone/>
                      </a:pPr>
                      <a:r>
                        <a:rPr lang="en-US" sz="1100" dirty="0">
                          <a:effectLst/>
                        </a:rPr>
                        <a:t>CLOSED</a:t>
                      </a:r>
                    </a:p>
                    <a:p>
                      <a:pPr marL="145415" marR="138430" algn="ctr">
                        <a:buNone/>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spcBef>
                          <a:spcPts val="600"/>
                        </a:spcBef>
                        <a:buNone/>
                      </a:pPr>
                      <a:r>
                        <a:rPr lang="en-US" sz="1100" dirty="0">
                          <a:effectLst/>
                        </a:rPr>
                        <a:t>9AM - 11AM </a:t>
                      </a:r>
                      <a:r>
                        <a:rPr lang="en-US" sz="1000" dirty="0">
                          <a:effectLst/>
                        </a:rPr>
                        <a:t>ADULT SWIM</a:t>
                      </a:r>
                      <a:endParaRPr lang="en-US" sz="1100" dirty="0">
                        <a:effectLst/>
                      </a:endParaRPr>
                    </a:p>
                    <a:p>
                      <a:pPr marL="0" marR="0" algn="ctr">
                        <a:spcBef>
                          <a:spcPts val="600"/>
                        </a:spcBef>
                        <a:buNone/>
                      </a:pPr>
                      <a:r>
                        <a:rPr lang="en-US" sz="1000" dirty="0">
                          <a:effectLst/>
                        </a:rPr>
                        <a:t>______________11AM – 1PM</a:t>
                      </a:r>
                      <a:endParaRPr lang="en-US" sz="1100" dirty="0">
                        <a:effectLst/>
                      </a:endParaRPr>
                    </a:p>
                    <a:p>
                      <a:pPr marL="0" marR="0" algn="ctr">
                        <a:spcBef>
                          <a:spcPts val="600"/>
                        </a:spcBef>
                        <a:buNone/>
                      </a:pPr>
                      <a:r>
                        <a:rPr lang="en-US" sz="1000" dirty="0">
                          <a:effectLst/>
                        </a:rPr>
                        <a:t>SUMMER CAMPS</a:t>
                      </a:r>
                      <a:endParaRPr lang="en-US" sz="1100" dirty="0">
                        <a:effectLst/>
                      </a:endParaRPr>
                    </a:p>
                    <a:p>
                      <a:pPr marL="0" marR="0" algn="ctr">
                        <a:buNone/>
                      </a:pPr>
                      <a:r>
                        <a:rPr lang="en-US" sz="1100" dirty="0">
                          <a:effectLst/>
                        </a:rPr>
                        <a:t>1PM - 7PM</a:t>
                      </a:r>
                    </a:p>
                    <a:p>
                      <a:pPr marL="0" marR="0" algn="ctr">
                        <a:buNone/>
                      </a:pPr>
                      <a:r>
                        <a:rPr lang="en-US" sz="1100" dirty="0">
                          <a:effectLst/>
                        </a:rPr>
                        <a:t>OPEN SWIM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spcBef>
                          <a:spcPts val="600"/>
                        </a:spcBef>
                        <a:buNone/>
                      </a:pPr>
                      <a:r>
                        <a:rPr lang="en-US" sz="1100" dirty="0">
                          <a:effectLst/>
                        </a:rPr>
                        <a:t>9AM - 11AM </a:t>
                      </a:r>
                      <a:r>
                        <a:rPr lang="en-US" sz="1000" dirty="0">
                          <a:effectLst/>
                        </a:rPr>
                        <a:t>ADULT SWIM</a:t>
                      </a:r>
                      <a:endParaRPr lang="en-US" sz="1100" dirty="0">
                        <a:effectLst/>
                      </a:endParaRPr>
                    </a:p>
                    <a:p>
                      <a:pPr marL="0" marR="0" algn="ctr">
                        <a:spcBef>
                          <a:spcPts val="600"/>
                        </a:spcBef>
                        <a:buNone/>
                      </a:pPr>
                      <a:r>
                        <a:rPr lang="en-US" sz="1000" dirty="0">
                          <a:effectLst/>
                        </a:rPr>
                        <a:t>_______________11AM – 1PM</a:t>
                      </a:r>
                      <a:endParaRPr lang="en-US" sz="1100" dirty="0">
                        <a:effectLst/>
                      </a:endParaRPr>
                    </a:p>
                    <a:p>
                      <a:pPr marL="0" marR="0" algn="ctr">
                        <a:spcBef>
                          <a:spcPts val="600"/>
                        </a:spcBef>
                        <a:buNone/>
                      </a:pPr>
                      <a:r>
                        <a:rPr lang="en-US" sz="1000" dirty="0">
                          <a:effectLst/>
                        </a:rPr>
                        <a:t>SUMMER CAMPS</a:t>
                      </a:r>
                      <a:endParaRPr lang="en-US" sz="1100" dirty="0">
                        <a:effectLst/>
                      </a:endParaRPr>
                    </a:p>
                    <a:p>
                      <a:pPr marL="0" marR="0" algn="ctr">
                        <a:buNone/>
                      </a:pPr>
                      <a:r>
                        <a:rPr lang="en-US" sz="1100" dirty="0">
                          <a:effectLst/>
                        </a:rPr>
                        <a:t>1PM - 7PM</a:t>
                      </a:r>
                    </a:p>
                    <a:p>
                      <a:pPr marL="0" marR="0" algn="ctr">
                        <a:buNone/>
                      </a:pPr>
                      <a:r>
                        <a:rPr lang="en-US" sz="1100" dirty="0">
                          <a:effectLst/>
                        </a:rPr>
                        <a:t>OPEN SWIM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spcBef>
                          <a:spcPts val="600"/>
                        </a:spcBef>
                        <a:buNone/>
                      </a:pPr>
                      <a:r>
                        <a:rPr lang="en-US" sz="1100" dirty="0">
                          <a:effectLst/>
                        </a:rPr>
                        <a:t>9AM - 11AM </a:t>
                      </a:r>
                      <a:r>
                        <a:rPr lang="en-US" sz="1000" dirty="0">
                          <a:effectLst/>
                        </a:rPr>
                        <a:t>ADULT SWIM</a:t>
                      </a:r>
                      <a:endParaRPr lang="en-US" sz="1100" dirty="0">
                        <a:effectLst/>
                      </a:endParaRPr>
                    </a:p>
                    <a:p>
                      <a:pPr marL="0" marR="0" algn="ctr">
                        <a:spcBef>
                          <a:spcPts val="600"/>
                        </a:spcBef>
                        <a:buNone/>
                      </a:pPr>
                      <a:r>
                        <a:rPr lang="en-US" sz="1000" dirty="0">
                          <a:effectLst/>
                        </a:rPr>
                        <a:t>______________11AM – 1PM</a:t>
                      </a:r>
                      <a:endParaRPr lang="en-US" sz="1100" dirty="0">
                        <a:effectLst/>
                      </a:endParaRPr>
                    </a:p>
                    <a:p>
                      <a:pPr marL="0" marR="0" algn="ctr">
                        <a:spcBef>
                          <a:spcPts val="600"/>
                        </a:spcBef>
                        <a:buNone/>
                      </a:pPr>
                      <a:r>
                        <a:rPr lang="en-US" sz="1000" dirty="0">
                          <a:effectLst/>
                        </a:rPr>
                        <a:t>SUMMER CAMPS</a:t>
                      </a:r>
                      <a:endParaRPr lang="en-US" sz="1100" dirty="0">
                        <a:effectLst/>
                      </a:endParaRPr>
                    </a:p>
                    <a:p>
                      <a:pPr marL="0" marR="0" algn="ctr">
                        <a:buNone/>
                      </a:pPr>
                      <a:r>
                        <a:rPr lang="en-US" sz="1100" dirty="0">
                          <a:effectLst/>
                        </a:rPr>
                        <a:t>1PM - 7PM</a:t>
                      </a:r>
                    </a:p>
                    <a:p>
                      <a:pPr marL="0" marR="0" algn="ctr">
                        <a:buNone/>
                      </a:pPr>
                      <a:r>
                        <a:rPr lang="en-US" sz="1100" dirty="0">
                          <a:effectLst/>
                        </a:rPr>
                        <a:t>OPEN SWIM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spcBef>
                          <a:spcPts val="600"/>
                        </a:spcBef>
                        <a:buNone/>
                      </a:pPr>
                      <a:r>
                        <a:rPr lang="en-US" sz="1100" dirty="0">
                          <a:effectLst/>
                        </a:rPr>
                        <a:t>9AM - 11AM </a:t>
                      </a:r>
                      <a:r>
                        <a:rPr lang="en-US" sz="1000" dirty="0">
                          <a:effectLst/>
                        </a:rPr>
                        <a:t>ADULT SWIM</a:t>
                      </a:r>
                      <a:endParaRPr lang="en-US" sz="1100" dirty="0">
                        <a:effectLst/>
                      </a:endParaRPr>
                    </a:p>
                    <a:p>
                      <a:pPr marL="0" marR="0" algn="ctr">
                        <a:spcBef>
                          <a:spcPts val="600"/>
                        </a:spcBef>
                        <a:buNone/>
                      </a:pPr>
                      <a:r>
                        <a:rPr lang="en-US" sz="1000" dirty="0">
                          <a:effectLst/>
                        </a:rPr>
                        <a:t>______________11AM – 1PM</a:t>
                      </a:r>
                      <a:endParaRPr lang="en-US" sz="1100" dirty="0">
                        <a:effectLst/>
                      </a:endParaRPr>
                    </a:p>
                    <a:p>
                      <a:pPr marL="0" marR="0" algn="ctr">
                        <a:spcBef>
                          <a:spcPts val="600"/>
                        </a:spcBef>
                        <a:buNone/>
                      </a:pPr>
                      <a:r>
                        <a:rPr lang="en-US" sz="1000" dirty="0">
                          <a:effectLst/>
                        </a:rPr>
                        <a:t>SUMMER CAMPS</a:t>
                      </a:r>
                      <a:endParaRPr lang="en-US" sz="1100" dirty="0">
                        <a:effectLst/>
                      </a:endParaRPr>
                    </a:p>
                    <a:p>
                      <a:pPr marL="0" marR="0" algn="ctr">
                        <a:buNone/>
                      </a:pPr>
                      <a:r>
                        <a:rPr lang="en-US" sz="1100" dirty="0">
                          <a:effectLst/>
                        </a:rPr>
                        <a:t>1PM - 7PM</a:t>
                      </a:r>
                    </a:p>
                    <a:p>
                      <a:pPr marL="0" marR="0" algn="ctr">
                        <a:buNone/>
                      </a:pPr>
                      <a:r>
                        <a:rPr lang="en-US" sz="1100" dirty="0">
                          <a:effectLst/>
                        </a:rPr>
                        <a:t>OPEN SWIM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spcBef>
                          <a:spcPts val="600"/>
                        </a:spcBef>
                        <a:buNone/>
                      </a:pPr>
                      <a:r>
                        <a:rPr lang="en-US" sz="1100" dirty="0">
                          <a:effectLst/>
                        </a:rPr>
                        <a:t>9AM - 11AM </a:t>
                      </a:r>
                      <a:r>
                        <a:rPr lang="en-US" sz="1000" dirty="0">
                          <a:effectLst/>
                        </a:rPr>
                        <a:t>ADULT SWIM</a:t>
                      </a:r>
                      <a:endParaRPr lang="en-US" sz="1100" dirty="0">
                        <a:effectLst/>
                      </a:endParaRPr>
                    </a:p>
                    <a:p>
                      <a:pPr marL="0" marR="0" algn="ctr">
                        <a:spcBef>
                          <a:spcPts val="600"/>
                        </a:spcBef>
                        <a:buNone/>
                      </a:pPr>
                      <a:r>
                        <a:rPr lang="en-US" sz="1000" dirty="0">
                          <a:effectLst/>
                        </a:rPr>
                        <a:t>_______________11AM – 1PM</a:t>
                      </a:r>
                      <a:endParaRPr lang="en-US" sz="1100" dirty="0">
                        <a:effectLst/>
                      </a:endParaRPr>
                    </a:p>
                    <a:p>
                      <a:pPr marL="0" marR="0" algn="ctr">
                        <a:spcBef>
                          <a:spcPts val="600"/>
                        </a:spcBef>
                        <a:buNone/>
                      </a:pPr>
                      <a:r>
                        <a:rPr lang="en-US" sz="1000" dirty="0">
                          <a:effectLst/>
                        </a:rPr>
                        <a:t>SUMMER CAMPS</a:t>
                      </a:r>
                      <a:endParaRPr lang="en-US" sz="1100" dirty="0">
                        <a:effectLst/>
                      </a:endParaRPr>
                    </a:p>
                    <a:p>
                      <a:pPr marL="0" marR="0" algn="ctr">
                        <a:buNone/>
                      </a:pPr>
                      <a:r>
                        <a:rPr lang="en-US" sz="1100" dirty="0">
                          <a:effectLst/>
                        </a:rPr>
                        <a:t>1PM - 7PM</a:t>
                      </a:r>
                    </a:p>
                    <a:p>
                      <a:pPr marL="0" marR="0" algn="ctr">
                        <a:buNone/>
                      </a:pPr>
                      <a:r>
                        <a:rPr lang="en-US" sz="1100" dirty="0">
                          <a:effectLst/>
                        </a:rPr>
                        <a:t>OPEN SWIM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spcBef>
                          <a:spcPts val="55"/>
                        </a:spcBef>
                        <a:buNone/>
                      </a:pPr>
                      <a:r>
                        <a:rPr lang="en-US" sz="1100" dirty="0">
                          <a:effectLst/>
                        </a:rPr>
                        <a:t> </a:t>
                      </a:r>
                    </a:p>
                    <a:p>
                      <a:pPr marL="156845" marR="155575" algn="ctr">
                        <a:buNone/>
                      </a:pPr>
                      <a:r>
                        <a:rPr lang="en-US" sz="1100" dirty="0">
                          <a:effectLst/>
                        </a:rPr>
                        <a:t>CLOSED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801492390"/>
                  </a:ext>
                </a:extLst>
              </a:tr>
              <a:tr h="302252">
                <a:tc>
                  <a:txBody>
                    <a:bodyPr/>
                    <a:lstStyle/>
                    <a:p>
                      <a:pPr marL="0" marR="0" algn="ctr">
                        <a:spcBef>
                          <a:spcPts val="50"/>
                        </a:spcBef>
                        <a:buNone/>
                      </a:pPr>
                      <a:r>
                        <a:rPr lang="en-US" sz="1100" dirty="0">
                          <a:effectLst/>
                        </a:rPr>
                        <a:t> </a:t>
                      </a:r>
                    </a:p>
                    <a:p>
                      <a:pPr marL="0" marR="0" algn="ctr">
                        <a:spcBef>
                          <a:spcPts val="50"/>
                        </a:spcBef>
                        <a:buNone/>
                      </a:pPr>
                      <a:r>
                        <a:rPr lang="en-US" sz="1100" dirty="0">
                          <a:effectLst/>
                        </a:rPr>
                        <a:t>P.S. Dupont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77470" marR="60960" indent="42545" algn="ctr">
                        <a:spcBef>
                          <a:spcPts val="965"/>
                        </a:spcBef>
                        <a:buNone/>
                      </a:pPr>
                      <a:r>
                        <a:rPr lang="en-US" sz="1100" dirty="0">
                          <a:effectLst/>
                        </a:rPr>
                        <a:t>  701 W. 34</a:t>
                      </a:r>
                      <a:r>
                        <a:rPr lang="en-US" sz="1100" baseline="30000" dirty="0">
                          <a:effectLst/>
                        </a:rPr>
                        <a:t>th</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marL="111125" marR="56515" algn="ctr">
                        <a:spcBef>
                          <a:spcPts val="965"/>
                        </a:spcBef>
                        <a:buNone/>
                      </a:pPr>
                      <a:r>
                        <a:rPr lang="en-US" sz="1100" dirty="0">
                          <a:effectLst/>
                        </a:rPr>
                        <a:t>302-762-7146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marL="0" marR="0" algn="ctr">
                        <a:spcBef>
                          <a:spcPts val="50"/>
                        </a:spcBef>
                        <a:buNone/>
                      </a:pPr>
                      <a:r>
                        <a:rPr lang="en-US" sz="1100" dirty="0">
                          <a:effectLst/>
                        </a:rPr>
                        <a:t> 3PM – 6PM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marL="0" marR="0" algn="ctr">
                        <a:spcBef>
                          <a:spcPts val="50"/>
                        </a:spcBef>
                        <a:buNone/>
                      </a:pPr>
                      <a:r>
                        <a:rPr lang="en-US" sz="1100" dirty="0">
                          <a:effectLst/>
                        </a:rPr>
                        <a:t> CLOSED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marL="0" marR="0" algn="ctr">
                        <a:spcBef>
                          <a:spcPts val="50"/>
                        </a:spcBef>
                        <a:buNone/>
                      </a:pPr>
                      <a:r>
                        <a:rPr lang="en-US" sz="1100" dirty="0">
                          <a:effectLst/>
                        </a:rPr>
                        <a:t>3PM – 6PM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marL="0" marR="0" algn="ctr">
                        <a:spcBef>
                          <a:spcPts val="50"/>
                        </a:spcBef>
                        <a:buNone/>
                      </a:pPr>
                      <a:r>
                        <a:rPr lang="en-US" sz="1100" dirty="0">
                          <a:effectLst/>
                        </a:rPr>
                        <a:t> CLOSED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marL="0" marR="0" algn="ctr">
                        <a:spcBef>
                          <a:spcPts val="50"/>
                        </a:spcBef>
                        <a:buNone/>
                      </a:pPr>
                      <a:r>
                        <a:rPr lang="en-US" sz="1100" dirty="0">
                          <a:effectLst/>
                        </a:rPr>
                        <a:t> 3PM – 6PM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marL="0" marR="0" algn="ctr">
                        <a:spcBef>
                          <a:spcPts val="50"/>
                        </a:spcBef>
                        <a:buNone/>
                      </a:pPr>
                      <a:r>
                        <a:rPr lang="en-US" sz="1100" dirty="0">
                          <a:effectLst/>
                        </a:rPr>
                        <a:t> CLOSED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marL="0" marR="0" algn="ctr">
                        <a:spcBef>
                          <a:spcPts val="50"/>
                        </a:spcBef>
                        <a:buNone/>
                      </a:pPr>
                      <a:r>
                        <a:rPr lang="en-US" sz="1100" dirty="0">
                          <a:effectLst/>
                        </a:rPr>
                        <a:t> 3PM - 6PM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marL="0" marR="0" algn="ctr">
                        <a:spcBef>
                          <a:spcPts val="55"/>
                        </a:spcBef>
                        <a:buNone/>
                      </a:pPr>
                      <a:r>
                        <a:rPr lang="en-US" sz="1100" dirty="0">
                          <a:effectLst/>
                        </a:rPr>
                        <a:t> CLOSED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34368472"/>
                  </a:ext>
                </a:extLst>
              </a:tr>
            </a:tbl>
          </a:graphicData>
        </a:graphic>
      </p:graphicFrame>
      <p:sp>
        <p:nvSpPr>
          <p:cNvPr id="10" name="Rectangle 8">
            <a:extLst>
              <a:ext uri="{FF2B5EF4-FFF2-40B4-BE49-F238E27FC236}">
                <a16:creationId xmlns:a16="http://schemas.microsoft.com/office/drawing/2014/main" id="{A4B0074D-56E5-F436-A3AF-89AEC1196822}"/>
              </a:ext>
            </a:extLst>
          </p:cNvPr>
          <p:cNvSpPr>
            <a:spLocks noChangeArrowheads="1"/>
          </p:cNvSpPr>
          <p:nvPr/>
        </p:nvSpPr>
        <p:spPr bwMode="auto">
          <a:xfrm>
            <a:off x="962025" y="18081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Tree>
    <p:extLst>
      <p:ext uri="{BB962C8B-B14F-4D97-AF65-F5344CB8AC3E}">
        <p14:creationId xmlns:p14="http://schemas.microsoft.com/office/powerpoint/2010/main" val="38089930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030E4F3-A696-C186-36BA-A5489DD1E2E7}"/>
              </a:ext>
            </a:extLst>
          </p:cNvPr>
          <p:cNvSpPr txBox="1"/>
          <p:nvPr/>
        </p:nvSpPr>
        <p:spPr>
          <a:xfrm>
            <a:off x="0" y="1361360"/>
            <a:ext cx="11288714" cy="2508379"/>
          </a:xfrm>
          <a:prstGeom prst="rect">
            <a:avLst/>
          </a:prstGeom>
          <a:noFill/>
        </p:spPr>
        <p:txBody>
          <a:bodyPr wrap="square">
            <a:spAutoFit/>
          </a:bodyPr>
          <a:lstStyle/>
          <a:p>
            <a:endParaRPr lang="en-US" sz="1600" b="1" dirty="0">
              <a:latin typeface="Arial" panose="020B0604020202020204" pitchFamily="34" charset="0"/>
              <a:cs typeface="Arial" panose="020B0604020202020204" pitchFamily="34" charset="0"/>
            </a:endParaRPr>
          </a:p>
          <a:p>
            <a:pPr lvl="1"/>
            <a:r>
              <a:rPr lang="en-US" sz="1600" b="1" dirty="0">
                <a:latin typeface="Arial" panose="020B0604020202020204" pitchFamily="34" charset="0"/>
                <a:cs typeface="Arial" panose="020B0604020202020204" pitchFamily="34" charset="0"/>
              </a:rPr>
              <a:t>c)  Specify the date when the city pools will open and the end date.</a:t>
            </a:r>
          </a:p>
          <a:p>
            <a:pPr lvl="1"/>
            <a:endParaRPr lang="en-US" sz="1600" b="1" dirty="0">
              <a:latin typeface="Arial" panose="020B0604020202020204" pitchFamily="34" charset="0"/>
              <a:cs typeface="Arial" panose="020B0604020202020204" pitchFamily="34" charset="0"/>
            </a:endParaRPr>
          </a:p>
          <a:p>
            <a:pPr lvl="1"/>
            <a:r>
              <a:rPr lang="en-US" sz="1600" b="1" dirty="0">
                <a:latin typeface="Arial" panose="020B0604020202020204" pitchFamily="34" charset="0"/>
                <a:cs typeface="Arial" panose="020B0604020202020204" pitchFamily="34" charset="0"/>
              </a:rPr>
              <a:t>	JUNE 22, 2026 – AUGUST 21, 2026</a:t>
            </a:r>
          </a:p>
          <a:p>
            <a:pPr lvl="1"/>
            <a:endParaRPr lang="en-US" sz="1600" b="1" dirty="0">
              <a:latin typeface="Arial" panose="020B0604020202020204" pitchFamily="34" charset="0"/>
              <a:cs typeface="Arial" panose="020B0604020202020204" pitchFamily="34" charset="0"/>
            </a:endParaRPr>
          </a:p>
          <a:p>
            <a:pPr lvl="1"/>
            <a:r>
              <a:rPr lang="en-US" sz="1600" b="1" dirty="0">
                <a:latin typeface="Arial" panose="020B0604020202020204" pitchFamily="34" charset="0"/>
                <a:cs typeface="Arial" panose="020B0604020202020204" pitchFamily="34" charset="0"/>
              </a:rPr>
              <a:t>d)  </a:t>
            </a:r>
            <a:r>
              <a:rPr lang="en-US" sz="1600" dirty="0"/>
              <a:t>Specify any revenues collected for other entities using the City pools.</a:t>
            </a:r>
            <a:endParaRPr lang="en-US" sz="1600" b="1" dirty="0">
              <a:latin typeface="Arial" panose="020B0604020202020204" pitchFamily="34" charset="0"/>
              <a:cs typeface="Arial" panose="020B0604020202020204" pitchFamily="34" charset="0"/>
            </a:endParaRPr>
          </a:p>
          <a:p>
            <a:pPr marL="800100" lvl="1" indent="-342900">
              <a:spcAft>
                <a:spcPts val="300"/>
              </a:spcAft>
              <a:buAutoNum type="alphaLcParenR" startAt="5"/>
            </a:pPr>
            <a:endParaRPr lang="en-US" b="1" dirty="0">
              <a:highlight>
                <a:srgbClr val="FFFF00"/>
              </a:highlight>
            </a:endParaRPr>
          </a:p>
          <a:p>
            <a:pPr lvl="2">
              <a:spcAft>
                <a:spcPts val="300"/>
              </a:spcAft>
            </a:pPr>
            <a:endParaRPr lang="en-US" b="1" dirty="0">
              <a:highlight>
                <a:srgbClr val="FFFF00"/>
              </a:highlight>
            </a:endParaRPr>
          </a:p>
          <a:p>
            <a:pPr marL="914400" lvl="1" indent="-457200">
              <a:spcAft>
                <a:spcPts val="600"/>
              </a:spcAft>
              <a:buFont typeface="+mj-lt"/>
              <a:buAutoNum type="alphaLcParenR"/>
            </a:pPr>
            <a:endParaRPr lang="en-US" b="1" dirty="0"/>
          </a:p>
        </p:txBody>
      </p:sp>
      <p:sp>
        <p:nvSpPr>
          <p:cNvPr id="2" name="Content Placeholder 2">
            <a:extLst>
              <a:ext uri="{FF2B5EF4-FFF2-40B4-BE49-F238E27FC236}">
                <a16:creationId xmlns:a16="http://schemas.microsoft.com/office/drawing/2014/main" id="{03A76072-7647-91E1-8A0F-3C9363EF81A3}"/>
              </a:ext>
            </a:extLst>
          </p:cNvPr>
          <p:cNvSpPr txBox="1">
            <a:spLocks/>
          </p:cNvSpPr>
          <p:nvPr/>
        </p:nvSpPr>
        <p:spPr>
          <a:xfrm>
            <a:off x="503236" y="873322"/>
            <a:ext cx="4934479" cy="473825"/>
          </a:xfrm>
          <a:prstGeom prst="rect">
            <a:avLst/>
          </a:prstGeom>
        </p:spPr>
        <p:txBody>
          <a:bodyPr vert="horz" lIns="91440" tIns="45720" rIns="91440" bIns="45720" rtlCol="0" anchor="ctr">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Question 10c and 10d</a:t>
            </a:r>
          </a:p>
        </p:txBody>
      </p:sp>
      <p:sp>
        <p:nvSpPr>
          <p:cNvPr id="4" name="Rectangle 1">
            <a:extLst>
              <a:ext uri="{FF2B5EF4-FFF2-40B4-BE49-F238E27FC236}">
                <a16:creationId xmlns:a16="http://schemas.microsoft.com/office/drawing/2014/main" id="{158B38F7-DF15-7BC8-E420-9F84A4F83F99}"/>
              </a:ext>
            </a:extLst>
          </p:cNvPr>
          <p:cNvSpPr>
            <a:spLocks noChangeArrowheads="1"/>
          </p:cNvSpPr>
          <p:nvPr/>
        </p:nvSpPr>
        <p:spPr bwMode="auto">
          <a:xfrm>
            <a:off x="4270375" y="20510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1">
            <a:extLst>
              <a:ext uri="{FF2B5EF4-FFF2-40B4-BE49-F238E27FC236}">
                <a16:creationId xmlns:a16="http://schemas.microsoft.com/office/drawing/2014/main" id="{BC84510C-9E22-4CA5-0571-E3389B96AF19}"/>
              </a:ext>
            </a:extLst>
          </p:cNvPr>
          <p:cNvSpPr>
            <a:spLocks noChangeArrowheads="1"/>
          </p:cNvSpPr>
          <p:nvPr/>
        </p:nvSpPr>
        <p:spPr bwMode="auto">
          <a:xfrm>
            <a:off x="4054475" y="20510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3" name="Table 2">
            <a:extLst>
              <a:ext uri="{FF2B5EF4-FFF2-40B4-BE49-F238E27FC236}">
                <a16:creationId xmlns:a16="http://schemas.microsoft.com/office/drawing/2014/main" id="{0C8A5131-74E0-BB14-AE53-BE549A1A6BA7}"/>
              </a:ext>
            </a:extLst>
          </p:cNvPr>
          <p:cNvGraphicFramePr>
            <a:graphicFrameLocks noGrp="1"/>
          </p:cNvGraphicFramePr>
          <p:nvPr>
            <p:extLst>
              <p:ext uri="{D42A27DB-BD31-4B8C-83A1-F6EECF244321}">
                <p14:modId xmlns:p14="http://schemas.microsoft.com/office/powerpoint/2010/main" val="1122505685"/>
              </p:ext>
            </p:extLst>
          </p:nvPr>
        </p:nvGraphicFramePr>
        <p:xfrm>
          <a:off x="2342338" y="3429000"/>
          <a:ext cx="7533182" cy="994410"/>
        </p:xfrm>
        <a:graphic>
          <a:graphicData uri="http://schemas.openxmlformats.org/drawingml/2006/table">
            <a:tbl>
              <a:tblPr>
                <a:tableStyleId>{5C22544A-7EE6-4342-B048-85BDC9FD1C3A}</a:tableStyleId>
              </a:tblPr>
              <a:tblGrid>
                <a:gridCol w="5366054">
                  <a:extLst>
                    <a:ext uri="{9D8B030D-6E8A-4147-A177-3AD203B41FA5}">
                      <a16:colId xmlns:a16="http://schemas.microsoft.com/office/drawing/2014/main" val="3813918323"/>
                    </a:ext>
                  </a:extLst>
                </a:gridCol>
                <a:gridCol w="2167128">
                  <a:extLst>
                    <a:ext uri="{9D8B030D-6E8A-4147-A177-3AD203B41FA5}">
                      <a16:colId xmlns:a16="http://schemas.microsoft.com/office/drawing/2014/main" val="1434456079"/>
                    </a:ext>
                  </a:extLst>
                </a:gridCol>
              </a:tblGrid>
              <a:tr h="304800">
                <a:tc gridSpan="2">
                  <a:txBody>
                    <a:bodyPr/>
                    <a:lstStyle/>
                    <a:p>
                      <a:pPr algn="ctr" rtl="0" fontAlgn="b"/>
                      <a:r>
                        <a:rPr lang="en-US" sz="2400" b="1" u="none" strike="noStrike" dirty="0">
                          <a:effectLst/>
                        </a:rPr>
                        <a:t>WHACC POOL USAGE/RENTAL REVENUE FY26</a:t>
                      </a:r>
                      <a:endParaRPr lang="en-US" sz="24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endParaRPr lang="en-US"/>
                    </a:p>
                  </a:txBody>
                  <a:tcPr/>
                </a:tc>
                <a:extLst>
                  <a:ext uri="{0D108BD9-81ED-4DB2-BD59-A6C34878D82A}">
                    <a16:rowId xmlns:a16="http://schemas.microsoft.com/office/drawing/2014/main" val="4149833612"/>
                  </a:ext>
                </a:extLst>
              </a:tr>
              <a:tr h="304800">
                <a:tc>
                  <a:txBody>
                    <a:bodyPr/>
                    <a:lstStyle/>
                    <a:p>
                      <a:pPr algn="l" rtl="0" fontAlgn="b"/>
                      <a:r>
                        <a:rPr lang="en-US" sz="1800" u="none" strike="noStrike" dirty="0">
                          <a:effectLst/>
                        </a:rPr>
                        <a:t>Greater Philadelphia Underwater Hockey League</a:t>
                      </a:r>
                      <a:endParaRPr lang="en-US" sz="18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fontAlgn="b"/>
                      <a:r>
                        <a:rPr lang="en-US" sz="1800" u="none" strike="noStrike" dirty="0">
                          <a:effectLst/>
                        </a:rPr>
                        <a:t> $  1,530.00 </a:t>
                      </a:r>
                      <a:endParaRPr lang="en-US" sz="1800" b="0" i="0" u="none" strike="noStrike" dirty="0">
                        <a:solidFill>
                          <a:srgbClr val="000000"/>
                        </a:solidFill>
                        <a:effectLst/>
                        <a:latin typeface="Aptos Narrow" panose="020B0004020202020204" pitchFamily="34" charset="0"/>
                      </a:endParaRP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70443170"/>
                  </a:ext>
                </a:extLst>
              </a:tr>
              <a:tr h="314325">
                <a:tc>
                  <a:txBody>
                    <a:bodyPr/>
                    <a:lstStyle/>
                    <a:p>
                      <a:pPr algn="l" rtl="0" fontAlgn="b"/>
                      <a:r>
                        <a:rPr lang="en-US" sz="1800" u="none" strike="noStrike" dirty="0">
                          <a:effectLst/>
                        </a:rPr>
                        <a:t>Wilmington Friends School</a:t>
                      </a:r>
                      <a:endParaRPr lang="en-US" sz="18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fontAlgn="b"/>
                      <a:r>
                        <a:rPr lang="en-US" sz="1800" u="none" strike="noStrike" dirty="0">
                          <a:effectLst/>
                        </a:rPr>
                        <a:t> $  8,000.00 </a:t>
                      </a:r>
                      <a:endParaRPr lang="en-US" sz="1800" b="0" i="0" u="none" strike="noStrike" dirty="0">
                        <a:solidFill>
                          <a:srgbClr val="000000"/>
                        </a:solidFill>
                        <a:effectLst/>
                        <a:latin typeface="Aptos Narrow" panose="020B0004020202020204" pitchFamily="34" charset="0"/>
                      </a:endParaRPr>
                    </a:p>
                  </a:txBody>
                  <a:tcPr marL="9525" marR="9525" marT="9525"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7681208"/>
                  </a:ext>
                </a:extLst>
              </a:tr>
            </a:tbl>
          </a:graphicData>
        </a:graphic>
      </p:graphicFrame>
    </p:spTree>
    <p:extLst>
      <p:ext uri="{BB962C8B-B14F-4D97-AF65-F5344CB8AC3E}">
        <p14:creationId xmlns:p14="http://schemas.microsoft.com/office/powerpoint/2010/main" val="25794929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D0306-AD2B-879C-9ECC-F1B5D2C7481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108506E-92A6-5B34-75B2-00C5CEFDBB33}"/>
              </a:ext>
            </a:extLst>
          </p:cNvPr>
          <p:cNvSpPr txBox="1"/>
          <p:nvPr/>
        </p:nvSpPr>
        <p:spPr>
          <a:xfrm>
            <a:off x="362526" y="973068"/>
            <a:ext cx="6096000" cy="584775"/>
          </a:xfrm>
          <a:prstGeom prst="rect">
            <a:avLst/>
          </a:prstGeom>
          <a:noFill/>
        </p:spPr>
        <p:txBody>
          <a:bodyPr wrap="square" lIns="91440" tIns="45720" rIns="91440" bIns="45720" anchor="t">
            <a:spAutoFit/>
          </a:bodyPr>
          <a:lstStyle/>
          <a:p>
            <a:r>
              <a:rPr lang="en-US" sz="3200" b="1" dirty="0">
                <a:latin typeface="Arial" panose="020B0604020202020204" pitchFamily="34" charset="0"/>
                <a:cs typeface="Arial" panose="020B0604020202020204" pitchFamily="34" charset="0"/>
              </a:rPr>
              <a:t>Question 11a, 11b, and 11c</a:t>
            </a:r>
            <a:endParaRPr lang="en-US" sz="32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AF18C77C-DB31-9EBF-7855-F5C7255E8FCD}"/>
              </a:ext>
            </a:extLst>
          </p:cNvPr>
          <p:cNvSpPr txBox="1"/>
          <p:nvPr/>
        </p:nvSpPr>
        <p:spPr>
          <a:xfrm>
            <a:off x="905256" y="1673352"/>
            <a:ext cx="10597896" cy="3046988"/>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Discuss the planned use of ~$1.6M budgeted between Temporary Salaries and Temp Agencies account groupings and share if this provides adequate resources and funding to address the department’s needs for the city youth.</a:t>
            </a:r>
          </a:p>
          <a:p>
            <a:endParaRPr lang="en-US" sz="1600" b="1" dirty="0">
              <a:latin typeface="Arial" panose="020B0604020202020204" pitchFamily="34" charset="0"/>
              <a:cs typeface="Arial" panose="020B0604020202020204" pitchFamily="34" charset="0"/>
            </a:endParaRPr>
          </a:p>
          <a:p>
            <a:pPr marL="800100" lvl="1" indent="-342900">
              <a:buFont typeface="+mj-lt"/>
              <a:buAutoNum type="alphaLcParenR"/>
            </a:pPr>
            <a:r>
              <a:rPr lang="en-US" sz="1600" b="1" dirty="0">
                <a:latin typeface="Arial" panose="020B0604020202020204" pitchFamily="34" charset="0"/>
                <a:cs typeface="Arial" panose="020B0604020202020204" pitchFamily="34" charset="0"/>
              </a:rPr>
              <a:t>Share the plans for the co-op program for Howard High School.</a:t>
            </a:r>
          </a:p>
          <a:p>
            <a:pPr marL="800100" lvl="1" indent="-342900">
              <a:buFont typeface="+mj-lt"/>
              <a:buAutoNum type="alphaLcParenR"/>
            </a:pPr>
            <a:endParaRPr lang="en-US" sz="1600" b="1"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The goal is to create a hands-on co-op experience for Howard High School students studying diesel engine repair, giving them exposure to small engine systems and shop operations within the Park Maintenance division. Students will not only build technical skills, but also develop discipline, work ethic, and professional habits. They will have the opportunity to earn income while learning, and for those who excel, this program can serve as a direct pathway to future employment.</a:t>
            </a:r>
            <a:endParaRPr lang="en-US" sz="1600" b="1" dirty="0">
              <a:latin typeface="Arial" panose="020B0604020202020204" pitchFamily="34" charset="0"/>
              <a:cs typeface="Arial" panose="020B0604020202020204" pitchFamily="34" charset="0"/>
            </a:endParaRPr>
          </a:p>
          <a:p>
            <a:pPr lvl="1"/>
            <a:endParaRPr lang="en-US" sz="1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003587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030E4F3-A696-C186-36BA-A5489DD1E2E7}"/>
              </a:ext>
            </a:extLst>
          </p:cNvPr>
          <p:cNvSpPr txBox="1"/>
          <p:nvPr/>
        </p:nvSpPr>
        <p:spPr>
          <a:xfrm>
            <a:off x="0" y="1246907"/>
            <a:ext cx="11295776" cy="5124480"/>
          </a:xfrm>
          <a:prstGeom prst="rect">
            <a:avLst/>
          </a:prstGeom>
          <a:noFill/>
        </p:spPr>
        <p:txBody>
          <a:bodyPr wrap="square">
            <a:spAutoFit/>
          </a:bodyPr>
          <a:lstStyle/>
          <a:p>
            <a:r>
              <a:rPr lang="en-US" sz="1600" b="1" dirty="0">
                <a:latin typeface="Arial" panose="020B0604020202020204" pitchFamily="34" charset="0"/>
                <a:cs typeface="Arial" panose="020B0604020202020204" pitchFamily="34" charset="0"/>
              </a:rPr>
              <a:t>Discuss the planned use of ~$1.6M budgeted for Temporary Salaries.</a:t>
            </a:r>
          </a:p>
          <a:p>
            <a:pPr lvl="1">
              <a:spcAft>
                <a:spcPts val="600"/>
              </a:spcAft>
            </a:pPr>
            <a:r>
              <a:rPr lang="en-US" sz="1600" b="1" dirty="0">
                <a:latin typeface="Arial" panose="020B0604020202020204" pitchFamily="34" charset="0"/>
                <a:cs typeface="Arial" panose="020B0604020202020204" pitchFamily="34" charset="0"/>
              </a:rPr>
              <a:t>b)	Specify the anticipated number of summer youth career development jobs and correlating funds budgeted in the General Fund.</a:t>
            </a:r>
            <a:endParaRPr kumimoji="0" lang="en-US" sz="16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1371600" marR="0" lvl="0" indent="-457200" algn="just"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16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1371600" marR="0" lvl="0" indent="-457200" algn="just"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60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FY 202</a:t>
            </a:r>
            <a:r>
              <a:rPr lang="en-US" sz="1600" dirty="0">
                <a:solidFill>
                  <a:prstClr val="black"/>
                </a:solidFill>
                <a:latin typeface="Arial" panose="020B0604020202020204" pitchFamily="34" charset="0"/>
                <a:cs typeface="Arial" panose="020B0604020202020204" pitchFamily="34" charset="0"/>
              </a:rPr>
              <a:t>7</a:t>
            </a:r>
            <a:r>
              <a:rPr kumimoji="0" lang="en-US" sz="160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 </a:t>
            </a:r>
            <a:r>
              <a:rPr lang="en-US" sz="1600" dirty="0">
                <a:solidFill>
                  <a:prstClr val="black"/>
                </a:solidFill>
                <a:latin typeface="Arial" panose="020B0604020202020204" pitchFamily="34" charset="0"/>
                <a:cs typeface="Arial" panose="020B0604020202020204" pitchFamily="34" charset="0"/>
              </a:rPr>
              <a:t>165</a:t>
            </a:r>
            <a:r>
              <a:rPr kumimoji="0" lang="en-US" sz="160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workers ($396,000)</a:t>
            </a:r>
          </a:p>
          <a:p>
            <a:pPr marL="1371600" marR="0" lvl="0" indent="-457200" algn="just"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160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1371600" marR="0" lvl="0" indent="-457200" algn="just"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60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FY 202</a:t>
            </a:r>
            <a:r>
              <a:rPr lang="en-US" sz="1600" dirty="0">
                <a:solidFill>
                  <a:prstClr val="black"/>
                </a:solidFill>
                <a:latin typeface="Arial" panose="020B0604020202020204" pitchFamily="34" charset="0"/>
                <a:cs typeface="Arial" panose="020B0604020202020204" pitchFamily="34" charset="0"/>
              </a:rPr>
              <a:t>6</a:t>
            </a:r>
            <a:r>
              <a:rPr kumimoji="0" lang="en-US" sz="160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 150 workers ($336,000)</a:t>
            </a:r>
          </a:p>
          <a:p>
            <a:pPr marL="1371600" marR="0" lvl="0" indent="-457200" algn="just"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lang="en-US" sz="1600" b="1" dirty="0">
              <a:latin typeface="Arial" panose="020B0604020202020204" pitchFamily="34" charset="0"/>
              <a:cs typeface="Arial" panose="020B0604020202020204" pitchFamily="34" charset="0"/>
            </a:endParaRPr>
          </a:p>
          <a:p>
            <a:pPr marL="800100" lvl="1" indent="-342900">
              <a:spcAft>
                <a:spcPts val="600"/>
              </a:spcAft>
              <a:buAutoNum type="alphaLcParenR" startAt="3"/>
            </a:pPr>
            <a:r>
              <a:rPr lang="en-US" sz="1600" b="1" dirty="0">
                <a:latin typeface="Arial" panose="020B0604020202020204" pitchFamily="34" charset="0"/>
                <a:cs typeface="Arial" panose="020B0604020202020204" pitchFamily="34" charset="0"/>
              </a:rPr>
              <a:t>Specify the amount of grant dollars anticipated for summer youth for FY2027, amount received in FY2026, and anticipated number of summer youth jobs for City residents and for non-City residents.</a:t>
            </a:r>
          </a:p>
          <a:p>
            <a:pPr lvl="1">
              <a:spcAft>
                <a:spcPts val="600"/>
              </a:spcAft>
            </a:pPr>
            <a:r>
              <a:rPr lang="en-US" sz="1600" b="1" dirty="0">
                <a:latin typeface="Arial" panose="020B0604020202020204" pitchFamily="34" charset="0"/>
                <a:cs typeface="Arial" panose="020B0604020202020204" pitchFamily="34" charset="0"/>
              </a:rPr>
              <a:t>	FY2027</a:t>
            </a:r>
          </a:p>
          <a:p>
            <a:pPr marL="1200150" indent="-285750" algn="just">
              <a:spcBef>
                <a:spcPts val="0"/>
              </a:spcBef>
              <a:spcAft>
                <a:spcPts val="0"/>
              </a:spcAft>
              <a:buFontTx/>
              <a:buChar char="-"/>
            </a:pPr>
            <a:r>
              <a:rPr lang="en-US" sz="1600" dirty="0">
                <a:latin typeface="Arial" panose="020B0604020202020204" pitchFamily="34" charset="0"/>
                <a:cs typeface="Arial" panose="020B0604020202020204" pitchFamily="34" charset="0"/>
              </a:rPr>
              <a:t>Department of Labor (59 City Youth &amp; 15 Non-City Youth) Total = ($190,000)</a:t>
            </a:r>
          </a:p>
          <a:p>
            <a:pPr marL="1200150" indent="-285750" algn="just">
              <a:spcBef>
                <a:spcPts val="0"/>
              </a:spcBef>
              <a:spcAft>
                <a:spcPts val="0"/>
              </a:spcAft>
              <a:buFontTx/>
              <a:buChar char="-"/>
            </a:pPr>
            <a:r>
              <a:rPr lang="en-US" sz="1600" dirty="0">
                <a:latin typeface="Arial" panose="020B0604020202020204" pitchFamily="34" charset="0"/>
                <a:cs typeface="Arial" panose="020B0604020202020204" pitchFamily="34" charset="0"/>
              </a:rPr>
              <a:t>Bank of America (Anticipated 35 Youth Workers) Total = ($100,000 Requested)</a:t>
            </a:r>
          </a:p>
          <a:p>
            <a:pPr marL="1200150" indent="-285750" algn="just">
              <a:spcBef>
                <a:spcPts val="0"/>
              </a:spcBef>
              <a:spcAft>
                <a:spcPts val="0"/>
              </a:spcAft>
              <a:buFontTx/>
              <a:buChar char="-"/>
            </a:pPr>
            <a:r>
              <a:rPr lang="en-US" sz="1600" dirty="0">
                <a:latin typeface="Arial" panose="020B0604020202020204" pitchFamily="34" charset="0"/>
                <a:cs typeface="Arial" panose="020B0604020202020204" pitchFamily="34" charset="0"/>
              </a:rPr>
              <a:t>General Fund (150 City Youth &amp; 15 Non-City Youth) Total = ($396,000)</a:t>
            </a:r>
            <a:endParaRPr lang="en-US" sz="1600" b="1" dirty="0">
              <a:latin typeface="Arial" panose="020B0604020202020204" pitchFamily="34" charset="0"/>
              <a:cs typeface="Arial" panose="020B0604020202020204" pitchFamily="34" charset="0"/>
            </a:endParaRPr>
          </a:p>
          <a:p>
            <a:pPr marL="914400" algn="just">
              <a:spcBef>
                <a:spcPts val="0"/>
              </a:spcBef>
              <a:spcAft>
                <a:spcPts val="0"/>
              </a:spcAft>
              <a:buNone/>
            </a:pPr>
            <a:endParaRPr lang="en-US" sz="1600" b="1" dirty="0">
              <a:latin typeface="Arial" panose="020B0604020202020204" pitchFamily="34" charset="0"/>
              <a:cs typeface="Arial" panose="020B0604020202020204" pitchFamily="34" charset="0"/>
            </a:endParaRPr>
          </a:p>
          <a:p>
            <a:pPr marL="914400" algn="just">
              <a:spcBef>
                <a:spcPts val="0"/>
              </a:spcBef>
              <a:spcAft>
                <a:spcPts val="0"/>
              </a:spcAft>
              <a:buNone/>
            </a:pPr>
            <a:r>
              <a:rPr lang="en-US" sz="1600" b="1" dirty="0">
                <a:latin typeface="Arial" panose="020B0604020202020204" pitchFamily="34" charset="0"/>
                <a:cs typeface="Arial" panose="020B0604020202020204" pitchFamily="34" charset="0"/>
              </a:rPr>
              <a:t>FY 2026</a:t>
            </a:r>
          </a:p>
          <a:p>
            <a:pPr marL="1200150" indent="-285750" algn="just">
              <a:spcBef>
                <a:spcPts val="0"/>
              </a:spcBef>
              <a:spcAft>
                <a:spcPts val="0"/>
              </a:spcAft>
              <a:buFontTx/>
              <a:buChar char="-"/>
            </a:pPr>
            <a:r>
              <a:rPr lang="en-US" sz="1600" dirty="0">
                <a:latin typeface="Arial" panose="020B0604020202020204" pitchFamily="34" charset="0"/>
                <a:cs typeface="Arial" panose="020B0604020202020204" pitchFamily="34" charset="0"/>
              </a:rPr>
              <a:t>Department of Labor (59 City Youth &amp; 15 Non-City Youth) = ($190,000)</a:t>
            </a:r>
          </a:p>
          <a:p>
            <a:pPr marL="1200150" indent="-285750" algn="just">
              <a:spcBef>
                <a:spcPts val="0"/>
              </a:spcBef>
              <a:spcAft>
                <a:spcPts val="0"/>
              </a:spcAft>
              <a:buFontTx/>
              <a:buChar char="-"/>
            </a:pPr>
            <a:r>
              <a:rPr lang="en-US" sz="1600" dirty="0">
                <a:latin typeface="Arial" panose="020B0604020202020204" pitchFamily="34" charset="0"/>
                <a:cs typeface="Arial" panose="020B0604020202020204" pitchFamily="34" charset="0"/>
              </a:rPr>
              <a:t>Bank of America (23 Youth Workers)  Total = ($75,000)</a:t>
            </a:r>
          </a:p>
          <a:p>
            <a:pPr marL="1200150" indent="-285750" algn="just">
              <a:spcBef>
                <a:spcPts val="0"/>
              </a:spcBef>
              <a:spcAft>
                <a:spcPts val="0"/>
              </a:spcAft>
              <a:buFontTx/>
              <a:buChar char="-"/>
            </a:pPr>
            <a:r>
              <a:rPr lang="en-US" sz="1600" dirty="0">
                <a:latin typeface="Arial" panose="020B0604020202020204" pitchFamily="34" charset="0"/>
                <a:cs typeface="Arial" panose="020B0604020202020204" pitchFamily="34" charset="0"/>
              </a:rPr>
              <a:t>General Fund (150 City Youth &amp; 12 Non-City Youth) ($388,800)</a:t>
            </a:r>
            <a:endParaRPr lang="en-US" sz="1600" b="1" dirty="0">
              <a:latin typeface="Arial" panose="020B0604020202020204" pitchFamily="34" charset="0"/>
              <a:cs typeface="Arial" panose="020B0604020202020204" pitchFamily="34" charset="0"/>
            </a:endParaRPr>
          </a:p>
          <a:p>
            <a:pPr lvl="1">
              <a:spcAft>
                <a:spcPts val="600"/>
              </a:spcAft>
            </a:pPr>
            <a:endParaRPr lang="en-US" sz="1600" b="1" dirty="0"/>
          </a:p>
        </p:txBody>
      </p:sp>
      <p:sp>
        <p:nvSpPr>
          <p:cNvPr id="2" name="Content Placeholder 2">
            <a:extLst>
              <a:ext uri="{FF2B5EF4-FFF2-40B4-BE49-F238E27FC236}">
                <a16:creationId xmlns:a16="http://schemas.microsoft.com/office/drawing/2014/main" id="{03A76072-7647-91E1-8A0F-3C9363EF81A3}"/>
              </a:ext>
            </a:extLst>
          </p:cNvPr>
          <p:cNvSpPr txBox="1">
            <a:spLocks/>
          </p:cNvSpPr>
          <p:nvPr/>
        </p:nvSpPr>
        <p:spPr>
          <a:xfrm>
            <a:off x="257703" y="826302"/>
            <a:ext cx="4934479" cy="473825"/>
          </a:xfrm>
          <a:prstGeom prst="rect">
            <a:avLst/>
          </a:prstGeom>
        </p:spPr>
        <p:txBody>
          <a:bodyPr vert="horz" lIns="91440" tIns="45720" rIns="91440" bIns="45720" rtlCol="0" anchor="ctr">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Question 11b and 11c</a:t>
            </a:r>
          </a:p>
        </p:txBody>
      </p:sp>
      <p:pic>
        <p:nvPicPr>
          <p:cNvPr id="3" name="Picture 2">
            <a:extLst>
              <a:ext uri="{FF2B5EF4-FFF2-40B4-BE49-F238E27FC236}">
                <a16:creationId xmlns:a16="http://schemas.microsoft.com/office/drawing/2014/main" id="{86E95B91-7BC3-B53F-E337-65EB09178F81}"/>
              </a:ext>
            </a:extLst>
          </p:cNvPr>
          <p:cNvPicPr>
            <a:picLocks noChangeAspect="1"/>
          </p:cNvPicPr>
          <p:nvPr/>
        </p:nvPicPr>
        <p:blipFill>
          <a:blip r:embed="rId2"/>
          <a:stretch>
            <a:fillRect/>
          </a:stretch>
        </p:blipFill>
        <p:spPr>
          <a:xfrm>
            <a:off x="4984296" y="1850571"/>
            <a:ext cx="5162550" cy="1219200"/>
          </a:xfrm>
          <a:prstGeom prst="rect">
            <a:avLst/>
          </a:prstGeom>
        </p:spPr>
      </p:pic>
    </p:spTree>
    <p:extLst>
      <p:ext uri="{BB962C8B-B14F-4D97-AF65-F5344CB8AC3E}">
        <p14:creationId xmlns:p14="http://schemas.microsoft.com/office/powerpoint/2010/main" val="38769702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030E4F3-A696-C186-36BA-A5489DD1E2E7}"/>
              </a:ext>
            </a:extLst>
          </p:cNvPr>
          <p:cNvSpPr txBox="1"/>
          <p:nvPr/>
        </p:nvSpPr>
        <p:spPr>
          <a:xfrm>
            <a:off x="182396" y="1604322"/>
            <a:ext cx="10249178" cy="4585871"/>
          </a:xfrm>
          <a:prstGeom prst="rect">
            <a:avLst/>
          </a:prstGeom>
          <a:noFill/>
        </p:spPr>
        <p:txBody>
          <a:bodyPr wrap="square">
            <a:spAutoFit/>
          </a:bodyPr>
          <a:lstStyle/>
          <a:p>
            <a:r>
              <a:rPr lang="en-US" sz="1600" b="1" dirty="0">
                <a:latin typeface="Arial" panose="020B0604020202020204" pitchFamily="34" charset="0"/>
                <a:cs typeface="Arial" panose="020B0604020202020204" pitchFamily="34" charset="0"/>
              </a:rPr>
              <a:t>Discuss the planned use of ~$1.2M budgeted for Temporary Salaries.</a:t>
            </a:r>
          </a:p>
          <a:p>
            <a:pPr lvl="1">
              <a:spcAft>
                <a:spcPts val="600"/>
              </a:spcAft>
            </a:pPr>
            <a:endParaRPr lang="en-US" sz="1600" b="1" dirty="0">
              <a:latin typeface="Arial" panose="020B0604020202020204" pitchFamily="34" charset="0"/>
              <a:cs typeface="Arial" panose="020B0604020202020204" pitchFamily="34" charset="0"/>
            </a:endParaRPr>
          </a:p>
          <a:p>
            <a:pPr lvl="1">
              <a:spcAft>
                <a:spcPts val="600"/>
              </a:spcAft>
            </a:pPr>
            <a:r>
              <a:rPr lang="en-US" sz="1600" b="1" dirty="0">
                <a:latin typeface="Arial" panose="020B0604020202020204" pitchFamily="34" charset="0"/>
                <a:cs typeface="Arial" panose="020B0604020202020204" pitchFamily="34" charset="0"/>
              </a:rPr>
              <a:t>d)	</a:t>
            </a:r>
            <a:r>
              <a:rPr lang="en-US" b="1" dirty="0">
                <a:latin typeface="Arial" panose="020B0604020202020204" pitchFamily="34" charset="0"/>
                <a:cs typeface="Arial" panose="020B0604020202020204" pitchFamily="34" charset="0"/>
              </a:rPr>
              <a:t>Specify number of youth career pathway jobs and correlating cost.</a:t>
            </a:r>
          </a:p>
          <a:p>
            <a:pPr lvl="3">
              <a:spcAft>
                <a:spcPts val="600"/>
              </a:spcAft>
            </a:pPr>
            <a:r>
              <a:rPr lang="en-US" sz="1600" b="0" i="0" dirty="0">
                <a:solidFill>
                  <a:srgbClr val="242424"/>
                </a:solidFill>
                <a:effectLst/>
                <a:latin typeface="Arial" panose="020B0604020202020204" pitchFamily="34" charset="0"/>
                <a:cs typeface="Arial" panose="020B0604020202020204" pitchFamily="34" charset="0"/>
              </a:rPr>
              <a:t>2025-2026 YCD Career Pathways: 2 ( Entrepreneurship &amp; Academic Career Pathway Youth) </a:t>
            </a:r>
            <a:endParaRPr lang="en-US" sz="1600" dirty="0">
              <a:solidFill>
                <a:srgbClr val="242424"/>
              </a:solidFill>
              <a:latin typeface="Arial" panose="020B0604020202020204" pitchFamily="34" charset="0"/>
              <a:cs typeface="Arial" panose="020B0604020202020204" pitchFamily="34" charset="0"/>
            </a:endParaRPr>
          </a:p>
          <a:p>
            <a:pPr lvl="3">
              <a:spcAft>
                <a:spcPts val="600"/>
              </a:spcAft>
            </a:pPr>
            <a:r>
              <a:rPr lang="en-US" sz="1600" b="0" i="0" dirty="0">
                <a:solidFill>
                  <a:srgbClr val="242424"/>
                </a:solidFill>
                <a:effectLst/>
                <a:latin typeface="Arial" panose="020B0604020202020204" pitchFamily="34" charset="0"/>
                <a:cs typeface="Arial" panose="020B0604020202020204" pitchFamily="34" charset="0"/>
              </a:rPr>
              <a:t>Total Jobs: approximately </a:t>
            </a:r>
            <a:r>
              <a:rPr lang="en-US" sz="1600" dirty="0">
                <a:solidFill>
                  <a:srgbClr val="242424"/>
                </a:solidFill>
                <a:latin typeface="Arial" panose="020B0604020202020204" pitchFamily="34" charset="0"/>
                <a:cs typeface="Arial" panose="020B0604020202020204" pitchFamily="34" charset="0"/>
              </a:rPr>
              <a:t>40</a:t>
            </a:r>
            <a:r>
              <a:rPr lang="en-US" sz="1600" b="0" i="0" dirty="0">
                <a:solidFill>
                  <a:srgbClr val="242424"/>
                </a:solidFill>
                <a:effectLst/>
                <a:latin typeface="Arial" panose="020B0604020202020204" pitchFamily="34" charset="0"/>
                <a:cs typeface="Arial" panose="020B0604020202020204" pitchFamily="34" charset="0"/>
              </a:rPr>
              <a:t> youth jobs</a:t>
            </a:r>
            <a:endParaRPr lang="en-US" sz="1600" dirty="0">
              <a:solidFill>
                <a:srgbClr val="242424"/>
              </a:solidFill>
              <a:latin typeface="Arial" panose="020B0604020202020204" pitchFamily="34" charset="0"/>
              <a:cs typeface="Arial" panose="020B0604020202020204" pitchFamily="34" charset="0"/>
            </a:endParaRPr>
          </a:p>
          <a:p>
            <a:pPr lvl="3">
              <a:spcAft>
                <a:spcPts val="600"/>
              </a:spcAft>
            </a:pPr>
            <a:r>
              <a:rPr lang="en-US" sz="1600" b="0" i="0" dirty="0">
                <a:solidFill>
                  <a:srgbClr val="242424"/>
                </a:solidFill>
                <a:effectLst/>
                <a:latin typeface="Arial" panose="020B0604020202020204" pitchFamily="34" charset="0"/>
                <a:cs typeface="Arial" panose="020B0604020202020204" pitchFamily="34" charset="0"/>
              </a:rPr>
              <a:t>Total costs: approximately $232,128.00 (Anticipated $</a:t>
            </a:r>
            <a:r>
              <a:rPr lang="en-US" sz="1600" dirty="0">
                <a:solidFill>
                  <a:srgbClr val="242424"/>
                </a:solidFill>
                <a:latin typeface="Arial" panose="020B0604020202020204" pitchFamily="34" charset="0"/>
                <a:cs typeface="Arial" panose="020B0604020202020204" pitchFamily="34" charset="0"/>
              </a:rPr>
              <a:t>100,</a:t>
            </a:r>
            <a:r>
              <a:rPr lang="en-US" sz="1600" b="0" i="0" dirty="0">
                <a:solidFill>
                  <a:srgbClr val="242424"/>
                </a:solidFill>
                <a:effectLst/>
                <a:latin typeface="Arial" panose="020B0604020202020204" pitchFamily="34" charset="0"/>
                <a:cs typeface="Arial" panose="020B0604020202020204" pitchFamily="34" charset="0"/>
              </a:rPr>
              <a:t>000 Bank of America grant, balance from general fund)</a:t>
            </a:r>
          </a:p>
          <a:p>
            <a:pPr lvl="1">
              <a:spcAft>
                <a:spcPts val="600"/>
              </a:spcAft>
            </a:pPr>
            <a:r>
              <a:rPr lang="en-US" sz="1600" b="1" dirty="0">
                <a:latin typeface="Arial" panose="020B0604020202020204" pitchFamily="34" charset="0"/>
                <a:cs typeface="Arial" panose="020B0604020202020204" pitchFamily="34" charset="0"/>
              </a:rPr>
              <a:t>e)	Share If there are any planned sponsorships</a:t>
            </a:r>
          </a:p>
          <a:p>
            <a:pPr marL="1371600" lvl="1" algn="just">
              <a:defRPr/>
            </a:pPr>
            <a:r>
              <a:rPr kumimoji="0" lang="en-US" sz="160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FY 2026</a:t>
            </a:r>
          </a:p>
          <a:p>
            <a:pPr lvl="4">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Bank of America = Anticipated $100,000</a:t>
            </a:r>
          </a:p>
          <a:p>
            <a:pPr marL="1371600" marR="0" lvl="0" indent="-457200" algn="just" defTabSz="914400" rtl="0" eaLnBrk="1" fontAlgn="auto" latinLnBrk="0" hangingPunct="1">
              <a:spcBef>
                <a:spcPts val="0"/>
              </a:spcBef>
              <a:spcAft>
                <a:spcPts val="0"/>
              </a:spcAft>
              <a:buClr>
                <a:srgbClr val="5B9BD5"/>
              </a:buClr>
              <a:buSzTx/>
              <a:buFontTx/>
              <a:buNone/>
              <a:tabLst/>
              <a:defRPr/>
            </a:pPr>
            <a:endParaRPr kumimoji="0" lang="en-US" sz="16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1828800" lvl="1" indent="-457200" algn="just">
              <a:buClr>
                <a:srgbClr val="5B9BD5"/>
              </a:buClr>
              <a:defRPr/>
            </a:pPr>
            <a:r>
              <a:rPr kumimoji="0" lang="en-US" sz="160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FY 2025</a:t>
            </a:r>
          </a:p>
          <a:p>
            <a:pPr lvl="4">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Bank of America= $75,000</a:t>
            </a:r>
            <a:endParaRPr lang="en-US" sz="1600" b="1" dirty="0">
              <a:solidFill>
                <a:prstClr val="black"/>
              </a:solidFill>
              <a:latin typeface="Arial" panose="020B0604020202020204" pitchFamily="34" charset="0"/>
              <a:cs typeface="Arial" panose="020B0604020202020204" pitchFamily="34" charset="0"/>
            </a:endParaRPr>
          </a:p>
          <a:p>
            <a:pPr lvl="4">
              <a:defRPr/>
            </a:pPr>
            <a:endParaRPr lang="en-US" sz="1600" b="1" dirty="0">
              <a:latin typeface="Arial" panose="020B0604020202020204" pitchFamily="34" charset="0"/>
              <a:cs typeface="Arial" panose="020B0604020202020204" pitchFamily="34" charset="0"/>
            </a:endParaRPr>
          </a:p>
          <a:p>
            <a:pPr lvl="1"/>
            <a:r>
              <a:rPr lang="en-US" sz="2000" b="1" dirty="0"/>
              <a:t>	         </a:t>
            </a:r>
            <a:r>
              <a:rPr lang="en-US" sz="1600" dirty="0">
                <a:latin typeface="Arial" panose="020B0604020202020204" pitchFamily="34" charset="0"/>
                <a:cs typeface="Arial" panose="020B0604020202020204" pitchFamily="34" charset="0"/>
              </a:rPr>
              <a:t>FY2024</a:t>
            </a:r>
          </a:p>
          <a:p>
            <a:pPr lvl="1"/>
            <a:r>
              <a:rPr lang="en-US" sz="1600" dirty="0">
                <a:latin typeface="Arial" panose="020B0604020202020204" pitchFamily="34" charset="0"/>
                <a:cs typeface="Arial" panose="020B0604020202020204" pitchFamily="34" charset="0"/>
              </a:rPr>
              <a:t>		Bank of America = $100,000</a:t>
            </a:r>
          </a:p>
        </p:txBody>
      </p:sp>
      <p:sp>
        <p:nvSpPr>
          <p:cNvPr id="2" name="Content Placeholder 2">
            <a:extLst>
              <a:ext uri="{FF2B5EF4-FFF2-40B4-BE49-F238E27FC236}">
                <a16:creationId xmlns:a16="http://schemas.microsoft.com/office/drawing/2014/main" id="{03A76072-7647-91E1-8A0F-3C9363EF81A3}"/>
              </a:ext>
            </a:extLst>
          </p:cNvPr>
          <p:cNvSpPr txBox="1">
            <a:spLocks/>
          </p:cNvSpPr>
          <p:nvPr/>
        </p:nvSpPr>
        <p:spPr>
          <a:xfrm>
            <a:off x="531811" y="1130497"/>
            <a:ext cx="4934479" cy="473825"/>
          </a:xfrm>
          <a:prstGeom prst="rect">
            <a:avLst/>
          </a:prstGeom>
        </p:spPr>
        <p:txBody>
          <a:bodyPr vert="horz" lIns="91440" tIns="45720" rIns="91440" bIns="45720" rtlCol="0" anchor="ctr">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Question 11d &amp; 11e</a:t>
            </a:r>
          </a:p>
        </p:txBody>
      </p:sp>
    </p:spTree>
    <p:extLst>
      <p:ext uri="{BB962C8B-B14F-4D97-AF65-F5344CB8AC3E}">
        <p14:creationId xmlns:p14="http://schemas.microsoft.com/office/powerpoint/2010/main" val="12284937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6CF62C-B393-C979-0AC8-38A7BF6E54E8}"/>
              </a:ext>
            </a:extLst>
          </p:cNvPr>
          <p:cNvSpPr>
            <a:spLocks noGrp="1"/>
          </p:cNvSpPr>
          <p:nvPr>
            <p:ph sz="half" idx="2"/>
          </p:nvPr>
        </p:nvSpPr>
        <p:spPr>
          <a:xfrm>
            <a:off x="786384" y="1525385"/>
            <a:ext cx="10985486" cy="3184127"/>
          </a:xfrm>
        </p:spPr>
        <p:txBody>
          <a:bodyPr>
            <a:norm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Discuss the planned use for </a:t>
            </a:r>
            <a:r>
              <a:rPr kumimoji="0" lang="en-US" altLang="en-US" sz="1800" b="1" i="0" u="sng"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~439K</a:t>
            </a:r>
            <a:r>
              <a:rPr kumimoji="0" lang="en-US" altLang="en-US" sz="1800" b="1" i="0"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 </a:t>
            </a:r>
            <a:r>
              <a:rPr kumimoji="0" lang="en-US" altLang="en-US" sz="18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budgeted in Miscellaneous Services.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457200" lvl="1" indent="0" eaLnBrk="0" fontAlgn="base" hangingPunct="0">
              <a:lnSpc>
                <a:spcPct val="100000"/>
              </a:lnSpc>
              <a:spcBef>
                <a:spcPct val="0"/>
              </a:spcBef>
              <a:spcAft>
                <a:spcPts val="1200"/>
              </a:spcAft>
              <a:buNone/>
            </a:pPr>
            <a:endParaRPr lang="en-US" dirty="0">
              <a:solidFill>
                <a:srgbClr val="000000"/>
              </a:solidFill>
              <a:latin typeface="Arial" panose="020B0604020202020204" pitchFamily="34" charset="0"/>
              <a:ea typeface="Calibri" panose="020F050202020403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235C0AB5-FC08-D090-AA4D-2282F42F08E9}"/>
              </a:ext>
            </a:extLst>
          </p:cNvPr>
          <p:cNvSpPr>
            <a:spLocks noGrp="1"/>
          </p:cNvSpPr>
          <p:nvPr>
            <p:ph sz="half" idx="13"/>
          </p:nvPr>
        </p:nvSpPr>
        <p:spPr>
          <a:xfrm>
            <a:off x="262063" y="1051560"/>
            <a:ext cx="4934479" cy="473825"/>
          </a:xfrm>
        </p:spPr>
        <p:txBody>
          <a:bodyPr>
            <a:normAutofit fontScale="92500" lnSpcReduction="20000"/>
          </a:bodyPr>
          <a:lstStyle/>
          <a:p>
            <a:r>
              <a:rPr lang="en-US" sz="3500" dirty="0">
                <a:latin typeface="Arial" panose="020B0604020202020204" pitchFamily="34" charset="0"/>
                <a:cs typeface="Arial" panose="020B0604020202020204" pitchFamily="34" charset="0"/>
              </a:rPr>
              <a:t>Question</a:t>
            </a:r>
            <a:r>
              <a:rPr lang="en-US" dirty="0">
                <a:latin typeface="Arial" panose="020B0604020202020204" pitchFamily="34" charset="0"/>
                <a:cs typeface="Arial" panose="020B0604020202020204" pitchFamily="34" charset="0"/>
              </a:rPr>
              <a:t> </a:t>
            </a:r>
            <a:r>
              <a:rPr lang="en-US" sz="3500" dirty="0">
                <a:latin typeface="Arial" panose="020B0604020202020204" pitchFamily="34" charset="0"/>
                <a:cs typeface="Arial" panose="020B0604020202020204" pitchFamily="34" charset="0"/>
              </a:rPr>
              <a:t>12</a:t>
            </a:r>
            <a:endParaRPr lang="en-US" dirty="0">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6016DFE4-1C7E-3155-67B4-5F0941AC0344}"/>
              </a:ext>
            </a:extLst>
          </p:cNvPr>
          <p:cNvGraphicFramePr>
            <a:graphicFrameLocks noGrp="1"/>
          </p:cNvGraphicFramePr>
          <p:nvPr>
            <p:extLst>
              <p:ext uri="{D42A27DB-BD31-4B8C-83A1-F6EECF244321}">
                <p14:modId xmlns:p14="http://schemas.microsoft.com/office/powerpoint/2010/main" val="3255054047"/>
              </p:ext>
            </p:extLst>
          </p:nvPr>
        </p:nvGraphicFramePr>
        <p:xfrm>
          <a:off x="581545" y="2102256"/>
          <a:ext cx="11028910" cy="4416571"/>
        </p:xfrm>
        <a:graphic>
          <a:graphicData uri="http://schemas.openxmlformats.org/drawingml/2006/table">
            <a:tbl>
              <a:tblPr firstRow="1" bandRow="1">
                <a:tableStyleId>{93296810-A885-4BE3-A3E7-6D5BEEA58F35}</a:tableStyleId>
              </a:tblPr>
              <a:tblGrid>
                <a:gridCol w="3209762">
                  <a:extLst>
                    <a:ext uri="{9D8B030D-6E8A-4147-A177-3AD203B41FA5}">
                      <a16:colId xmlns:a16="http://schemas.microsoft.com/office/drawing/2014/main" val="2611446790"/>
                    </a:ext>
                  </a:extLst>
                </a:gridCol>
                <a:gridCol w="1441218">
                  <a:extLst>
                    <a:ext uri="{9D8B030D-6E8A-4147-A177-3AD203B41FA5}">
                      <a16:colId xmlns:a16="http://schemas.microsoft.com/office/drawing/2014/main" val="1732746556"/>
                    </a:ext>
                  </a:extLst>
                </a:gridCol>
                <a:gridCol w="1403539">
                  <a:extLst>
                    <a:ext uri="{9D8B030D-6E8A-4147-A177-3AD203B41FA5}">
                      <a16:colId xmlns:a16="http://schemas.microsoft.com/office/drawing/2014/main" val="2776840961"/>
                    </a:ext>
                  </a:extLst>
                </a:gridCol>
                <a:gridCol w="1318762">
                  <a:extLst>
                    <a:ext uri="{9D8B030D-6E8A-4147-A177-3AD203B41FA5}">
                      <a16:colId xmlns:a16="http://schemas.microsoft.com/office/drawing/2014/main" val="551717337"/>
                    </a:ext>
                  </a:extLst>
                </a:gridCol>
                <a:gridCol w="3655629">
                  <a:extLst>
                    <a:ext uri="{9D8B030D-6E8A-4147-A177-3AD203B41FA5}">
                      <a16:colId xmlns:a16="http://schemas.microsoft.com/office/drawing/2014/main" val="3688084834"/>
                    </a:ext>
                  </a:extLst>
                </a:gridCol>
              </a:tblGrid>
              <a:tr h="456708">
                <a:tc>
                  <a:txBody>
                    <a:bodyPr/>
                    <a:lstStyle/>
                    <a:p>
                      <a:pPr marL="0" marR="0" algn="ctr" defTabSz="914400" rtl="0" eaLnBrk="1" fontAlgn="b" latinLnBrk="0" hangingPunct="1">
                        <a:lnSpc>
                          <a:spcPct val="200000"/>
                        </a:lnSpc>
                        <a:spcBef>
                          <a:spcPts val="0"/>
                        </a:spcBef>
                        <a:spcAft>
                          <a:spcPts val="0"/>
                        </a:spcAft>
                      </a:pPr>
                      <a:r>
                        <a:rPr lang="en-US" sz="1600" b="1" kern="1200" dirty="0">
                          <a:solidFill>
                            <a:schemeClr val="bg1"/>
                          </a:solidFill>
                        </a:rPr>
                        <a:t>MISCELLANEOUS SERVICES</a:t>
                      </a:r>
                      <a:endParaRPr lang="en-US" sz="1600" b="1" kern="1200" dirty="0">
                        <a:solidFill>
                          <a:schemeClr val="bg1"/>
                        </a:solidFill>
                        <a:latin typeface="Arial" panose="020B0604020202020204" pitchFamily="34" charset="0"/>
                        <a:ea typeface="+mn-ea"/>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marR="0" algn="ctr" defTabSz="914400" rtl="0" eaLnBrk="1" fontAlgn="b" latinLnBrk="0" hangingPunct="1">
                        <a:lnSpc>
                          <a:spcPct val="200000"/>
                        </a:lnSpc>
                        <a:spcBef>
                          <a:spcPts val="0"/>
                        </a:spcBef>
                        <a:spcAft>
                          <a:spcPts val="0"/>
                        </a:spcAft>
                      </a:pPr>
                      <a:r>
                        <a:rPr lang="en-US" sz="1600" b="1" kern="1200" dirty="0">
                          <a:solidFill>
                            <a:schemeClr val="bg1"/>
                          </a:solidFill>
                        </a:rPr>
                        <a:t>FY26</a:t>
                      </a:r>
                      <a:endParaRPr lang="en-US" sz="1600" b="1" kern="1200" dirty="0">
                        <a:solidFill>
                          <a:schemeClr val="bg1"/>
                        </a:solidFill>
                        <a:latin typeface="Arial" panose="020B0604020202020204" pitchFamily="34" charset="0"/>
                        <a:ea typeface="+mn-ea"/>
                        <a:cs typeface="Arial" panose="020B0604020202020204" pitchFamily="34" charset="0"/>
                      </a:endParaRPr>
                    </a:p>
                  </a:txBody>
                  <a:tcPr marL="68580" marR="68580" anchor="ctr">
                    <a:lnT w="12700" cap="flat" cmpd="sng" algn="ctr">
                      <a:solidFill>
                        <a:schemeClr val="tx1"/>
                      </a:solidFill>
                      <a:prstDash val="solid"/>
                      <a:round/>
                      <a:headEnd type="none" w="med" len="med"/>
                      <a:tailEnd type="none" w="med" len="med"/>
                    </a:lnT>
                  </a:tcPr>
                </a:tc>
                <a:tc>
                  <a:txBody>
                    <a:bodyPr/>
                    <a:lstStyle/>
                    <a:p>
                      <a:pPr marL="0" marR="0" algn="ctr" defTabSz="914400" rtl="0" eaLnBrk="1" fontAlgn="b" latinLnBrk="0" hangingPunct="1">
                        <a:lnSpc>
                          <a:spcPct val="200000"/>
                        </a:lnSpc>
                        <a:spcBef>
                          <a:spcPts val="0"/>
                        </a:spcBef>
                        <a:spcAft>
                          <a:spcPts val="0"/>
                        </a:spcAft>
                      </a:pPr>
                      <a:r>
                        <a:rPr lang="en-US" sz="1600" b="1" kern="1200" dirty="0">
                          <a:solidFill>
                            <a:schemeClr val="bg1"/>
                          </a:solidFill>
                        </a:rPr>
                        <a:t>FY27</a:t>
                      </a:r>
                      <a:endParaRPr lang="en-US" sz="1600" b="1" kern="1200" dirty="0">
                        <a:solidFill>
                          <a:schemeClr val="bg1"/>
                        </a:solidFill>
                        <a:latin typeface="Arial" panose="020B0604020202020204" pitchFamily="34" charset="0"/>
                        <a:ea typeface="+mn-ea"/>
                        <a:cs typeface="Arial" panose="020B0604020202020204" pitchFamily="34" charset="0"/>
                      </a:endParaRPr>
                    </a:p>
                  </a:txBody>
                  <a:tcPr marL="68580" marR="68580" anchor="ctr">
                    <a:lnT w="12700" cap="flat" cmpd="sng" algn="ctr">
                      <a:solidFill>
                        <a:schemeClr val="tx1"/>
                      </a:solidFill>
                      <a:prstDash val="solid"/>
                      <a:round/>
                      <a:headEnd type="none" w="med" len="med"/>
                      <a:tailEnd type="none" w="med" len="med"/>
                    </a:lnT>
                  </a:tcPr>
                </a:tc>
                <a:tc>
                  <a:txBody>
                    <a:bodyPr/>
                    <a:lstStyle/>
                    <a:p>
                      <a:pPr marL="0" marR="0" algn="ctr" defTabSz="914400" rtl="0" eaLnBrk="1" fontAlgn="b" latinLnBrk="0" hangingPunct="1">
                        <a:lnSpc>
                          <a:spcPct val="200000"/>
                        </a:lnSpc>
                        <a:spcBef>
                          <a:spcPts val="0"/>
                        </a:spcBef>
                        <a:spcAft>
                          <a:spcPts val="0"/>
                        </a:spcAft>
                      </a:pPr>
                      <a:r>
                        <a:rPr lang="en-US" sz="1600" b="1" kern="1200" dirty="0">
                          <a:solidFill>
                            <a:schemeClr val="bg1"/>
                          </a:solidFill>
                        </a:rPr>
                        <a:t>+/(-)</a:t>
                      </a:r>
                      <a:endParaRPr lang="en-US" sz="1600" b="1" kern="1200" dirty="0">
                        <a:solidFill>
                          <a:schemeClr val="bg1"/>
                        </a:solidFill>
                        <a:latin typeface="Arial" panose="020B0604020202020204" pitchFamily="34" charset="0"/>
                        <a:ea typeface="+mn-ea"/>
                        <a:cs typeface="Arial" panose="020B0604020202020204" pitchFamily="34" charset="0"/>
                      </a:endParaRPr>
                    </a:p>
                  </a:txBody>
                  <a:tcPr marL="68580" marR="68580" anchor="ctr">
                    <a:lnT w="12700" cap="flat" cmpd="sng" algn="ctr">
                      <a:solidFill>
                        <a:schemeClr val="tx1"/>
                      </a:solidFill>
                      <a:prstDash val="solid"/>
                      <a:round/>
                      <a:headEnd type="none" w="med" len="med"/>
                      <a:tailEnd type="none" w="med" len="med"/>
                    </a:lnT>
                  </a:tcPr>
                </a:tc>
                <a:tc>
                  <a:txBody>
                    <a:bodyPr/>
                    <a:lstStyle/>
                    <a:p>
                      <a:pPr marL="0" marR="0" algn="ctr" defTabSz="914400" rtl="0" eaLnBrk="1" fontAlgn="b" latinLnBrk="0" hangingPunct="1">
                        <a:lnSpc>
                          <a:spcPct val="200000"/>
                        </a:lnSpc>
                        <a:spcBef>
                          <a:spcPts val="0"/>
                        </a:spcBef>
                        <a:spcAft>
                          <a:spcPts val="0"/>
                        </a:spcAft>
                      </a:pPr>
                      <a:r>
                        <a:rPr lang="en-US" sz="1600" b="1" kern="1200" dirty="0">
                          <a:solidFill>
                            <a:schemeClr val="bg1"/>
                          </a:solidFill>
                        </a:rPr>
                        <a:t>PURPOSE</a:t>
                      </a:r>
                      <a:endParaRPr lang="en-US" sz="1600" b="1" kern="1200" dirty="0">
                        <a:solidFill>
                          <a:schemeClr val="bg1"/>
                        </a:solidFill>
                        <a:latin typeface="Arial" panose="020B0604020202020204" pitchFamily="34" charset="0"/>
                        <a:ea typeface="+mn-ea"/>
                        <a:cs typeface="Arial" panose="020B0604020202020204" pitchFamily="34" charset="0"/>
                      </a:endParaRPr>
                    </a:p>
                  </a:txBody>
                  <a:tcPr marL="68580" marR="6858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51737065"/>
                  </a:ext>
                </a:extLst>
              </a:tr>
              <a:tr h="469828">
                <a:tc>
                  <a:txBody>
                    <a:bodyPr/>
                    <a:lstStyle/>
                    <a:p>
                      <a:pPr marL="0" marR="0" algn="ctr" defTabSz="914400" rtl="0" eaLnBrk="1" fontAlgn="b" latinLnBrk="0" hangingPunct="1">
                        <a:lnSpc>
                          <a:spcPct val="150000"/>
                        </a:lnSpc>
                        <a:spcBef>
                          <a:spcPts val="0"/>
                        </a:spcBef>
                        <a:spcAft>
                          <a:spcPts val="0"/>
                        </a:spcAft>
                      </a:pPr>
                      <a:r>
                        <a:rPr lang="en-US" sz="1200" b="1" kern="1200" dirty="0">
                          <a:solidFill>
                            <a:schemeClr val="tx1"/>
                          </a:solidFill>
                        </a:rPr>
                        <a:t>53107  - EXTERMINATION SERVICES</a:t>
                      </a:r>
                    </a:p>
                  </a:txBody>
                  <a:tcPr marL="68580" marR="68580" anchor="ctr">
                    <a:lnL w="12700" cap="flat" cmpd="sng" algn="ctr">
                      <a:solidFill>
                        <a:schemeClr val="tx1"/>
                      </a:solidFill>
                      <a:prstDash val="solid"/>
                      <a:round/>
                      <a:headEnd type="none" w="med" len="med"/>
                      <a:tailEnd type="none" w="med" len="med"/>
                    </a:lnL>
                  </a:tcPr>
                </a:tc>
                <a:tc>
                  <a:txBody>
                    <a:bodyPr/>
                    <a:lstStyle/>
                    <a:p>
                      <a:pPr marL="0" marR="0" algn="ctr" defTabSz="914400" rtl="0" eaLnBrk="1" fontAlgn="b" latinLnBrk="0" hangingPunct="1">
                        <a:lnSpc>
                          <a:spcPct val="150000"/>
                        </a:lnSpc>
                        <a:spcBef>
                          <a:spcPts val="0"/>
                        </a:spcBef>
                        <a:spcAft>
                          <a:spcPts val="0"/>
                        </a:spcAft>
                      </a:pPr>
                      <a:r>
                        <a:rPr lang="en-US" sz="1400" b="1" kern="1200" dirty="0">
                          <a:solidFill>
                            <a:schemeClr val="tx1"/>
                          </a:solidFill>
                        </a:rPr>
                        <a:t>$13,200</a:t>
                      </a:r>
                      <a:endParaRPr lang="en-US" sz="1400" b="1" kern="1200" dirty="0">
                        <a:solidFill>
                          <a:schemeClr val="tx1"/>
                        </a:solidFill>
                        <a:latin typeface="Arial" panose="020B0604020202020204" pitchFamily="34" charset="0"/>
                        <a:ea typeface="+mn-ea"/>
                        <a:cs typeface="Arial" panose="020B0604020202020204" pitchFamily="34" charset="0"/>
                      </a:endParaRPr>
                    </a:p>
                  </a:txBody>
                  <a:tcPr marL="68580" marR="68580" anchor="ctr"/>
                </a:tc>
                <a:tc>
                  <a:txBody>
                    <a:bodyPr/>
                    <a:lstStyle/>
                    <a:p>
                      <a:pPr marL="0" marR="0" algn="ctr" defTabSz="914400" rtl="0" eaLnBrk="1" fontAlgn="b" latinLnBrk="0" hangingPunct="1">
                        <a:lnSpc>
                          <a:spcPct val="150000"/>
                        </a:lnSpc>
                        <a:spcBef>
                          <a:spcPts val="0"/>
                        </a:spcBef>
                        <a:spcAft>
                          <a:spcPts val="0"/>
                        </a:spcAft>
                      </a:pPr>
                      <a:r>
                        <a:rPr lang="en-US" sz="1400" b="1" kern="1200" dirty="0">
                          <a:solidFill>
                            <a:schemeClr val="tx1"/>
                          </a:solidFill>
                        </a:rPr>
                        <a:t>$13,200</a:t>
                      </a:r>
                      <a:endParaRPr lang="en-US" sz="1400" b="1" kern="1200" dirty="0">
                        <a:solidFill>
                          <a:schemeClr val="tx1"/>
                        </a:solidFill>
                        <a:latin typeface="Arial" panose="020B0604020202020204" pitchFamily="34" charset="0"/>
                        <a:ea typeface="+mn-ea"/>
                        <a:cs typeface="Arial" panose="020B0604020202020204" pitchFamily="34" charset="0"/>
                      </a:endParaRPr>
                    </a:p>
                  </a:txBody>
                  <a:tcPr marL="68580" marR="68580" anchor="ctr"/>
                </a:tc>
                <a:tc>
                  <a:txBody>
                    <a:bodyPr/>
                    <a:lstStyle/>
                    <a:p>
                      <a:pPr marL="0" marR="0" algn="ctr" defTabSz="914400" rtl="0" eaLnBrk="1" fontAlgn="b" latinLnBrk="0" hangingPunct="1">
                        <a:lnSpc>
                          <a:spcPct val="150000"/>
                        </a:lnSpc>
                        <a:spcBef>
                          <a:spcPts val="0"/>
                        </a:spcBef>
                        <a:spcAft>
                          <a:spcPts val="0"/>
                        </a:spcAft>
                      </a:pPr>
                      <a:r>
                        <a:rPr lang="en-US" sz="1400" b="1" kern="1200" dirty="0">
                          <a:solidFill>
                            <a:schemeClr val="tx1"/>
                          </a:solidFill>
                        </a:rPr>
                        <a:t>$0</a:t>
                      </a:r>
                      <a:endParaRPr lang="en-US" sz="1400" b="1" kern="1200" dirty="0">
                        <a:solidFill>
                          <a:schemeClr val="tx1"/>
                        </a:solidFill>
                        <a:latin typeface="Arial" panose="020B0604020202020204" pitchFamily="34" charset="0"/>
                        <a:ea typeface="+mn-ea"/>
                        <a:cs typeface="Arial" panose="020B0604020202020204" pitchFamily="34" charset="0"/>
                      </a:endParaRPr>
                    </a:p>
                  </a:txBody>
                  <a:tcPr marL="68580" marR="68580" anchor="ctr"/>
                </a:tc>
                <a:tc>
                  <a:txBody>
                    <a:bodyPr/>
                    <a:lstStyle/>
                    <a:p>
                      <a:pPr marL="0" marR="0" algn="ctr" defTabSz="914400" rtl="0" eaLnBrk="1" fontAlgn="b" latinLnBrk="0" hangingPunct="1">
                        <a:lnSpc>
                          <a:spcPct val="150000"/>
                        </a:lnSpc>
                        <a:spcBef>
                          <a:spcPts val="0"/>
                        </a:spcBef>
                        <a:spcAft>
                          <a:spcPts val="0"/>
                        </a:spcAft>
                      </a:pPr>
                      <a:r>
                        <a:rPr lang="en-US" sz="1400" b="1" kern="1200" dirty="0">
                          <a:solidFill>
                            <a:schemeClr val="tx1"/>
                          </a:solidFill>
                        </a:rPr>
                        <a:t>No Change</a:t>
                      </a:r>
                      <a:endParaRPr lang="en-US" sz="1400" b="1" kern="1200" dirty="0">
                        <a:solidFill>
                          <a:schemeClr val="tx1"/>
                        </a:solidFill>
                        <a:latin typeface="Arial" panose="020B0604020202020204" pitchFamily="34" charset="0"/>
                        <a:ea typeface="+mn-ea"/>
                        <a:cs typeface="Arial" panose="020B0604020202020204" pitchFamily="34" charset="0"/>
                      </a:endParaRPr>
                    </a:p>
                  </a:txBody>
                  <a:tcPr marL="68580" marR="6858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509207664"/>
                  </a:ext>
                </a:extLst>
              </a:tr>
              <a:tr h="834410">
                <a:tc>
                  <a:txBody>
                    <a:bodyPr/>
                    <a:lstStyle/>
                    <a:p>
                      <a:pPr marL="0" marR="0" algn="ctr" defTabSz="914400" rtl="0" eaLnBrk="1" fontAlgn="b" latinLnBrk="0" hangingPunct="1">
                        <a:lnSpc>
                          <a:spcPct val="150000"/>
                        </a:lnSpc>
                        <a:spcBef>
                          <a:spcPts val="0"/>
                        </a:spcBef>
                        <a:spcAft>
                          <a:spcPts val="0"/>
                        </a:spcAft>
                      </a:pPr>
                      <a:r>
                        <a:rPr lang="en-US" sz="1200" b="1" kern="1200" dirty="0">
                          <a:solidFill>
                            <a:schemeClr val="tx1"/>
                          </a:solidFill>
                        </a:rPr>
                        <a:t>53108 - MISC CHARGES - NOC</a:t>
                      </a:r>
                      <a:endParaRPr lang="en-US" sz="1200" b="1" kern="1200" dirty="0">
                        <a:solidFill>
                          <a:schemeClr val="tx1"/>
                        </a:solidFill>
                        <a:latin typeface="Arial" panose="020B0604020202020204" pitchFamily="34" charset="0"/>
                        <a:ea typeface="+mn-ea"/>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tcPr>
                </a:tc>
                <a:tc>
                  <a:txBody>
                    <a:bodyPr/>
                    <a:lstStyle/>
                    <a:p>
                      <a:pPr marL="0" marR="0" algn="ctr" defTabSz="914400" rtl="0" eaLnBrk="1" fontAlgn="b" latinLnBrk="0" hangingPunct="1">
                        <a:lnSpc>
                          <a:spcPct val="150000"/>
                        </a:lnSpc>
                        <a:spcBef>
                          <a:spcPts val="0"/>
                        </a:spcBef>
                        <a:spcAft>
                          <a:spcPts val="0"/>
                        </a:spcAft>
                      </a:pPr>
                      <a:r>
                        <a:rPr lang="en-US" sz="1400" b="1" kern="1200" dirty="0">
                          <a:solidFill>
                            <a:schemeClr val="tx1"/>
                          </a:solidFill>
                        </a:rPr>
                        <a:t>$87,313</a:t>
                      </a:r>
                      <a:endParaRPr lang="en-US" sz="1400" b="1" kern="1200" dirty="0">
                        <a:solidFill>
                          <a:schemeClr val="tx1"/>
                        </a:solidFill>
                        <a:latin typeface="Arial" panose="020B0604020202020204" pitchFamily="34" charset="0"/>
                        <a:ea typeface="+mn-ea"/>
                        <a:cs typeface="Arial" panose="020B0604020202020204" pitchFamily="34" charset="0"/>
                      </a:endParaRPr>
                    </a:p>
                  </a:txBody>
                  <a:tcPr marL="68580" marR="68580" anchor="ctr"/>
                </a:tc>
                <a:tc>
                  <a:txBody>
                    <a:bodyPr/>
                    <a:lstStyle/>
                    <a:p>
                      <a:pPr marL="0" marR="0" algn="ctr" defTabSz="914400" rtl="0" eaLnBrk="1" fontAlgn="b" latinLnBrk="0" hangingPunct="1">
                        <a:lnSpc>
                          <a:spcPct val="150000"/>
                        </a:lnSpc>
                        <a:spcBef>
                          <a:spcPts val="0"/>
                        </a:spcBef>
                        <a:spcAft>
                          <a:spcPts val="0"/>
                        </a:spcAft>
                      </a:pPr>
                      <a:r>
                        <a:rPr lang="en-US" sz="1400" b="1" kern="1200" dirty="0">
                          <a:solidFill>
                            <a:schemeClr val="tx1"/>
                          </a:solidFill>
                        </a:rPr>
                        <a:t>$100,613</a:t>
                      </a:r>
                      <a:endParaRPr lang="en-US" sz="1400" b="1" kern="1200" dirty="0">
                        <a:solidFill>
                          <a:schemeClr val="tx1"/>
                        </a:solidFill>
                        <a:latin typeface="Arial" panose="020B0604020202020204" pitchFamily="34" charset="0"/>
                        <a:ea typeface="+mn-ea"/>
                        <a:cs typeface="Arial" panose="020B0604020202020204" pitchFamily="34" charset="0"/>
                      </a:endParaRPr>
                    </a:p>
                  </a:txBody>
                  <a:tcPr marL="68580" marR="68580" anchor="ctr"/>
                </a:tc>
                <a:tc>
                  <a:txBody>
                    <a:bodyPr/>
                    <a:lstStyle/>
                    <a:p>
                      <a:pPr marL="0" marR="0" algn="ctr" defTabSz="914400" rtl="0" eaLnBrk="1" fontAlgn="b" latinLnBrk="0" hangingPunct="1">
                        <a:lnSpc>
                          <a:spcPct val="150000"/>
                        </a:lnSpc>
                        <a:spcBef>
                          <a:spcPts val="0"/>
                        </a:spcBef>
                        <a:spcAft>
                          <a:spcPts val="0"/>
                        </a:spcAft>
                      </a:pPr>
                      <a:r>
                        <a:rPr lang="en-US" sz="1400" b="1" kern="1200" dirty="0">
                          <a:solidFill>
                            <a:schemeClr val="tx1"/>
                          </a:solidFill>
                        </a:rPr>
                        <a:t>$13,300</a:t>
                      </a:r>
                      <a:endParaRPr lang="en-US" sz="1400" b="1" kern="1200" dirty="0">
                        <a:solidFill>
                          <a:schemeClr val="tx1"/>
                        </a:solidFill>
                        <a:latin typeface="Arial" panose="020B0604020202020204" pitchFamily="34" charset="0"/>
                        <a:ea typeface="+mn-ea"/>
                        <a:cs typeface="Arial" panose="020B0604020202020204" pitchFamily="34" charset="0"/>
                      </a:endParaRPr>
                    </a:p>
                  </a:txBody>
                  <a:tcPr marL="68580" marR="68580" anchor="ctr"/>
                </a:tc>
                <a:tc>
                  <a:txBody>
                    <a:bodyPr/>
                    <a:lstStyle/>
                    <a:p>
                      <a:pPr marL="0" marR="0" algn="just" defTabSz="914400" rtl="0" eaLnBrk="1" fontAlgn="b" latinLnBrk="0" hangingPunct="1">
                        <a:lnSpc>
                          <a:spcPct val="100000"/>
                        </a:lnSpc>
                        <a:spcBef>
                          <a:spcPts val="0"/>
                        </a:spcBef>
                        <a:spcAft>
                          <a:spcPts val="0"/>
                        </a:spcAft>
                      </a:pPr>
                      <a:r>
                        <a:rPr lang="en-US" sz="1100" b="0" kern="1200" dirty="0">
                          <a:solidFill>
                            <a:schemeClr val="tx1"/>
                          </a:solidFill>
                        </a:rPr>
                        <a:t>Maint  – Decrease by $2000 transfer to Temp Agency</a:t>
                      </a:r>
                    </a:p>
                    <a:p>
                      <a:pPr marL="0" marR="0" algn="just" defTabSz="914400" rtl="0" eaLnBrk="1" fontAlgn="b" latinLnBrk="0" hangingPunct="1">
                        <a:lnSpc>
                          <a:spcPct val="100000"/>
                        </a:lnSpc>
                        <a:spcBef>
                          <a:spcPts val="0"/>
                        </a:spcBef>
                        <a:spcAft>
                          <a:spcPts val="0"/>
                        </a:spcAft>
                      </a:pPr>
                      <a:r>
                        <a:rPr lang="en-US" sz="1100" b="0" kern="1200" dirty="0">
                          <a:solidFill>
                            <a:schemeClr val="tx1"/>
                          </a:solidFill>
                        </a:rPr>
                        <a:t>Recreation – Decrease by $12,500 transfer to Consultant &amp; $2200 xfer to Advertising</a:t>
                      </a:r>
                    </a:p>
                    <a:p>
                      <a:pPr marL="0" marR="0" algn="just" defTabSz="914400" rtl="0" eaLnBrk="1" fontAlgn="b" latinLnBrk="0" hangingPunct="1">
                        <a:lnSpc>
                          <a:spcPct val="100000"/>
                        </a:lnSpc>
                        <a:spcBef>
                          <a:spcPts val="0"/>
                        </a:spcBef>
                        <a:spcAft>
                          <a:spcPts val="0"/>
                        </a:spcAft>
                      </a:pPr>
                      <a:r>
                        <a:rPr lang="en-US" sz="1100" b="0" kern="1200" dirty="0">
                          <a:solidFill>
                            <a:schemeClr val="tx1"/>
                          </a:solidFill>
                        </a:rPr>
                        <a:t>Recreation – Increase by $30,000 xfer from Mayor’s Office for Reading Assist Program</a:t>
                      </a:r>
                      <a:endParaRPr lang="en-US" sz="1100" b="0" kern="1200" dirty="0">
                        <a:solidFill>
                          <a:schemeClr val="tx1"/>
                        </a:solidFill>
                        <a:latin typeface="Arial" panose="020B0604020202020204" pitchFamily="34" charset="0"/>
                        <a:ea typeface="+mn-ea"/>
                        <a:cs typeface="Arial" panose="020B0604020202020204" pitchFamily="34" charset="0"/>
                      </a:endParaRPr>
                    </a:p>
                  </a:txBody>
                  <a:tcPr marL="68580" marR="6858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375509871"/>
                  </a:ext>
                </a:extLst>
              </a:tr>
              <a:tr h="1073884">
                <a:tc>
                  <a:txBody>
                    <a:bodyPr/>
                    <a:lstStyle/>
                    <a:p>
                      <a:pPr marL="0" marR="0" algn="ctr" defTabSz="914400" rtl="0" eaLnBrk="1" fontAlgn="b" latinLnBrk="0" hangingPunct="1">
                        <a:lnSpc>
                          <a:spcPct val="150000"/>
                        </a:lnSpc>
                        <a:spcBef>
                          <a:spcPts val="0"/>
                        </a:spcBef>
                        <a:spcAft>
                          <a:spcPts val="0"/>
                        </a:spcAft>
                      </a:pPr>
                      <a:r>
                        <a:rPr lang="en-US" sz="1200" b="1" kern="1200" dirty="0">
                          <a:solidFill>
                            <a:schemeClr val="tx1"/>
                          </a:solidFill>
                        </a:rPr>
                        <a:t>53109 - CONTRACTED MAINT SVCS</a:t>
                      </a:r>
                      <a:endParaRPr lang="en-US" sz="1200" b="1" kern="1200" dirty="0">
                        <a:solidFill>
                          <a:schemeClr val="tx1"/>
                        </a:solidFill>
                        <a:latin typeface="Arial" panose="020B0604020202020204" pitchFamily="34" charset="0"/>
                        <a:ea typeface="+mn-ea"/>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tcPr>
                </a:tc>
                <a:tc>
                  <a:txBody>
                    <a:bodyPr/>
                    <a:lstStyle/>
                    <a:p>
                      <a:pPr marL="0" marR="0" algn="ctr" defTabSz="914400" rtl="0" eaLnBrk="1" fontAlgn="b" latinLnBrk="0" hangingPunct="1">
                        <a:lnSpc>
                          <a:spcPct val="150000"/>
                        </a:lnSpc>
                        <a:spcBef>
                          <a:spcPts val="0"/>
                        </a:spcBef>
                        <a:spcAft>
                          <a:spcPts val="0"/>
                        </a:spcAft>
                      </a:pPr>
                      <a:r>
                        <a:rPr lang="en-US" sz="1400" b="1" kern="1200" dirty="0">
                          <a:solidFill>
                            <a:schemeClr val="tx1"/>
                          </a:solidFill>
                        </a:rPr>
                        <a:t>$314,205</a:t>
                      </a:r>
                      <a:endParaRPr lang="en-US" sz="1400" b="1" kern="1200" dirty="0">
                        <a:solidFill>
                          <a:schemeClr val="tx1"/>
                        </a:solidFill>
                        <a:latin typeface="Arial" panose="020B0604020202020204" pitchFamily="34" charset="0"/>
                        <a:ea typeface="+mn-ea"/>
                        <a:cs typeface="Arial" panose="020B0604020202020204" pitchFamily="34" charset="0"/>
                      </a:endParaRPr>
                    </a:p>
                  </a:txBody>
                  <a:tcPr marL="68580" marR="68580" anchor="ctr"/>
                </a:tc>
                <a:tc>
                  <a:txBody>
                    <a:bodyPr/>
                    <a:lstStyle/>
                    <a:p>
                      <a:pPr marL="0" marR="0" algn="ctr" defTabSz="914400" rtl="0" eaLnBrk="1" fontAlgn="b" latinLnBrk="0" hangingPunct="1">
                        <a:lnSpc>
                          <a:spcPct val="150000"/>
                        </a:lnSpc>
                        <a:spcBef>
                          <a:spcPts val="0"/>
                        </a:spcBef>
                        <a:spcAft>
                          <a:spcPts val="0"/>
                        </a:spcAft>
                      </a:pPr>
                      <a:r>
                        <a:rPr lang="en-US" sz="1400" b="1" kern="1200" dirty="0">
                          <a:solidFill>
                            <a:schemeClr val="tx1"/>
                          </a:solidFill>
                        </a:rPr>
                        <a:t>$289,205</a:t>
                      </a:r>
                      <a:endParaRPr lang="en-US" sz="1400" b="1" kern="1200" dirty="0">
                        <a:solidFill>
                          <a:schemeClr val="tx1"/>
                        </a:solidFill>
                        <a:latin typeface="Arial" panose="020B0604020202020204" pitchFamily="34" charset="0"/>
                        <a:ea typeface="+mn-ea"/>
                        <a:cs typeface="Arial" panose="020B0604020202020204" pitchFamily="34" charset="0"/>
                      </a:endParaRPr>
                    </a:p>
                  </a:txBody>
                  <a:tcPr marL="68580" marR="68580" anchor="ctr"/>
                </a:tc>
                <a:tc>
                  <a:txBody>
                    <a:bodyPr/>
                    <a:lstStyle/>
                    <a:p>
                      <a:pPr marL="0" marR="0" algn="ctr" defTabSz="914400" rtl="0" eaLnBrk="1" fontAlgn="b" latinLnBrk="0" hangingPunct="1">
                        <a:lnSpc>
                          <a:spcPct val="150000"/>
                        </a:lnSpc>
                        <a:spcBef>
                          <a:spcPts val="0"/>
                        </a:spcBef>
                        <a:spcAft>
                          <a:spcPts val="0"/>
                        </a:spcAft>
                      </a:pPr>
                      <a:r>
                        <a:rPr lang="en-US" sz="1400" b="1" kern="1200" dirty="0">
                          <a:solidFill>
                            <a:schemeClr val="tx1"/>
                          </a:solidFill>
                        </a:rPr>
                        <a:t>($25,000)</a:t>
                      </a:r>
                      <a:endParaRPr lang="en-US" sz="1400" b="1" kern="1200" dirty="0">
                        <a:solidFill>
                          <a:schemeClr val="tx1"/>
                        </a:solidFill>
                        <a:latin typeface="Arial" panose="020B0604020202020204" pitchFamily="34" charset="0"/>
                        <a:ea typeface="+mn-ea"/>
                        <a:cs typeface="Arial" panose="020B0604020202020204" pitchFamily="34" charset="0"/>
                      </a:endParaRPr>
                    </a:p>
                  </a:txBody>
                  <a:tcPr marL="68580" marR="68580" anchor="ctr"/>
                </a:tc>
                <a:tc>
                  <a:txBody>
                    <a:bodyPr/>
                    <a:lstStyle/>
                    <a:p>
                      <a:pPr marL="0" marR="0" algn="just" defTabSz="914400" rtl="0" eaLnBrk="1" fontAlgn="b" latinLnBrk="0" hangingPunct="1">
                        <a:lnSpc>
                          <a:spcPct val="150000"/>
                        </a:lnSpc>
                        <a:spcBef>
                          <a:spcPts val="0"/>
                        </a:spcBef>
                        <a:spcAft>
                          <a:spcPts val="0"/>
                        </a:spcAft>
                      </a:pPr>
                      <a:r>
                        <a:rPr lang="en-US" sz="1100" b="0" kern="1200" dirty="0">
                          <a:solidFill>
                            <a:schemeClr val="tx1"/>
                          </a:solidFill>
                        </a:rPr>
                        <a:t>Maint – Decrease by $5000 to transfer to Temp Agency</a:t>
                      </a:r>
                    </a:p>
                    <a:p>
                      <a:pPr marL="0" marR="0" algn="just" defTabSz="914400" rtl="0" eaLnBrk="1" fontAlgn="b" latinLnBrk="0" hangingPunct="1">
                        <a:lnSpc>
                          <a:spcPct val="150000"/>
                        </a:lnSpc>
                        <a:spcBef>
                          <a:spcPts val="0"/>
                        </a:spcBef>
                        <a:spcAft>
                          <a:spcPts val="0"/>
                        </a:spcAft>
                      </a:pPr>
                      <a:r>
                        <a:rPr lang="en-US" sz="1100" b="0" kern="1200" dirty="0">
                          <a:solidFill>
                            <a:schemeClr val="tx1"/>
                          </a:solidFill>
                        </a:rPr>
                        <a:t>OMB – Decrease by $20,000 to align with prior year actuals</a:t>
                      </a:r>
                      <a:endParaRPr lang="en-US" sz="1100" b="0" kern="1200" dirty="0">
                        <a:solidFill>
                          <a:schemeClr val="tx1"/>
                        </a:solidFill>
                        <a:latin typeface="Arial" panose="020B0604020202020204" pitchFamily="34" charset="0"/>
                        <a:ea typeface="+mn-ea"/>
                        <a:cs typeface="Arial" panose="020B0604020202020204" pitchFamily="34" charset="0"/>
                      </a:endParaRPr>
                    </a:p>
                  </a:txBody>
                  <a:tcPr marL="68580" marR="6858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497188054"/>
                  </a:ext>
                </a:extLst>
              </a:tr>
              <a:tr h="939071">
                <a:tc>
                  <a:txBody>
                    <a:bodyPr/>
                    <a:lstStyle/>
                    <a:p>
                      <a:pPr marL="0" marR="0" algn="ctr" defTabSz="914400" rtl="0" eaLnBrk="1" fontAlgn="b" latinLnBrk="0" hangingPunct="1">
                        <a:lnSpc>
                          <a:spcPct val="150000"/>
                        </a:lnSpc>
                        <a:spcBef>
                          <a:spcPts val="0"/>
                        </a:spcBef>
                        <a:spcAft>
                          <a:spcPts val="0"/>
                        </a:spcAft>
                      </a:pPr>
                      <a:r>
                        <a:rPr lang="en-US" sz="1200" b="1" kern="1200" dirty="0">
                          <a:solidFill>
                            <a:schemeClr val="tx1"/>
                          </a:solidFill>
                        </a:rPr>
                        <a:t>53123 - RECREATIONAL ACTIVITIES</a:t>
                      </a:r>
                      <a:endParaRPr lang="en-US" sz="1200" b="1" kern="1200" dirty="0">
                        <a:solidFill>
                          <a:schemeClr val="tx1"/>
                        </a:solidFill>
                        <a:latin typeface="Arial" panose="020B0604020202020204" pitchFamily="34" charset="0"/>
                        <a:ea typeface="+mn-ea"/>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tcPr>
                </a:tc>
                <a:tc>
                  <a:txBody>
                    <a:bodyPr/>
                    <a:lstStyle/>
                    <a:p>
                      <a:pPr marL="0" marR="0" algn="ctr" defTabSz="914400" rtl="0" eaLnBrk="1" fontAlgn="b" latinLnBrk="0" hangingPunct="1">
                        <a:lnSpc>
                          <a:spcPct val="150000"/>
                        </a:lnSpc>
                        <a:spcBef>
                          <a:spcPts val="0"/>
                        </a:spcBef>
                        <a:spcAft>
                          <a:spcPts val="0"/>
                        </a:spcAft>
                      </a:pPr>
                      <a:r>
                        <a:rPr lang="en-US" sz="1400" b="1" kern="1200" dirty="0">
                          <a:solidFill>
                            <a:schemeClr val="tx1"/>
                          </a:solidFill>
                        </a:rPr>
                        <a:t>$30,500</a:t>
                      </a:r>
                      <a:endParaRPr lang="en-US" sz="1400" b="1" kern="1200" dirty="0">
                        <a:solidFill>
                          <a:schemeClr val="tx1"/>
                        </a:solidFill>
                        <a:latin typeface="Arial" panose="020B0604020202020204" pitchFamily="34" charset="0"/>
                        <a:ea typeface="+mn-ea"/>
                        <a:cs typeface="Arial" panose="020B0604020202020204" pitchFamily="34" charset="0"/>
                      </a:endParaRPr>
                    </a:p>
                  </a:txBody>
                  <a:tcPr marL="68580" marR="68580" anchor="ctr"/>
                </a:tc>
                <a:tc>
                  <a:txBody>
                    <a:bodyPr/>
                    <a:lstStyle/>
                    <a:p>
                      <a:pPr marL="0" marR="0" algn="ctr" defTabSz="914400" rtl="0" eaLnBrk="1" fontAlgn="b" latinLnBrk="0" hangingPunct="1">
                        <a:lnSpc>
                          <a:spcPct val="150000"/>
                        </a:lnSpc>
                        <a:spcBef>
                          <a:spcPts val="0"/>
                        </a:spcBef>
                        <a:spcAft>
                          <a:spcPts val="0"/>
                        </a:spcAft>
                      </a:pPr>
                      <a:r>
                        <a:rPr lang="en-US" sz="1400" b="1" kern="1200" dirty="0">
                          <a:solidFill>
                            <a:schemeClr val="tx1"/>
                          </a:solidFill>
                        </a:rPr>
                        <a:t>$35,500</a:t>
                      </a:r>
                      <a:endParaRPr lang="en-US" sz="1400" b="1" kern="1200" dirty="0">
                        <a:solidFill>
                          <a:schemeClr val="tx1"/>
                        </a:solidFill>
                        <a:latin typeface="Arial" panose="020B0604020202020204" pitchFamily="34" charset="0"/>
                        <a:ea typeface="+mn-ea"/>
                        <a:cs typeface="Arial" panose="020B0604020202020204" pitchFamily="34" charset="0"/>
                      </a:endParaRPr>
                    </a:p>
                  </a:txBody>
                  <a:tcPr marL="68580" marR="68580" anchor="ctr"/>
                </a:tc>
                <a:tc>
                  <a:txBody>
                    <a:bodyPr/>
                    <a:lstStyle/>
                    <a:p>
                      <a:pPr marL="0" marR="0" algn="ctr" defTabSz="914400" rtl="0" eaLnBrk="1" fontAlgn="b" latinLnBrk="0" hangingPunct="1">
                        <a:lnSpc>
                          <a:spcPct val="150000"/>
                        </a:lnSpc>
                        <a:spcBef>
                          <a:spcPts val="0"/>
                        </a:spcBef>
                        <a:spcAft>
                          <a:spcPts val="0"/>
                        </a:spcAft>
                      </a:pPr>
                      <a:r>
                        <a:rPr lang="en-US" sz="1400" b="1" kern="1200" dirty="0">
                          <a:solidFill>
                            <a:schemeClr val="tx1"/>
                          </a:solidFill>
                        </a:rPr>
                        <a:t>$5,000</a:t>
                      </a:r>
                      <a:endParaRPr lang="en-US" sz="1400" b="1" kern="1200" dirty="0">
                        <a:solidFill>
                          <a:schemeClr val="tx1"/>
                        </a:solidFill>
                        <a:latin typeface="Arial" panose="020B0604020202020204" pitchFamily="34" charset="0"/>
                        <a:ea typeface="+mn-ea"/>
                        <a:cs typeface="Arial" panose="020B0604020202020204" pitchFamily="34" charset="0"/>
                      </a:endParaRPr>
                    </a:p>
                  </a:txBody>
                  <a:tcPr marL="68580" marR="68580" anchor="ctr"/>
                </a:tc>
                <a:tc>
                  <a:txBody>
                    <a:bodyPr/>
                    <a:lstStyle/>
                    <a:p>
                      <a:pPr marL="0" marR="0" algn="just" defTabSz="914400" rtl="0" eaLnBrk="1" fontAlgn="b" latinLnBrk="0" hangingPunct="1">
                        <a:lnSpc>
                          <a:spcPct val="150000"/>
                        </a:lnSpc>
                        <a:spcBef>
                          <a:spcPts val="0"/>
                        </a:spcBef>
                        <a:spcAft>
                          <a:spcPts val="0"/>
                        </a:spcAft>
                      </a:pPr>
                      <a:r>
                        <a:rPr lang="en-US" sz="1200" b="0" kern="1200" dirty="0">
                          <a:solidFill>
                            <a:schemeClr val="tx1"/>
                          </a:solidFill>
                        </a:rPr>
                        <a:t>Recreation – Increase Boxing Program by $4000 transfer from REC Equip &amp; $1000 transfer from REC MISC Supplies</a:t>
                      </a:r>
                      <a:endParaRPr lang="en-US" sz="1200" b="0" kern="1200" dirty="0">
                        <a:solidFill>
                          <a:schemeClr val="tx1"/>
                        </a:solidFill>
                        <a:latin typeface="Arial" panose="020B0604020202020204" pitchFamily="34" charset="0"/>
                        <a:ea typeface="+mn-ea"/>
                        <a:cs typeface="Arial" panose="020B0604020202020204" pitchFamily="34" charset="0"/>
                      </a:endParaRPr>
                    </a:p>
                  </a:txBody>
                  <a:tcPr marL="68580" marR="6858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753324806"/>
                  </a:ext>
                </a:extLst>
              </a:tr>
              <a:tr h="520341">
                <a:tc>
                  <a:txBody>
                    <a:bodyPr/>
                    <a:lstStyle/>
                    <a:p>
                      <a:pPr marL="0" marR="0" algn="ctr" defTabSz="914400" rtl="0" eaLnBrk="1" fontAlgn="b" latinLnBrk="0" hangingPunct="1">
                        <a:lnSpc>
                          <a:spcPct val="150000"/>
                        </a:lnSpc>
                        <a:spcBef>
                          <a:spcPts val="0"/>
                        </a:spcBef>
                        <a:spcAft>
                          <a:spcPts val="0"/>
                        </a:spcAft>
                      </a:pPr>
                      <a:r>
                        <a:rPr lang="en-US" sz="1200" b="1" kern="1200" dirty="0">
                          <a:solidFill>
                            <a:schemeClr val="tx1"/>
                          </a:solidFill>
                        </a:rPr>
                        <a:t>TOTAL</a:t>
                      </a:r>
                      <a:endParaRPr lang="en-US" sz="1200" b="1" kern="1200" dirty="0">
                        <a:solidFill>
                          <a:schemeClr val="tx1"/>
                        </a:solidFill>
                        <a:latin typeface="Arial" panose="020B0604020202020204" pitchFamily="34" charset="0"/>
                        <a:ea typeface="+mn-ea"/>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marR="0" algn="ctr" defTabSz="914400" rtl="0" eaLnBrk="1" fontAlgn="b" latinLnBrk="0" hangingPunct="1">
                        <a:lnSpc>
                          <a:spcPct val="150000"/>
                        </a:lnSpc>
                        <a:spcBef>
                          <a:spcPts val="0"/>
                        </a:spcBef>
                        <a:spcAft>
                          <a:spcPts val="0"/>
                        </a:spcAft>
                      </a:pPr>
                      <a:r>
                        <a:rPr lang="en-US" sz="1400" b="1" kern="1200" dirty="0">
                          <a:solidFill>
                            <a:schemeClr val="tx1"/>
                          </a:solidFill>
                        </a:rPr>
                        <a:t>$445,218 </a:t>
                      </a:r>
                      <a:endParaRPr lang="en-US" sz="1400" b="1" kern="1200" dirty="0">
                        <a:solidFill>
                          <a:schemeClr val="tx1"/>
                        </a:solidFill>
                        <a:latin typeface="Arial" panose="020B0604020202020204" pitchFamily="34" charset="0"/>
                        <a:ea typeface="+mn-ea"/>
                        <a:cs typeface="Arial" panose="020B0604020202020204" pitchFamily="34" charset="0"/>
                      </a:endParaRPr>
                    </a:p>
                  </a:txBody>
                  <a:tcPr marL="68580" marR="68580" anchor="ctr">
                    <a:lnB w="12700" cap="flat" cmpd="sng" algn="ctr">
                      <a:solidFill>
                        <a:schemeClr val="tx1"/>
                      </a:solidFill>
                      <a:prstDash val="solid"/>
                      <a:round/>
                      <a:headEnd type="none" w="med" len="med"/>
                      <a:tailEnd type="none" w="med" len="med"/>
                    </a:lnB>
                  </a:tcPr>
                </a:tc>
                <a:tc>
                  <a:txBody>
                    <a:bodyPr/>
                    <a:lstStyle/>
                    <a:p>
                      <a:pPr marL="0" marR="0" algn="ctr" defTabSz="914400" rtl="0" eaLnBrk="1" fontAlgn="b" latinLnBrk="0" hangingPunct="1">
                        <a:lnSpc>
                          <a:spcPct val="150000"/>
                        </a:lnSpc>
                        <a:spcBef>
                          <a:spcPts val="0"/>
                        </a:spcBef>
                        <a:spcAft>
                          <a:spcPts val="0"/>
                        </a:spcAft>
                      </a:pPr>
                      <a:r>
                        <a:rPr lang="en-US" sz="1400" b="1" kern="1200" dirty="0">
                          <a:solidFill>
                            <a:schemeClr val="tx1"/>
                          </a:solidFill>
                        </a:rPr>
                        <a:t>$438,518</a:t>
                      </a:r>
                      <a:endParaRPr lang="en-US" sz="1400" b="1" kern="1200" dirty="0">
                        <a:solidFill>
                          <a:schemeClr val="tx1"/>
                        </a:solidFill>
                        <a:latin typeface="Arial" panose="020B0604020202020204" pitchFamily="34" charset="0"/>
                        <a:ea typeface="+mn-ea"/>
                        <a:cs typeface="Arial" panose="020B0604020202020204" pitchFamily="34" charset="0"/>
                      </a:endParaRPr>
                    </a:p>
                  </a:txBody>
                  <a:tcPr marL="68580" marR="68580" anchor="ctr">
                    <a:lnB w="12700" cap="flat" cmpd="sng" algn="ctr">
                      <a:solidFill>
                        <a:schemeClr val="tx1"/>
                      </a:solidFill>
                      <a:prstDash val="solid"/>
                      <a:round/>
                      <a:headEnd type="none" w="med" len="med"/>
                      <a:tailEnd type="none" w="med" len="med"/>
                    </a:lnB>
                  </a:tcPr>
                </a:tc>
                <a:tc>
                  <a:txBody>
                    <a:bodyPr/>
                    <a:lstStyle/>
                    <a:p>
                      <a:pPr marL="0" marR="0" algn="ctr" defTabSz="914400" rtl="0" eaLnBrk="1" fontAlgn="b" latinLnBrk="0" hangingPunct="1">
                        <a:lnSpc>
                          <a:spcPct val="150000"/>
                        </a:lnSpc>
                        <a:spcBef>
                          <a:spcPts val="0"/>
                        </a:spcBef>
                        <a:spcAft>
                          <a:spcPts val="0"/>
                        </a:spcAft>
                      </a:pPr>
                      <a:r>
                        <a:rPr lang="en-US" sz="1400" b="1" kern="1200" dirty="0">
                          <a:solidFill>
                            <a:schemeClr val="tx1"/>
                          </a:solidFill>
                        </a:rPr>
                        <a:t>($6,700) </a:t>
                      </a:r>
                      <a:endParaRPr lang="en-US" sz="1400" b="1" kern="1200" dirty="0">
                        <a:solidFill>
                          <a:schemeClr val="tx1"/>
                        </a:solidFill>
                        <a:latin typeface="Arial" panose="020B0604020202020204" pitchFamily="34" charset="0"/>
                        <a:ea typeface="+mn-ea"/>
                        <a:cs typeface="Arial" panose="020B0604020202020204" pitchFamily="34" charset="0"/>
                      </a:endParaRPr>
                    </a:p>
                  </a:txBody>
                  <a:tcPr marL="68580" marR="68580" anchor="ctr">
                    <a:lnB w="12700" cap="flat" cmpd="sng" algn="ctr">
                      <a:solidFill>
                        <a:schemeClr val="tx1"/>
                      </a:solidFill>
                      <a:prstDash val="solid"/>
                      <a:round/>
                      <a:headEnd type="none" w="med" len="med"/>
                      <a:tailEnd type="none" w="med" len="med"/>
                    </a:lnB>
                  </a:tcPr>
                </a:tc>
                <a:tc>
                  <a:txBody>
                    <a:bodyPr/>
                    <a:lstStyle/>
                    <a:p>
                      <a:pPr marL="0" marR="0" algn="ctr" defTabSz="914400" rtl="0" eaLnBrk="1" fontAlgn="b" latinLnBrk="0" hangingPunct="1">
                        <a:lnSpc>
                          <a:spcPct val="150000"/>
                        </a:lnSpc>
                        <a:spcBef>
                          <a:spcPts val="0"/>
                        </a:spcBef>
                        <a:spcAft>
                          <a:spcPts val="0"/>
                        </a:spcAft>
                      </a:pPr>
                      <a:r>
                        <a:rPr lang="en-US" sz="1400" b="1" kern="1200" dirty="0">
                          <a:solidFill>
                            <a:schemeClr val="tx1"/>
                          </a:solidFill>
                        </a:rPr>
                        <a:t> </a:t>
                      </a:r>
                      <a:endParaRPr lang="en-US" sz="1400" b="1" kern="1200" dirty="0">
                        <a:solidFill>
                          <a:schemeClr val="tx1"/>
                        </a:solidFill>
                        <a:latin typeface="Arial" panose="020B0604020202020204" pitchFamily="34" charset="0"/>
                        <a:ea typeface="+mn-ea"/>
                        <a:cs typeface="Arial" panose="020B0604020202020204" pitchFamily="34" charset="0"/>
                      </a:endParaRPr>
                    </a:p>
                  </a:txBody>
                  <a:tcPr marL="68580" marR="6858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31791721"/>
                  </a:ext>
                </a:extLst>
              </a:tr>
            </a:tbl>
          </a:graphicData>
        </a:graphic>
      </p:graphicFrame>
    </p:spTree>
    <p:extLst>
      <p:ext uri="{BB962C8B-B14F-4D97-AF65-F5344CB8AC3E}">
        <p14:creationId xmlns:p14="http://schemas.microsoft.com/office/powerpoint/2010/main" val="12602465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3C90E960-274F-6162-6320-2E47C720C640}"/>
              </a:ext>
            </a:extLst>
          </p:cNvPr>
          <p:cNvSpPr txBox="1">
            <a:spLocks/>
          </p:cNvSpPr>
          <p:nvPr/>
        </p:nvSpPr>
        <p:spPr>
          <a:xfrm>
            <a:off x="295077" y="760909"/>
            <a:ext cx="1449833" cy="419212"/>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t>Question 13</a:t>
            </a:r>
          </a:p>
        </p:txBody>
      </p:sp>
      <p:sp>
        <p:nvSpPr>
          <p:cNvPr id="7" name="Content Placeholder 1">
            <a:extLst>
              <a:ext uri="{FF2B5EF4-FFF2-40B4-BE49-F238E27FC236}">
                <a16:creationId xmlns:a16="http://schemas.microsoft.com/office/drawing/2014/main" id="{69C0BAF7-1B4A-864A-3D1A-4DBC0B813F89}"/>
              </a:ext>
            </a:extLst>
          </p:cNvPr>
          <p:cNvSpPr>
            <a:spLocks noGrp="1"/>
          </p:cNvSpPr>
          <p:nvPr>
            <p:ph sz="half" idx="2"/>
          </p:nvPr>
        </p:nvSpPr>
        <p:spPr>
          <a:xfrm>
            <a:off x="1744909" y="760909"/>
            <a:ext cx="8690995" cy="419212"/>
          </a:xfrm>
        </p:spPr>
        <p:txBody>
          <a:bodyPr>
            <a:normAutofit/>
          </a:bodyPr>
          <a:lstStyle/>
          <a:p>
            <a:pPr marL="0" indent="0">
              <a:buNone/>
            </a:pPr>
            <a:r>
              <a:rPr lang="en-US" sz="1050" b="1" dirty="0">
                <a:effectLst/>
                <a:ea typeface="Times New Roman" panose="02020603050405020304" pitchFamily="18" charset="0"/>
              </a:rPr>
              <a:t>Provide</a:t>
            </a:r>
            <a:r>
              <a:rPr lang="en-US" sz="1050" b="1" spc="-20" dirty="0">
                <a:effectLst/>
                <a:ea typeface="Times New Roman" panose="02020603050405020304" pitchFamily="18" charset="0"/>
              </a:rPr>
              <a:t> </a:t>
            </a:r>
            <a:r>
              <a:rPr lang="en-US" sz="1050" b="1" dirty="0">
                <a:effectLst/>
                <a:ea typeface="Times New Roman" panose="02020603050405020304" pitchFamily="18" charset="0"/>
              </a:rPr>
              <a:t>a</a:t>
            </a:r>
            <a:r>
              <a:rPr lang="en-US" sz="1050" b="1" spc="-20" dirty="0">
                <a:effectLst/>
                <a:ea typeface="Times New Roman" panose="02020603050405020304" pitchFamily="18" charset="0"/>
              </a:rPr>
              <a:t> </a:t>
            </a:r>
            <a:r>
              <a:rPr lang="en-US" sz="1050" b="1" dirty="0">
                <a:effectLst/>
                <a:ea typeface="Times New Roman" panose="02020603050405020304" pitchFamily="18" charset="0"/>
              </a:rPr>
              <a:t>summary</a:t>
            </a:r>
            <a:r>
              <a:rPr lang="en-US" sz="1050" b="1" spc="-15" dirty="0">
                <a:effectLst/>
                <a:ea typeface="Times New Roman" panose="02020603050405020304" pitchFamily="18" charset="0"/>
              </a:rPr>
              <a:t> </a:t>
            </a:r>
            <a:r>
              <a:rPr lang="en-US" sz="1050" b="1" dirty="0">
                <a:effectLst/>
                <a:ea typeface="Times New Roman" panose="02020603050405020304" pitchFamily="18" charset="0"/>
              </a:rPr>
              <a:t>report</a:t>
            </a:r>
            <a:r>
              <a:rPr lang="en-US" sz="1050" b="1" spc="-15" dirty="0">
                <a:effectLst/>
                <a:ea typeface="Times New Roman" panose="02020603050405020304" pitchFamily="18" charset="0"/>
              </a:rPr>
              <a:t> </a:t>
            </a:r>
            <a:r>
              <a:rPr lang="en-US" sz="1050" b="1" dirty="0">
                <a:effectLst/>
                <a:ea typeface="Times New Roman" panose="02020603050405020304" pitchFamily="18" charset="0"/>
              </a:rPr>
              <a:t>per</a:t>
            </a:r>
            <a:r>
              <a:rPr lang="en-US" sz="1050" b="1" spc="-20" dirty="0">
                <a:effectLst/>
                <a:ea typeface="Times New Roman" panose="02020603050405020304" pitchFamily="18" charset="0"/>
              </a:rPr>
              <a:t> </a:t>
            </a:r>
            <a:r>
              <a:rPr lang="en-US" sz="1050" b="1" dirty="0">
                <a:effectLst/>
                <a:ea typeface="Times New Roman" panose="02020603050405020304" pitchFamily="18" charset="0"/>
              </a:rPr>
              <a:t>district,</a:t>
            </a:r>
            <a:r>
              <a:rPr lang="en-US" sz="1050" b="1" spc="-15" dirty="0">
                <a:effectLst/>
                <a:ea typeface="Times New Roman" panose="02020603050405020304" pitchFamily="18" charset="0"/>
              </a:rPr>
              <a:t> </a:t>
            </a:r>
            <a:r>
              <a:rPr lang="en-US" sz="1050" b="1" dirty="0">
                <a:effectLst/>
                <a:ea typeface="Times New Roman" panose="02020603050405020304" pitchFamily="18" charset="0"/>
              </a:rPr>
              <a:t>update</a:t>
            </a:r>
            <a:r>
              <a:rPr lang="en-US" sz="1050" b="1" spc="-20" dirty="0">
                <a:effectLst/>
                <a:ea typeface="Times New Roman" panose="02020603050405020304" pitchFamily="18" charset="0"/>
              </a:rPr>
              <a:t> </a:t>
            </a:r>
            <a:r>
              <a:rPr lang="en-US" sz="1050" b="1" dirty="0">
                <a:effectLst/>
                <a:ea typeface="Times New Roman" panose="02020603050405020304" pitchFamily="18" charset="0"/>
              </a:rPr>
              <a:t>status</a:t>
            </a:r>
            <a:r>
              <a:rPr lang="en-US" sz="1050" b="1" spc="-15" dirty="0">
                <a:effectLst/>
                <a:ea typeface="Times New Roman" panose="02020603050405020304" pitchFamily="18" charset="0"/>
              </a:rPr>
              <a:t> </a:t>
            </a:r>
            <a:r>
              <a:rPr lang="en-US" sz="1050" b="1" dirty="0">
                <a:effectLst/>
                <a:ea typeface="Times New Roman" panose="02020603050405020304" pitchFamily="18" charset="0"/>
              </a:rPr>
              <a:t>for</a:t>
            </a:r>
            <a:r>
              <a:rPr lang="en-US" sz="1050" b="1" spc="-20" dirty="0">
                <a:effectLst/>
                <a:ea typeface="Times New Roman" panose="02020603050405020304" pitchFamily="18" charset="0"/>
              </a:rPr>
              <a:t> </a:t>
            </a:r>
            <a:r>
              <a:rPr lang="en-US" sz="1050" b="1" dirty="0">
                <a:effectLst/>
                <a:ea typeface="Times New Roman" panose="02020603050405020304" pitchFamily="18" charset="0"/>
              </a:rPr>
              <a:t>each</a:t>
            </a:r>
            <a:r>
              <a:rPr lang="en-US" sz="1050" b="1" spc="-15" dirty="0">
                <a:effectLst/>
                <a:ea typeface="Times New Roman" panose="02020603050405020304" pitchFamily="18" charset="0"/>
              </a:rPr>
              <a:t> </a:t>
            </a:r>
            <a:r>
              <a:rPr lang="en-US" sz="1050" b="1" dirty="0">
                <a:effectLst/>
                <a:ea typeface="Times New Roman" panose="02020603050405020304" pitchFamily="18" charset="0"/>
              </a:rPr>
              <a:t>park</a:t>
            </a:r>
            <a:r>
              <a:rPr lang="en-US" sz="1050" b="1" spc="-5" dirty="0">
                <a:effectLst/>
                <a:ea typeface="Times New Roman" panose="02020603050405020304" pitchFamily="18" charset="0"/>
              </a:rPr>
              <a:t> </a:t>
            </a:r>
            <a:r>
              <a:rPr lang="en-US" sz="1050" b="1" dirty="0">
                <a:effectLst/>
                <a:ea typeface="Times New Roman" panose="02020603050405020304" pitchFamily="18" charset="0"/>
              </a:rPr>
              <a:t>(example</a:t>
            </a:r>
            <a:r>
              <a:rPr lang="en-US" sz="1050" b="1" spc="-10" dirty="0">
                <a:effectLst/>
                <a:ea typeface="Times New Roman" panose="02020603050405020304" pitchFamily="18" charset="0"/>
              </a:rPr>
              <a:t> </a:t>
            </a:r>
            <a:r>
              <a:rPr lang="en-US" sz="1050" b="1" dirty="0">
                <a:effectLst/>
                <a:ea typeface="Times New Roman" panose="02020603050405020304" pitchFamily="18" charset="0"/>
              </a:rPr>
              <a:t>–</a:t>
            </a:r>
            <a:r>
              <a:rPr lang="en-US" sz="1050" b="1" spc="-15" dirty="0">
                <a:effectLst/>
                <a:ea typeface="Times New Roman" panose="02020603050405020304" pitchFamily="18" charset="0"/>
              </a:rPr>
              <a:t> </a:t>
            </a:r>
            <a:r>
              <a:rPr lang="en-US" sz="1050" b="1" dirty="0">
                <a:effectLst/>
                <a:ea typeface="Times New Roman" panose="02020603050405020304" pitchFamily="18" charset="0"/>
              </a:rPr>
              <a:t>status</a:t>
            </a:r>
            <a:r>
              <a:rPr lang="en-US" sz="1050" b="1" spc="-15" dirty="0">
                <a:effectLst/>
                <a:ea typeface="Times New Roman" panose="02020603050405020304" pitchFamily="18" charset="0"/>
              </a:rPr>
              <a:t> </a:t>
            </a:r>
            <a:r>
              <a:rPr lang="en-US" sz="1050" b="1" dirty="0">
                <a:effectLst/>
                <a:ea typeface="Times New Roman" panose="02020603050405020304" pitchFamily="18" charset="0"/>
              </a:rPr>
              <a:t>of</a:t>
            </a:r>
            <a:r>
              <a:rPr lang="en-US" sz="1050" b="1" spc="-20" dirty="0">
                <a:effectLst/>
                <a:ea typeface="Times New Roman" panose="02020603050405020304" pitchFamily="18" charset="0"/>
              </a:rPr>
              <a:t> </a:t>
            </a:r>
            <a:r>
              <a:rPr lang="en-US" sz="1050" b="1" dirty="0">
                <a:effectLst/>
                <a:ea typeface="Times New Roman" panose="02020603050405020304" pitchFamily="18" charset="0"/>
              </a:rPr>
              <a:t>any park renovations, playground equipment, etc.).</a:t>
            </a:r>
          </a:p>
          <a:p>
            <a:pPr marL="0" indent="0">
              <a:buNone/>
            </a:pPr>
            <a:endParaRPr lang="en-US" dirty="0"/>
          </a:p>
        </p:txBody>
      </p:sp>
      <p:graphicFrame>
        <p:nvGraphicFramePr>
          <p:cNvPr id="3" name="Object 2">
            <a:extLst>
              <a:ext uri="{FF2B5EF4-FFF2-40B4-BE49-F238E27FC236}">
                <a16:creationId xmlns:a16="http://schemas.microsoft.com/office/drawing/2014/main" id="{8A7C9DA4-4776-C049-DC44-07609DCB4D24}"/>
              </a:ext>
            </a:extLst>
          </p:cNvPr>
          <p:cNvGraphicFramePr>
            <a:graphicFrameLocks noChangeAspect="1"/>
          </p:cNvGraphicFramePr>
          <p:nvPr>
            <p:extLst>
              <p:ext uri="{D42A27DB-BD31-4B8C-83A1-F6EECF244321}">
                <p14:modId xmlns:p14="http://schemas.microsoft.com/office/powerpoint/2010/main" val="1191687478"/>
              </p:ext>
            </p:extLst>
          </p:nvPr>
        </p:nvGraphicFramePr>
        <p:xfrm>
          <a:off x="1798040" y="971270"/>
          <a:ext cx="8461695" cy="5548029"/>
        </p:xfrm>
        <a:graphic>
          <a:graphicData uri="http://schemas.openxmlformats.org/presentationml/2006/ole">
            <mc:AlternateContent xmlns:mc="http://schemas.openxmlformats.org/markup-compatibility/2006">
              <mc:Choice xmlns:v="urn:schemas-microsoft-com:vml" Requires="v">
                <p:oleObj name="Worksheet" r:id="rId2" imgW="13582702" imgH="8905808" progId="Excel.Sheet.12">
                  <p:embed/>
                </p:oleObj>
              </mc:Choice>
              <mc:Fallback>
                <p:oleObj name="Worksheet" r:id="rId2" imgW="13582702" imgH="8905808" progId="Excel.Sheet.12">
                  <p:embed/>
                  <p:pic>
                    <p:nvPicPr>
                      <p:cNvPr id="3" name="Object 2">
                        <a:extLst>
                          <a:ext uri="{FF2B5EF4-FFF2-40B4-BE49-F238E27FC236}">
                            <a16:creationId xmlns:a16="http://schemas.microsoft.com/office/drawing/2014/main" id="{8A7C9DA4-4776-C049-DC44-07609DCB4D24}"/>
                          </a:ext>
                        </a:extLst>
                      </p:cNvPr>
                      <p:cNvPicPr/>
                      <p:nvPr/>
                    </p:nvPicPr>
                    <p:blipFill>
                      <a:blip r:embed="rId3"/>
                      <a:stretch>
                        <a:fillRect/>
                      </a:stretch>
                    </p:blipFill>
                    <p:spPr>
                      <a:xfrm>
                        <a:off x="1798040" y="971270"/>
                        <a:ext cx="8461695" cy="5548029"/>
                      </a:xfrm>
                      <a:prstGeom prst="rect">
                        <a:avLst/>
                      </a:prstGeom>
                    </p:spPr>
                  </p:pic>
                </p:oleObj>
              </mc:Fallback>
            </mc:AlternateContent>
          </a:graphicData>
        </a:graphic>
      </p:graphicFrame>
    </p:spTree>
    <p:extLst>
      <p:ext uri="{BB962C8B-B14F-4D97-AF65-F5344CB8AC3E}">
        <p14:creationId xmlns:p14="http://schemas.microsoft.com/office/powerpoint/2010/main" val="10073616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030E4F3-A696-C186-36BA-A5489DD1E2E7}"/>
              </a:ext>
            </a:extLst>
          </p:cNvPr>
          <p:cNvSpPr txBox="1"/>
          <p:nvPr/>
        </p:nvSpPr>
        <p:spPr>
          <a:xfrm>
            <a:off x="634523" y="1800272"/>
            <a:ext cx="10922954" cy="338554"/>
          </a:xfrm>
          <a:prstGeom prst="rect">
            <a:avLst/>
          </a:prstGeom>
          <a:noFill/>
        </p:spPr>
        <p:txBody>
          <a:bodyPr wrap="square">
            <a:spAutoFit/>
          </a:bodyPr>
          <a:lstStyle/>
          <a:p>
            <a:r>
              <a:rPr lang="en-US" sz="1600" b="1" dirty="0">
                <a:latin typeface="Arial" panose="020B0604020202020204" pitchFamily="34" charset="0"/>
                <a:cs typeface="Arial" panose="020B0604020202020204" pitchFamily="34" charset="0"/>
              </a:rPr>
              <a:t>Share the amount of funding allocated for training, and professional growth and development for your staff.</a:t>
            </a:r>
          </a:p>
        </p:txBody>
      </p:sp>
      <p:sp>
        <p:nvSpPr>
          <p:cNvPr id="2" name="Content Placeholder 2">
            <a:extLst>
              <a:ext uri="{FF2B5EF4-FFF2-40B4-BE49-F238E27FC236}">
                <a16:creationId xmlns:a16="http://schemas.microsoft.com/office/drawing/2014/main" id="{03A76072-7647-91E1-8A0F-3C9363EF81A3}"/>
              </a:ext>
            </a:extLst>
          </p:cNvPr>
          <p:cNvSpPr txBox="1">
            <a:spLocks/>
          </p:cNvSpPr>
          <p:nvPr/>
        </p:nvSpPr>
        <p:spPr>
          <a:xfrm>
            <a:off x="503236" y="873322"/>
            <a:ext cx="4934479" cy="473825"/>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latin typeface="Arial" panose="020B0604020202020204" pitchFamily="34" charset="0"/>
                <a:cs typeface="Arial" panose="020B0604020202020204" pitchFamily="34" charset="0"/>
              </a:rPr>
              <a:t>Question 14</a:t>
            </a:r>
          </a:p>
        </p:txBody>
      </p:sp>
      <p:graphicFrame>
        <p:nvGraphicFramePr>
          <p:cNvPr id="3" name="Table 2">
            <a:extLst>
              <a:ext uri="{FF2B5EF4-FFF2-40B4-BE49-F238E27FC236}">
                <a16:creationId xmlns:a16="http://schemas.microsoft.com/office/drawing/2014/main" id="{6F9C1D48-581D-0F92-0942-7E1ACC76F401}"/>
              </a:ext>
            </a:extLst>
          </p:cNvPr>
          <p:cNvGraphicFramePr>
            <a:graphicFrameLocks noGrp="1"/>
          </p:cNvGraphicFramePr>
          <p:nvPr>
            <p:extLst>
              <p:ext uri="{D42A27DB-BD31-4B8C-83A1-F6EECF244321}">
                <p14:modId xmlns:p14="http://schemas.microsoft.com/office/powerpoint/2010/main" val="45733717"/>
              </p:ext>
            </p:extLst>
          </p:nvPr>
        </p:nvGraphicFramePr>
        <p:xfrm>
          <a:off x="1148232" y="2591951"/>
          <a:ext cx="9771349" cy="3186376"/>
        </p:xfrm>
        <a:graphic>
          <a:graphicData uri="http://schemas.openxmlformats.org/drawingml/2006/table">
            <a:tbl>
              <a:tblPr firstRow="1" bandRow="1">
                <a:tableStyleId>{93296810-A885-4BE3-A3E7-6D5BEEA58F35}</a:tableStyleId>
              </a:tblPr>
              <a:tblGrid>
                <a:gridCol w="3859517">
                  <a:extLst>
                    <a:ext uri="{9D8B030D-6E8A-4147-A177-3AD203B41FA5}">
                      <a16:colId xmlns:a16="http://schemas.microsoft.com/office/drawing/2014/main" val="2611446790"/>
                    </a:ext>
                  </a:extLst>
                </a:gridCol>
                <a:gridCol w="1377773">
                  <a:extLst>
                    <a:ext uri="{9D8B030D-6E8A-4147-A177-3AD203B41FA5}">
                      <a16:colId xmlns:a16="http://schemas.microsoft.com/office/drawing/2014/main" val="1732746556"/>
                    </a:ext>
                  </a:extLst>
                </a:gridCol>
                <a:gridCol w="1919819">
                  <a:extLst>
                    <a:ext uri="{9D8B030D-6E8A-4147-A177-3AD203B41FA5}">
                      <a16:colId xmlns:a16="http://schemas.microsoft.com/office/drawing/2014/main" val="551717337"/>
                    </a:ext>
                  </a:extLst>
                </a:gridCol>
                <a:gridCol w="2614240">
                  <a:extLst>
                    <a:ext uri="{9D8B030D-6E8A-4147-A177-3AD203B41FA5}">
                      <a16:colId xmlns:a16="http://schemas.microsoft.com/office/drawing/2014/main" val="3688084834"/>
                    </a:ext>
                  </a:extLst>
                </a:gridCol>
              </a:tblGrid>
              <a:tr h="361232">
                <a:tc>
                  <a:txBody>
                    <a:bodyPr/>
                    <a:lstStyle/>
                    <a:p>
                      <a:pPr marL="0" marR="0" algn="ctr" defTabSz="914400" rtl="0" eaLnBrk="1" fontAlgn="b" latinLnBrk="0" hangingPunct="1">
                        <a:lnSpc>
                          <a:spcPct val="200000"/>
                        </a:lnSpc>
                        <a:spcBef>
                          <a:spcPts val="0"/>
                        </a:spcBef>
                        <a:spcAft>
                          <a:spcPts val="0"/>
                        </a:spcAft>
                      </a:pPr>
                      <a:r>
                        <a:rPr lang="en-US" sz="1600" b="1" kern="1200" dirty="0">
                          <a:solidFill>
                            <a:schemeClr val="bg1"/>
                          </a:solidFill>
                        </a:rPr>
                        <a:t>TRAINING/PROFESSIONAL DEV</a:t>
                      </a:r>
                      <a:endParaRPr lang="en-US" sz="1600" b="1" kern="1200" dirty="0">
                        <a:solidFill>
                          <a:schemeClr val="bg1"/>
                        </a:solidFill>
                        <a:latin typeface="Arial" panose="020B0604020202020204" pitchFamily="34" charset="0"/>
                        <a:ea typeface="+mn-ea"/>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marR="0" algn="ctr" defTabSz="914400" rtl="0" eaLnBrk="1" fontAlgn="b" latinLnBrk="0" hangingPunct="1">
                        <a:lnSpc>
                          <a:spcPct val="200000"/>
                        </a:lnSpc>
                        <a:spcBef>
                          <a:spcPts val="0"/>
                        </a:spcBef>
                        <a:spcAft>
                          <a:spcPts val="0"/>
                        </a:spcAft>
                      </a:pPr>
                      <a:r>
                        <a:rPr lang="en-US" sz="1600" b="1" kern="1200" dirty="0">
                          <a:solidFill>
                            <a:schemeClr val="bg1"/>
                          </a:solidFill>
                        </a:rPr>
                        <a:t>TRAVEL&amp;SUB</a:t>
                      </a:r>
                      <a:endParaRPr lang="en-US" sz="1600" b="1" kern="1200" dirty="0">
                        <a:solidFill>
                          <a:schemeClr val="bg1"/>
                        </a:solidFill>
                        <a:latin typeface="Arial" panose="020B0604020202020204" pitchFamily="34" charset="0"/>
                        <a:ea typeface="+mn-ea"/>
                        <a:cs typeface="Arial" panose="020B0604020202020204" pitchFamily="34" charset="0"/>
                      </a:endParaRPr>
                    </a:p>
                  </a:txBody>
                  <a:tcPr marL="68580" marR="68580" anchor="ctr">
                    <a:lnT w="12700" cap="flat" cmpd="sng" algn="ctr">
                      <a:solidFill>
                        <a:schemeClr val="tx1"/>
                      </a:solidFill>
                      <a:prstDash val="solid"/>
                      <a:round/>
                      <a:headEnd type="none" w="med" len="med"/>
                      <a:tailEnd type="none" w="med" len="med"/>
                    </a:lnT>
                  </a:tcPr>
                </a:tc>
                <a:tc>
                  <a:txBody>
                    <a:bodyPr/>
                    <a:lstStyle/>
                    <a:p>
                      <a:pPr marL="0" marR="0" algn="ctr" defTabSz="914400" rtl="0" eaLnBrk="1" fontAlgn="b" latinLnBrk="0" hangingPunct="1">
                        <a:lnSpc>
                          <a:spcPct val="200000"/>
                        </a:lnSpc>
                        <a:spcBef>
                          <a:spcPts val="0"/>
                        </a:spcBef>
                        <a:spcAft>
                          <a:spcPts val="0"/>
                        </a:spcAft>
                      </a:pPr>
                      <a:r>
                        <a:rPr lang="en-US" sz="1600" b="1" kern="1200" dirty="0">
                          <a:solidFill>
                            <a:schemeClr val="bg1"/>
                          </a:solidFill>
                        </a:rPr>
                        <a:t>REGISTRATION</a:t>
                      </a:r>
                      <a:endParaRPr lang="en-US" sz="1600" b="1" kern="1200" dirty="0">
                        <a:solidFill>
                          <a:schemeClr val="bg1"/>
                        </a:solidFill>
                        <a:latin typeface="Arial" panose="020B0604020202020204" pitchFamily="34" charset="0"/>
                        <a:ea typeface="+mn-ea"/>
                        <a:cs typeface="Arial" panose="020B0604020202020204" pitchFamily="34" charset="0"/>
                      </a:endParaRPr>
                    </a:p>
                  </a:txBody>
                  <a:tcPr marL="68580" marR="68580" anchor="ctr">
                    <a:lnT w="12700" cap="flat" cmpd="sng" algn="ctr">
                      <a:solidFill>
                        <a:schemeClr val="tx1"/>
                      </a:solidFill>
                      <a:prstDash val="solid"/>
                      <a:round/>
                      <a:headEnd type="none" w="med" len="med"/>
                      <a:tailEnd type="none" w="med" len="med"/>
                    </a:lnT>
                  </a:tcPr>
                </a:tc>
                <a:tc>
                  <a:txBody>
                    <a:bodyPr/>
                    <a:lstStyle/>
                    <a:p>
                      <a:pPr marL="0" marR="0" algn="ctr" defTabSz="914400" rtl="0" eaLnBrk="1" fontAlgn="b" latinLnBrk="0" hangingPunct="1">
                        <a:lnSpc>
                          <a:spcPct val="200000"/>
                        </a:lnSpc>
                        <a:spcBef>
                          <a:spcPts val="0"/>
                        </a:spcBef>
                        <a:spcAft>
                          <a:spcPts val="0"/>
                        </a:spcAft>
                      </a:pPr>
                      <a:r>
                        <a:rPr lang="en-US" sz="1600" b="1" kern="1200" dirty="0">
                          <a:solidFill>
                            <a:schemeClr val="bg1"/>
                          </a:solidFill>
                        </a:rPr>
                        <a:t>TOTAL BUDGETED</a:t>
                      </a:r>
                      <a:endParaRPr lang="en-US" sz="1600" b="1" kern="1200" dirty="0">
                        <a:solidFill>
                          <a:schemeClr val="bg1"/>
                        </a:solidFill>
                        <a:latin typeface="Arial" panose="020B0604020202020204" pitchFamily="34" charset="0"/>
                        <a:ea typeface="+mn-ea"/>
                        <a:cs typeface="Arial" panose="020B0604020202020204" pitchFamily="34" charset="0"/>
                      </a:endParaRPr>
                    </a:p>
                  </a:txBody>
                  <a:tcPr marL="68580" marR="6858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51737065"/>
                  </a:ext>
                </a:extLst>
              </a:tr>
              <a:tr h="497705">
                <a:tc>
                  <a:txBody>
                    <a:bodyPr/>
                    <a:lstStyle/>
                    <a:p>
                      <a:pPr marL="0" marR="0" algn="ctr" defTabSz="914400" rtl="0" eaLnBrk="1" fontAlgn="b" latinLnBrk="0" hangingPunct="1">
                        <a:lnSpc>
                          <a:spcPct val="150000"/>
                        </a:lnSpc>
                        <a:spcBef>
                          <a:spcPts val="0"/>
                        </a:spcBef>
                        <a:spcAft>
                          <a:spcPts val="0"/>
                        </a:spcAft>
                      </a:pPr>
                      <a:r>
                        <a:rPr lang="en-US" sz="1600" b="0" kern="1200" dirty="0">
                          <a:solidFill>
                            <a:schemeClr val="tx1"/>
                          </a:solidFill>
                        </a:rPr>
                        <a:t>ADMIN</a:t>
                      </a:r>
                    </a:p>
                  </a:txBody>
                  <a:tcPr marL="68580" marR="68580" anchor="ctr">
                    <a:lnL w="12700" cap="flat" cmpd="sng" algn="ctr">
                      <a:solidFill>
                        <a:schemeClr val="tx1"/>
                      </a:solidFill>
                      <a:prstDash val="solid"/>
                      <a:round/>
                      <a:headEnd type="none" w="med" len="med"/>
                      <a:tailEnd type="none" w="med" len="med"/>
                    </a:lnL>
                  </a:tcPr>
                </a:tc>
                <a:tc>
                  <a:txBody>
                    <a:bodyPr/>
                    <a:lstStyle/>
                    <a:p>
                      <a:pPr marL="0" marR="0" algn="ctr" defTabSz="914400" rtl="0" eaLnBrk="1" fontAlgn="b" latinLnBrk="0" hangingPunct="1">
                        <a:lnSpc>
                          <a:spcPct val="150000"/>
                        </a:lnSpc>
                        <a:spcBef>
                          <a:spcPts val="0"/>
                        </a:spcBef>
                        <a:spcAft>
                          <a:spcPts val="0"/>
                        </a:spcAft>
                      </a:pPr>
                      <a:r>
                        <a:rPr lang="en-US" sz="1800" b="0" kern="1200" dirty="0">
                          <a:solidFill>
                            <a:schemeClr val="tx1"/>
                          </a:solidFill>
                        </a:rPr>
                        <a:t>$5000</a:t>
                      </a:r>
                      <a:endParaRPr lang="en-US" sz="1800" b="0" kern="1200" dirty="0">
                        <a:solidFill>
                          <a:schemeClr val="tx1"/>
                        </a:solidFill>
                        <a:latin typeface="Arial" panose="020B0604020202020204" pitchFamily="34" charset="0"/>
                        <a:ea typeface="+mn-ea"/>
                        <a:cs typeface="Arial" panose="020B0604020202020204" pitchFamily="34" charset="0"/>
                      </a:endParaRPr>
                    </a:p>
                  </a:txBody>
                  <a:tcPr marL="68580" marR="68580" anchor="ctr"/>
                </a:tc>
                <a:tc>
                  <a:txBody>
                    <a:bodyPr/>
                    <a:lstStyle/>
                    <a:p>
                      <a:pPr marL="0" marR="0" algn="ctr" defTabSz="914400" rtl="0" eaLnBrk="1" fontAlgn="b" latinLnBrk="0" hangingPunct="1">
                        <a:lnSpc>
                          <a:spcPct val="150000"/>
                        </a:lnSpc>
                        <a:spcBef>
                          <a:spcPts val="0"/>
                        </a:spcBef>
                        <a:spcAft>
                          <a:spcPts val="0"/>
                        </a:spcAft>
                      </a:pPr>
                      <a:r>
                        <a:rPr lang="en-US" sz="1800" b="0" kern="1200" dirty="0">
                          <a:solidFill>
                            <a:schemeClr val="tx1"/>
                          </a:solidFill>
                        </a:rPr>
                        <a:t>$1,500</a:t>
                      </a:r>
                      <a:endParaRPr lang="en-US" sz="1800" b="0" kern="1200" dirty="0">
                        <a:solidFill>
                          <a:schemeClr val="tx1"/>
                        </a:solidFill>
                        <a:latin typeface="Arial" panose="020B0604020202020204" pitchFamily="34" charset="0"/>
                        <a:ea typeface="+mn-ea"/>
                        <a:cs typeface="Arial" panose="020B0604020202020204" pitchFamily="34" charset="0"/>
                      </a:endParaRPr>
                    </a:p>
                  </a:txBody>
                  <a:tcPr marL="68580" marR="68580" anchor="ctr"/>
                </a:tc>
                <a:tc>
                  <a:txBody>
                    <a:bodyPr/>
                    <a:lstStyle/>
                    <a:p>
                      <a:pPr marL="0" marR="0" algn="ctr" defTabSz="914400" rtl="0" eaLnBrk="1" fontAlgn="b" latinLnBrk="0" hangingPunct="1">
                        <a:lnSpc>
                          <a:spcPct val="150000"/>
                        </a:lnSpc>
                        <a:spcBef>
                          <a:spcPts val="0"/>
                        </a:spcBef>
                        <a:spcAft>
                          <a:spcPts val="0"/>
                        </a:spcAft>
                      </a:pPr>
                      <a:r>
                        <a:rPr lang="en-US" sz="1800" b="0" kern="1200" dirty="0">
                          <a:solidFill>
                            <a:schemeClr val="tx1"/>
                          </a:solidFill>
                        </a:rPr>
                        <a:t>$6,500</a:t>
                      </a:r>
                      <a:endParaRPr lang="en-US" sz="1800" b="0" kern="1200" dirty="0">
                        <a:solidFill>
                          <a:schemeClr val="tx1"/>
                        </a:solidFill>
                        <a:latin typeface="Arial" panose="020B0604020202020204" pitchFamily="34" charset="0"/>
                        <a:ea typeface="+mn-ea"/>
                        <a:cs typeface="Arial" panose="020B0604020202020204" pitchFamily="34" charset="0"/>
                      </a:endParaRPr>
                    </a:p>
                  </a:txBody>
                  <a:tcPr marL="68580" marR="6858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509207664"/>
                  </a:ext>
                </a:extLst>
              </a:tr>
              <a:tr h="551216">
                <a:tc>
                  <a:txBody>
                    <a:bodyPr/>
                    <a:lstStyle/>
                    <a:p>
                      <a:pPr marL="0" marR="0" algn="ctr" defTabSz="914400" rtl="0" eaLnBrk="1" fontAlgn="b" latinLnBrk="0" hangingPunct="1">
                        <a:lnSpc>
                          <a:spcPct val="150000"/>
                        </a:lnSpc>
                        <a:spcBef>
                          <a:spcPts val="0"/>
                        </a:spcBef>
                        <a:spcAft>
                          <a:spcPts val="0"/>
                        </a:spcAft>
                      </a:pPr>
                      <a:r>
                        <a:rPr lang="en-US" sz="1600" b="0" kern="1200" dirty="0">
                          <a:solidFill>
                            <a:schemeClr val="tx1"/>
                          </a:solidFill>
                        </a:rPr>
                        <a:t>MAINTENANCE</a:t>
                      </a:r>
                      <a:endParaRPr lang="en-US" sz="1600" b="0" kern="1200" dirty="0">
                        <a:solidFill>
                          <a:schemeClr val="tx1"/>
                        </a:solidFill>
                        <a:latin typeface="Arial" panose="020B0604020202020204" pitchFamily="34" charset="0"/>
                        <a:ea typeface="+mn-ea"/>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tcPr>
                </a:tc>
                <a:tc>
                  <a:txBody>
                    <a:bodyPr/>
                    <a:lstStyle/>
                    <a:p>
                      <a:pPr marL="0" marR="0" algn="ctr" defTabSz="914400" rtl="0" eaLnBrk="1" fontAlgn="b" latinLnBrk="0" hangingPunct="1">
                        <a:lnSpc>
                          <a:spcPct val="150000"/>
                        </a:lnSpc>
                        <a:spcBef>
                          <a:spcPts val="0"/>
                        </a:spcBef>
                        <a:spcAft>
                          <a:spcPts val="0"/>
                        </a:spcAft>
                      </a:pPr>
                      <a:r>
                        <a:rPr lang="en-US" sz="1800" b="0" kern="1200" dirty="0">
                          <a:solidFill>
                            <a:schemeClr val="tx1"/>
                          </a:solidFill>
                        </a:rPr>
                        <a:t>$8000</a:t>
                      </a:r>
                      <a:endParaRPr lang="en-US" sz="1800" b="0" kern="1200" dirty="0">
                        <a:solidFill>
                          <a:schemeClr val="tx1"/>
                        </a:solidFill>
                        <a:latin typeface="Arial" panose="020B0604020202020204" pitchFamily="34" charset="0"/>
                        <a:ea typeface="+mn-ea"/>
                        <a:cs typeface="Arial" panose="020B0604020202020204" pitchFamily="34" charset="0"/>
                      </a:endParaRPr>
                    </a:p>
                  </a:txBody>
                  <a:tcPr marL="68580" marR="68580" anchor="ctr"/>
                </a:tc>
                <a:tc>
                  <a:txBody>
                    <a:bodyPr/>
                    <a:lstStyle/>
                    <a:p>
                      <a:pPr marL="0" marR="0" algn="ctr" defTabSz="914400" rtl="0" eaLnBrk="1" fontAlgn="b" latinLnBrk="0" hangingPunct="1">
                        <a:lnSpc>
                          <a:spcPct val="150000"/>
                        </a:lnSpc>
                        <a:spcBef>
                          <a:spcPts val="0"/>
                        </a:spcBef>
                        <a:spcAft>
                          <a:spcPts val="0"/>
                        </a:spcAft>
                      </a:pPr>
                      <a:r>
                        <a:rPr lang="en-US" sz="1800" b="0" kern="1200" dirty="0">
                          <a:solidFill>
                            <a:schemeClr val="tx1"/>
                          </a:solidFill>
                        </a:rPr>
                        <a:t>$8,000</a:t>
                      </a:r>
                      <a:endParaRPr lang="en-US" sz="1800" b="0" kern="1200" dirty="0">
                        <a:solidFill>
                          <a:schemeClr val="tx1"/>
                        </a:solidFill>
                        <a:latin typeface="Arial" panose="020B0604020202020204" pitchFamily="34" charset="0"/>
                        <a:ea typeface="+mn-ea"/>
                        <a:cs typeface="Arial" panose="020B0604020202020204" pitchFamily="34" charset="0"/>
                      </a:endParaRPr>
                    </a:p>
                  </a:txBody>
                  <a:tcPr marL="68580" marR="68580" anchor="ctr"/>
                </a:tc>
                <a:tc>
                  <a:txBody>
                    <a:bodyPr/>
                    <a:lstStyle/>
                    <a:p>
                      <a:pPr marL="0" marR="0" algn="ctr" defTabSz="914400" rtl="0" eaLnBrk="1" fontAlgn="b" latinLnBrk="0" hangingPunct="1">
                        <a:lnSpc>
                          <a:spcPct val="100000"/>
                        </a:lnSpc>
                        <a:spcBef>
                          <a:spcPts val="0"/>
                        </a:spcBef>
                        <a:spcAft>
                          <a:spcPts val="0"/>
                        </a:spcAft>
                      </a:pPr>
                      <a:r>
                        <a:rPr lang="en-US" sz="1800" b="0" kern="1200" dirty="0">
                          <a:solidFill>
                            <a:schemeClr val="tx1"/>
                          </a:solidFill>
                        </a:rPr>
                        <a:t>$16,000</a:t>
                      </a:r>
                      <a:endParaRPr lang="en-US" sz="1800" b="0" kern="1200" dirty="0">
                        <a:solidFill>
                          <a:schemeClr val="tx1"/>
                        </a:solidFill>
                        <a:latin typeface="Arial" panose="020B0604020202020204" pitchFamily="34" charset="0"/>
                        <a:ea typeface="+mn-ea"/>
                        <a:cs typeface="Arial" panose="020B0604020202020204" pitchFamily="34" charset="0"/>
                      </a:endParaRPr>
                    </a:p>
                  </a:txBody>
                  <a:tcPr marL="68580" marR="6858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375509871"/>
                  </a:ext>
                </a:extLst>
              </a:tr>
              <a:tr h="551216">
                <a:tc>
                  <a:txBody>
                    <a:bodyPr/>
                    <a:lstStyle/>
                    <a:p>
                      <a:pPr marL="0" marR="0" algn="ctr" defTabSz="914400" rtl="0" eaLnBrk="1" fontAlgn="b" latinLnBrk="0" hangingPunct="1">
                        <a:lnSpc>
                          <a:spcPct val="150000"/>
                        </a:lnSpc>
                        <a:spcBef>
                          <a:spcPts val="0"/>
                        </a:spcBef>
                        <a:spcAft>
                          <a:spcPts val="0"/>
                        </a:spcAft>
                      </a:pPr>
                      <a:r>
                        <a:rPr lang="en-US" sz="1600" b="0" kern="1200" dirty="0">
                          <a:solidFill>
                            <a:schemeClr val="tx1"/>
                          </a:solidFill>
                        </a:rPr>
                        <a:t>RECEATION</a:t>
                      </a:r>
                      <a:endParaRPr lang="en-US" sz="1600" b="0" kern="1200" dirty="0">
                        <a:solidFill>
                          <a:schemeClr val="tx1"/>
                        </a:solidFill>
                        <a:latin typeface="Arial" panose="020B0604020202020204" pitchFamily="34" charset="0"/>
                        <a:ea typeface="+mn-ea"/>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tcPr>
                </a:tc>
                <a:tc>
                  <a:txBody>
                    <a:bodyPr/>
                    <a:lstStyle/>
                    <a:p>
                      <a:pPr marL="0" marR="0" algn="ctr" defTabSz="914400" rtl="0" eaLnBrk="1" fontAlgn="b" latinLnBrk="0" hangingPunct="1">
                        <a:lnSpc>
                          <a:spcPct val="150000"/>
                        </a:lnSpc>
                        <a:spcBef>
                          <a:spcPts val="0"/>
                        </a:spcBef>
                        <a:spcAft>
                          <a:spcPts val="0"/>
                        </a:spcAft>
                      </a:pPr>
                      <a:r>
                        <a:rPr lang="en-US" sz="1800" b="0" kern="1200" dirty="0">
                          <a:solidFill>
                            <a:schemeClr val="tx1"/>
                          </a:solidFill>
                        </a:rPr>
                        <a:t>$12,000</a:t>
                      </a:r>
                      <a:endParaRPr lang="en-US" sz="1800" b="0" kern="1200" dirty="0">
                        <a:solidFill>
                          <a:schemeClr val="tx1"/>
                        </a:solidFill>
                        <a:latin typeface="Arial" panose="020B0604020202020204" pitchFamily="34" charset="0"/>
                        <a:ea typeface="+mn-ea"/>
                        <a:cs typeface="Arial" panose="020B0604020202020204" pitchFamily="34" charset="0"/>
                      </a:endParaRPr>
                    </a:p>
                  </a:txBody>
                  <a:tcPr marL="68580" marR="68580" anchor="ctr"/>
                </a:tc>
                <a:tc>
                  <a:txBody>
                    <a:bodyPr/>
                    <a:lstStyle/>
                    <a:p>
                      <a:pPr marL="0" marR="0" algn="ctr" defTabSz="914400" rtl="0" eaLnBrk="1" fontAlgn="b" latinLnBrk="0" hangingPunct="1">
                        <a:lnSpc>
                          <a:spcPct val="150000"/>
                        </a:lnSpc>
                        <a:spcBef>
                          <a:spcPts val="0"/>
                        </a:spcBef>
                        <a:spcAft>
                          <a:spcPts val="0"/>
                        </a:spcAft>
                      </a:pPr>
                      <a:r>
                        <a:rPr lang="en-US" sz="1800" b="0" kern="1200" dirty="0">
                          <a:solidFill>
                            <a:schemeClr val="tx1"/>
                          </a:solidFill>
                        </a:rPr>
                        <a:t>$5,000</a:t>
                      </a:r>
                      <a:endParaRPr lang="en-US" sz="1800" b="0" kern="1200" dirty="0">
                        <a:solidFill>
                          <a:schemeClr val="tx1"/>
                        </a:solidFill>
                        <a:latin typeface="Arial" panose="020B0604020202020204" pitchFamily="34" charset="0"/>
                        <a:ea typeface="+mn-ea"/>
                        <a:cs typeface="Arial" panose="020B0604020202020204" pitchFamily="34" charset="0"/>
                      </a:endParaRPr>
                    </a:p>
                  </a:txBody>
                  <a:tcPr marL="68580" marR="68580" anchor="ctr"/>
                </a:tc>
                <a:tc>
                  <a:txBody>
                    <a:bodyPr/>
                    <a:lstStyle/>
                    <a:p>
                      <a:pPr marL="0" marR="0" algn="ctr" defTabSz="914400" rtl="0" eaLnBrk="1" fontAlgn="b" latinLnBrk="0" hangingPunct="1">
                        <a:lnSpc>
                          <a:spcPct val="150000"/>
                        </a:lnSpc>
                        <a:spcBef>
                          <a:spcPts val="0"/>
                        </a:spcBef>
                        <a:spcAft>
                          <a:spcPts val="0"/>
                        </a:spcAft>
                      </a:pPr>
                      <a:r>
                        <a:rPr lang="en-US" sz="1800" b="0" kern="1200" dirty="0">
                          <a:solidFill>
                            <a:schemeClr val="tx1"/>
                          </a:solidFill>
                        </a:rPr>
                        <a:t>$17,000</a:t>
                      </a:r>
                      <a:endParaRPr lang="en-US" sz="1800" b="0" kern="1200" dirty="0">
                        <a:solidFill>
                          <a:schemeClr val="tx1"/>
                        </a:solidFill>
                        <a:latin typeface="Arial" panose="020B0604020202020204" pitchFamily="34" charset="0"/>
                        <a:ea typeface="+mn-ea"/>
                        <a:cs typeface="Arial" panose="020B0604020202020204" pitchFamily="34" charset="0"/>
                      </a:endParaRPr>
                    </a:p>
                  </a:txBody>
                  <a:tcPr marL="68580" marR="6858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497188054"/>
                  </a:ext>
                </a:extLst>
              </a:tr>
              <a:tr h="551216">
                <a:tc>
                  <a:txBody>
                    <a:bodyPr/>
                    <a:lstStyle/>
                    <a:p>
                      <a:pPr marL="0" marR="0" algn="ctr" defTabSz="914400" rtl="0" eaLnBrk="1" fontAlgn="b" latinLnBrk="0" hangingPunct="1">
                        <a:lnSpc>
                          <a:spcPct val="150000"/>
                        </a:lnSpc>
                        <a:spcBef>
                          <a:spcPts val="0"/>
                        </a:spcBef>
                        <a:spcAft>
                          <a:spcPts val="0"/>
                        </a:spcAft>
                      </a:pPr>
                      <a:r>
                        <a:rPr lang="en-US" sz="1600" b="0" kern="1200" dirty="0">
                          <a:solidFill>
                            <a:schemeClr val="tx1"/>
                          </a:solidFill>
                        </a:rPr>
                        <a:t>YOUTH &amp; FAMILIES</a:t>
                      </a:r>
                      <a:endParaRPr lang="en-US" sz="1600" b="0" kern="1200" dirty="0">
                        <a:solidFill>
                          <a:schemeClr val="tx1"/>
                        </a:solidFill>
                        <a:latin typeface="Arial" panose="020B0604020202020204" pitchFamily="34" charset="0"/>
                        <a:ea typeface="+mn-ea"/>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tcPr>
                </a:tc>
                <a:tc>
                  <a:txBody>
                    <a:bodyPr/>
                    <a:lstStyle/>
                    <a:p>
                      <a:pPr marL="0" marR="0" algn="ctr" defTabSz="914400" rtl="0" eaLnBrk="1" fontAlgn="b" latinLnBrk="0" hangingPunct="1">
                        <a:lnSpc>
                          <a:spcPct val="150000"/>
                        </a:lnSpc>
                        <a:spcBef>
                          <a:spcPts val="0"/>
                        </a:spcBef>
                        <a:spcAft>
                          <a:spcPts val="0"/>
                        </a:spcAft>
                      </a:pPr>
                      <a:r>
                        <a:rPr lang="en-US" sz="1800" b="0" kern="1200" dirty="0">
                          <a:solidFill>
                            <a:schemeClr val="tx1"/>
                          </a:solidFill>
                        </a:rPr>
                        <a:t>$14,000</a:t>
                      </a:r>
                      <a:endParaRPr lang="en-US" sz="1800" b="0" kern="1200" dirty="0">
                        <a:solidFill>
                          <a:schemeClr val="tx1"/>
                        </a:solidFill>
                        <a:latin typeface="Arial" panose="020B0604020202020204" pitchFamily="34" charset="0"/>
                        <a:ea typeface="+mn-ea"/>
                        <a:cs typeface="Arial" panose="020B0604020202020204" pitchFamily="34" charset="0"/>
                      </a:endParaRPr>
                    </a:p>
                  </a:txBody>
                  <a:tcPr marL="68580" marR="68580" anchor="ctr"/>
                </a:tc>
                <a:tc>
                  <a:txBody>
                    <a:bodyPr/>
                    <a:lstStyle/>
                    <a:p>
                      <a:pPr marL="0" marR="0" algn="ctr" defTabSz="914400" rtl="0" eaLnBrk="1" fontAlgn="b" latinLnBrk="0" hangingPunct="1">
                        <a:lnSpc>
                          <a:spcPct val="150000"/>
                        </a:lnSpc>
                        <a:spcBef>
                          <a:spcPts val="0"/>
                        </a:spcBef>
                        <a:spcAft>
                          <a:spcPts val="0"/>
                        </a:spcAft>
                      </a:pPr>
                      <a:r>
                        <a:rPr lang="en-US" sz="1800" b="0" kern="1200" dirty="0">
                          <a:solidFill>
                            <a:schemeClr val="tx1"/>
                          </a:solidFill>
                        </a:rPr>
                        <a:t>$3,500</a:t>
                      </a:r>
                      <a:endParaRPr lang="en-US" sz="1800" b="0" kern="1200" dirty="0">
                        <a:solidFill>
                          <a:schemeClr val="tx1"/>
                        </a:solidFill>
                        <a:latin typeface="Arial" panose="020B0604020202020204" pitchFamily="34" charset="0"/>
                        <a:ea typeface="+mn-ea"/>
                        <a:cs typeface="Arial" panose="020B0604020202020204" pitchFamily="34" charset="0"/>
                      </a:endParaRPr>
                    </a:p>
                  </a:txBody>
                  <a:tcPr marL="68580" marR="68580" anchor="ctr"/>
                </a:tc>
                <a:tc>
                  <a:txBody>
                    <a:bodyPr/>
                    <a:lstStyle/>
                    <a:p>
                      <a:pPr marL="0" marR="0" algn="ctr" defTabSz="914400" rtl="0" eaLnBrk="1" fontAlgn="b" latinLnBrk="0" hangingPunct="1">
                        <a:lnSpc>
                          <a:spcPct val="150000"/>
                        </a:lnSpc>
                        <a:spcBef>
                          <a:spcPts val="0"/>
                        </a:spcBef>
                        <a:spcAft>
                          <a:spcPts val="0"/>
                        </a:spcAft>
                      </a:pPr>
                      <a:r>
                        <a:rPr lang="en-US" sz="1800" b="0" kern="1200" dirty="0">
                          <a:solidFill>
                            <a:schemeClr val="tx1"/>
                          </a:solidFill>
                        </a:rPr>
                        <a:t>$17,500</a:t>
                      </a:r>
                      <a:endParaRPr lang="en-US" sz="1800" b="0" kern="1200" dirty="0">
                        <a:solidFill>
                          <a:schemeClr val="tx1"/>
                        </a:solidFill>
                        <a:latin typeface="Arial" panose="020B0604020202020204" pitchFamily="34" charset="0"/>
                        <a:ea typeface="+mn-ea"/>
                        <a:cs typeface="Arial" panose="020B0604020202020204" pitchFamily="34" charset="0"/>
                      </a:endParaRPr>
                    </a:p>
                  </a:txBody>
                  <a:tcPr marL="68580" marR="6858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753324806"/>
                  </a:ext>
                </a:extLst>
              </a:tr>
              <a:tr h="551216">
                <a:tc>
                  <a:txBody>
                    <a:bodyPr/>
                    <a:lstStyle/>
                    <a:p>
                      <a:pPr marL="0" marR="0" algn="ctr" defTabSz="914400" rtl="0" eaLnBrk="1" fontAlgn="b" latinLnBrk="0" hangingPunct="1">
                        <a:lnSpc>
                          <a:spcPct val="150000"/>
                        </a:lnSpc>
                        <a:spcBef>
                          <a:spcPts val="0"/>
                        </a:spcBef>
                        <a:spcAft>
                          <a:spcPts val="0"/>
                        </a:spcAft>
                      </a:pPr>
                      <a:r>
                        <a:rPr lang="en-US" sz="1600" b="1" u="none" kern="1200" dirty="0">
                          <a:solidFill>
                            <a:schemeClr val="tx1"/>
                          </a:solidFill>
                        </a:rPr>
                        <a:t>TOTAL</a:t>
                      </a:r>
                      <a:endParaRPr lang="en-US" sz="1600" b="1" u="none" kern="1200" dirty="0">
                        <a:solidFill>
                          <a:schemeClr val="tx1"/>
                        </a:solidFill>
                        <a:latin typeface="Arial" panose="020B0604020202020204" pitchFamily="34" charset="0"/>
                        <a:ea typeface="+mn-ea"/>
                        <a:cs typeface="Arial" panose="020B0604020202020204" pitchFamily="34" charset="0"/>
                      </a:endParaRPr>
                    </a:p>
                  </a:txBody>
                  <a:tcPr marL="68580" marR="6858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marR="0" algn="ctr" defTabSz="914400" rtl="0" eaLnBrk="1" fontAlgn="b" latinLnBrk="0" hangingPunct="1">
                        <a:lnSpc>
                          <a:spcPct val="150000"/>
                        </a:lnSpc>
                        <a:spcBef>
                          <a:spcPts val="0"/>
                        </a:spcBef>
                        <a:spcAft>
                          <a:spcPts val="0"/>
                        </a:spcAft>
                      </a:pPr>
                      <a:r>
                        <a:rPr lang="en-US" sz="1800" b="1" u="none" kern="1200" dirty="0">
                          <a:solidFill>
                            <a:schemeClr val="tx1"/>
                          </a:solidFill>
                        </a:rPr>
                        <a:t>$39,000</a:t>
                      </a:r>
                      <a:endParaRPr lang="en-US" sz="1800" b="1" u="none" kern="1200" dirty="0">
                        <a:solidFill>
                          <a:schemeClr val="tx1"/>
                        </a:solidFill>
                        <a:latin typeface="Arial" panose="020B0604020202020204" pitchFamily="34" charset="0"/>
                        <a:ea typeface="+mn-ea"/>
                        <a:cs typeface="Arial" panose="020B0604020202020204" pitchFamily="34" charset="0"/>
                      </a:endParaRPr>
                    </a:p>
                  </a:txBody>
                  <a:tcPr marL="68580" marR="68580" anchor="ctr">
                    <a:lnB w="12700" cap="flat" cmpd="sng" algn="ctr">
                      <a:solidFill>
                        <a:schemeClr val="tx1"/>
                      </a:solidFill>
                      <a:prstDash val="solid"/>
                      <a:round/>
                      <a:headEnd type="none" w="med" len="med"/>
                      <a:tailEnd type="none" w="med" len="med"/>
                    </a:lnB>
                  </a:tcPr>
                </a:tc>
                <a:tc>
                  <a:txBody>
                    <a:bodyPr/>
                    <a:lstStyle/>
                    <a:p>
                      <a:pPr marL="0" marR="0" algn="ctr" defTabSz="914400" rtl="0" eaLnBrk="1" fontAlgn="b" latinLnBrk="0" hangingPunct="1">
                        <a:lnSpc>
                          <a:spcPct val="150000"/>
                        </a:lnSpc>
                        <a:spcBef>
                          <a:spcPts val="0"/>
                        </a:spcBef>
                        <a:spcAft>
                          <a:spcPts val="0"/>
                        </a:spcAft>
                      </a:pPr>
                      <a:r>
                        <a:rPr lang="en-US" sz="1800" b="1" u="none" kern="1200" dirty="0">
                          <a:solidFill>
                            <a:schemeClr val="tx1"/>
                          </a:solidFill>
                        </a:rPr>
                        <a:t>$18,000</a:t>
                      </a:r>
                      <a:endParaRPr lang="en-US" sz="1800" b="1" u="none" kern="1200" dirty="0">
                        <a:solidFill>
                          <a:schemeClr val="tx1"/>
                        </a:solidFill>
                        <a:latin typeface="Arial" panose="020B0604020202020204" pitchFamily="34" charset="0"/>
                        <a:ea typeface="+mn-ea"/>
                        <a:cs typeface="Arial" panose="020B0604020202020204" pitchFamily="34" charset="0"/>
                      </a:endParaRPr>
                    </a:p>
                  </a:txBody>
                  <a:tcPr marL="68580" marR="68580" anchor="ctr">
                    <a:lnB w="12700" cap="flat" cmpd="sng" algn="ctr">
                      <a:solidFill>
                        <a:schemeClr val="tx1"/>
                      </a:solidFill>
                      <a:prstDash val="solid"/>
                      <a:round/>
                      <a:headEnd type="none" w="med" len="med"/>
                      <a:tailEnd type="none" w="med" len="med"/>
                    </a:lnB>
                  </a:tcPr>
                </a:tc>
                <a:tc>
                  <a:txBody>
                    <a:bodyPr/>
                    <a:lstStyle/>
                    <a:p>
                      <a:pPr marL="0" marR="0" algn="ctr" defTabSz="914400" rtl="0" eaLnBrk="1" fontAlgn="b" latinLnBrk="0" hangingPunct="1">
                        <a:lnSpc>
                          <a:spcPct val="150000"/>
                        </a:lnSpc>
                        <a:spcBef>
                          <a:spcPts val="0"/>
                        </a:spcBef>
                        <a:spcAft>
                          <a:spcPts val="0"/>
                        </a:spcAft>
                      </a:pPr>
                      <a:r>
                        <a:rPr lang="en-US" sz="1800" b="1" u="none" kern="1200" dirty="0">
                          <a:solidFill>
                            <a:schemeClr val="tx1"/>
                          </a:solidFill>
                        </a:rPr>
                        <a:t> $57,000</a:t>
                      </a:r>
                      <a:endParaRPr lang="en-US" sz="1800" b="1" u="none" kern="1200" dirty="0">
                        <a:solidFill>
                          <a:schemeClr val="tx1"/>
                        </a:solidFill>
                        <a:latin typeface="Arial" panose="020B0604020202020204" pitchFamily="34" charset="0"/>
                        <a:ea typeface="+mn-ea"/>
                        <a:cs typeface="Arial" panose="020B0604020202020204" pitchFamily="34" charset="0"/>
                      </a:endParaRPr>
                    </a:p>
                  </a:txBody>
                  <a:tcPr marL="68580" marR="6858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31791721"/>
                  </a:ext>
                </a:extLst>
              </a:tr>
            </a:tbl>
          </a:graphicData>
        </a:graphic>
      </p:graphicFrame>
    </p:spTree>
    <p:extLst>
      <p:ext uri="{BB962C8B-B14F-4D97-AF65-F5344CB8AC3E}">
        <p14:creationId xmlns:p14="http://schemas.microsoft.com/office/powerpoint/2010/main" val="15019831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2"/>
          </p:nvPr>
        </p:nvSpPr>
        <p:spPr>
          <a:xfrm>
            <a:off x="46849" y="698303"/>
            <a:ext cx="7415047" cy="473825"/>
          </a:xfrm>
        </p:spPr>
        <p:txBody>
          <a:bodyPr>
            <a:noAutofit/>
          </a:bodyPr>
          <a:lstStyle/>
          <a:p>
            <a:pPr marL="1828800" indent="-1600200">
              <a:lnSpc>
                <a:spcPct val="120000"/>
              </a:lnSpc>
              <a:spcBef>
                <a:spcPts val="0"/>
              </a:spcBef>
              <a:spcAft>
                <a:spcPts val="0"/>
              </a:spcAft>
              <a:buNone/>
            </a:pPr>
            <a:r>
              <a:rPr lang="en-US" sz="3200" b="1" dirty="0"/>
              <a:t>Question 15 	</a:t>
            </a:r>
          </a:p>
          <a:p>
            <a:pPr marL="1828800" indent="-1600200">
              <a:lnSpc>
                <a:spcPct val="120000"/>
              </a:lnSpc>
              <a:spcBef>
                <a:spcPts val="0"/>
              </a:spcBef>
              <a:spcAft>
                <a:spcPts val="0"/>
              </a:spcAft>
              <a:buNone/>
            </a:pPr>
            <a:r>
              <a:rPr lang="en-US" sz="1600" b="1" dirty="0"/>
              <a:t>Provide </a:t>
            </a:r>
            <a:r>
              <a:rPr lang="en-US" sz="1600" b="1" kern="100" dirty="0"/>
              <a:t>FY2025 proposed organizational chart with the total number of employees </a:t>
            </a:r>
            <a:r>
              <a:rPr lang="en-US" sz="1600" b="1" dirty="0"/>
              <a:t>(i.e., permanent, temporary, contract, vacancies).</a:t>
            </a:r>
          </a:p>
          <a:p>
            <a:endParaRPr lang="en-US" sz="1800" b="1" dirty="0">
              <a:solidFill>
                <a:srgbClr val="000000"/>
              </a:solidFill>
              <a:latin typeface="Times New Roman" panose="02020603050405020304" pitchFamily="18" charset="0"/>
            </a:endParaRPr>
          </a:p>
        </p:txBody>
      </p:sp>
      <p:sp>
        <p:nvSpPr>
          <p:cNvPr id="11" name="Rectangle 10">
            <a:extLst>
              <a:ext uri="{FF2B5EF4-FFF2-40B4-BE49-F238E27FC236}">
                <a16:creationId xmlns:a16="http://schemas.microsoft.com/office/drawing/2014/main" id="{73582CB3-A9DB-4CA3-BF83-39544AB171D1}"/>
              </a:ext>
            </a:extLst>
          </p:cNvPr>
          <p:cNvSpPr/>
          <p:nvPr/>
        </p:nvSpPr>
        <p:spPr>
          <a:xfrm>
            <a:off x="1185644" y="4043581"/>
            <a:ext cx="6096000" cy="707886"/>
          </a:xfrm>
          <a:prstGeom prst="rect">
            <a:avLst/>
          </a:prstGeom>
        </p:spPr>
        <p:txBody>
          <a:bodyPr>
            <a:spAutoFit/>
          </a:bodyPr>
          <a:lstStyle/>
          <a:p>
            <a:endParaRPr lang="en-US" sz="2000" dirty="0">
              <a:solidFill>
                <a:srgbClr val="000000"/>
              </a:solidFill>
              <a:latin typeface="Times New Roman" panose="02020603050405020304" pitchFamily="18" charset="0"/>
            </a:endParaRPr>
          </a:p>
          <a:p>
            <a:r>
              <a:rPr lang="en-US" sz="2000" dirty="0">
                <a:solidFill>
                  <a:srgbClr val="000000"/>
                </a:solidFill>
                <a:latin typeface="Times New Roman" panose="02020603050405020304" pitchFamily="18" charset="0"/>
              </a:rPr>
              <a:t> </a:t>
            </a:r>
            <a:endParaRPr lang="en-US" dirty="0">
              <a:solidFill>
                <a:srgbClr val="000000"/>
              </a:solidFill>
              <a:latin typeface="Times New Roman" panose="02020603050405020304" pitchFamily="18" charset="0"/>
            </a:endParaRPr>
          </a:p>
        </p:txBody>
      </p:sp>
      <p:pic>
        <p:nvPicPr>
          <p:cNvPr id="5" name="Picture 4">
            <a:extLst>
              <a:ext uri="{FF2B5EF4-FFF2-40B4-BE49-F238E27FC236}">
                <a16:creationId xmlns:a16="http://schemas.microsoft.com/office/drawing/2014/main" id="{8529B59B-6516-40E5-4639-CBEE5398ADB1}"/>
              </a:ext>
            </a:extLst>
          </p:cNvPr>
          <p:cNvPicPr>
            <a:picLocks noChangeAspect="1"/>
          </p:cNvPicPr>
          <p:nvPr/>
        </p:nvPicPr>
        <p:blipFill>
          <a:blip r:embed="rId3"/>
          <a:stretch>
            <a:fillRect/>
          </a:stretch>
        </p:blipFill>
        <p:spPr>
          <a:xfrm>
            <a:off x="725844" y="1847088"/>
            <a:ext cx="10436371" cy="4846320"/>
          </a:xfrm>
          <a:prstGeom prst="rect">
            <a:avLst/>
          </a:prstGeom>
        </p:spPr>
      </p:pic>
      <p:pic>
        <p:nvPicPr>
          <p:cNvPr id="4" name="Picture 3">
            <a:extLst>
              <a:ext uri="{FF2B5EF4-FFF2-40B4-BE49-F238E27FC236}">
                <a16:creationId xmlns:a16="http://schemas.microsoft.com/office/drawing/2014/main" id="{06EA86D1-6531-CFE5-7243-76AECD10B7BF}"/>
              </a:ext>
            </a:extLst>
          </p:cNvPr>
          <p:cNvPicPr>
            <a:picLocks noChangeAspect="1"/>
          </p:cNvPicPr>
          <p:nvPr/>
        </p:nvPicPr>
        <p:blipFill>
          <a:blip r:embed="rId4">
            <a:extLst>
              <a:ext uri="{28A0092B-C50C-407E-A947-70E740481C1C}">
                <a14:useLocalDpi xmlns:a14="http://schemas.microsoft.com/office/drawing/2010/main" val="0"/>
              </a:ext>
            </a:extLst>
          </a:blip>
          <a:srcRect l="19271" r="18140" b="30008"/>
          <a:stretch>
            <a:fillRect/>
          </a:stretch>
        </p:blipFill>
        <p:spPr>
          <a:xfrm>
            <a:off x="158416" y="2591669"/>
            <a:ext cx="871369" cy="720948"/>
          </a:xfrm>
          <a:prstGeom prst="rect">
            <a:avLst/>
          </a:prstGeom>
          <a:ln>
            <a:noFill/>
          </a:ln>
          <a:effectLst>
            <a:softEdge rad="112500"/>
          </a:effectLst>
        </p:spPr>
      </p:pic>
      <p:pic>
        <p:nvPicPr>
          <p:cNvPr id="7" name="Picture 6">
            <a:extLst>
              <a:ext uri="{FF2B5EF4-FFF2-40B4-BE49-F238E27FC236}">
                <a16:creationId xmlns:a16="http://schemas.microsoft.com/office/drawing/2014/main" id="{09583530-5FF4-EF33-FE38-FEF29CC79160}"/>
              </a:ext>
            </a:extLst>
          </p:cNvPr>
          <p:cNvPicPr>
            <a:picLocks noChangeAspect="1"/>
          </p:cNvPicPr>
          <p:nvPr/>
        </p:nvPicPr>
        <p:blipFill>
          <a:blip r:embed="rId5">
            <a:extLst>
              <a:ext uri="{28A0092B-C50C-407E-A947-70E740481C1C}">
                <a14:useLocalDpi xmlns:a14="http://schemas.microsoft.com/office/drawing/2010/main" val="0"/>
              </a:ext>
            </a:extLst>
          </a:blip>
          <a:srcRect l="9675" t="6183" r="6900" b="32182"/>
          <a:stretch>
            <a:fillRect/>
          </a:stretch>
        </p:blipFill>
        <p:spPr>
          <a:xfrm>
            <a:off x="8560882" y="1873418"/>
            <a:ext cx="1099485" cy="1032734"/>
          </a:xfrm>
          <a:prstGeom prst="ellipse">
            <a:avLst/>
          </a:prstGeom>
          <a:ln>
            <a:noFill/>
          </a:ln>
          <a:effectLst>
            <a:softEdge rad="112500"/>
          </a:effectLst>
        </p:spPr>
      </p:pic>
      <p:pic>
        <p:nvPicPr>
          <p:cNvPr id="9" name="Picture 8">
            <a:extLst>
              <a:ext uri="{FF2B5EF4-FFF2-40B4-BE49-F238E27FC236}">
                <a16:creationId xmlns:a16="http://schemas.microsoft.com/office/drawing/2014/main" id="{C5ED9CD2-F2C8-B3F8-B4D0-D6B7F4644B43}"/>
              </a:ext>
            </a:extLst>
          </p:cNvPr>
          <p:cNvPicPr>
            <a:picLocks noChangeAspect="1"/>
          </p:cNvPicPr>
          <p:nvPr/>
        </p:nvPicPr>
        <p:blipFill>
          <a:blip r:embed="rId6">
            <a:extLst>
              <a:ext uri="{28A0092B-C50C-407E-A947-70E740481C1C}">
                <a14:useLocalDpi xmlns:a14="http://schemas.microsoft.com/office/drawing/2010/main" val="0"/>
              </a:ext>
            </a:extLst>
          </a:blip>
          <a:srcRect l="33299" t="-1" r="29843" b="58153"/>
          <a:stretch>
            <a:fillRect/>
          </a:stretch>
        </p:blipFill>
        <p:spPr>
          <a:xfrm>
            <a:off x="10366215" y="2563482"/>
            <a:ext cx="606586" cy="501873"/>
          </a:xfrm>
          <a:prstGeom prst="rect">
            <a:avLst/>
          </a:prstGeom>
          <a:ln>
            <a:noFill/>
          </a:ln>
          <a:effectLst>
            <a:outerShdw blurRad="190500" algn="tl" rotWithShape="0">
              <a:srgbClr val="000000">
                <a:alpha val="70000"/>
              </a:srgbClr>
            </a:outerShdw>
          </a:effectLst>
        </p:spPr>
      </p:pic>
      <p:pic>
        <p:nvPicPr>
          <p:cNvPr id="12" name="Picture 11">
            <a:extLst>
              <a:ext uri="{FF2B5EF4-FFF2-40B4-BE49-F238E27FC236}">
                <a16:creationId xmlns:a16="http://schemas.microsoft.com/office/drawing/2014/main" id="{2DF63FE9-1E0E-30A0-A41D-72167F68DB0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97213" y="2093471"/>
            <a:ext cx="697553" cy="720948"/>
          </a:xfrm>
          <a:prstGeom prst="rect">
            <a:avLst/>
          </a:prstGeom>
          <a:ln>
            <a:noFill/>
          </a:ln>
          <a:effectLst>
            <a:softEdge rad="112500"/>
          </a:effectLst>
        </p:spPr>
      </p:pic>
    </p:spTree>
    <p:extLst>
      <p:ext uri="{BB962C8B-B14F-4D97-AF65-F5344CB8AC3E}">
        <p14:creationId xmlns:p14="http://schemas.microsoft.com/office/powerpoint/2010/main" val="14923822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3321fc13-479b-40c6-9b33-1f0a5d8c33e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1FB60F626377C48A364B8FEF3DCFC9A" ma:contentTypeVersion="13" ma:contentTypeDescription="Create a new document." ma:contentTypeScope="" ma:versionID="6d6de837026a5063cfa3fb580aa790d0">
  <xsd:schema xmlns:xsd="http://www.w3.org/2001/XMLSchema" xmlns:xs="http://www.w3.org/2001/XMLSchema" xmlns:p="http://schemas.microsoft.com/office/2006/metadata/properties" xmlns:ns3="cd50b483-5c84-4afb-ae96-591489a13360" xmlns:ns4="3321fc13-479b-40c6-9b33-1f0a5d8c33e8" targetNamespace="http://schemas.microsoft.com/office/2006/metadata/properties" ma:root="true" ma:fieldsID="c8956b8ff6b53b238294559f5f86d2c3" ns3:_="" ns4:_="">
    <xsd:import namespace="cd50b483-5c84-4afb-ae96-591489a13360"/>
    <xsd:import namespace="3321fc13-479b-40c6-9b33-1f0a5d8c33e8"/>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ServiceLocation" minOccurs="0"/>
                <xsd:element ref="ns4:MediaLengthInSeconds" minOccurs="0"/>
                <xsd:element ref="ns4: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50b483-5c84-4afb-ae96-591489a13360"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321fc13-479b-40c6-9b33-1f0a5d8c33e8"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_activity" ma:index="20"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36FCB78-8611-49DD-819C-21AFB698FC91}">
  <ds:schemaRefs>
    <ds:schemaRef ds:uri="3321fc13-479b-40c6-9b33-1f0a5d8c33e8"/>
    <ds:schemaRef ds:uri="cd50b483-5c84-4afb-ae96-591489a1336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636EE04-3D32-481E-8F1E-D52ADBDCEAEF}">
  <ds:schemaRefs>
    <ds:schemaRef ds:uri="http://schemas.microsoft.com/sharepoint/v3/contenttype/forms"/>
  </ds:schemaRefs>
</ds:datastoreItem>
</file>

<file path=customXml/itemProps3.xml><?xml version="1.0" encoding="utf-8"?>
<ds:datastoreItem xmlns:ds="http://schemas.openxmlformats.org/officeDocument/2006/customXml" ds:itemID="{A90936FF-D497-412E-BD93-FFA6A8A26B96}">
  <ds:schemaRefs>
    <ds:schemaRef ds:uri="3321fc13-479b-40c6-9b33-1f0a5d8c33e8"/>
    <ds:schemaRef ds:uri="cd50b483-5c84-4afb-ae96-591489a1336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3696</TotalTime>
  <Words>6506</Words>
  <Application>Microsoft Office PowerPoint</Application>
  <PresentationFormat>Widescreen</PresentationFormat>
  <Paragraphs>1150</Paragraphs>
  <Slides>47</Slides>
  <Notes>14</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47</vt:i4>
      </vt:variant>
    </vt:vector>
  </HeadingPairs>
  <TitlesOfParts>
    <vt:vector size="56" baseType="lpstr">
      <vt:lpstr>Aptos</vt:lpstr>
      <vt:lpstr>Aptos Narrow</vt:lpstr>
      <vt:lpstr>Arial</vt:lpstr>
      <vt:lpstr>Calibri</vt:lpstr>
      <vt:lpstr>Calibri Light</vt:lpstr>
      <vt:lpstr>Times New Roman</vt:lpstr>
      <vt:lpstr>Wingdings</vt:lpstr>
      <vt:lpstr>Office Theme</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 2024 Budget Hearings Real estate &amp; Housing department</dc:title>
  <dc:creator>John M. Wehmeyer</dc:creator>
  <cp:lastModifiedBy>Carmen L. Ferguson</cp:lastModifiedBy>
  <cp:revision>22</cp:revision>
  <dcterms:created xsi:type="dcterms:W3CDTF">2023-02-09T18:35:57Z</dcterms:created>
  <dcterms:modified xsi:type="dcterms:W3CDTF">2026-04-17T18:14:52Z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0x01010011FB60F626377C48A364B8FEF3DCFC9A</vt:lpwstr>
  </property>
</Properties>
</file>