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400" r:id="rId2"/>
    <p:sldId id="387" r:id="rId3"/>
    <p:sldId id="424" r:id="rId4"/>
    <p:sldId id="425" r:id="rId5"/>
    <p:sldId id="426" r:id="rId6"/>
    <p:sldId id="390" r:id="rId7"/>
    <p:sldId id="392" r:id="rId8"/>
    <p:sldId id="393" r:id="rId9"/>
    <p:sldId id="427" r:id="rId10"/>
    <p:sldId id="419" r:id="rId11"/>
    <p:sldId id="312" r:id="rId12"/>
    <p:sldId id="313" r:id="rId13"/>
    <p:sldId id="314" r:id="rId14"/>
    <p:sldId id="299" r:id="rId15"/>
    <p:sldId id="258" r:id="rId16"/>
    <p:sldId id="406" r:id="rId17"/>
    <p:sldId id="428" r:id="rId18"/>
    <p:sldId id="342" r:id="rId19"/>
    <p:sldId id="341" r:id="rId20"/>
    <p:sldId id="378" r:id="rId21"/>
    <p:sldId id="379" r:id="rId22"/>
    <p:sldId id="380" r:id="rId23"/>
    <p:sldId id="381" r:id="rId24"/>
    <p:sldId id="421" r:id="rId25"/>
    <p:sldId id="420" r:id="rId26"/>
    <p:sldId id="259" r:id="rId27"/>
    <p:sldId id="376" r:id="rId28"/>
    <p:sldId id="346" r:id="rId29"/>
    <p:sldId id="347" r:id="rId30"/>
    <p:sldId id="422" r:id="rId31"/>
    <p:sldId id="261" r:id="rId32"/>
    <p:sldId id="358" r:id="rId33"/>
    <p:sldId id="360" r:id="rId34"/>
    <p:sldId id="359" r:id="rId35"/>
    <p:sldId id="349" r:id="rId36"/>
    <p:sldId id="273" r:id="rId37"/>
    <p:sldId id="294" r:id="rId38"/>
    <p:sldId id="263" r:id="rId39"/>
    <p:sldId id="384" r:id="rId40"/>
    <p:sldId id="295" r:id="rId41"/>
    <p:sldId id="303" r:id="rId42"/>
    <p:sldId id="385" r:id="rId43"/>
    <p:sldId id="423" r:id="rId44"/>
    <p:sldId id="262" r:id="rId45"/>
    <p:sldId id="274" r:id="rId46"/>
    <p:sldId id="413" r:id="rId47"/>
    <p:sldId id="320" r:id="rId48"/>
    <p:sldId id="351" r:id="rId49"/>
    <p:sldId id="264" r:id="rId50"/>
    <p:sldId id="325" r:id="rId51"/>
    <p:sldId id="352" r:id="rId52"/>
    <p:sldId id="363" r:id="rId53"/>
    <p:sldId id="266" r:id="rId54"/>
    <p:sldId id="278" r:id="rId55"/>
    <p:sldId id="371" r:id="rId56"/>
    <p:sldId id="335" r:id="rId57"/>
    <p:sldId id="280" r:id="rId58"/>
    <p:sldId id="279" r:id="rId59"/>
    <p:sldId id="282" r:id="rId60"/>
    <p:sldId id="364" r:id="rId61"/>
    <p:sldId id="289" r:id="rId62"/>
    <p:sldId id="405" r:id="rId63"/>
    <p:sldId id="292" r:id="rId64"/>
    <p:sldId id="333" r:id="rId65"/>
    <p:sldId id="291" r:id="rId66"/>
    <p:sldId id="404" r:id="rId67"/>
    <p:sldId id="403" r:id="rId68"/>
    <p:sldId id="353" r:id="rId6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B9AF"/>
    <a:srgbClr val="DADBD4"/>
    <a:srgbClr val="DDA15D"/>
    <a:srgbClr val="E6B071"/>
    <a:srgbClr val="DBAB77"/>
    <a:srgbClr val="6C869D"/>
    <a:srgbClr val="353831"/>
    <a:srgbClr val="D4D5CD"/>
    <a:srgbClr val="5B9BD5"/>
    <a:srgbClr val="D2DE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91" autoAdjust="0"/>
    <p:restoredTop sz="94660"/>
  </p:normalViewPr>
  <p:slideViewPr>
    <p:cSldViewPr snapToGrid="0">
      <p:cViewPr varScale="1">
        <p:scale>
          <a:sx n="111" d="100"/>
          <a:sy n="111" d="100"/>
        </p:scale>
        <p:origin x="4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cent Carroccia" userId="cc9cf6b4-c043-4b51-b60a-a2c61e8015d4" providerId="ADAL" clId="{C882F519-6D40-4946-93BE-42B044915DC4}"/>
    <pc:docChg chg="undo custSel addSld modSld modMainMaster">
      <pc:chgData name="Vincent Carroccia" userId="cc9cf6b4-c043-4b51-b60a-a2c61e8015d4" providerId="ADAL" clId="{C882F519-6D40-4946-93BE-42B044915DC4}" dt="2026-04-08T19:31:49.608" v="273" actId="20577"/>
      <pc:docMkLst>
        <pc:docMk/>
      </pc:docMkLst>
      <pc:sldChg chg="modSp mod">
        <pc:chgData name="Vincent Carroccia" userId="cc9cf6b4-c043-4b51-b60a-a2c61e8015d4" providerId="ADAL" clId="{C882F519-6D40-4946-93BE-42B044915DC4}" dt="2026-04-07T17:46:13.983" v="18" actId="255"/>
        <pc:sldMkLst>
          <pc:docMk/>
          <pc:sldMk cId="3662186489" sldId="258"/>
        </pc:sldMkLst>
        <pc:spChg chg="mod">
          <ac:chgData name="Vincent Carroccia" userId="cc9cf6b4-c043-4b51-b60a-a2c61e8015d4" providerId="ADAL" clId="{C882F519-6D40-4946-93BE-42B044915DC4}" dt="2026-04-07T17:46:13.983" v="18" actId="255"/>
          <ac:spMkLst>
            <pc:docMk/>
            <pc:sldMk cId="3662186489" sldId="258"/>
            <ac:spMk id="2" creationId="{674E2429-0735-4BC1-8CC3-70F956A673C9}"/>
          </ac:spMkLst>
        </pc:spChg>
      </pc:sldChg>
      <pc:sldChg chg="modSp mod">
        <pc:chgData name="Vincent Carroccia" userId="cc9cf6b4-c043-4b51-b60a-a2c61e8015d4" providerId="ADAL" clId="{C882F519-6D40-4946-93BE-42B044915DC4}" dt="2026-04-07T17:07:53.842" v="3" actId="108"/>
        <pc:sldMkLst>
          <pc:docMk/>
          <pc:sldMk cId="510627343" sldId="259"/>
        </pc:sldMkLst>
        <pc:spChg chg="mod">
          <ac:chgData name="Vincent Carroccia" userId="cc9cf6b4-c043-4b51-b60a-a2c61e8015d4" providerId="ADAL" clId="{C882F519-6D40-4946-93BE-42B044915DC4}" dt="2026-04-07T17:07:53.842" v="3" actId="108"/>
          <ac:spMkLst>
            <pc:docMk/>
            <pc:sldMk cId="510627343" sldId="259"/>
            <ac:spMk id="2" creationId="{674E2429-0735-4BC1-8CC3-70F956A673C9}"/>
          </ac:spMkLst>
        </pc:spChg>
      </pc:sldChg>
      <pc:sldChg chg="modSp mod">
        <pc:chgData name="Vincent Carroccia" userId="cc9cf6b4-c043-4b51-b60a-a2c61e8015d4" providerId="ADAL" clId="{C882F519-6D40-4946-93BE-42B044915DC4}" dt="2026-04-08T15:31:46.127" v="261" actId="20577"/>
        <pc:sldMkLst>
          <pc:docMk/>
          <pc:sldMk cId="3794125286" sldId="263"/>
        </pc:sldMkLst>
        <pc:spChg chg="mod">
          <ac:chgData name="Vincent Carroccia" userId="cc9cf6b4-c043-4b51-b60a-a2c61e8015d4" providerId="ADAL" clId="{C882F519-6D40-4946-93BE-42B044915DC4}" dt="2026-04-08T15:31:46.127" v="261" actId="20577"/>
          <ac:spMkLst>
            <pc:docMk/>
            <pc:sldMk cId="3794125286" sldId="263"/>
            <ac:spMk id="2" creationId="{674E2429-0735-4BC1-8CC3-70F956A673C9}"/>
          </ac:spMkLst>
        </pc:spChg>
      </pc:sldChg>
      <pc:sldChg chg="modSp mod">
        <pc:chgData name="Vincent Carroccia" userId="cc9cf6b4-c043-4b51-b60a-a2c61e8015d4" providerId="ADAL" clId="{C882F519-6D40-4946-93BE-42B044915DC4}" dt="2026-04-07T17:09:10.265" v="5" actId="12"/>
        <pc:sldMkLst>
          <pc:docMk/>
          <pc:sldMk cId="3095191343" sldId="314"/>
        </pc:sldMkLst>
        <pc:spChg chg="mod">
          <ac:chgData name="Vincent Carroccia" userId="cc9cf6b4-c043-4b51-b60a-a2c61e8015d4" providerId="ADAL" clId="{C882F519-6D40-4946-93BE-42B044915DC4}" dt="2026-04-07T17:09:10.265" v="5" actId="12"/>
          <ac:spMkLst>
            <pc:docMk/>
            <pc:sldMk cId="3095191343" sldId="314"/>
            <ac:spMk id="2" creationId="{F1974100-E1FD-4C0E-BD60-CE01CD4B182E}"/>
          </ac:spMkLst>
        </pc:spChg>
      </pc:sldChg>
      <pc:sldChg chg="modSp mod">
        <pc:chgData name="Vincent Carroccia" userId="cc9cf6b4-c043-4b51-b60a-a2c61e8015d4" providerId="ADAL" clId="{C882F519-6D40-4946-93BE-42B044915DC4}" dt="2026-04-08T15:33:15.607" v="264" actId="1076"/>
        <pc:sldMkLst>
          <pc:docMk/>
          <pc:sldMk cId="3090312377" sldId="384"/>
        </pc:sldMkLst>
        <pc:graphicFrameChg chg="mod">
          <ac:chgData name="Vincent Carroccia" userId="cc9cf6b4-c043-4b51-b60a-a2c61e8015d4" providerId="ADAL" clId="{C882F519-6D40-4946-93BE-42B044915DC4}" dt="2026-04-08T15:33:15.607" v="264" actId="1076"/>
          <ac:graphicFrameMkLst>
            <pc:docMk/>
            <pc:sldMk cId="3090312377" sldId="384"/>
            <ac:graphicFrameMk id="6" creationId="{7588A811-B45A-421D-91DF-344FA02BF2F3}"/>
          </ac:graphicFrameMkLst>
        </pc:graphicFrameChg>
      </pc:sldChg>
      <pc:sldChg chg="addSp delSp modSp mod">
        <pc:chgData name="Vincent Carroccia" userId="cc9cf6b4-c043-4b51-b60a-a2c61e8015d4" providerId="ADAL" clId="{C882F519-6D40-4946-93BE-42B044915DC4}" dt="2026-04-07T20:10:32.126" v="260" actId="20577"/>
        <pc:sldMkLst>
          <pc:docMk/>
          <pc:sldMk cId="2365513021" sldId="406"/>
        </pc:sldMkLst>
        <pc:spChg chg="mod">
          <ac:chgData name="Vincent Carroccia" userId="cc9cf6b4-c043-4b51-b60a-a2c61e8015d4" providerId="ADAL" clId="{C882F519-6D40-4946-93BE-42B044915DC4}" dt="2026-04-07T20:10:32.126" v="260" actId="20577"/>
          <ac:spMkLst>
            <pc:docMk/>
            <pc:sldMk cId="2365513021" sldId="406"/>
            <ac:spMk id="2" creationId="{B365F5C5-6FD9-24B0-7227-9C5C32AC3309}"/>
          </ac:spMkLst>
        </pc:spChg>
        <pc:graphicFrameChg chg="add del mod modGraphic">
          <ac:chgData name="Vincent Carroccia" userId="cc9cf6b4-c043-4b51-b60a-a2c61e8015d4" providerId="ADAL" clId="{C882F519-6D40-4946-93BE-42B044915DC4}" dt="2026-04-07T19:58:45.890" v="22" actId="478"/>
          <ac:graphicFrameMkLst>
            <pc:docMk/>
            <pc:sldMk cId="2365513021" sldId="406"/>
            <ac:graphicFrameMk id="4" creationId="{410BECFE-6206-63B9-C80D-C504A0296E58}"/>
          </ac:graphicFrameMkLst>
        </pc:graphicFrameChg>
        <pc:graphicFrameChg chg="add del mod">
          <ac:chgData name="Vincent Carroccia" userId="cc9cf6b4-c043-4b51-b60a-a2c61e8015d4" providerId="ADAL" clId="{C882F519-6D40-4946-93BE-42B044915DC4}" dt="2026-04-07T20:07:18.984" v="32" actId="478"/>
          <ac:graphicFrameMkLst>
            <pc:docMk/>
            <pc:sldMk cId="2365513021" sldId="406"/>
            <ac:graphicFrameMk id="5" creationId="{BC7FCB0F-2A2B-5553-4338-BB264684B4B9}"/>
          </ac:graphicFrameMkLst>
        </pc:graphicFrameChg>
      </pc:sldChg>
      <pc:sldChg chg="modSp mod">
        <pc:chgData name="Vincent Carroccia" userId="cc9cf6b4-c043-4b51-b60a-a2c61e8015d4" providerId="ADAL" clId="{C882F519-6D40-4946-93BE-42B044915DC4}" dt="2026-04-08T19:31:49.608" v="273" actId="20577"/>
        <pc:sldMkLst>
          <pc:docMk/>
          <pc:sldMk cId="1830845812" sldId="413"/>
        </pc:sldMkLst>
        <pc:spChg chg="mod">
          <ac:chgData name="Vincent Carroccia" userId="cc9cf6b4-c043-4b51-b60a-a2c61e8015d4" providerId="ADAL" clId="{C882F519-6D40-4946-93BE-42B044915DC4}" dt="2026-04-08T19:31:49.608" v="273" actId="20577"/>
          <ac:spMkLst>
            <pc:docMk/>
            <pc:sldMk cId="1830845812" sldId="413"/>
            <ac:spMk id="2" creationId="{088DEBF7-07F8-18C9-2F48-5E34805BAD65}"/>
          </ac:spMkLst>
        </pc:spChg>
      </pc:sldChg>
      <pc:sldChg chg="modSp mod">
        <pc:chgData name="Vincent Carroccia" userId="cc9cf6b4-c043-4b51-b60a-a2c61e8015d4" providerId="ADAL" clId="{C882F519-6D40-4946-93BE-42B044915DC4}" dt="2026-04-07T17:08:31.085" v="4" actId="12"/>
        <pc:sldMkLst>
          <pc:docMk/>
          <pc:sldMk cId="410550869" sldId="419"/>
        </pc:sldMkLst>
        <pc:spChg chg="mod">
          <ac:chgData name="Vincent Carroccia" userId="cc9cf6b4-c043-4b51-b60a-a2c61e8015d4" providerId="ADAL" clId="{C882F519-6D40-4946-93BE-42B044915DC4}" dt="2026-04-07T17:08:31.085" v="4" actId="12"/>
          <ac:spMkLst>
            <pc:docMk/>
            <pc:sldMk cId="410550869" sldId="419"/>
            <ac:spMk id="2" creationId="{AA5D058F-D114-2EE8-7769-18DE4C050F95}"/>
          </ac:spMkLst>
        </pc:spChg>
      </pc:sldChg>
      <pc:sldChg chg="addSp delSp modSp add mod">
        <pc:chgData name="Vincent Carroccia" userId="cc9cf6b4-c043-4b51-b60a-a2c61e8015d4" providerId="ADAL" clId="{C882F519-6D40-4946-93BE-42B044915DC4}" dt="2026-04-07T20:10:16.636" v="243" actId="1076"/>
        <pc:sldMkLst>
          <pc:docMk/>
          <pc:sldMk cId="1122553457" sldId="428"/>
        </pc:sldMkLst>
        <pc:spChg chg="add del mod">
          <ac:chgData name="Vincent Carroccia" userId="cc9cf6b4-c043-4b51-b60a-a2c61e8015d4" providerId="ADAL" clId="{C882F519-6D40-4946-93BE-42B044915DC4}" dt="2026-04-07T20:10:05.549" v="242" actId="20577"/>
          <ac:spMkLst>
            <pc:docMk/>
            <pc:sldMk cId="1122553457" sldId="428"/>
            <ac:spMk id="2" creationId="{D9C1EEC1-C5BE-5458-1BA8-828B435A1193}"/>
          </ac:spMkLst>
        </pc:spChg>
        <pc:graphicFrameChg chg="mod">
          <ac:chgData name="Vincent Carroccia" userId="cc9cf6b4-c043-4b51-b60a-a2c61e8015d4" providerId="ADAL" clId="{C882F519-6D40-4946-93BE-42B044915DC4}" dt="2026-04-07T20:10:16.636" v="243" actId="1076"/>
          <ac:graphicFrameMkLst>
            <pc:docMk/>
            <pc:sldMk cId="1122553457" sldId="428"/>
            <ac:graphicFrameMk id="5" creationId="{C3D0CCBA-274D-8A9E-63C0-2DA5988743AE}"/>
          </ac:graphicFrameMkLst>
        </pc:graphicFrameChg>
      </pc:sldChg>
      <pc:sldMasterChg chg="modSp">
        <pc:chgData name="Vincent Carroccia" userId="cc9cf6b4-c043-4b51-b60a-a2c61e8015d4" providerId="ADAL" clId="{C882F519-6D40-4946-93BE-42B044915DC4}" dt="2026-04-07T17:09:56.733" v="6" actId="12"/>
        <pc:sldMasterMkLst>
          <pc:docMk/>
          <pc:sldMasterMk cId="385282901" sldId="2147483648"/>
        </pc:sldMasterMkLst>
        <pc:spChg chg="mod">
          <ac:chgData name="Vincent Carroccia" userId="cc9cf6b4-c043-4b51-b60a-a2c61e8015d4" providerId="ADAL" clId="{C882F519-6D40-4946-93BE-42B044915DC4}" dt="2026-04-07T17:09:56.733" v="6" actId="12"/>
          <ac:spMkLst>
            <pc:docMk/>
            <pc:sldMasterMk cId="385282901" sldId="2147483648"/>
            <ac:spMk id="3" creationId="{0F6F4A5E-E71D-E91F-350A-9B081919F55A}"/>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4/8/2026</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4/8/2026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endParaRPr lang="en-US" dirty="0"/>
          </a:p>
        </p:txBody>
      </p:sp>
    </p:spTree>
    <p:extLst>
      <p:ext uri="{BB962C8B-B14F-4D97-AF65-F5344CB8AC3E}">
        <p14:creationId xmlns:p14="http://schemas.microsoft.com/office/powerpoint/2010/main" val="39408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discrepancy between </a:t>
            </a:r>
            <a:r>
              <a:rPr lang="en-US" dirty="0" err="1"/>
              <a:t>Powerbi</a:t>
            </a:r>
            <a:r>
              <a:rPr lang="en-US" dirty="0"/>
              <a:t> and CK report for FY24 Actuals</a:t>
            </a:r>
          </a:p>
          <a:p>
            <a:endParaRPr lang="en-US" dirty="0"/>
          </a:p>
          <a:p>
            <a:r>
              <a:rPr lang="en-US" dirty="0"/>
              <a:t>FY2024 Actuals</a:t>
            </a:r>
          </a:p>
          <a:p>
            <a:endParaRPr lang="en-US" dirty="0"/>
          </a:p>
          <a:p>
            <a:r>
              <a:rPr lang="en-US" dirty="0"/>
              <a:t>Power Bi: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MS&amp;E: </a:t>
            </a:r>
            <a:r>
              <a:rPr lang="en-US" sz="1200" b="1" u="none" strike="noStrike" dirty="0">
                <a:solidFill>
                  <a:schemeClr val="tx1"/>
                </a:solidFill>
                <a:effectLst/>
                <a:highlight>
                  <a:srgbClr val="FFFF00"/>
                </a:highlight>
              </a:rPr>
              <a:t>$4,963,088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highlight>
                  <a:srgbClr val="FFFF00"/>
                </a:highlight>
                <a:latin typeface="+mn-lt"/>
              </a:rPr>
              <a:t>Total: </a:t>
            </a:r>
            <a:r>
              <a:rPr lang="en-US" sz="1200" b="1" u="none" strike="noStrike" dirty="0">
                <a:solidFill>
                  <a:srgbClr val="000000"/>
                </a:solidFill>
                <a:effectLst/>
                <a:highlight>
                  <a:srgbClr val="FFFF00"/>
                </a:highlight>
              </a:rPr>
              <a:t>$</a:t>
            </a:r>
            <a:r>
              <a:rPr lang="en-US" sz="1200" b="1" i="0" u="none" strike="noStrike" dirty="0">
                <a:solidFill>
                  <a:schemeClr val="tx1"/>
                </a:solidFill>
                <a:effectLst/>
                <a:highlight>
                  <a:srgbClr val="FFFF00"/>
                </a:highlight>
                <a:latin typeface="+mn-lt"/>
                <a:cs typeface="Calibri Light" panose="020F0302020204030204" pitchFamily="34" charset="0"/>
              </a:rPr>
              <a:t>9,095,257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dirty="0">
              <a:solidFill>
                <a:schemeClr val="tx1"/>
              </a:solidFill>
              <a:effectLst/>
              <a:highlight>
                <a:srgbClr val="FFFF00"/>
              </a:highlight>
              <a:latin typeface="+mn-lt"/>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highlight>
                  <a:srgbClr val="FFFF00"/>
                </a:highlight>
                <a:latin typeface="+mn-lt"/>
                <a:cs typeface="Calibri Light" panose="020F0302020204030204" pitchFamily="34" charset="0"/>
              </a:rPr>
              <a:t>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MS&amp;E: </a:t>
            </a:r>
            <a:r>
              <a:rPr lang="en-US" sz="1200" b="1" u="none" strike="noStrike" kern="1200" dirty="0">
                <a:solidFill>
                  <a:schemeClr val="tx1"/>
                </a:solidFill>
                <a:effectLst/>
                <a:latin typeface="+mn-lt"/>
                <a:ea typeface="+mn-ea"/>
                <a:cs typeface="+mn-cs"/>
              </a:rPr>
              <a:t>$4,792,198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highlight>
                  <a:srgbClr val="FFFF00"/>
                </a:highlight>
                <a:latin typeface="+mn-lt"/>
              </a:rPr>
              <a:t>Total: </a:t>
            </a:r>
            <a:r>
              <a:rPr lang="en-US" sz="1200" b="1" i="0" u="none" strike="noStrike" dirty="0">
                <a:solidFill>
                  <a:schemeClr val="tx1"/>
                </a:solidFill>
                <a:effectLst/>
                <a:highlight>
                  <a:srgbClr val="FFFF00"/>
                </a:highlight>
                <a:latin typeface="+mn-lt"/>
                <a:cs typeface="Calibri Light" panose="020F0302020204030204" pitchFamily="34" charset="0"/>
              </a:rPr>
              <a:t>$8,924,368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dirty="0">
              <a:solidFill>
                <a:schemeClr val="tx1"/>
              </a:solidFill>
              <a:effectLst/>
              <a:highlight>
                <a:srgbClr val="FFFF00"/>
              </a:highlight>
              <a:latin typeface="+mn-lt"/>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chemeClr val="tx1"/>
              </a:solidFill>
              <a:effectLst/>
              <a:highlight>
                <a:srgbClr val="FFFF00"/>
              </a:highlight>
              <a:latin typeface="+mn-lt"/>
            </a:endParaRPr>
          </a:p>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endParaRPr lang="en-US" dirty="0"/>
          </a:p>
        </p:txBody>
      </p:sp>
    </p:spTree>
    <p:extLst>
      <p:ext uri="{BB962C8B-B14F-4D97-AF65-F5344CB8AC3E}">
        <p14:creationId xmlns:p14="http://schemas.microsoft.com/office/powerpoint/2010/main" val="872141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921632"/>
            <a:ext cx="10983479" cy="4233162"/>
          </a:xfrm>
        </p:spPr>
        <p:txBody>
          <a:bodyPr anchor="t">
            <a:normAutofit/>
          </a:bodyPr>
          <a:lstStyle>
            <a:lvl1pPr>
              <a:buClr>
                <a:srgbClr val="92D050"/>
              </a:buClr>
              <a:defRPr sz="2400">
                <a:solidFill>
                  <a:schemeClr val="tx1"/>
                </a:solidFill>
              </a:defRPr>
            </a:lvl1pPr>
            <a:lvl2pPr marL="742950" indent="-285750">
              <a:buClr>
                <a:srgbClr val="92D050"/>
              </a:buClr>
              <a:buFont typeface="Wingdings" panose="05000000000000000000" pitchFamily="2" charset="2"/>
              <a:buChar char="§"/>
              <a:defRPr sz="2000">
                <a:solidFill>
                  <a:schemeClr val="tx1"/>
                </a:solidFill>
              </a:defRPr>
            </a:lvl2pPr>
            <a:lvl3pPr marL="1200150" indent="-285750">
              <a:buClr>
                <a:srgbClr val="92D050"/>
              </a:buClr>
              <a:buFont typeface="Wingdings" panose="05000000000000000000" pitchFamily="2" charset="2"/>
              <a:buChar char="Ø"/>
              <a:defRPr sz="2000">
                <a:solidFill>
                  <a:schemeClr val="tx1"/>
                </a:solidFill>
              </a:defRPr>
            </a:lvl3pPr>
            <a:lvl4pPr marL="1543050" indent="-171450">
              <a:buClr>
                <a:srgbClr val="92D050"/>
              </a:buClr>
              <a:buFont typeface="Courier New" panose="02070309020205020404" pitchFamily="49" charset="0"/>
              <a:buChar char="o"/>
              <a:defRPr sz="2000">
                <a:solidFill>
                  <a:schemeClr val="tx1"/>
                </a:solidFill>
              </a:defRPr>
            </a:lvl4pPr>
            <a:lvl5pPr marL="2000250" indent="-171450">
              <a:buClr>
                <a:srgbClr val="92D050"/>
              </a:buClr>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sz="2400" b="1">
                <a:solidFill>
                  <a:schemeClr val="tx1"/>
                </a:solidFill>
              </a:defRPr>
            </a:lvl1pPr>
            <a:lvl5pPr marL="1828800" indent="0">
              <a:buNone/>
              <a:defRPr/>
            </a:lvl5pPr>
          </a:lstStyle>
          <a:p>
            <a:pPr lvl="0"/>
            <a:r>
              <a:rPr lang="en-US" dirty="0"/>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1" y="142996"/>
            <a:ext cx="8534399" cy="646331"/>
          </a:xfrm>
          <a:prstGeom prst="rect">
            <a:avLst/>
          </a:prstGeom>
          <a:noFill/>
        </p:spPr>
        <p:txBody>
          <a:bodyPr wrap="square" rtlCol="0">
            <a:spAutoFit/>
          </a:bodyPr>
          <a:lstStyle/>
          <a:p>
            <a:r>
              <a:rPr lang="en-US" b="1" dirty="0">
                <a:effectLst/>
              </a:rPr>
              <a:t>FY 2027 Budget Hearings</a:t>
            </a:r>
            <a:br>
              <a:rPr lang="en-US" b="1" dirty="0">
                <a:effectLst/>
              </a:rPr>
            </a:br>
            <a:r>
              <a:rPr lang="en-US" b="1" dirty="0">
                <a:effectLst/>
              </a:rPr>
              <a:t>Public Works Department (General &amp; Motor Vehicle Funds)</a:t>
            </a:r>
          </a:p>
        </p:txBody>
      </p:sp>
      <p:sp>
        <p:nvSpPr>
          <p:cNvPr id="13" name="TextBox 12">
            <a:extLst>
              <a:ext uri="{FF2B5EF4-FFF2-40B4-BE49-F238E27FC236}">
                <a16:creationId xmlns:a16="http://schemas.microsoft.com/office/drawing/2014/main" id="{D1DF97A1-1BB7-43EA-8E9E-0FBA001234A7}"/>
              </a:ext>
            </a:extLst>
          </p:cNvPr>
          <p:cNvSpPr txBox="1"/>
          <p:nvPr userDrawn="1"/>
        </p:nvSpPr>
        <p:spPr>
          <a:xfrm>
            <a:off x="11714962" y="6398824"/>
            <a:ext cx="393512" cy="276999"/>
          </a:xfrm>
          <a:prstGeom prst="rect">
            <a:avLst/>
          </a:prstGeom>
          <a:noFill/>
        </p:spPr>
        <p:txBody>
          <a:bodyPr wrap="square" rtlCol="0">
            <a:spAutoFit/>
          </a:bodyPr>
          <a:lstStyle/>
          <a:p>
            <a:fld id="{D7B22EF1-34AF-406C-8A29-0F4AD4F65169}" type="slidenum">
              <a:rPr lang="en-US" sz="1200" smtClean="0"/>
              <a:t>‹#›</a:t>
            </a:fld>
            <a:endParaRPr lang="en-US" sz="1200" dirty="0"/>
          </a:p>
        </p:txBody>
      </p:sp>
      <p:pic>
        <p:nvPicPr>
          <p:cNvPr id="2" name="Picture 1" descr="A picture containing calendar&#10;&#10;Description automatically generated">
            <a:extLst>
              <a:ext uri="{FF2B5EF4-FFF2-40B4-BE49-F238E27FC236}">
                <a16:creationId xmlns:a16="http://schemas.microsoft.com/office/drawing/2014/main" id="{8FEB3DFE-E232-A607-BC29-C5A1FDC1B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425113" y="111533"/>
            <a:ext cx="1577976" cy="1577976"/>
          </a:xfrm>
          <a:prstGeom prst="rect">
            <a:avLst/>
          </a:prstGeom>
          <a:noFill/>
        </p:spPr>
      </p:pic>
    </p:spTree>
    <p:extLst>
      <p:ext uri="{BB962C8B-B14F-4D97-AF65-F5344CB8AC3E}">
        <p14:creationId xmlns:p14="http://schemas.microsoft.com/office/powerpoint/2010/main" val="1330816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7" name="TextBox 6">
            <a:extLst>
              <a:ext uri="{FF2B5EF4-FFF2-40B4-BE49-F238E27FC236}">
                <a16:creationId xmlns:a16="http://schemas.microsoft.com/office/drawing/2014/main" id="{EE428274-914B-4C20-92BE-2244B6119240}"/>
              </a:ext>
            </a:extLst>
          </p:cNvPr>
          <p:cNvSpPr txBox="1"/>
          <p:nvPr userDrawn="1"/>
        </p:nvSpPr>
        <p:spPr>
          <a:xfrm>
            <a:off x="11756952" y="6412444"/>
            <a:ext cx="523654" cy="276999"/>
          </a:xfrm>
          <a:prstGeom prst="rect">
            <a:avLst/>
          </a:prstGeom>
          <a:noFill/>
        </p:spPr>
        <p:txBody>
          <a:bodyPr wrap="square">
            <a:spAutoFit/>
          </a:bodyPr>
          <a:lstStyle/>
          <a:p>
            <a:fld id="{D7B22EF1-34AF-406C-8A29-0F4AD4F65169}" type="slidenum">
              <a:rPr lang="en-US" sz="1200" smtClean="0"/>
              <a:pPr/>
              <a:t>‹#›</a:t>
            </a:fld>
            <a:endParaRPr lang="en-US" sz="1200" dirty="0"/>
          </a:p>
        </p:txBody>
      </p:sp>
    </p:spTree>
    <p:extLst>
      <p:ext uri="{BB962C8B-B14F-4D97-AF65-F5344CB8AC3E}">
        <p14:creationId xmlns:p14="http://schemas.microsoft.com/office/powerpoint/2010/main" val="239081911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92D050"/>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92D050"/>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92D050"/>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92D050"/>
        </a:buClr>
        <a:buFont typeface="Wingdings" panose="05000000000000000000" pitchFamily="2" charset="2"/>
        <a:buChar char="Ø"/>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92D05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3.bin"/><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4.bin"/><Relationship Id="rId1" Type="http://schemas.openxmlformats.org/officeDocument/2006/relationships/slideLayout" Target="../slideLayouts/slideLayout12.x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6.bin"/><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Excel_Worksheet.xlsx"/><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Excel_Worksheet1.xlsx"/><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Excel_Worksheet2.xlsx"/><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857BB-9198-6D52-013C-2816995F6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3"/>
            <a:ext cx="12192000" cy="6858513"/>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018600"/>
            <a:ext cx="12192000" cy="2181712"/>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PUBLIC WORKS</a:t>
            </a:r>
          </a:p>
          <a:p>
            <a:pPr algn="ctr">
              <a:lnSpc>
                <a:spcPct val="100000"/>
              </a:lnSpc>
              <a:spcBef>
                <a:spcPts val="0"/>
              </a:spcBef>
              <a:buClr>
                <a:srgbClr val="4472C4"/>
              </a:buClr>
              <a:buSzPct val="100000"/>
              <a:defRPr/>
            </a:pPr>
            <a:r>
              <a:rPr lang="en-US" sz="2800" b="1" dirty="0">
                <a:solidFill>
                  <a:srgbClr val="00642D"/>
                </a:solidFill>
                <a:latin typeface="+mn-lt"/>
                <a:cs typeface="Times New Roman" panose="02020603050405020304" pitchFamily="18" charset="0"/>
              </a:rPr>
              <a:t> 	(General &amp; Motor Vehicle Funds)</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17238" y="37999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u="sng" dirty="0">
                <a:solidFill>
                  <a:schemeClr val="tx1">
                    <a:lumMod val="95000"/>
                  </a:schemeClr>
                </a:solidFill>
              </a:rPr>
              <a:t>General Fund – Proposed FY 2027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3486283098"/>
              </p:ext>
            </p:extLst>
          </p:nvPr>
        </p:nvGraphicFramePr>
        <p:xfrm>
          <a:off x="600635" y="1923542"/>
          <a:ext cx="10985731" cy="3137463"/>
        </p:xfrm>
        <a:graphic>
          <a:graphicData uri="http://schemas.openxmlformats.org/drawingml/2006/table">
            <a:tbl>
              <a:tblPr firstRow="1" bandRow="1">
                <a:tableStyleId>{E8B1032C-EA38-4F05-BA0D-38AFFFC7BED3}</a:tableStyleId>
              </a:tblPr>
              <a:tblGrid>
                <a:gridCol w="3686619">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solidFill>
                            <a:schemeClr val="tx1"/>
                          </a:solidFill>
                        </a:rPr>
                        <a:t>Public Works Department </a:t>
                      </a:r>
                    </a:p>
                    <a:p>
                      <a:pPr algn="l"/>
                      <a:r>
                        <a:rPr lang="en-US" sz="1600" dirty="0">
                          <a:solidFill>
                            <a:schemeClr val="tx1"/>
                          </a:solidFill>
                        </a:rPr>
                        <a:t>General Fund</a:t>
                      </a:r>
                      <a:endParaRPr lang="en-US" sz="1600" dirty="0">
                        <a:solidFill>
                          <a:schemeClr val="tx1"/>
                        </a:solidFill>
                        <a:latin typeface="+mn-lt"/>
                      </a:endParaRPr>
                    </a:p>
                  </a:txBody>
                  <a:tcPr anchor="ctr"/>
                </a:tc>
                <a:tc>
                  <a:txBody>
                    <a:bodyPr/>
                    <a:lstStyle/>
                    <a:p>
                      <a:pPr marL="0" algn="ctr" defTabSz="457200" rtl="0" eaLnBrk="1" fontAlgn="b" latinLnBrk="0" hangingPunct="1"/>
                      <a:r>
                        <a:rPr lang="en-US" sz="1600" b="1" kern="1200" dirty="0">
                          <a:solidFill>
                            <a:schemeClr val="tx1"/>
                          </a:solidFill>
                        </a:rPr>
                        <a:t>FY 2024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2025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2026 Budget</a:t>
                      </a:r>
                      <a:endParaRPr lang="en-US" sz="1600" b="1" kern="1200" dirty="0">
                        <a:solidFill>
                          <a:schemeClr val="tx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FY 2027</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 FY’27-26</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a:t>
                      </a:r>
                    </a:p>
                    <a:p>
                      <a:pPr marL="0" algn="ctr" defTabSz="457200" rtl="0" eaLnBrk="1" fontAlgn="b" latinLnBrk="0" hangingPunct="1"/>
                      <a:r>
                        <a:rPr lang="en-US" sz="1600" b="1" kern="1200" dirty="0">
                          <a:solidFill>
                            <a:schemeClr val="tx1"/>
                          </a:solidFill>
                        </a:rPr>
                        <a:t> FY’27-26</a:t>
                      </a:r>
                      <a:endParaRPr lang="en-US" sz="16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$10,029,953</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$9,980,328</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$10,713,165</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$11,154,880</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kern="1200" dirty="0">
                          <a:solidFill>
                            <a:srgbClr val="000000"/>
                          </a:solidFill>
                          <a:effectLst/>
                        </a:rPr>
                        <a:t>$441,715</a:t>
                      </a:r>
                      <a:endParaRPr lang="en-US" sz="1600" b="0" i="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4.1%</a:t>
                      </a:r>
                      <a:endParaRPr lang="en-US" sz="1600" b="0" i="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rgbClr val="000000"/>
                          </a:solidFill>
                          <a:effectLst/>
                        </a:rPr>
                        <a:t>9,359,754</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8,996,659</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10,117,947</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10,745,699</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627,752</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6.2%</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4,354,171</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4,951,235</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4,281,584</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4,449,164</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kern="1200" dirty="0">
                          <a:solidFill>
                            <a:srgbClr val="000000"/>
                          </a:solidFill>
                          <a:effectLst/>
                        </a:rPr>
                        <a:t>167,580</a:t>
                      </a:r>
                      <a:endParaRPr lang="en-US" sz="1600" b="0" i="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3.9%</a:t>
                      </a:r>
                      <a:endParaRPr lang="en-US" sz="1600" b="0" i="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455438367"/>
                  </a:ext>
                </a:extLst>
              </a:tr>
              <a:tr h="399403">
                <a:tc>
                  <a:txBody>
                    <a:bodyPr/>
                    <a:lstStyle/>
                    <a:p>
                      <a:r>
                        <a:rPr lang="en-US" sz="1600" b="0" dirty="0"/>
                        <a:t>Debt Service</a:t>
                      </a:r>
                      <a:endParaRPr lang="en-US" sz="1600" b="0" dirty="0">
                        <a:latin typeface="+mn-lt"/>
                      </a:endParaRPr>
                    </a:p>
                  </a:txBody>
                  <a:tcPr anchor="ctr"/>
                </a:tc>
                <a:tc>
                  <a:txBody>
                    <a:bodyPr/>
                    <a:lstStyle/>
                    <a:p>
                      <a:pPr algn="ctr" fontAlgn="b"/>
                      <a:r>
                        <a:rPr lang="en-US" sz="1600" b="0" u="none" strike="noStrike" dirty="0">
                          <a:solidFill>
                            <a:srgbClr val="000000"/>
                          </a:solidFill>
                          <a:effectLst/>
                        </a:rPr>
                        <a:t>6,181,803</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5,914,619</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6,005,668</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6,482,559</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476,891</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7.9%</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4112550282"/>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$29,925,681</a:t>
                      </a:r>
                      <a:endParaRPr lang="en-US" sz="1600" b="1" i="0" u="none" strike="noStrike" dirty="0">
                        <a:solidFill>
                          <a:srgbClr val="000000"/>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$29,842,841</a:t>
                      </a:r>
                      <a:endParaRPr lang="en-US" sz="1600" b="1" i="0" u="none" strike="noStrike" dirty="0">
                        <a:solidFill>
                          <a:srgbClr val="000000"/>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$31,118,364</a:t>
                      </a:r>
                      <a:endParaRPr lang="en-US" sz="1600" b="1" i="0" u="none" strike="noStrike" dirty="0">
                        <a:solidFill>
                          <a:srgbClr val="000000"/>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$32,832,302</a:t>
                      </a:r>
                      <a:endParaRPr lang="en-US" sz="1600" b="1" i="0" u="none" strike="noStrike" dirty="0">
                        <a:solidFill>
                          <a:srgbClr val="000000"/>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a:t>
                      </a:r>
                      <a:r>
                        <a:rPr lang="en-US" sz="1600" b="1" u="none" strike="noStrike" kern="1200" dirty="0">
                          <a:solidFill>
                            <a:schemeClr val="tx1"/>
                          </a:solidFill>
                          <a:effectLst/>
                        </a:rPr>
                        <a:t>1,713,938</a:t>
                      </a:r>
                      <a:endParaRPr lang="en-US" sz="1600" b="1" i="0" u="none" strike="noStrike" kern="1200" dirty="0">
                        <a:solidFill>
                          <a:schemeClr val="tx1"/>
                        </a:solidFill>
                        <a:effectLst/>
                        <a:latin typeface="+mn-lt"/>
                        <a:ea typeface="+mn-ea"/>
                        <a:cs typeface="Calibri Light" panose="020F0302020204030204" pitchFamily="34" charset="0"/>
                      </a:endParaRPr>
                    </a:p>
                  </a:txBody>
                  <a:tcPr marL="6350" marT="6350" marB="0" anchor="ctr"/>
                </a:tc>
                <a:tc>
                  <a:txBody>
                    <a:bodyPr/>
                    <a:lstStyle/>
                    <a:p>
                      <a:pPr algn="ctr" fontAlgn="b"/>
                      <a:r>
                        <a:rPr lang="en-US" sz="1600" b="1" u="none" strike="noStrike" kern="1200" dirty="0">
                          <a:solidFill>
                            <a:schemeClr val="tx1"/>
                          </a:solidFill>
                          <a:effectLst/>
                        </a:rPr>
                        <a:t>5.5%</a:t>
                      </a:r>
                      <a:endParaRPr lang="en-US" sz="1600" b="1" i="0" u="none" strike="noStrike" kern="1200" dirty="0">
                        <a:solidFill>
                          <a:schemeClr val="tx1"/>
                        </a:solidFill>
                        <a:effectLst/>
                        <a:latin typeface="+mn-lt"/>
                        <a:ea typeface="+mn-ea"/>
                        <a:cs typeface="Calibri Light" panose="020F0302020204030204" pitchFamily="34" charset="0"/>
                      </a:endParaRPr>
                    </a:p>
                  </a:txBody>
                  <a:tcPr marL="6350" marT="6350" marB="0" anchor="ctr"/>
                </a:tc>
                <a:extLst>
                  <a:ext uri="{0D108BD9-81ED-4DB2-BD59-A6C34878D82A}">
                    <a16:rowId xmlns:a16="http://schemas.microsoft.com/office/drawing/2014/main" val="3157006471"/>
                  </a:ext>
                </a:extLst>
              </a:tr>
              <a:tr h="399403">
                <a:tc>
                  <a:txBody>
                    <a:bodyPr/>
                    <a:lstStyle/>
                    <a:p>
                      <a:r>
                        <a:rPr lang="en-US" sz="1600" b="1" dirty="0"/>
                        <a:t>Staffing Level (General Fund FTEs)</a:t>
                      </a:r>
                      <a:endParaRPr lang="en-US" sz="1600" b="1" dirty="0">
                        <a:latin typeface="+mn-lt"/>
                      </a:endParaRPr>
                    </a:p>
                  </a:txBody>
                  <a:tcPr anchor="ctr"/>
                </a:tc>
                <a:tc>
                  <a:txBody>
                    <a:bodyPr/>
                    <a:lstStyle/>
                    <a:p>
                      <a:pPr algn="ctr" fontAlgn="b"/>
                      <a:r>
                        <a:rPr lang="en-US" sz="1600" b="1" u="none" strike="noStrike" dirty="0">
                          <a:solidFill>
                            <a:srgbClr val="000000"/>
                          </a:solidFill>
                          <a:effectLst/>
                        </a:rPr>
                        <a:t>120.05</a:t>
                      </a:r>
                      <a:endParaRPr lang="en-US" sz="1600" b="1" i="0" u="none" strike="noStrike" dirty="0">
                        <a:solidFill>
                          <a:srgbClr val="000000"/>
                        </a:solidFill>
                        <a:effectLst/>
                        <a:latin typeface="+mn-lt"/>
                      </a:endParaRPr>
                    </a:p>
                  </a:txBody>
                  <a:tcPr marL="0" marR="0" marT="0" marB="0" anchor="ctr"/>
                </a:tc>
                <a:tc>
                  <a:txBody>
                    <a:bodyPr/>
                    <a:lstStyle/>
                    <a:p>
                      <a:pPr algn="ctr" fontAlgn="b"/>
                      <a:r>
                        <a:rPr lang="en-US" sz="1600" b="1" u="none" strike="noStrike" dirty="0">
                          <a:solidFill>
                            <a:srgbClr val="000000"/>
                          </a:solidFill>
                          <a:effectLst/>
                        </a:rPr>
                        <a:t>117.55</a:t>
                      </a:r>
                      <a:endParaRPr lang="en-US" sz="1600" b="1"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r>
                        <a:rPr lang="en-US" sz="1600" b="1" u="none" strike="noStrike" kern="1200" dirty="0">
                          <a:solidFill>
                            <a:srgbClr val="000000"/>
                          </a:solidFill>
                          <a:effectLst/>
                        </a:rPr>
                        <a:t>114.55 </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1" u="none" strike="noStrike" kern="1200" dirty="0">
                          <a:solidFill>
                            <a:srgbClr val="000000"/>
                          </a:solidFill>
                          <a:effectLst/>
                        </a:rPr>
                        <a:t>115.05 </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0.50</a:t>
                      </a:r>
                      <a:endParaRPr lang="en-US" sz="1600" b="1" i="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0.4%</a:t>
                      </a:r>
                      <a:endParaRPr lang="en-US" sz="1600" b="1" i="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3912062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662545"/>
            <a:ext cx="10983479" cy="4796632"/>
          </a:xfrm>
        </p:spPr>
        <p:txBody>
          <a:bodyPr numCol="1">
            <a:normAutofit fontScale="92500"/>
          </a:bodyPr>
          <a:lstStyle/>
          <a:p>
            <a:pPr>
              <a:lnSpc>
                <a:spcPct val="150000"/>
              </a:lnSpc>
            </a:pPr>
            <a:r>
              <a:rPr lang="en-US" sz="3200" b="1" dirty="0"/>
              <a:t>Position Change (↑ $42,567) (↑ 0.50 FTE)</a:t>
            </a:r>
          </a:p>
          <a:p>
            <a:pPr lvl="1">
              <a:lnSpc>
                <a:spcPct val="150000"/>
              </a:lnSpc>
            </a:pPr>
            <a:r>
              <a:rPr lang="en-US" sz="2800" dirty="0"/>
              <a:t>Add: Inventory Distribution Specialist (50% General | 50% Water/Sewer)</a:t>
            </a:r>
          </a:p>
          <a:p>
            <a:pPr>
              <a:lnSpc>
                <a:spcPct val="150000"/>
              </a:lnSpc>
            </a:pPr>
            <a:r>
              <a:rPr lang="en-US" sz="3200" b="1" dirty="0"/>
              <a:t>Salary and Wages (↑ $160,855)</a:t>
            </a:r>
          </a:p>
          <a:p>
            <a:pPr lvl="1">
              <a:lnSpc>
                <a:spcPct val="150000"/>
              </a:lnSpc>
            </a:pPr>
            <a:r>
              <a:rPr lang="en-US" sz="2800" dirty="0"/>
              <a:t>Anniversary Steps and Annual Reviews for E&amp;M staff</a:t>
            </a:r>
          </a:p>
          <a:p>
            <a:pPr>
              <a:lnSpc>
                <a:spcPct val="150000"/>
              </a:lnSpc>
            </a:pPr>
            <a:r>
              <a:rPr lang="en-US" sz="3200" b="1" dirty="0"/>
              <a:t>Employee Benefits (↑ $310,028)</a:t>
            </a:r>
          </a:p>
          <a:p>
            <a:pPr lvl="1">
              <a:lnSpc>
                <a:spcPct val="150000"/>
              </a:lnSpc>
            </a:pPr>
            <a:r>
              <a:rPr lang="en-US" sz="2800" dirty="0"/>
              <a:t>Increased Health Care Cost - Hospitalization</a:t>
            </a:r>
          </a:p>
          <a:p>
            <a:pPr marL="0" indent="0">
              <a:lnSpc>
                <a:spcPct val="150000"/>
              </a:lnSpc>
              <a:buNone/>
            </a:pPr>
            <a:endParaRPr lang="en-US"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2938866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E4036-3F2A-D8E6-365A-831D5976873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B8B820-4B0D-35F9-3749-8ECD7CEAE2C8}"/>
              </a:ext>
            </a:extLst>
          </p:cNvPr>
          <p:cNvSpPr>
            <a:spLocks noGrp="1"/>
          </p:cNvSpPr>
          <p:nvPr>
            <p:ph sz="half" idx="2"/>
          </p:nvPr>
        </p:nvSpPr>
        <p:spPr>
          <a:xfrm>
            <a:off x="188910" y="1802760"/>
            <a:ext cx="10983479" cy="4233162"/>
          </a:xfrm>
        </p:spPr>
        <p:txBody>
          <a:bodyPr numCol="1">
            <a:normAutofit fontScale="92500"/>
          </a:bodyPr>
          <a:lstStyle/>
          <a:p>
            <a:pPr>
              <a:lnSpc>
                <a:spcPct val="150000"/>
              </a:lnSpc>
            </a:pPr>
            <a:r>
              <a:rPr lang="en-US" sz="3200" b="1" dirty="0"/>
              <a:t>Repairs to Buildings and Structures (↑ $547,000)</a:t>
            </a:r>
          </a:p>
          <a:p>
            <a:pPr lvl="1">
              <a:lnSpc>
                <a:spcPct val="140000"/>
              </a:lnSpc>
            </a:pPr>
            <a:r>
              <a:rPr lang="en-US" sz="2600" dirty="0"/>
              <a:t>Asset Management: Property Management and Repairs Services Agreement </a:t>
            </a:r>
          </a:p>
          <a:p>
            <a:pPr lvl="2">
              <a:lnSpc>
                <a:spcPct val="140000"/>
              </a:lnSpc>
            </a:pPr>
            <a:r>
              <a:rPr lang="en-US" sz="2600" dirty="0"/>
              <a:t>19-Year-Old Municipal Services Complex (Turner Building)</a:t>
            </a:r>
          </a:p>
          <a:p>
            <a:pPr lvl="3">
              <a:lnSpc>
                <a:spcPct val="140000"/>
              </a:lnSpc>
            </a:pPr>
            <a:r>
              <a:rPr lang="en-US" sz="2600" dirty="0"/>
              <a:t> Preventive Maintenance &amp; Repairs</a:t>
            </a:r>
          </a:p>
          <a:p>
            <a:pPr lvl="3">
              <a:lnSpc>
                <a:spcPct val="140000"/>
              </a:lnSpc>
            </a:pPr>
            <a:r>
              <a:rPr lang="en-US" sz="2600" dirty="0"/>
              <a:t> Capital Improvements</a:t>
            </a:r>
          </a:p>
          <a:p>
            <a:pPr lvl="3">
              <a:lnSpc>
                <a:spcPct val="140000"/>
              </a:lnSpc>
            </a:pPr>
            <a:r>
              <a:rPr lang="en-US" sz="2600" dirty="0"/>
              <a:t> Security Guard Contract </a:t>
            </a:r>
          </a:p>
          <a:p>
            <a:pPr lvl="3">
              <a:lnSpc>
                <a:spcPct val="140000"/>
              </a:lnSpc>
            </a:pPr>
            <a:r>
              <a:rPr lang="en-US" sz="2600" dirty="0"/>
              <a:t> Critical Air Intake Unit Repairs</a:t>
            </a:r>
          </a:p>
          <a:p>
            <a:pPr lvl="2">
              <a:lnSpc>
                <a:spcPct val="140000"/>
              </a:lnSpc>
              <a:buClr>
                <a:schemeClr val="accent6">
                  <a:lumMod val="40000"/>
                  <a:lumOff val="60000"/>
                </a:schemeClr>
              </a:buClr>
            </a:pPr>
            <a:endParaRPr lang="en-US" sz="2400" dirty="0"/>
          </a:p>
          <a:p>
            <a:pPr marL="457200" lvl="1" indent="0">
              <a:lnSpc>
                <a:spcPct val="150000"/>
              </a:lnSpc>
              <a:buClr>
                <a:schemeClr val="accent5"/>
              </a:buClr>
              <a:buNone/>
            </a:pPr>
            <a:endParaRPr lang="en-US" sz="2200" dirty="0"/>
          </a:p>
          <a:p>
            <a:pPr lvl="1">
              <a:lnSpc>
                <a:spcPct val="150000"/>
              </a:lnSpc>
              <a:buClr>
                <a:schemeClr val="accent5"/>
              </a:buClr>
            </a:pPr>
            <a:endParaRPr lang="en-US" sz="2400" dirty="0"/>
          </a:p>
          <a:p>
            <a:pPr marL="0" indent="0">
              <a:buNone/>
            </a:pPr>
            <a:endParaRPr lang="en-US" b="1" dirty="0">
              <a:cs typeface="Calibri" panose="020F0502020204030204"/>
            </a:endParaRPr>
          </a:p>
        </p:txBody>
      </p:sp>
      <p:sp>
        <p:nvSpPr>
          <p:cNvPr id="3" name="Content Placeholder 2">
            <a:extLst>
              <a:ext uri="{FF2B5EF4-FFF2-40B4-BE49-F238E27FC236}">
                <a16:creationId xmlns:a16="http://schemas.microsoft.com/office/drawing/2014/main" id="{FAA1DEE0-69D8-02BA-4B1E-A89A3E1FAB7F}"/>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2462653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802760"/>
            <a:ext cx="10983479" cy="4233162"/>
          </a:xfrm>
        </p:spPr>
        <p:txBody>
          <a:bodyPr numCol="1">
            <a:normAutofit/>
          </a:bodyPr>
          <a:lstStyle/>
          <a:p>
            <a:pPr>
              <a:lnSpc>
                <a:spcPct val="150000"/>
              </a:lnSpc>
            </a:pPr>
            <a:r>
              <a:rPr lang="en-US" sz="2600" b="1" dirty="0"/>
              <a:t>Communications and Utilities (</a:t>
            </a:r>
            <a:r>
              <a:rPr lang="en-US" sz="2800" b="1" dirty="0"/>
              <a:t>↑</a:t>
            </a:r>
            <a:r>
              <a:rPr lang="en-US" sz="2600" b="1" dirty="0"/>
              <a:t> $105,361)</a:t>
            </a:r>
          </a:p>
          <a:p>
            <a:pPr lvl="1">
              <a:lnSpc>
                <a:spcPct val="150000"/>
              </a:lnSpc>
            </a:pPr>
            <a:r>
              <a:rPr lang="en-US" sz="2600" dirty="0"/>
              <a:t>Water/Sewer &amp; Stormwater Utility (</a:t>
            </a:r>
            <a:r>
              <a:rPr lang="en-US" sz="2600" b="1" dirty="0"/>
              <a:t>↑ $95,361</a:t>
            </a:r>
            <a:r>
              <a:rPr lang="en-US" sz="2600" dirty="0"/>
              <a:t>)</a:t>
            </a:r>
          </a:p>
          <a:p>
            <a:pPr lvl="1">
              <a:lnSpc>
                <a:spcPct val="150000"/>
              </a:lnSpc>
            </a:pPr>
            <a:r>
              <a:rPr lang="en-US" sz="2600" dirty="0"/>
              <a:t>Electricity (</a:t>
            </a:r>
            <a:r>
              <a:rPr lang="en-US" sz="2600" b="1" dirty="0"/>
              <a:t>↑ $10,000</a:t>
            </a:r>
            <a:r>
              <a:rPr lang="en-US" sz="2600" dirty="0"/>
              <a:t>)</a:t>
            </a:r>
          </a:p>
          <a:p>
            <a:pPr lvl="2">
              <a:lnSpc>
                <a:spcPct val="150000"/>
              </a:lnSpc>
            </a:pPr>
            <a:r>
              <a:rPr lang="en-US" sz="2600" dirty="0"/>
              <a:t> Based on FY25 Actuals </a:t>
            </a:r>
            <a:r>
              <a:rPr lang="en-US" sz="2600" b="1" dirty="0"/>
              <a:t>|</a:t>
            </a:r>
            <a:r>
              <a:rPr lang="en-US" sz="2600" dirty="0"/>
              <a:t> Burn-Rate (Cash Outflow)</a:t>
            </a:r>
          </a:p>
          <a:p>
            <a:pPr marL="457200" lvl="1" indent="0">
              <a:lnSpc>
                <a:spcPct val="150000"/>
              </a:lnSpc>
              <a:buClr>
                <a:schemeClr val="accent5"/>
              </a:buClr>
              <a:buNone/>
            </a:pPr>
            <a:endParaRPr lang="en-US" sz="2600" dirty="0"/>
          </a:p>
          <a:p>
            <a:pPr lvl="1">
              <a:lnSpc>
                <a:spcPct val="150000"/>
              </a:lnSpc>
              <a:buClr>
                <a:schemeClr val="accent5"/>
              </a:buClr>
            </a:pPr>
            <a:endParaRPr lang="en-US" sz="2200" dirty="0"/>
          </a:p>
          <a:p>
            <a:pPr lvl="1">
              <a:lnSpc>
                <a:spcPct val="150000"/>
              </a:lnSpc>
              <a:buClr>
                <a:schemeClr val="accent5"/>
              </a:buClr>
            </a:pPr>
            <a:endParaRPr lang="en-US" sz="2400" dirty="0"/>
          </a:p>
          <a:p>
            <a:pPr marL="0" indent="0">
              <a:buNone/>
            </a:pPr>
            <a:endParaRPr lang="en-US" b="1" dirty="0">
              <a:cs typeface="Calibri" panose="020F0502020204030204"/>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1831483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802760"/>
            <a:ext cx="11504326" cy="4233162"/>
          </a:xfrm>
        </p:spPr>
        <p:txBody>
          <a:bodyPr numCol="1">
            <a:normAutofit lnSpcReduction="10000"/>
          </a:bodyPr>
          <a:lstStyle/>
          <a:p>
            <a:pPr>
              <a:lnSpc>
                <a:spcPct val="150000"/>
              </a:lnSpc>
            </a:pPr>
            <a:r>
              <a:rPr lang="en-US" sz="2800" b="1" dirty="0"/>
              <a:t>Greenspace Maintenance (↑ $30,000)</a:t>
            </a:r>
          </a:p>
          <a:p>
            <a:pPr lvl="1">
              <a:lnSpc>
                <a:spcPct val="150000"/>
              </a:lnSpc>
            </a:pPr>
            <a:r>
              <a:rPr lang="en-US" sz="2800" dirty="0"/>
              <a:t>Additional maintenance and landscaping </a:t>
            </a:r>
          </a:p>
          <a:p>
            <a:pPr lvl="2">
              <a:lnSpc>
                <a:spcPct val="150000"/>
              </a:lnSpc>
            </a:pPr>
            <a:r>
              <a:rPr lang="en-US" sz="2800" dirty="0"/>
              <a:t> Riverfront Development Corporation (RDC) Gateway</a:t>
            </a:r>
            <a:endParaRPr lang="en-US" sz="2800" b="1" dirty="0"/>
          </a:p>
          <a:p>
            <a:pPr>
              <a:lnSpc>
                <a:spcPct val="150000"/>
              </a:lnSpc>
            </a:pPr>
            <a:r>
              <a:rPr lang="en-US" sz="2800" b="1" dirty="0"/>
              <a:t>Building Maintenance (↑ $19,941)</a:t>
            </a:r>
          </a:p>
          <a:p>
            <a:pPr lvl="1">
              <a:lnSpc>
                <a:spcPct val="150000"/>
              </a:lnSpc>
            </a:pPr>
            <a:r>
              <a:rPr lang="en-US" sz="2800" dirty="0"/>
              <a:t>City/County Building &amp; Asset Management costs</a:t>
            </a:r>
          </a:p>
          <a:p>
            <a:pPr lvl="2">
              <a:lnSpc>
                <a:spcPct val="150000"/>
              </a:lnSpc>
            </a:pPr>
            <a:r>
              <a:rPr lang="en-US" sz="2800" dirty="0"/>
              <a:t> City (70%) | County (30%) </a:t>
            </a:r>
            <a:endParaRPr lang="en-US" sz="2200"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462910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802760"/>
            <a:ext cx="10983479" cy="4233162"/>
          </a:xfrm>
        </p:spPr>
        <p:txBody>
          <a:bodyPr numCol="1">
            <a:normAutofit/>
          </a:bodyPr>
          <a:lstStyle/>
          <a:p>
            <a:pPr>
              <a:lnSpc>
                <a:spcPct val="150000"/>
              </a:lnSpc>
            </a:pPr>
            <a:r>
              <a:rPr lang="en-US" sz="2600" b="1" dirty="0"/>
              <a:t>Parking Fees (↓ $17,000)</a:t>
            </a:r>
          </a:p>
          <a:p>
            <a:pPr lvl="1">
              <a:lnSpc>
                <a:spcPct val="150000"/>
              </a:lnSpc>
            </a:pPr>
            <a:r>
              <a:rPr lang="en-US" sz="2600" dirty="0"/>
              <a:t>Cost-Saving Measures in Fleet Management</a:t>
            </a:r>
          </a:p>
          <a:p>
            <a:pPr lvl="2">
              <a:lnSpc>
                <a:spcPct val="150000"/>
              </a:lnSpc>
            </a:pPr>
            <a:r>
              <a:rPr lang="en-US" sz="2600" dirty="0"/>
              <a:t> Revised Eligibility for Vehicle Assignments</a:t>
            </a:r>
          </a:p>
          <a:p>
            <a:pPr lvl="2">
              <a:lnSpc>
                <a:spcPct val="150000"/>
              </a:lnSpc>
            </a:pPr>
            <a:r>
              <a:rPr lang="en-US" sz="2600" dirty="0"/>
              <a:t> Reduction of Parking Garage Access Cards</a:t>
            </a:r>
          </a:p>
          <a:p>
            <a:pPr>
              <a:lnSpc>
                <a:spcPct val="150000"/>
              </a:lnSpc>
            </a:pPr>
            <a:r>
              <a:rPr lang="en-US" sz="2600" b="1" dirty="0"/>
              <a:t>Debt Service (↑ $476,891)</a:t>
            </a:r>
          </a:p>
          <a:p>
            <a:pPr lvl="1">
              <a:lnSpc>
                <a:spcPct val="150000"/>
              </a:lnSpc>
            </a:pPr>
            <a:r>
              <a:rPr lang="en-US" sz="2600" dirty="0"/>
              <a:t>New Debt Service Schedule – December 2025 Bond Issuance</a:t>
            </a:r>
          </a:p>
          <a:p>
            <a:pPr marL="457200" lvl="1" indent="0">
              <a:lnSpc>
                <a:spcPct val="150000"/>
              </a:lnSpc>
              <a:buClr>
                <a:schemeClr val="accent5"/>
              </a:buClr>
              <a:buNone/>
            </a:pPr>
            <a:endParaRPr lang="en-US" sz="2600" dirty="0"/>
          </a:p>
          <a:p>
            <a:pPr lvl="1">
              <a:lnSpc>
                <a:spcPct val="150000"/>
              </a:lnSpc>
              <a:buClr>
                <a:schemeClr val="accent5"/>
              </a:buClr>
            </a:pPr>
            <a:endParaRPr lang="en-US" sz="2200" dirty="0"/>
          </a:p>
          <a:p>
            <a:pPr lvl="1">
              <a:lnSpc>
                <a:spcPct val="150000"/>
              </a:lnSpc>
              <a:buClr>
                <a:schemeClr val="accent5"/>
              </a:buClr>
            </a:pPr>
            <a:endParaRPr lang="en-US" sz="2400" dirty="0"/>
          </a:p>
          <a:p>
            <a:pPr marL="0" indent="0">
              <a:buNone/>
            </a:pPr>
            <a:endParaRPr lang="en-US" b="1" dirty="0">
              <a:cs typeface="Calibri" panose="020F0502020204030204"/>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3023891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u="sng" dirty="0">
                <a:solidFill>
                  <a:schemeClr val="tx1">
                    <a:lumMod val="95000"/>
                  </a:schemeClr>
                </a:solidFill>
              </a:rPr>
              <a:t>Motor Vehicle Fund – Proposed FY 2027 Budget</a:t>
            </a:r>
          </a:p>
        </p:txBody>
      </p:sp>
      <p:graphicFrame>
        <p:nvGraphicFramePr>
          <p:cNvPr id="6" name="Table 4">
            <a:extLst>
              <a:ext uri="{FF2B5EF4-FFF2-40B4-BE49-F238E27FC236}">
                <a16:creationId xmlns:a16="http://schemas.microsoft.com/office/drawing/2014/main" id="{DA693792-48A7-4520-B55A-59C6769B684F}"/>
              </a:ext>
            </a:extLst>
          </p:cNvPr>
          <p:cNvGraphicFramePr>
            <a:graphicFrameLocks/>
          </p:cNvGraphicFramePr>
          <p:nvPr>
            <p:extLst>
              <p:ext uri="{D42A27DB-BD31-4B8C-83A1-F6EECF244321}">
                <p14:modId xmlns:p14="http://schemas.microsoft.com/office/powerpoint/2010/main" val="4039095605"/>
              </p:ext>
            </p:extLst>
          </p:nvPr>
        </p:nvGraphicFramePr>
        <p:xfrm>
          <a:off x="605633" y="1923542"/>
          <a:ext cx="10980733" cy="3137463"/>
        </p:xfrm>
        <a:graphic>
          <a:graphicData uri="http://schemas.openxmlformats.org/drawingml/2006/table">
            <a:tbl>
              <a:tblPr firstRow="1" bandRow="1">
                <a:tableStyleId>{E8B1032C-EA38-4F05-BA0D-38AFFFC7BED3}</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solidFill>
                            <a:schemeClr val="tx1"/>
                          </a:solidFill>
                        </a:rPr>
                        <a:t>Public Works Department </a:t>
                      </a:r>
                    </a:p>
                    <a:p>
                      <a:pPr algn="l"/>
                      <a:r>
                        <a:rPr lang="en-US" sz="1600" dirty="0">
                          <a:solidFill>
                            <a:schemeClr val="tx1"/>
                          </a:solidFill>
                        </a:rPr>
                        <a:t>Motor Vehicle Fund</a:t>
                      </a:r>
                      <a:endParaRPr lang="en-US" sz="1600" dirty="0">
                        <a:solidFill>
                          <a:schemeClr val="tx1"/>
                        </a:solidFill>
                        <a:latin typeface="+mn-lt"/>
                      </a:endParaRPr>
                    </a:p>
                  </a:txBody>
                  <a:tcPr anchor="ctr"/>
                </a:tc>
                <a:tc>
                  <a:txBody>
                    <a:bodyPr/>
                    <a:lstStyle/>
                    <a:p>
                      <a:pPr marL="0" algn="ctr" defTabSz="457200" rtl="0" eaLnBrk="1" fontAlgn="b" latinLnBrk="0" hangingPunct="1"/>
                      <a:r>
                        <a:rPr lang="en-US" sz="1600" b="1" kern="1200" dirty="0">
                          <a:solidFill>
                            <a:schemeClr val="tx1"/>
                          </a:solidFill>
                        </a:rPr>
                        <a:t>FY 2024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2025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2026 Budget</a:t>
                      </a:r>
                      <a:endParaRPr lang="en-US" sz="1600" b="1" kern="1200" dirty="0">
                        <a:solidFill>
                          <a:schemeClr val="tx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FY 2027</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 FY’27-26</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a:t>
                      </a:r>
                    </a:p>
                    <a:p>
                      <a:pPr marL="0" algn="ctr" defTabSz="457200" rtl="0" eaLnBrk="1" fontAlgn="b" latinLnBrk="0" hangingPunct="1"/>
                      <a:r>
                        <a:rPr lang="en-US" sz="1600" b="1" kern="1200" dirty="0">
                          <a:solidFill>
                            <a:schemeClr val="tx1"/>
                          </a:solidFill>
                        </a:rPr>
                        <a:t> FY’27-26</a:t>
                      </a:r>
                      <a:endParaRPr lang="en-US" sz="16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chemeClr val="tx1"/>
                          </a:solidFill>
                          <a:effectLst/>
                        </a:rPr>
                        <a:t>$4,792,198</a:t>
                      </a:r>
                      <a:endParaRPr lang="en-US" sz="1600" b="0" i="0" u="none" strike="noStrike" dirty="0">
                        <a:solidFill>
                          <a:schemeClr val="tx1"/>
                        </a:solidFill>
                        <a:effectLst/>
                        <a:latin typeface="+mn-lt"/>
                      </a:endParaRPr>
                    </a:p>
                  </a:txBody>
                  <a:tcPr marL="0" marR="0" marT="0" marB="0" anchor="ctr"/>
                </a:tc>
                <a:tc>
                  <a:txBody>
                    <a:bodyPr/>
                    <a:lstStyle/>
                    <a:p>
                      <a:pPr marL="0" algn="ctr" defTabSz="914400" rtl="0" eaLnBrk="1" fontAlgn="b" latinLnBrk="0" hangingPunct="1"/>
                      <a:r>
                        <a:rPr lang="en-US" sz="1600" b="0" u="none" strike="noStrike" kern="1200" dirty="0">
                          <a:solidFill>
                            <a:schemeClr val="tx1"/>
                          </a:solidFill>
                          <a:effectLst/>
                        </a:rPr>
                        <a:t>$5,291,467</a:t>
                      </a:r>
                      <a:endParaRPr lang="en-US" sz="1600" b="0" u="none" strike="noStrike" kern="1200" dirty="0">
                        <a:solidFill>
                          <a:schemeClr val="tx1"/>
                        </a:solidFill>
                        <a:effectLst/>
                        <a:latin typeface="+mn-lt"/>
                        <a:ea typeface="+mn-ea"/>
                        <a:cs typeface="+mn-cs"/>
                      </a:endParaRPr>
                    </a:p>
                  </a:txBody>
                  <a:tcPr marL="0" marR="0" marT="0" marB="0" anchor="ctr"/>
                </a:tc>
                <a:tc>
                  <a:txBody>
                    <a:bodyPr/>
                    <a:lstStyle/>
                    <a:p>
                      <a:pPr algn="ctr" fontAlgn="b"/>
                      <a:r>
                        <a:rPr lang="en-US" sz="1600" b="0" u="none" strike="noStrike" dirty="0">
                          <a:solidFill>
                            <a:schemeClr val="tx1"/>
                          </a:solidFill>
                          <a:effectLst/>
                        </a:rPr>
                        <a:t>$5,744,601</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$6,013,508</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$268,907</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4.7%</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52553187"/>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chemeClr val="tx1"/>
                          </a:solidFill>
                          <a:effectLst/>
                        </a:rPr>
                        <a:t>643,492</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a:solidFill>
                            <a:schemeClr val="tx1"/>
                          </a:solidFill>
                          <a:effectLst/>
                        </a:rPr>
                        <a:t>780,072</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288,025</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296,759</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8,734</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3.0%</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1107242354"/>
                  </a:ext>
                </a:extLst>
              </a:tr>
              <a:tr h="399403">
                <a:tc>
                  <a:txBody>
                    <a:bodyPr/>
                    <a:lstStyle/>
                    <a:p>
                      <a:r>
                        <a:rPr lang="en-US" sz="1600" b="0" dirty="0"/>
                        <a:t>Debt Service</a:t>
                      </a:r>
                      <a:endParaRPr lang="en-US" sz="1600" b="0" dirty="0">
                        <a:latin typeface="+mn-lt"/>
                      </a:endParaRPr>
                    </a:p>
                  </a:txBody>
                  <a:tcPr anchor="ctr"/>
                </a:tc>
                <a:tc>
                  <a:txBody>
                    <a:bodyPr/>
                    <a:lstStyle/>
                    <a:p>
                      <a:pPr algn="ctr" fontAlgn="b"/>
                      <a:r>
                        <a:rPr lang="en-US" sz="1600" b="0" u="none" strike="noStrike" dirty="0">
                          <a:solidFill>
                            <a:schemeClr val="tx1"/>
                          </a:solidFill>
                          <a:effectLst/>
                        </a:rPr>
                        <a:t>27,478</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15,449</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13,523</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10,815</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(2,708)</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-20.0%</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455438367"/>
                  </a:ext>
                </a:extLst>
              </a:tr>
              <a:tr h="399403">
                <a:tc>
                  <a:txBody>
                    <a:bodyPr/>
                    <a:lstStyle/>
                    <a:p>
                      <a:r>
                        <a:rPr lang="en-US" sz="1600" b="0" dirty="0"/>
                        <a:t>Depreciation</a:t>
                      </a:r>
                      <a:endParaRPr lang="en-US" sz="1600" b="0" dirty="0">
                        <a:latin typeface="+mn-lt"/>
                      </a:endParaRPr>
                    </a:p>
                  </a:txBody>
                  <a:tcPr anchor="ctr"/>
                </a:tc>
                <a:tc>
                  <a:txBody>
                    <a:bodyPr/>
                    <a:lstStyle/>
                    <a:p>
                      <a:pPr algn="ctr" fontAlgn="b"/>
                      <a:r>
                        <a:rPr lang="en-US" sz="1600" b="0" u="none" strike="noStrike" dirty="0">
                          <a:solidFill>
                            <a:schemeClr val="tx1"/>
                          </a:solidFill>
                          <a:effectLst/>
                        </a:rPr>
                        <a:t>3,461,200</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4,008,605</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3,461,200</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4,008,605</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547,405</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15.8%</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4112550282"/>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a:t>
                      </a:r>
                      <a:r>
                        <a:rPr lang="en-US" sz="1600" b="1" u="none" strike="noStrike" dirty="0">
                          <a:solidFill>
                            <a:schemeClr val="tx1"/>
                          </a:solidFill>
                          <a:effectLst/>
                        </a:rPr>
                        <a:t>8,924,368</a:t>
                      </a:r>
                      <a:endParaRPr lang="en-US" sz="1600" b="1" i="0" u="none" strike="noStrike" dirty="0">
                        <a:solidFill>
                          <a:schemeClr val="tx1"/>
                        </a:solidFill>
                        <a:effectLst/>
                        <a:latin typeface="+mn-lt"/>
                        <a:cs typeface="Calibri Light" panose="020F0302020204030204" pitchFamily="34" charset="0"/>
                      </a:endParaRPr>
                    </a:p>
                  </a:txBody>
                  <a:tcPr marL="0" marR="0" marT="0" marB="0" anchor="ctr"/>
                </a:tc>
                <a:tc>
                  <a:txBody>
                    <a:bodyPr/>
                    <a:lstStyle/>
                    <a:p>
                      <a:pPr marL="0" algn="ctr" defTabSz="914400" rtl="0" eaLnBrk="1" fontAlgn="b" latinLnBrk="0" hangingPunct="1"/>
                      <a:r>
                        <a:rPr lang="en-US" sz="1600" b="1" u="none" strike="noStrike" kern="1200" dirty="0">
                          <a:solidFill>
                            <a:srgbClr val="000000"/>
                          </a:solidFill>
                          <a:effectLst/>
                        </a:rPr>
                        <a:t>$10,095,593</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dirty="0">
                          <a:solidFill>
                            <a:srgbClr val="000000"/>
                          </a:solidFill>
                          <a:effectLst/>
                        </a:rPr>
                        <a:t>$</a:t>
                      </a:r>
                      <a:r>
                        <a:rPr lang="en-US" sz="1600" b="1" u="none" strike="noStrike" dirty="0">
                          <a:solidFill>
                            <a:schemeClr val="tx1"/>
                          </a:solidFill>
                          <a:effectLst/>
                        </a:rPr>
                        <a:t>9,507,349</a:t>
                      </a:r>
                      <a:endParaRPr lang="en-US" sz="1600" b="1" i="0" u="none" strike="noStrike" dirty="0">
                        <a:solidFill>
                          <a:schemeClr val="tx1"/>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a:t>
                      </a:r>
                      <a:r>
                        <a:rPr lang="en-US" sz="1600" b="1" u="none" strike="noStrike" dirty="0">
                          <a:solidFill>
                            <a:schemeClr val="tx1"/>
                          </a:solidFill>
                          <a:effectLst/>
                        </a:rPr>
                        <a:t>10,329,687</a:t>
                      </a:r>
                      <a:endParaRPr lang="en-US" sz="1600" b="1" i="0" u="none" strike="noStrike" dirty="0">
                        <a:solidFill>
                          <a:schemeClr val="tx1"/>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$822,338</a:t>
                      </a:r>
                      <a:endParaRPr lang="en-US" sz="1600" b="1" i="0" u="none" strike="noStrike" kern="1200" dirty="0">
                        <a:solidFill>
                          <a:schemeClr val="tx1"/>
                        </a:solidFill>
                        <a:effectLst/>
                        <a:latin typeface="+mn-lt"/>
                        <a:ea typeface="+mn-ea"/>
                        <a:cs typeface="Calibri Light" panose="020F0302020204030204" pitchFamily="34" charset="0"/>
                      </a:endParaRPr>
                    </a:p>
                  </a:txBody>
                  <a:tcPr marL="6350" marT="6350" marB="0" anchor="ctr"/>
                </a:tc>
                <a:tc>
                  <a:txBody>
                    <a:bodyPr/>
                    <a:lstStyle/>
                    <a:p>
                      <a:pPr algn="ctr" fontAlgn="b"/>
                      <a:r>
                        <a:rPr lang="en-US" sz="1600" b="1" u="none" strike="noStrike" kern="1200" dirty="0">
                          <a:solidFill>
                            <a:schemeClr val="tx1"/>
                          </a:solidFill>
                          <a:effectLst/>
                        </a:rPr>
                        <a:t>8.6%</a:t>
                      </a:r>
                      <a:endParaRPr lang="en-US" sz="1600" b="1" i="0" u="none" strike="noStrike" kern="1200" dirty="0">
                        <a:solidFill>
                          <a:schemeClr val="tx1"/>
                        </a:solidFill>
                        <a:effectLst/>
                        <a:latin typeface="+mn-lt"/>
                        <a:ea typeface="+mn-ea"/>
                        <a:cs typeface="Calibri Light" panose="020F0302020204030204" pitchFamily="34" charset="0"/>
                      </a:endParaRPr>
                    </a:p>
                  </a:txBody>
                  <a:tcPr marL="6350" marT="6350" marB="0" anchor="ctr"/>
                </a:tc>
                <a:extLst>
                  <a:ext uri="{0D108BD9-81ED-4DB2-BD59-A6C34878D82A}">
                    <a16:rowId xmlns:a16="http://schemas.microsoft.com/office/drawing/2014/main" val="3157006471"/>
                  </a:ext>
                </a:extLst>
              </a:tr>
              <a:tr h="399403">
                <a:tc>
                  <a:txBody>
                    <a:bodyPr/>
                    <a:lstStyle/>
                    <a:p>
                      <a:r>
                        <a:rPr lang="en-US" sz="1600" b="1" dirty="0"/>
                        <a:t>Staffing Level (Motor Vehicle FTEs)</a:t>
                      </a:r>
                      <a:endParaRPr lang="en-US" sz="1600" b="1" dirty="0">
                        <a:latin typeface="+mn-lt"/>
                      </a:endParaRPr>
                    </a:p>
                  </a:txBody>
                  <a:tcPr anchor="ctr"/>
                </a:tc>
                <a:tc>
                  <a:txBody>
                    <a:bodyPr/>
                    <a:lstStyle/>
                    <a:p>
                      <a:pPr algn="ctr" fontAlgn="b"/>
                      <a:r>
                        <a:rPr lang="en-US" sz="1600" b="1" u="none" strike="noStrike" dirty="0">
                          <a:solidFill>
                            <a:schemeClr val="tx1"/>
                          </a:solidFill>
                          <a:effectLst/>
                        </a:rPr>
                        <a:t>0.00</a:t>
                      </a:r>
                      <a:endParaRPr lang="en-US" sz="1600" b="1" i="0" u="none" strike="noStrike" dirty="0">
                        <a:solidFill>
                          <a:schemeClr val="tx1"/>
                        </a:solidFill>
                        <a:effectLst/>
                        <a:latin typeface="+mn-lt"/>
                      </a:endParaRPr>
                    </a:p>
                  </a:txBody>
                  <a:tcPr marL="0" marR="0" marT="0" marB="0" anchor="ctr"/>
                </a:tc>
                <a:tc>
                  <a:txBody>
                    <a:bodyPr/>
                    <a:lstStyle/>
                    <a:p>
                      <a:pPr algn="ctr" fontAlgn="b"/>
                      <a:r>
                        <a:rPr lang="en-US" sz="1600" b="1" u="none" strike="noStrike" dirty="0">
                          <a:solidFill>
                            <a:schemeClr val="tx1"/>
                          </a:solidFill>
                          <a:effectLst/>
                        </a:rPr>
                        <a:t>0.00</a:t>
                      </a:r>
                      <a:endParaRPr lang="en-US" sz="1600" b="1" i="0" u="none" strike="noStrike" dirty="0">
                        <a:solidFill>
                          <a:schemeClr val="tx1"/>
                        </a:solidFill>
                        <a:effectLst/>
                        <a:latin typeface="+mn-lt"/>
                      </a:endParaRPr>
                    </a:p>
                  </a:txBody>
                  <a:tcPr marL="0" marR="0" marT="0" marB="0" anchor="ctr"/>
                </a:tc>
                <a:tc>
                  <a:txBody>
                    <a:bodyPr/>
                    <a:lstStyle/>
                    <a:p>
                      <a:pPr algn="ctr" fontAlgn="b"/>
                      <a:r>
                        <a:rPr lang="en-US" sz="1600" b="1" u="none" strike="noStrike" dirty="0">
                          <a:solidFill>
                            <a:schemeClr val="tx1"/>
                          </a:solidFill>
                          <a:effectLst/>
                        </a:rPr>
                        <a:t>0.00</a:t>
                      </a:r>
                      <a:endParaRPr lang="en-US" sz="1600" b="1" i="0" u="none" strike="noStrike" dirty="0">
                        <a:solidFill>
                          <a:schemeClr val="tx1"/>
                        </a:solidFill>
                        <a:effectLst/>
                        <a:latin typeface="+mn-lt"/>
                      </a:endParaRPr>
                    </a:p>
                  </a:txBody>
                  <a:tcPr marL="0" marR="0" marT="0" marB="0" anchor="ctr"/>
                </a:tc>
                <a:tc>
                  <a:txBody>
                    <a:bodyPr/>
                    <a:lstStyle/>
                    <a:p>
                      <a:pPr algn="ctr" fontAlgn="b"/>
                      <a:r>
                        <a:rPr lang="en-US" sz="1600" b="1" u="none" strike="noStrike" dirty="0">
                          <a:solidFill>
                            <a:schemeClr val="tx1"/>
                          </a:solidFill>
                          <a:effectLst/>
                        </a:rPr>
                        <a:t>0.00</a:t>
                      </a:r>
                      <a:endParaRPr lang="en-US" sz="1600" b="1" i="0" u="none" strike="noStrike" dirty="0">
                        <a:solidFill>
                          <a:schemeClr val="tx1"/>
                        </a:solidFill>
                        <a:effectLst/>
                        <a:latin typeface="+mn-lt"/>
                      </a:endParaRPr>
                    </a:p>
                  </a:txBody>
                  <a:tcPr marL="0" marR="0" marT="0" marB="0" anchor="ctr"/>
                </a:tc>
                <a:tc>
                  <a:txBody>
                    <a:bodyPr/>
                    <a:lstStyle/>
                    <a:p>
                      <a:pPr algn="ctr" fontAlgn="b"/>
                      <a:r>
                        <a:rPr lang="en-US" sz="1600" b="1" u="none" strike="noStrike" kern="1200" dirty="0">
                          <a:solidFill>
                            <a:schemeClr val="tx1"/>
                          </a:solidFill>
                          <a:effectLst/>
                        </a:rPr>
                        <a:t>0.00</a:t>
                      </a:r>
                      <a:endParaRPr lang="en-US" sz="1600" b="1"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1" u="none" strike="noStrike" kern="1200" dirty="0">
                          <a:solidFill>
                            <a:schemeClr val="tx1"/>
                          </a:solidFill>
                          <a:effectLst/>
                        </a:rPr>
                        <a:t>0.0%</a:t>
                      </a:r>
                      <a:endParaRPr lang="en-US" sz="1600" b="1"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1004630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20C10-DC0A-9BBD-E202-BC5382FB25A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1B4507-9D1D-806E-05FA-4DA30C67BADA}"/>
              </a:ext>
            </a:extLst>
          </p:cNvPr>
          <p:cNvSpPr>
            <a:spLocks noGrp="1"/>
          </p:cNvSpPr>
          <p:nvPr>
            <p:ph sz="half" idx="2"/>
          </p:nvPr>
        </p:nvSpPr>
        <p:spPr>
          <a:xfrm>
            <a:off x="188910" y="1811904"/>
            <a:ext cx="10983479" cy="4626996"/>
          </a:xfrm>
        </p:spPr>
        <p:txBody>
          <a:bodyPr numCol="1">
            <a:normAutofit fontScale="92500"/>
          </a:bodyPr>
          <a:lstStyle/>
          <a:p>
            <a:pPr>
              <a:lnSpc>
                <a:spcPct val="160000"/>
              </a:lnSpc>
            </a:pPr>
            <a:r>
              <a:rPr lang="en-US" sz="2800" b="1" dirty="0"/>
              <a:t>Automotive Equipment (↑ $104,866)</a:t>
            </a:r>
          </a:p>
          <a:p>
            <a:pPr lvl="1">
              <a:lnSpc>
                <a:spcPct val="150000"/>
              </a:lnSpc>
            </a:pPr>
            <a:r>
              <a:rPr lang="en-US" sz="2800" b="1" dirty="0"/>
              <a:t>Fleet Replacement Program – </a:t>
            </a:r>
            <a:r>
              <a:rPr lang="en-US" sz="2800" dirty="0"/>
              <a:t>increase in vehicle replacement cost </a:t>
            </a:r>
          </a:p>
          <a:p>
            <a:pPr lvl="2">
              <a:lnSpc>
                <a:spcPct val="160000"/>
              </a:lnSpc>
            </a:pPr>
            <a:r>
              <a:rPr lang="en-US" sz="2800" b="1" dirty="0"/>
              <a:t> Vehicle Requests (3 Vehicles) – Cost: $329,900</a:t>
            </a:r>
          </a:p>
          <a:p>
            <a:pPr lvl="3">
              <a:lnSpc>
                <a:spcPct val="150000"/>
              </a:lnSpc>
            </a:pPr>
            <a:r>
              <a:rPr lang="en-US" sz="2800" b="1" dirty="0"/>
              <a:t> Parks &amp; Recreation: </a:t>
            </a:r>
            <a:r>
              <a:rPr lang="en-US" sz="2800" dirty="0"/>
              <a:t>(1) 15-Person Passenger Van – </a:t>
            </a:r>
            <a:r>
              <a:rPr lang="en-US" sz="2800" b="1" dirty="0"/>
              <a:t>Cost: $76,200</a:t>
            </a:r>
          </a:p>
          <a:p>
            <a:pPr lvl="3">
              <a:lnSpc>
                <a:spcPct val="150000"/>
              </a:lnSpc>
            </a:pPr>
            <a:r>
              <a:rPr lang="en-US" sz="2800" b="1" dirty="0"/>
              <a:t> Public Works: </a:t>
            </a:r>
            <a:r>
              <a:rPr lang="en-US" sz="2800" dirty="0"/>
              <a:t>(1) Heavy-Duty Truck w/ Dump </a:t>
            </a:r>
            <a:r>
              <a:rPr lang="en-US" sz="2800" b="1" dirty="0"/>
              <a:t>–</a:t>
            </a:r>
            <a:r>
              <a:rPr lang="en-US" sz="2800" dirty="0"/>
              <a:t> </a:t>
            </a:r>
            <a:r>
              <a:rPr lang="en-US" sz="2800" b="1" dirty="0"/>
              <a:t>Cost: $169,500</a:t>
            </a:r>
          </a:p>
          <a:p>
            <a:pPr lvl="3">
              <a:lnSpc>
                <a:spcPct val="150000"/>
              </a:lnSpc>
            </a:pPr>
            <a:r>
              <a:rPr lang="en-US" sz="2800" b="1" dirty="0"/>
              <a:t> Treasurer’s Office: </a:t>
            </a:r>
            <a:r>
              <a:rPr lang="en-US" sz="2800" dirty="0"/>
              <a:t>(1) SUV </a:t>
            </a:r>
            <a:r>
              <a:rPr lang="en-US" sz="2800" b="1" dirty="0"/>
              <a:t>– Cost: $84,200</a:t>
            </a:r>
          </a:p>
          <a:p>
            <a:pPr marL="457200" lvl="1" indent="0">
              <a:lnSpc>
                <a:spcPct val="150000"/>
              </a:lnSpc>
              <a:buClr>
                <a:schemeClr val="accent5"/>
              </a:buClr>
              <a:buNone/>
            </a:pPr>
            <a:endParaRPr lang="en-US" sz="2400" dirty="0"/>
          </a:p>
          <a:p>
            <a:pPr marL="457200" lvl="1" indent="0">
              <a:lnSpc>
                <a:spcPct val="150000"/>
              </a:lnSpc>
              <a:buClr>
                <a:srgbClr val="009900"/>
              </a:buClr>
              <a:buNone/>
            </a:pPr>
            <a:endParaRPr lang="en-US" dirty="0"/>
          </a:p>
          <a:p>
            <a:endParaRPr lang="en-US" sz="2400" b="1" dirty="0">
              <a:cs typeface="Calibri"/>
            </a:endParaRPr>
          </a:p>
        </p:txBody>
      </p:sp>
      <p:sp>
        <p:nvSpPr>
          <p:cNvPr id="3" name="Content Placeholder 2">
            <a:extLst>
              <a:ext uri="{FF2B5EF4-FFF2-40B4-BE49-F238E27FC236}">
                <a16:creationId xmlns:a16="http://schemas.microsoft.com/office/drawing/2014/main" id="{D6B97FBA-AB75-23DD-A5CB-A1E590A95CD2}"/>
              </a:ext>
            </a:extLst>
          </p:cNvPr>
          <p:cNvSpPr>
            <a:spLocks noGrp="1"/>
          </p:cNvSpPr>
          <p:nvPr>
            <p:ph sz="half" idx="13"/>
          </p:nvPr>
        </p:nvSpPr>
        <p:spPr>
          <a:xfrm>
            <a:off x="188910" y="1188720"/>
            <a:ext cx="8452170" cy="473825"/>
          </a:xfrm>
        </p:spPr>
        <p:txBody>
          <a:bodyPr>
            <a:normAutofit/>
          </a:bodyPr>
          <a:lstStyle/>
          <a:p>
            <a:r>
              <a:rPr lang="en-US" u="sng" dirty="0"/>
              <a:t>Major Funding Changes (Motor Vehicle Fund Proposed Budget)</a:t>
            </a:r>
          </a:p>
        </p:txBody>
      </p:sp>
    </p:spTree>
    <p:extLst>
      <p:ext uri="{BB962C8B-B14F-4D97-AF65-F5344CB8AC3E}">
        <p14:creationId xmlns:p14="http://schemas.microsoft.com/office/powerpoint/2010/main" val="724029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50FDB-3D56-FC0F-53F5-6E9623FBB6A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5D058F-D114-2EE8-7769-18DE4C050F95}"/>
              </a:ext>
            </a:extLst>
          </p:cNvPr>
          <p:cNvSpPr>
            <a:spLocks noGrp="1"/>
          </p:cNvSpPr>
          <p:nvPr>
            <p:ph sz="half" idx="2"/>
          </p:nvPr>
        </p:nvSpPr>
        <p:spPr>
          <a:xfrm>
            <a:off x="188910" y="1811904"/>
            <a:ext cx="10983479" cy="4626996"/>
          </a:xfrm>
        </p:spPr>
        <p:txBody>
          <a:bodyPr numCol="1">
            <a:normAutofit/>
          </a:bodyPr>
          <a:lstStyle/>
          <a:p>
            <a:pPr>
              <a:lnSpc>
                <a:spcPct val="160000"/>
              </a:lnSpc>
            </a:pPr>
            <a:r>
              <a:rPr lang="en-US" sz="2800" b="1" dirty="0"/>
              <a:t>Contracted Maintenance Services (↑ $198,887)</a:t>
            </a:r>
          </a:p>
          <a:p>
            <a:pPr lvl="1">
              <a:lnSpc>
                <a:spcPct val="160000"/>
              </a:lnSpc>
            </a:pPr>
            <a:r>
              <a:rPr lang="en-US" sz="2800" dirty="0"/>
              <a:t>TransDev – Fleet Management and Maintenance</a:t>
            </a:r>
          </a:p>
          <a:p>
            <a:pPr>
              <a:lnSpc>
                <a:spcPct val="160000"/>
              </a:lnSpc>
            </a:pPr>
            <a:r>
              <a:rPr lang="en-US" sz="2800" b="1" dirty="0"/>
              <a:t>Repairs to Equipment (↑ $54,550)</a:t>
            </a:r>
          </a:p>
          <a:p>
            <a:pPr lvl="1">
              <a:lnSpc>
                <a:spcPct val="160000"/>
              </a:lnSpc>
            </a:pPr>
            <a:r>
              <a:rPr lang="en-US" sz="2800" dirty="0"/>
              <a:t>Non-target Repairs to Fleet Equipment</a:t>
            </a:r>
          </a:p>
          <a:p>
            <a:pPr marL="457200" lvl="1" indent="0">
              <a:lnSpc>
                <a:spcPct val="150000"/>
              </a:lnSpc>
              <a:buClr>
                <a:srgbClr val="009900"/>
              </a:buClr>
              <a:buNone/>
            </a:pPr>
            <a:endParaRPr lang="en-US" dirty="0"/>
          </a:p>
          <a:p>
            <a:endParaRPr lang="en-US" sz="2400" b="1" dirty="0">
              <a:cs typeface="Calibri"/>
            </a:endParaRPr>
          </a:p>
        </p:txBody>
      </p:sp>
      <p:sp>
        <p:nvSpPr>
          <p:cNvPr id="3" name="Content Placeholder 2">
            <a:extLst>
              <a:ext uri="{FF2B5EF4-FFF2-40B4-BE49-F238E27FC236}">
                <a16:creationId xmlns:a16="http://schemas.microsoft.com/office/drawing/2014/main" id="{26995D8B-6A71-623C-4A89-16FEE8073B09}"/>
              </a:ext>
            </a:extLst>
          </p:cNvPr>
          <p:cNvSpPr>
            <a:spLocks noGrp="1"/>
          </p:cNvSpPr>
          <p:nvPr>
            <p:ph sz="half" idx="13"/>
          </p:nvPr>
        </p:nvSpPr>
        <p:spPr>
          <a:xfrm>
            <a:off x="188910" y="1188720"/>
            <a:ext cx="8452170" cy="473825"/>
          </a:xfrm>
        </p:spPr>
        <p:txBody>
          <a:bodyPr>
            <a:normAutofit/>
          </a:bodyPr>
          <a:lstStyle/>
          <a:p>
            <a:r>
              <a:rPr lang="en-US" u="sng" dirty="0"/>
              <a:t>Major Funding Changes (Motor Vehicle Fund Proposed Budget)</a:t>
            </a:r>
          </a:p>
        </p:txBody>
      </p:sp>
    </p:spTree>
    <p:extLst>
      <p:ext uri="{BB962C8B-B14F-4D97-AF65-F5344CB8AC3E}">
        <p14:creationId xmlns:p14="http://schemas.microsoft.com/office/powerpoint/2010/main" val="410550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329608" y="1758576"/>
            <a:ext cx="11281145" cy="4589062"/>
          </a:xfrm>
        </p:spPr>
        <p:txBody>
          <a:bodyPr>
            <a:normAutofit/>
          </a:bodyPr>
          <a:lstStyle/>
          <a:p>
            <a:pPr marL="0" indent="0">
              <a:buNone/>
            </a:pPr>
            <a:r>
              <a:rPr lang="en-US" dirty="0"/>
              <a:t>The mission of the Department of Public Works is to operate and maintain critical infrastructure and facilities, provide superior services for our customers, and promote resiliency. </a:t>
            </a:r>
          </a:p>
          <a:p>
            <a:pPr marL="0" indent="0">
              <a:buNone/>
            </a:pPr>
            <a:endParaRPr lang="en-US" dirty="0"/>
          </a:p>
          <a:p>
            <a:pPr marL="0" indent="0">
              <a:buNone/>
            </a:pPr>
            <a:r>
              <a:rPr lang="en-US" dirty="0"/>
              <a:t>The Department of Public Works is complex and provides a wide array of services including: once a week recycling and residential solid waste collection; treatment and distribution of high-quality drinking water; collection and treatment of sewage; storm water management; cleaning and sweeping of City streets; street construction and repairs; maintenance of traffic signs and signals; line striping; storm preparation and snow removal; debris clean-up; and maintenance of the City fleet and City properties; collection and maintenance of GIS data; and much more.</a:t>
            </a:r>
          </a:p>
          <a:p>
            <a:pPr marL="0" indent="0">
              <a:buNone/>
            </a:pPr>
            <a:endParaRPr lang="en-US" dirty="0"/>
          </a:p>
        </p:txBody>
      </p:sp>
      <p:sp>
        <p:nvSpPr>
          <p:cNvPr id="3" name="Content Placeholder 2">
            <a:extLst>
              <a:ext uri="{FF2B5EF4-FFF2-40B4-BE49-F238E27FC236}">
                <a16:creationId xmlns:a16="http://schemas.microsoft.com/office/drawing/2014/main" id="{F4EFBBD0-A578-4288-8AC7-543848415734}"/>
              </a:ext>
            </a:extLst>
          </p:cNvPr>
          <p:cNvSpPr>
            <a:spLocks noGrp="1"/>
          </p:cNvSpPr>
          <p:nvPr>
            <p:ph sz="half" idx="13"/>
          </p:nvPr>
        </p:nvSpPr>
        <p:spPr>
          <a:xfrm>
            <a:off x="188910" y="1188720"/>
            <a:ext cx="10879583" cy="473825"/>
          </a:xfrm>
        </p:spPr>
        <p:txBody>
          <a:bodyPr>
            <a:normAutofit/>
          </a:bodyPr>
          <a:lstStyle/>
          <a:p>
            <a:pPr algn="ctr"/>
            <a:r>
              <a:rPr lang="en-US" dirty="0"/>
              <a:t>DEPARTMENT OF PUBLIC WORKS</a:t>
            </a:r>
          </a:p>
        </p:txBody>
      </p:sp>
    </p:spTree>
    <p:extLst>
      <p:ext uri="{BB962C8B-B14F-4D97-AF65-F5344CB8AC3E}">
        <p14:creationId xmlns:p14="http://schemas.microsoft.com/office/powerpoint/2010/main" val="178563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404037" y="1010093"/>
            <a:ext cx="10398642" cy="5316277"/>
          </a:xfrm>
        </p:spPr>
        <p:txBody>
          <a:bodyPr>
            <a:normAutofit/>
          </a:bodyPr>
          <a:lstStyle/>
          <a:p>
            <a:pPr marL="0" indent="0">
              <a:buNone/>
            </a:pPr>
            <a:r>
              <a:rPr lang="en-US" b="1" u="sng" dirty="0"/>
              <a:t>Vision</a:t>
            </a:r>
            <a:r>
              <a:rPr lang="en-US" dirty="0"/>
              <a:t> </a:t>
            </a:r>
          </a:p>
          <a:p>
            <a:pPr marL="0" indent="0">
              <a:buNone/>
            </a:pPr>
            <a:r>
              <a:rPr lang="en-US" dirty="0"/>
              <a:t>To provide superior services with respect, with integrity, and with the responsiveness that every customer deserves.</a:t>
            </a:r>
          </a:p>
          <a:p>
            <a:pPr marL="0" indent="0">
              <a:buNone/>
            </a:pPr>
            <a:endParaRPr lang="en-US" dirty="0"/>
          </a:p>
          <a:p>
            <a:pPr marL="0" indent="0">
              <a:buNone/>
            </a:pPr>
            <a:r>
              <a:rPr lang="en-US" b="1" u="sng" dirty="0"/>
              <a:t>Priorities for FY2027 – General Fund</a:t>
            </a:r>
          </a:p>
          <a:p>
            <a:pPr>
              <a:buClr>
                <a:srgbClr val="92D050"/>
              </a:buClr>
              <a:buFont typeface="Wingdings" panose="05000000000000000000" pitchFamily="2" charset="2"/>
              <a:buChar char="§"/>
            </a:pPr>
            <a:r>
              <a:rPr lang="en-US" dirty="0"/>
              <a:t>Beautiful City Initiative – Keep our City clean; reduce trash and increase recycling; stop illegal dumping; improve our sidewalks; repave and repair our streets; plant more trees and maintain gateways; support the community’s efforts to beautify the City.  </a:t>
            </a:r>
          </a:p>
          <a:p>
            <a:pPr>
              <a:buClr>
                <a:srgbClr val="92D050"/>
              </a:buClr>
              <a:buFont typeface="Wingdings" panose="05000000000000000000" pitchFamily="2" charset="2"/>
              <a:buChar char="§"/>
            </a:pPr>
            <a:r>
              <a:rPr lang="en-US" dirty="0"/>
              <a:t>Infrastructure Improvement Program – Capitalize on funding and partnering opportunities that become available to improve Wilmington’s streets and sidewalks. </a:t>
            </a:r>
          </a:p>
          <a:p>
            <a:pPr>
              <a:buClr>
                <a:srgbClr val="92D050"/>
              </a:buClr>
              <a:buFont typeface="Wingdings" panose="05000000000000000000" pitchFamily="2" charset="2"/>
              <a:buChar char="§"/>
            </a:pPr>
            <a:r>
              <a:rPr lang="en-US" dirty="0"/>
              <a:t>Continue street paving and reconstruction and ADA curb ramp installations.</a:t>
            </a:r>
          </a:p>
        </p:txBody>
      </p:sp>
    </p:spTree>
    <p:extLst>
      <p:ext uri="{BB962C8B-B14F-4D97-AF65-F5344CB8AC3E}">
        <p14:creationId xmlns:p14="http://schemas.microsoft.com/office/powerpoint/2010/main" val="787040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393405" y="1095423"/>
            <a:ext cx="10751135" cy="5441901"/>
          </a:xfrm>
        </p:spPr>
        <p:txBody>
          <a:bodyPr>
            <a:normAutofit lnSpcReduction="10000"/>
          </a:bodyPr>
          <a:lstStyle/>
          <a:p>
            <a:pPr marL="0" indent="0">
              <a:buNone/>
            </a:pPr>
            <a:r>
              <a:rPr lang="en-US" b="1" u="sng" dirty="0"/>
              <a:t>Performance Measures</a:t>
            </a:r>
            <a:endParaRPr lang="en-US" b="1" dirty="0"/>
          </a:p>
          <a:p>
            <a:pPr marL="0" indent="0">
              <a:buNone/>
            </a:pPr>
            <a:r>
              <a:rPr lang="en-US" dirty="0"/>
              <a:t> </a:t>
            </a:r>
          </a:p>
          <a:p>
            <a:pPr marL="0" indent="0">
              <a:buNone/>
            </a:pPr>
            <a:r>
              <a:rPr lang="en-US" dirty="0"/>
              <a:t>Public Works collects over 100 data points that are analyzed every 2 weeks.  Examples include: </a:t>
            </a:r>
          </a:p>
          <a:p>
            <a:pPr lvl="1"/>
            <a:r>
              <a:rPr lang="en-US" dirty="0"/>
              <a:t>Street Paving Work by the City, 2-Week periods</a:t>
            </a:r>
          </a:p>
          <a:p>
            <a:pPr lvl="1"/>
            <a:r>
              <a:rPr lang="en-US" dirty="0"/>
              <a:t>Trash and Recycling Collection Rates Citywide, by route</a:t>
            </a:r>
          </a:p>
          <a:p>
            <a:pPr lvl="1"/>
            <a:r>
              <a:rPr lang="en-US" dirty="0"/>
              <a:t>Total number of Public Works Service Actions (broken down by group): Public Property, Sanitation, Sewer Maintenance, Street Cleaning, Street Maintenance, Transportation, Trees, Water, Engineering</a:t>
            </a:r>
          </a:p>
          <a:p>
            <a:pPr lvl="1"/>
            <a:r>
              <a:rPr lang="en-US" dirty="0"/>
              <a:t>City Vehicle Fleet performance, availability of fleet</a:t>
            </a:r>
          </a:p>
          <a:p>
            <a:pPr lvl="1"/>
            <a:r>
              <a:rPr lang="en-US" dirty="0"/>
              <a:t>Percent of Public Works Service Actions Closed (by groups), median number of days</a:t>
            </a:r>
          </a:p>
          <a:p>
            <a:pPr lvl="1"/>
            <a:r>
              <a:rPr lang="en-US" dirty="0"/>
              <a:t>Specific Service Tasks totals (broken down by task): special pick-ups, catch basins blocked, dead animal removals, water leaks, sewer back-ups, potholes, trash missed, recycling missed, yard waste requests, illegal dumping, requests for new trash or recycle bins</a:t>
            </a:r>
          </a:p>
          <a:p>
            <a:pPr lvl="1"/>
            <a:r>
              <a:rPr lang="en-US" dirty="0"/>
              <a:t>Public Works Service requests by Council Districts</a:t>
            </a:r>
          </a:p>
          <a:p>
            <a:pPr lvl="1"/>
            <a:r>
              <a:rPr lang="en-US" dirty="0"/>
              <a:t>Overtime usage by Division</a:t>
            </a:r>
          </a:p>
        </p:txBody>
      </p:sp>
    </p:spTree>
    <p:extLst>
      <p:ext uri="{BB962C8B-B14F-4D97-AF65-F5344CB8AC3E}">
        <p14:creationId xmlns:p14="http://schemas.microsoft.com/office/powerpoint/2010/main" val="3095191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761568-DD17-416F-BBBA-916D698E485F}"/>
              </a:ext>
            </a:extLst>
          </p:cNvPr>
          <p:cNvSpPr>
            <a:spLocks noGrp="1"/>
          </p:cNvSpPr>
          <p:nvPr>
            <p:ph sz="half" idx="2"/>
          </p:nvPr>
        </p:nvSpPr>
        <p:spPr/>
        <p:txBody>
          <a:bodyPr>
            <a:normAutofit/>
          </a:bodyPr>
          <a:lstStyle/>
          <a:p>
            <a:pPr marL="0" indent="0" algn="ctr">
              <a:buNone/>
            </a:pPr>
            <a:r>
              <a:rPr lang="en-US" sz="7200" dirty="0"/>
              <a:t>City Council Questions</a:t>
            </a:r>
          </a:p>
        </p:txBody>
      </p:sp>
    </p:spTree>
    <p:extLst>
      <p:ext uri="{BB962C8B-B14F-4D97-AF65-F5344CB8AC3E}">
        <p14:creationId xmlns:p14="http://schemas.microsoft.com/office/powerpoint/2010/main" val="1753894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lstStyle/>
          <a:p>
            <a:pPr marL="0" indent="0">
              <a:buNone/>
            </a:pPr>
            <a:r>
              <a:rPr lang="en-US" dirty="0"/>
              <a:t>Understanding the 5-year revenue and expenditure projections show expenditures </a:t>
            </a:r>
            <a:r>
              <a:rPr lang="en-US" u="sng" dirty="0"/>
              <a:t>far outpacing</a:t>
            </a:r>
            <a:r>
              <a:rPr lang="en-US" dirty="0"/>
              <a:t> revenues for FY27 to FY30, and FY27 General Fund Proposed Budget uses </a:t>
            </a:r>
            <a:r>
              <a:rPr lang="en-US" b="1" u="sng" dirty="0"/>
              <a:t>$25.7M </a:t>
            </a:r>
            <a:r>
              <a:rPr lang="en-US" dirty="0"/>
              <a:t>of the Tax Stabilization Fund, please share how this budget aligns with closing any potential budget gaps.</a:t>
            </a:r>
          </a:p>
          <a:p>
            <a:pPr marL="457200" indent="-457200">
              <a:buFont typeface="+mj-lt"/>
              <a:buAutoNum type="alphaLcPeriod"/>
            </a:pPr>
            <a:r>
              <a:rPr lang="en-US" sz="2000" dirty="0"/>
              <a:t>Specify any cost savings or reductions, and if this budget provides adequate resources to meet the departmental needs.</a:t>
            </a:r>
          </a:p>
          <a:p>
            <a:pPr marL="457200" indent="-457200">
              <a:buFont typeface="+mj-lt"/>
              <a:buAutoNum type="alphaLcPeriod"/>
            </a:pPr>
            <a:r>
              <a:rPr lang="en-US" sz="2000" dirty="0"/>
              <a:t>Specify any high-level major additions.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1</a:t>
            </a:r>
          </a:p>
        </p:txBody>
      </p:sp>
    </p:spTree>
    <p:extLst>
      <p:ext uri="{BB962C8B-B14F-4D97-AF65-F5344CB8AC3E}">
        <p14:creationId xmlns:p14="http://schemas.microsoft.com/office/powerpoint/2010/main" val="3662186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CD41C-C491-6A87-6517-58B5B95AA57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65F5C5-6FD9-24B0-7227-9C5C32AC3309}"/>
              </a:ext>
            </a:extLst>
          </p:cNvPr>
          <p:cNvSpPr>
            <a:spLocks noGrp="1"/>
          </p:cNvSpPr>
          <p:nvPr>
            <p:ph sz="half" idx="2"/>
          </p:nvPr>
        </p:nvSpPr>
        <p:spPr>
          <a:xfrm>
            <a:off x="372140" y="1865934"/>
            <a:ext cx="10983432" cy="4354114"/>
          </a:xfrm>
        </p:spPr>
        <p:txBody>
          <a:bodyPr>
            <a:normAutofit/>
          </a:bodyPr>
          <a:lstStyle/>
          <a:p>
            <a:r>
              <a:rPr lang="en-US" dirty="0"/>
              <a:t>Reducing the General Fund operating budget would require a reduction in services. Costs for Electricity, Materials, Supplies, and Services continue to rise. Public Works has tried to minimize increases while still being able to perform department functions as required by the City Charter and Code.</a:t>
            </a:r>
          </a:p>
          <a:p>
            <a:r>
              <a:rPr lang="en-US" dirty="0"/>
              <a:t>High level budget additions/increases are addressed in the OMB slides previously reviewed.</a:t>
            </a:r>
          </a:p>
        </p:txBody>
      </p:sp>
      <p:sp>
        <p:nvSpPr>
          <p:cNvPr id="3" name="Content Placeholder 2">
            <a:extLst>
              <a:ext uri="{FF2B5EF4-FFF2-40B4-BE49-F238E27FC236}">
                <a16:creationId xmlns:a16="http://schemas.microsoft.com/office/drawing/2014/main" id="{614A6129-B52A-682D-3694-0DD80A993AD8}"/>
              </a:ext>
            </a:extLst>
          </p:cNvPr>
          <p:cNvSpPr>
            <a:spLocks noGrp="1"/>
          </p:cNvSpPr>
          <p:nvPr>
            <p:ph sz="half" idx="13"/>
          </p:nvPr>
        </p:nvSpPr>
        <p:spPr/>
        <p:txBody>
          <a:bodyPr/>
          <a:lstStyle/>
          <a:p>
            <a:r>
              <a:rPr lang="en-US" dirty="0"/>
              <a:t>Question 1 - Response</a:t>
            </a:r>
          </a:p>
        </p:txBody>
      </p:sp>
    </p:spTree>
    <p:extLst>
      <p:ext uri="{BB962C8B-B14F-4D97-AF65-F5344CB8AC3E}">
        <p14:creationId xmlns:p14="http://schemas.microsoft.com/office/powerpoint/2010/main" val="2365513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486DA-204A-4486-4FFA-1A12BF383B6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C1EEC1-C5BE-5458-1BA8-828B435A1193}"/>
              </a:ext>
            </a:extLst>
          </p:cNvPr>
          <p:cNvSpPr>
            <a:spLocks noGrp="1"/>
          </p:cNvSpPr>
          <p:nvPr>
            <p:ph sz="half" idx="2"/>
          </p:nvPr>
        </p:nvSpPr>
        <p:spPr>
          <a:xfrm>
            <a:off x="372140" y="1865934"/>
            <a:ext cx="10983432" cy="4354114"/>
          </a:xfrm>
        </p:spPr>
        <p:txBody>
          <a:bodyPr>
            <a:normAutofit/>
          </a:bodyPr>
          <a:lstStyle/>
          <a:p>
            <a:r>
              <a:rPr lang="en-US" dirty="0"/>
              <a:t>Budget lines below were cut after meetings with OMB and the Mayor’s Office</a:t>
            </a:r>
          </a:p>
        </p:txBody>
      </p:sp>
      <p:sp>
        <p:nvSpPr>
          <p:cNvPr id="3" name="Content Placeholder 2">
            <a:extLst>
              <a:ext uri="{FF2B5EF4-FFF2-40B4-BE49-F238E27FC236}">
                <a16:creationId xmlns:a16="http://schemas.microsoft.com/office/drawing/2014/main" id="{ED66B935-273E-1AAF-4E2E-2B72F02A0A9C}"/>
              </a:ext>
            </a:extLst>
          </p:cNvPr>
          <p:cNvSpPr>
            <a:spLocks noGrp="1"/>
          </p:cNvSpPr>
          <p:nvPr>
            <p:ph sz="half" idx="13"/>
          </p:nvPr>
        </p:nvSpPr>
        <p:spPr/>
        <p:txBody>
          <a:bodyPr/>
          <a:lstStyle/>
          <a:p>
            <a:r>
              <a:rPr lang="en-US" dirty="0"/>
              <a:t>Question 1 - Response</a:t>
            </a:r>
          </a:p>
        </p:txBody>
      </p:sp>
      <p:graphicFrame>
        <p:nvGraphicFramePr>
          <p:cNvPr id="5" name="Object 4">
            <a:extLst>
              <a:ext uri="{FF2B5EF4-FFF2-40B4-BE49-F238E27FC236}">
                <a16:creationId xmlns:a16="http://schemas.microsoft.com/office/drawing/2014/main" id="{C3D0CCBA-274D-8A9E-63C0-2DA5988743AE}"/>
              </a:ext>
            </a:extLst>
          </p:cNvPr>
          <p:cNvGraphicFramePr>
            <a:graphicFrameLocks noChangeAspect="1"/>
          </p:cNvGraphicFramePr>
          <p:nvPr>
            <p:extLst>
              <p:ext uri="{D42A27DB-BD31-4B8C-83A1-F6EECF244321}">
                <p14:modId xmlns:p14="http://schemas.microsoft.com/office/powerpoint/2010/main" val="589587497"/>
              </p:ext>
            </p:extLst>
          </p:nvPr>
        </p:nvGraphicFramePr>
        <p:xfrm>
          <a:off x="3340532" y="2989053"/>
          <a:ext cx="3565715" cy="3002094"/>
        </p:xfrm>
        <a:graphic>
          <a:graphicData uri="http://schemas.openxmlformats.org/presentationml/2006/ole">
            <mc:AlternateContent xmlns:mc="http://schemas.openxmlformats.org/markup-compatibility/2006">
              <mc:Choice xmlns:v="urn:schemas-microsoft-com:vml" Requires="v">
                <p:oleObj name="Worksheet" r:id="rId2" imgW="3495551" imgH="2943123" progId="Excel.Sheet.8">
                  <p:embed/>
                </p:oleObj>
              </mc:Choice>
              <mc:Fallback>
                <p:oleObj name="Worksheet" r:id="rId2" imgW="3495551" imgH="2943123" progId="Excel.Sheet.8">
                  <p:embed/>
                  <p:pic>
                    <p:nvPicPr>
                      <p:cNvPr id="5" name="Object 4">
                        <a:extLst>
                          <a:ext uri="{FF2B5EF4-FFF2-40B4-BE49-F238E27FC236}">
                            <a16:creationId xmlns:a16="http://schemas.microsoft.com/office/drawing/2014/main" id="{C3D0CCBA-274D-8A9E-63C0-2DA5988743AE}"/>
                          </a:ext>
                        </a:extLst>
                      </p:cNvPr>
                      <p:cNvPicPr/>
                      <p:nvPr/>
                    </p:nvPicPr>
                    <p:blipFill>
                      <a:blip r:embed="rId3"/>
                      <a:stretch>
                        <a:fillRect/>
                      </a:stretch>
                    </p:blipFill>
                    <p:spPr>
                      <a:xfrm>
                        <a:off x="3340532" y="2989053"/>
                        <a:ext cx="3565715" cy="3002094"/>
                      </a:xfrm>
                      <a:prstGeom prst="rect">
                        <a:avLst/>
                      </a:prstGeom>
                    </p:spPr>
                  </p:pic>
                </p:oleObj>
              </mc:Fallback>
            </mc:AlternateContent>
          </a:graphicData>
        </a:graphic>
      </p:graphicFrame>
    </p:spTree>
    <p:extLst>
      <p:ext uri="{BB962C8B-B14F-4D97-AF65-F5344CB8AC3E}">
        <p14:creationId xmlns:p14="http://schemas.microsoft.com/office/powerpoint/2010/main" val="1122553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lstStyle/>
          <a:p>
            <a:pPr marL="0" indent="0">
              <a:buNone/>
            </a:pPr>
            <a:r>
              <a:rPr lang="en-US" dirty="0"/>
              <a:t>With the Biden Bipartisan Infrastructure Bill that ends September 30, 2026, please share any impact to this budget. </a:t>
            </a:r>
          </a:p>
          <a:p>
            <a:pPr marL="457200" indent="-457200">
              <a:buFont typeface="+mj-lt"/>
              <a:buAutoNum type="alphaLcPeriod"/>
            </a:pPr>
            <a:r>
              <a:rPr lang="en-US" sz="2000" dirty="0"/>
              <a:t>Specify any impact with roads, clean energy, resilient and environmental remediation. </a:t>
            </a:r>
          </a:p>
          <a:p>
            <a:pPr marL="457200" indent="-457200">
              <a:buFont typeface="+mj-lt"/>
              <a:buAutoNum type="alphaLcPeriod"/>
            </a:pPr>
            <a:r>
              <a:rPr lang="en-US" sz="2000" dirty="0"/>
              <a:t>Specify any cost savings for any resiliency measures. </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2</a:t>
            </a:r>
          </a:p>
        </p:txBody>
      </p:sp>
    </p:spTree>
    <p:extLst>
      <p:ext uri="{BB962C8B-B14F-4D97-AF65-F5344CB8AC3E}">
        <p14:creationId xmlns:p14="http://schemas.microsoft.com/office/powerpoint/2010/main" val="2062024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normAutofit/>
          </a:bodyPr>
          <a:lstStyle/>
          <a:p>
            <a:r>
              <a:rPr lang="en-US" dirty="0"/>
              <a:t>The Bipartisan Infrastructure Law (BIL) does not affect our General Fund or Motor Vehicle Fund budget because no funding was received for either fund to date.</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2 - Response</a:t>
            </a:r>
          </a:p>
        </p:txBody>
      </p:sp>
    </p:spTree>
    <p:extLst>
      <p:ext uri="{BB962C8B-B14F-4D97-AF65-F5344CB8AC3E}">
        <p14:creationId xmlns:p14="http://schemas.microsoft.com/office/powerpoint/2010/main" val="3231526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lstStyle/>
          <a:p>
            <a:pPr marL="0" indent="0">
              <a:buNone/>
            </a:pPr>
            <a:r>
              <a:rPr lang="en-US" dirty="0"/>
              <a:t>Considering Winter Storm Fern that poured an average of 6.5 inches of precipitation, and 8 to 9.5 inches of snow, as well as ice, which was the worst snow event that the city experienced in 10 years, please share if this budget provides the necessary resources and funding if such an event would occur in FY2027. </a:t>
            </a:r>
          </a:p>
          <a:p>
            <a:pPr marL="457200" indent="-457200">
              <a:buFont typeface="+mj-lt"/>
              <a:buAutoNum type="alphaLcPeriod"/>
            </a:pPr>
            <a:r>
              <a:rPr lang="en-US" sz="2000" dirty="0"/>
              <a:t>Please share how the city is managing the various potholes, etc. as a result of any major snow event. </a:t>
            </a:r>
          </a:p>
          <a:p>
            <a:pPr marL="457200" indent="-457200">
              <a:buFont typeface="+mj-lt"/>
              <a:buAutoNum type="alphaLcPeriod"/>
            </a:pPr>
            <a:r>
              <a:rPr lang="en-US" sz="2000" dirty="0"/>
              <a:t>Share if any new equipment, etc. is being requested. </a:t>
            </a:r>
          </a:p>
          <a:p>
            <a:pPr marL="457200" indent="-457200">
              <a:buFont typeface="+mj-lt"/>
              <a:buAutoNum type="alphaLcPeriod"/>
            </a:pPr>
            <a:r>
              <a:rPr lang="en-US" sz="2000" dirty="0"/>
              <a:t>Share if adequate funding budgeted for street paving or if any necessary bond anticipation notes are required. </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3</a:t>
            </a:r>
          </a:p>
        </p:txBody>
      </p:sp>
    </p:spTree>
    <p:extLst>
      <p:ext uri="{BB962C8B-B14F-4D97-AF65-F5344CB8AC3E}">
        <p14:creationId xmlns:p14="http://schemas.microsoft.com/office/powerpoint/2010/main" val="74306482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3 - Response</a:t>
            </a:r>
          </a:p>
        </p:txBody>
      </p:sp>
      <p:sp>
        <p:nvSpPr>
          <p:cNvPr id="9" name="Content Placeholder 8">
            <a:extLst>
              <a:ext uri="{FF2B5EF4-FFF2-40B4-BE49-F238E27FC236}">
                <a16:creationId xmlns:a16="http://schemas.microsoft.com/office/drawing/2014/main" id="{097F109F-D5F9-3F43-72D2-2849C5B4EDE6}"/>
              </a:ext>
            </a:extLst>
          </p:cNvPr>
          <p:cNvSpPr>
            <a:spLocks noGrp="1"/>
          </p:cNvSpPr>
          <p:nvPr>
            <p:ph sz="half" idx="2"/>
          </p:nvPr>
        </p:nvSpPr>
        <p:spPr>
          <a:xfrm>
            <a:off x="453316" y="1921632"/>
            <a:ext cx="10983479" cy="4233162"/>
          </a:xfrm>
        </p:spPr>
        <p:txBody>
          <a:bodyPr>
            <a:normAutofit fontScale="92500" lnSpcReduction="10000"/>
          </a:bodyPr>
          <a:lstStyle/>
          <a:p>
            <a:r>
              <a:rPr lang="en-US" dirty="0"/>
              <a:t>Public Works budgets based on our normal winter storm response for Overtime, Road Salt, Brine, and Equipment Rental. In the event of another snow event like Winter Storm Fern, we would exhaust our Equipment Rental budget and require a budget amendment.</a:t>
            </a:r>
          </a:p>
          <a:p>
            <a:r>
              <a:rPr lang="en-US" dirty="0"/>
              <a:t>Potholes</a:t>
            </a:r>
          </a:p>
          <a:p>
            <a:pPr lvl="1"/>
            <a:r>
              <a:rPr lang="en-US" dirty="0"/>
              <a:t>All Public Works divisions have been instructed to keep lists of potholes wherever they are encountered throughout the city and report this information to the Operations Director daily. Street Maintenance has been filling 40-60 potholes per day since hot mix asphalt became available.</a:t>
            </a:r>
          </a:p>
          <a:p>
            <a:r>
              <a:rPr lang="en-US" dirty="0"/>
              <a:t>Equipment</a:t>
            </a:r>
          </a:p>
          <a:p>
            <a:pPr lvl="1"/>
            <a:r>
              <a:rPr lang="en-US" sz="2100" dirty="0"/>
              <a:t>No additional snow removal equipment has been requested in FY’27. We are looking at replacement of our brine system at the Municipal Complex.</a:t>
            </a:r>
          </a:p>
          <a:p>
            <a:r>
              <a:rPr lang="en-US" dirty="0"/>
              <a:t>Street Paving</a:t>
            </a:r>
          </a:p>
          <a:p>
            <a:pPr lvl="1"/>
            <a:r>
              <a:rPr lang="en-US" dirty="0"/>
              <a:t>Capital funding for Street Paving and Reconstruction was received in the most recent bond offering and should be adequate for the upcoming paving season.</a:t>
            </a:r>
          </a:p>
        </p:txBody>
      </p:sp>
    </p:spTree>
    <p:extLst>
      <p:ext uri="{BB962C8B-B14F-4D97-AF65-F5344CB8AC3E}">
        <p14:creationId xmlns:p14="http://schemas.microsoft.com/office/powerpoint/2010/main" val="2073073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lstStyle/>
          <a:p>
            <a:pPr marL="0" indent="0">
              <a:buNone/>
            </a:pPr>
            <a:r>
              <a:rPr lang="en-US" dirty="0"/>
              <a:t>Discuss any planned operational efficiencies to help modernize the city to become more of a “SMART city” and share if this budget provides the necessary funding and resources. </a:t>
            </a:r>
          </a:p>
          <a:p>
            <a:pPr marL="457200" indent="-457200">
              <a:buFont typeface="+mj-lt"/>
              <a:buAutoNum type="alphaLcPeriod"/>
            </a:pPr>
            <a:r>
              <a:rPr lang="en-US" sz="2000" dirty="0"/>
              <a:t>Any plans for more utilization of solar panels. </a:t>
            </a:r>
          </a:p>
          <a:p>
            <a:pPr marL="457200" indent="-457200">
              <a:buFont typeface="+mj-lt"/>
              <a:buAutoNum type="alphaLcPeriod"/>
            </a:pPr>
            <a:r>
              <a:rPr lang="en-US" sz="2000" dirty="0"/>
              <a:t>Any impact with </a:t>
            </a:r>
            <a:r>
              <a:rPr lang="en-US" sz="2000" b="1" dirty="0"/>
              <a:t>$2.4M </a:t>
            </a:r>
            <a:r>
              <a:rPr lang="en-US" sz="2000" dirty="0"/>
              <a:t>budgeted for Electricity across both General and Water Sewer Funds. </a:t>
            </a:r>
          </a:p>
          <a:p>
            <a:pPr marL="457200" indent="-457200">
              <a:buFont typeface="+mj-lt"/>
              <a:buAutoNum type="alphaLcPeriod"/>
            </a:pPr>
            <a:r>
              <a:rPr lang="en-US" sz="2000" dirty="0"/>
              <a:t>Any plans with public EV parking spaces. </a:t>
            </a:r>
          </a:p>
          <a:p>
            <a:endParaRPr lang="en-US" dirty="0"/>
          </a:p>
          <a:p>
            <a:endParaRPr lang="en-US" sz="1800" b="0" i="0" u="none" strike="noStrike" baseline="0" dirty="0">
              <a:solidFill>
                <a:srgbClr val="000000"/>
              </a:solidFill>
              <a:latin typeface="Times New Roman" panose="02020603050405020304" pitchFamily="18" charset="0"/>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4</a:t>
            </a:r>
          </a:p>
        </p:txBody>
      </p:sp>
    </p:spTree>
    <p:extLst>
      <p:ext uri="{BB962C8B-B14F-4D97-AF65-F5344CB8AC3E}">
        <p14:creationId xmlns:p14="http://schemas.microsoft.com/office/powerpoint/2010/main" val="3674916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4 - Response</a:t>
            </a:r>
          </a:p>
        </p:txBody>
      </p:sp>
      <p:sp>
        <p:nvSpPr>
          <p:cNvPr id="9" name="Content Placeholder 1">
            <a:extLst>
              <a:ext uri="{FF2B5EF4-FFF2-40B4-BE49-F238E27FC236}">
                <a16:creationId xmlns:a16="http://schemas.microsoft.com/office/drawing/2014/main" id="{6B2AE820-032D-4139-E5DA-CC9ADFB6D129}"/>
              </a:ext>
            </a:extLst>
          </p:cNvPr>
          <p:cNvSpPr>
            <a:spLocks noGrp="1"/>
          </p:cNvSpPr>
          <p:nvPr>
            <p:ph sz="half" idx="2"/>
          </p:nvPr>
        </p:nvSpPr>
        <p:spPr>
          <a:xfrm>
            <a:off x="372140" y="1865934"/>
            <a:ext cx="10983432" cy="4354114"/>
          </a:xfrm>
        </p:spPr>
        <p:txBody>
          <a:bodyPr>
            <a:normAutofit lnSpcReduction="10000"/>
          </a:bodyPr>
          <a:lstStyle/>
          <a:p>
            <a:r>
              <a:rPr lang="en-US" dirty="0"/>
              <a:t>Solar Panels</a:t>
            </a:r>
          </a:p>
          <a:p>
            <a:pPr lvl="1"/>
            <a:r>
              <a:rPr lang="en-US" dirty="0"/>
              <a:t>The City has installed solar panels at the Municipal Complex and Porter Filter Plant. There are no plans to add additional solar installations currently.</a:t>
            </a:r>
          </a:p>
          <a:p>
            <a:r>
              <a:rPr lang="en-US" dirty="0"/>
              <a:t>Electricity</a:t>
            </a:r>
          </a:p>
          <a:p>
            <a:pPr lvl="1"/>
            <a:r>
              <a:rPr lang="en-US" dirty="0"/>
              <a:t>The City is in the process of going out for Electricity procurement for 1 to 5 years. Based on data from our consultant, Enstrat Analytics, we are expecting a 3% or greater increase in supply costs in addition to the recent increase in DPL distribution costs. </a:t>
            </a:r>
          </a:p>
          <a:p>
            <a:r>
              <a:rPr lang="en-US" dirty="0"/>
              <a:t>EV Parking</a:t>
            </a:r>
          </a:p>
          <a:p>
            <a:pPr lvl="1"/>
            <a:r>
              <a:rPr lang="en-US" dirty="0"/>
              <a:t>The FY’27 budget request does not include any direct funding for public electric vehicle charging stations.  </a:t>
            </a:r>
          </a:p>
          <a:p>
            <a:pPr lvl="1"/>
            <a:r>
              <a:rPr lang="en-US" dirty="0"/>
              <a:t>Public Works has engaged RK&amp;K to do a comprehensive parking study. This will kick off with a downtown pilot study to address immediate needs of parking and EV concerns. </a:t>
            </a:r>
          </a:p>
          <a:p>
            <a:pPr lvl="1"/>
            <a:r>
              <a:rPr lang="en-US" dirty="0"/>
              <a:t>Public Works will continue working with the State to implement EV infrastructure. </a:t>
            </a:r>
          </a:p>
        </p:txBody>
      </p:sp>
    </p:spTree>
    <p:extLst>
      <p:ext uri="{BB962C8B-B14F-4D97-AF65-F5344CB8AC3E}">
        <p14:creationId xmlns:p14="http://schemas.microsoft.com/office/powerpoint/2010/main" val="4279999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608DD-9393-081A-8954-DF4213EE409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319477-053B-A8D8-3F8D-252A21E21A68}"/>
              </a:ext>
            </a:extLst>
          </p:cNvPr>
          <p:cNvSpPr>
            <a:spLocks noGrp="1"/>
          </p:cNvSpPr>
          <p:nvPr>
            <p:ph sz="half" idx="2"/>
          </p:nvPr>
        </p:nvSpPr>
        <p:spPr>
          <a:xfrm>
            <a:off x="372140" y="1865934"/>
            <a:ext cx="10983432" cy="4354114"/>
          </a:xfrm>
        </p:spPr>
        <p:txBody>
          <a:bodyPr/>
          <a:lstStyle/>
          <a:p>
            <a:pPr marL="0" indent="0">
              <a:buNone/>
            </a:pPr>
            <a:r>
              <a:rPr lang="en-US" dirty="0"/>
              <a:t>Please share if this budget provides the necessary funding and resources for environmental sustainability and beautiful city initiatives for all corridors in the city. </a:t>
            </a:r>
          </a:p>
          <a:p>
            <a:pPr marL="457200" indent="-457200">
              <a:buFont typeface="+mj-lt"/>
              <a:buAutoNum type="alphaLcPeriod"/>
            </a:pPr>
            <a:r>
              <a:rPr lang="en-US" sz="2000" dirty="0"/>
              <a:t>Specify any updates with tree canopy. </a:t>
            </a:r>
          </a:p>
          <a:p>
            <a:endParaRPr lang="en-US" dirty="0"/>
          </a:p>
          <a:p>
            <a:endParaRPr lang="en-US" dirty="0"/>
          </a:p>
          <a:p>
            <a:endParaRPr lang="en-US" sz="1800" b="0" i="0" u="none" strike="noStrike" baseline="0" dirty="0">
              <a:solidFill>
                <a:srgbClr val="000000"/>
              </a:solidFill>
              <a:latin typeface="Times New Roman" panose="02020603050405020304" pitchFamily="18" charset="0"/>
            </a:endParaRPr>
          </a:p>
        </p:txBody>
      </p:sp>
      <p:sp>
        <p:nvSpPr>
          <p:cNvPr id="3" name="Content Placeholder 2">
            <a:extLst>
              <a:ext uri="{FF2B5EF4-FFF2-40B4-BE49-F238E27FC236}">
                <a16:creationId xmlns:a16="http://schemas.microsoft.com/office/drawing/2014/main" id="{7C2AD07E-54F6-4786-CB14-8A642384CC4B}"/>
              </a:ext>
            </a:extLst>
          </p:cNvPr>
          <p:cNvSpPr>
            <a:spLocks noGrp="1"/>
          </p:cNvSpPr>
          <p:nvPr>
            <p:ph sz="half" idx="13"/>
          </p:nvPr>
        </p:nvSpPr>
        <p:spPr/>
        <p:txBody>
          <a:bodyPr/>
          <a:lstStyle/>
          <a:p>
            <a:r>
              <a:rPr lang="en-US" dirty="0"/>
              <a:t>Question 5</a:t>
            </a:r>
          </a:p>
        </p:txBody>
      </p:sp>
    </p:spTree>
    <p:extLst>
      <p:ext uri="{BB962C8B-B14F-4D97-AF65-F5344CB8AC3E}">
        <p14:creationId xmlns:p14="http://schemas.microsoft.com/office/powerpoint/2010/main" val="3814111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CB9AC-8696-6C93-0EC5-612355EEBA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1ECD48-A9C6-444C-C4CE-911BABBFDC2B}"/>
              </a:ext>
            </a:extLst>
          </p:cNvPr>
          <p:cNvSpPr>
            <a:spLocks noGrp="1"/>
          </p:cNvSpPr>
          <p:nvPr>
            <p:ph sz="half" idx="13"/>
          </p:nvPr>
        </p:nvSpPr>
        <p:spPr/>
        <p:txBody>
          <a:bodyPr/>
          <a:lstStyle/>
          <a:p>
            <a:r>
              <a:rPr lang="en-US" dirty="0"/>
              <a:t>Question 5 - Response</a:t>
            </a:r>
          </a:p>
        </p:txBody>
      </p:sp>
      <p:sp>
        <p:nvSpPr>
          <p:cNvPr id="9" name="Content Placeholder 1">
            <a:extLst>
              <a:ext uri="{FF2B5EF4-FFF2-40B4-BE49-F238E27FC236}">
                <a16:creationId xmlns:a16="http://schemas.microsoft.com/office/drawing/2014/main" id="{3060D706-06E4-5D2A-A19F-D2C746AD0D43}"/>
              </a:ext>
            </a:extLst>
          </p:cNvPr>
          <p:cNvSpPr>
            <a:spLocks noGrp="1"/>
          </p:cNvSpPr>
          <p:nvPr>
            <p:ph sz="half" idx="2"/>
          </p:nvPr>
        </p:nvSpPr>
        <p:spPr>
          <a:xfrm>
            <a:off x="372140" y="1865934"/>
            <a:ext cx="10983432" cy="4354114"/>
          </a:xfrm>
        </p:spPr>
        <p:txBody>
          <a:bodyPr/>
          <a:lstStyle/>
          <a:p>
            <a:r>
              <a:rPr lang="en-US" dirty="0"/>
              <a:t>Greenspace Maintenance</a:t>
            </a:r>
          </a:p>
          <a:p>
            <a:pPr lvl="1"/>
            <a:r>
              <a:rPr lang="en-US" dirty="0"/>
              <a:t>Major Gateway Plantings						-$175k</a:t>
            </a:r>
          </a:p>
          <a:p>
            <a:pPr lvl="1"/>
            <a:r>
              <a:rPr lang="en-US" dirty="0"/>
              <a:t>Publicly Requested Tree Related Sidewalk Replacement		-$150k</a:t>
            </a:r>
          </a:p>
          <a:p>
            <a:pPr lvl="1"/>
            <a:r>
              <a:rPr lang="en-US" dirty="0"/>
              <a:t>RDC Gateway Grant						-$90k</a:t>
            </a:r>
          </a:p>
          <a:p>
            <a:r>
              <a:rPr lang="en-US" dirty="0"/>
              <a:t>Tree Canopy</a:t>
            </a:r>
          </a:p>
          <a:p>
            <a:pPr lvl="1"/>
            <a:r>
              <a:rPr lang="en-US" dirty="0"/>
              <a:t>Funding for the Urban Forest Management Program was just received in the 2025 G/O Bond issuance. Projects are planned with DCH and Parks &amp; Rec to plant trees on the streets and inside of multiple parks this summer and fall that will add to the tree canopy.</a:t>
            </a:r>
          </a:p>
        </p:txBody>
      </p:sp>
    </p:spTree>
    <p:extLst>
      <p:ext uri="{BB962C8B-B14F-4D97-AF65-F5344CB8AC3E}">
        <p14:creationId xmlns:p14="http://schemas.microsoft.com/office/powerpoint/2010/main" val="2549972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595423" y="1930916"/>
            <a:ext cx="10498059" cy="4299763"/>
          </a:xfrm>
        </p:spPr>
        <p:txBody>
          <a:bodyPr/>
          <a:lstStyle/>
          <a:p>
            <a:pPr marL="0" indent="0">
              <a:buNone/>
            </a:pPr>
            <a:r>
              <a:rPr lang="en-US" b="0" i="0" u="none" strike="noStrike" baseline="0" dirty="0">
                <a:solidFill>
                  <a:srgbClr val="000000"/>
                </a:solidFill>
              </a:rPr>
              <a:t>Discuss current vacant positions.</a:t>
            </a:r>
          </a:p>
          <a:p>
            <a:pPr marL="457200" indent="-457200">
              <a:buFont typeface="+mj-lt"/>
              <a:buAutoNum type="alphaLcPeriod"/>
            </a:pPr>
            <a:r>
              <a:rPr lang="en-US" sz="2000" b="0" i="0" u="none" strike="noStrike" baseline="0" dirty="0">
                <a:solidFill>
                  <a:srgbClr val="000000"/>
                </a:solidFill>
              </a:rPr>
              <a:t>Specify duration of the vacancy.</a:t>
            </a:r>
          </a:p>
          <a:p>
            <a:pPr marL="457200" indent="-457200">
              <a:buFont typeface="+mj-lt"/>
              <a:buAutoNum type="alphaLcPeriod"/>
            </a:pPr>
            <a:r>
              <a:rPr lang="en-US" sz="2000" dirty="0">
                <a:solidFill>
                  <a:srgbClr val="000000"/>
                </a:solidFill>
              </a:rPr>
              <a:t>Specify impact to the department due to the length of the vacancy.</a:t>
            </a:r>
          </a:p>
          <a:p>
            <a:pPr marL="971550" lvl="2" indent="-514350">
              <a:spcBef>
                <a:spcPts val="1000"/>
              </a:spcBef>
              <a:buFont typeface="+mj-lt"/>
              <a:buAutoNum type="romanLcPeriod"/>
            </a:pPr>
            <a:r>
              <a:rPr lang="en-US" dirty="0">
                <a:solidFill>
                  <a:srgbClr val="000000"/>
                </a:solidFill>
              </a:rPr>
              <a:t>Any impact to Overtime, Consultants, Temps, etc.</a:t>
            </a:r>
          </a:p>
          <a:p>
            <a:pPr marL="457200" indent="-457200">
              <a:buFont typeface="+mj-lt"/>
              <a:buAutoNum type="alphaLcPeriod"/>
            </a:pPr>
            <a:r>
              <a:rPr lang="en-US" sz="2000" dirty="0">
                <a:solidFill>
                  <a:srgbClr val="000000"/>
                </a:solidFill>
              </a:rPr>
              <a:t>Justify the need for the position, if any.</a:t>
            </a:r>
          </a:p>
          <a:p>
            <a:pPr marL="457200" indent="-457200">
              <a:buFont typeface="+mj-lt"/>
              <a:buAutoNum type="alphaLcPeriod"/>
            </a:pPr>
            <a:r>
              <a:rPr lang="en-US" sz="2000" dirty="0">
                <a:solidFill>
                  <a:srgbClr val="000000"/>
                </a:solidFill>
              </a:rPr>
              <a:t>Specify if any challenges with the hiring process due to the Residency requirement.</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1 – General Fund</a:t>
            </a:r>
          </a:p>
        </p:txBody>
      </p:sp>
    </p:spTree>
    <p:extLst>
      <p:ext uri="{BB962C8B-B14F-4D97-AF65-F5344CB8AC3E}">
        <p14:creationId xmlns:p14="http://schemas.microsoft.com/office/powerpoint/2010/main" val="510627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10176" y="859110"/>
            <a:ext cx="10983479" cy="473825"/>
          </a:xfrm>
        </p:spPr>
        <p:txBody>
          <a:bodyPr/>
          <a:lstStyle/>
          <a:p>
            <a:pPr algn="ctr"/>
            <a:r>
              <a:rPr lang="en-US" dirty="0"/>
              <a:t>Vacant Positions</a:t>
            </a:r>
          </a:p>
        </p:txBody>
      </p:sp>
      <p:graphicFrame>
        <p:nvGraphicFramePr>
          <p:cNvPr id="6" name="Content Placeholder 5">
            <a:extLst>
              <a:ext uri="{FF2B5EF4-FFF2-40B4-BE49-F238E27FC236}">
                <a16:creationId xmlns:a16="http://schemas.microsoft.com/office/drawing/2014/main" id="{7588A811-B45A-421D-91DF-344FA02BF2F3}"/>
              </a:ext>
            </a:extLst>
          </p:cNvPr>
          <p:cNvGraphicFramePr>
            <a:graphicFrameLocks noGrp="1" noChangeAspect="1"/>
          </p:cNvGraphicFramePr>
          <p:nvPr>
            <p:ph sz="half" idx="2"/>
            <p:extLst>
              <p:ext uri="{D42A27DB-BD31-4B8C-83A1-F6EECF244321}">
                <p14:modId xmlns:p14="http://schemas.microsoft.com/office/powerpoint/2010/main" val="2224264758"/>
              </p:ext>
            </p:extLst>
          </p:nvPr>
        </p:nvGraphicFramePr>
        <p:xfrm>
          <a:off x="2797387" y="1744236"/>
          <a:ext cx="6597226" cy="2456828"/>
        </p:xfrm>
        <a:graphic>
          <a:graphicData uri="http://schemas.openxmlformats.org/presentationml/2006/ole">
            <mc:AlternateContent xmlns:mc="http://schemas.openxmlformats.org/markup-compatibility/2006">
              <mc:Choice xmlns:v="urn:schemas-microsoft-com:vml" Requires="v">
                <p:oleObj name="Worksheet" r:id="rId2" imgW="6677111" imgH="2486025" progId="Excel.Sheet.8">
                  <p:embed/>
                </p:oleObj>
              </mc:Choice>
              <mc:Fallback>
                <p:oleObj name="Worksheet" r:id="rId2" imgW="6677111" imgH="2486025" progId="Excel.Sheet.8">
                  <p:embed/>
                  <p:pic>
                    <p:nvPicPr>
                      <p:cNvPr id="6" name="Content Placeholder 5">
                        <a:extLst>
                          <a:ext uri="{FF2B5EF4-FFF2-40B4-BE49-F238E27FC236}">
                            <a16:creationId xmlns:a16="http://schemas.microsoft.com/office/drawing/2014/main" id="{7588A811-B45A-421D-91DF-344FA02BF2F3}"/>
                          </a:ext>
                        </a:extLst>
                      </p:cNvPr>
                      <p:cNvPicPr/>
                      <p:nvPr/>
                    </p:nvPicPr>
                    <p:blipFill>
                      <a:blip r:embed="rId3"/>
                      <a:stretch>
                        <a:fillRect/>
                      </a:stretch>
                    </p:blipFill>
                    <p:spPr>
                      <a:xfrm>
                        <a:off x="2797387" y="1744236"/>
                        <a:ext cx="6597226" cy="2456828"/>
                      </a:xfrm>
                      <a:prstGeom prst="rect">
                        <a:avLst/>
                      </a:prstGeom>
                    </p:spPr>
                  </p:pic>
                </p:oleObj>
              </mc:Fallback>
            </mc:AlternateContent>
          </a:graphicData>
        </a:graphic>
      </p:graphicFrame>
    </p:spTree>
    <p:extLst>
      <p:ext uri="{BB962C8B-B14F-4D97-AF65-F5344CB8AC3E}">
        <p14:creationId xmlns:p14="http://schemas.microsoft.com/office/powerpoint/2010/main" val="94029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074770"/>
            <a:ext cx="10983479" cy="473825"/>
          </a:xfrm>
        </p:spPr>
        <p:txBody>
          <a:bodyPr/>
          <a:lstStyle/>
          <a:p>
            <a:pPr algn="ctr"/>
            <a:r>
              <a:rPr lang="en-US" dirty="0"/>
              <a:t>Vacant Positions</a:t>
            </a:r>
          </a:p>
        </p:txBody>
      </p:sp>
      <p:sp>
        <p:nvSpPr>
          <p:cNvPr id="4" name="Content Placeholder 3">
            <a:extLst>
              <a:ext uri="{FF2B5EF4-FFF2-40B4-BE49-F238E27FC236}">
                <a16:creationId xmlns:a16="http://schemas.microsoft.com/office/drawing/2014/main" id="{AC2BD2AC-9D6F-4D73-8598-36A17629C330}"/>
              </a:ext>
            </a:extLst>
          </p:cNvPr>
          <p:cNvSpPr>
            <a:spLocks noGrp="1"/>
          </p:cNvSpPr>
          <p:nvPr>
            <p:ph sz="half" idx="2"/>
          </p:nvPr>
        </p:nvSpPr>
        <p:spPr>
          <a:xfrm>
            <a:off x="385590" y="1921632"/>
            <a:ext cx="10786800" cy="4233162"/>
          </a:xfrm>
        </p:spPr>
        <p:txBody>
          <a:bodyPr>
            <a:normAutofit/>
          </a:bodyPr>
          <a:lstStyle/>
          <a:p>
            <a:pPr lvl="1"/>
            <a:r>
              <a:rPr lang="en-US" dirty="0"/>
              <a:t>We are working closely with Human Resources to fill vacancies as quickly as possible that are approved by the Chief of Staff and have made continued progress and reducing the number of vacant positions in the department.</a:t>
            </a:r>
          </a:p>
          <a:p>
            <a:pPr lvl="1"/>
            <a:r>
              <a:rPr lang="en-US" dirty="0"/>
              <a:t>Sanitation is using temp employes for General Laborer positions to distribute Trash Carts.</a:t>
            </a:r>
          </a:p>
          <a:p>
            <a:pPr lvl="1"/>
            <a:r>
              <a:rPr lang="en-US" dirty="0"/>
              <a:t>Street &amp; Sewer Maintenance is using temp employees for General Laborer positions.</a:t>
            </a:r>
          </a:p>
          <a:p>
            <a:pPr lvl="1"/>
            <a:r>
              <a:rPr lang="en-US" dirty="0"/>
              <a:t>Operations is using temp employees in Tree Crew Technician positions.</a:t>
            </a:r>
          </a:p>
          <a:p>
            <a:pPr lvl="1"/>
            <a:r>
              <a:rPr lang="en-US" dirty="0"/>
              <a:t>Transportation has brought in temp employees to assist with the Special Projects Coordinator responsibilities and General Laborer positions.</a:t>
            </a:r>
          </a:p>
          <a:p>
            <a:pPr lvl="1"/>
            <a:r>
              <a:rPr lang="en-US" dirty="0"/>
              <a:t>There is an operational need for the above listed positions. Further reduction of positions will impact services.</a:t>
            </a:r>
          </a:p>
          <a:p>
            <a:pPr lvl="1"/>
            <a:r>
              <a:rPr lang="en-US" dirty="0"/>
              <a:t>Public Works averages 18-25 vacancies due to employee turnover and has had trouble in the current labor market attracting and retaining qualified staff due to the available salary ranges and residency requirements.</a:t>
            </a:r>
          </a:p>
          <a:p>
            <a:endParaRPr lang="en-US" dirty="0"/>
          </a:p>
        </p:txBody>
      </p:sp>
    </p:spTree>
    <p:extLst>
      <p:ext uri="{BB962C8B-B14F-4D97-AF65-F5344CB8AC3E}">
        <p14:creationId xmlns:p14="http://schemas.microsoft.com/office/powerpoint/2010/main" val="2947333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35935" y="1930916"/>
            <a:ext cx="10657547" cy="4374191"/>
          </a:xfrm>
        </p:spPr>
        <p:txBody>
          <a:bodyPr/>
          <a:lstStyle/>
          <a:p>
            <a:pPr marL="0" indent="0">
              <a:buNone/>
            </a:pPr>
            <a:r>
              <a:rPr lang="en-US" dirty="0"/>
              <a:t>Discuss any proposed changes to positions (new position, deleted position, upgrade, realignment, transition, downgrade, title change, salary change, etc.).</a:t>
            </a:r>
            <a:endParaRPr lang="en-US" sz="1800" b="0" i="0" u="none" strike="noStrike" baseline="0" dirty="0">
              <a:solidFill>
                <a:srgbClr val="000000"/>
              </a:solidFill>
              <a:latin typeface="Times New Roman" panose="02020603050405020304" pitchFamily="18" charset="0"/>
            </a:endParaRPr>
          </a:p>
          <a:p>
            <a:pPr marL="457200" indent="-457200">
              <a:buFont typeface="+mj-lt"/>
              <a:buAutoNum type="alphaLcPeriod"/>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2 – General Fund</a:t>
            </a:r>
          </a:p>
        </p:txBody>
      </p:sp>
    </p:spTree>
    <p:extLst>
      <p:ext uri="{BB962C8B-B14F-4D97-AF65-F5344CB8AC3E}">
        <p14:creationId xmlns:p14="http://schemas.microsoft.com/office/powerpoint/2010/main" val="212493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DC775-EFEB-1951-E844-AD286D79288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D9F5EF-4A7F-920D-52E4-B70838332E1E}"/>
              </a:ext>
            </a:extLst>
          </p:cNvPr>
          <p:cNvSpPr>
            <a:spLocks noGrp="1"/>
          </p:cNvSpPr>
          <p:nvPr>
            <p:ph sz="half" idx="2"/>
          </p:nvPr>
        </p:nvSpPr>
        <p:spPr>
          <a:xfrm>
            <a:off x="435935" y="1930916"/>
            <a:ext cx="10657547" cy="4374191"/>
          </a:xfrm>
        </p:spPr>
        <p:txBody>
          <a:bodyPr/>
          <a:lstStyle/>
          <a:p>
            <a:r>
              <a:rPr lang="en-US" dirty="0"/>
              <a:t>Inventory Distribution Specialist (New Position)</a:t>
            </a:r>
          </a:p>
          <a:p>
            <a:pPr lvl="1"/>
            <a:r>
              <a:rPr lang="en-US" dirty="0"/>
              <a:t>This split funded position in the Operations Division will allow the department to centralize inventory, manage the flow of goods, track goods, and ensure accurate stock levels.</a:t>
            </a:r>
          </a:p>
        </p:txBody>
      </p:sp>
      <p:sp>
        <p:nvSpPr>
          <p:cNvPr id="3" name="Content Placeholder 2">
            <a:extLst>
              <a:ext uri="{FF2B5EF4-FFF2-40B4-BE49-F238E27FC236}">
                <a16:creationId xmlns:a16="http://schemas.microsoft.com/office/drawing/2014/main" id="{83159FE1-DAD8-0A17-C472-8EC76A3C0267}"/>
              </a:ext>
            </a:extLst>
          </p:cNvPr>
          <p:cNvSpPr>
            <a:spLocks noGrp="1"/>
          </p:cNvSpPr>
          <p:nvPr>
            <p:ph sz="half" idx="13"/>
          </p:nvPr>
        </p:nvSpPr>
        <p:spPr>
          <a:xfrm>
            <a:off x="188911" y="1188720"/>
            <a:ext cx="10904571" cy="473825"/>
          </a:xfrm>
        </p:spPr>
        <p:txBody>
          <a:bodyPr/>
          <a:lstStyle/>
          <a:p>
            <a:pPr algn="ctr"/>
            <a:r>
              <a:rPr lang="en-US" dirty="0"/>
              <a:t>Position Changes</a:t>
            </a:r>
          </a:p>
        </p:txBody>
      </p:sp>
    </p:spTree>
    <p:extLst>
      <p:ext uri="{BB962C8B-B14F-4D97-AF65-F5344CB8AC3E}">
        <p14:creationId xmlns:p14="http://schemas.microsoft.com/office/powerpoint/2010/main" val="1724133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93405" y="1930915"/>
            <a:ext cx="11153553" cy="4342293"/>
          </a:xfrm>
        </p:spPr>
        <p:txBody>
          <a:bodyPr>
            <a:normAutofit/>
          </a:bodyPr>
          <a:lstStyle/>
          <a:p>
            <a:pPr marL="0" indent="0">
              <a:buNone/>
            </a:pPr>
            <a:r>
              <a:rPr lang="en-US" dirty="0"/>
              <a:t>Discuss the </a:t>
            </a:r>
            <a:r>
              <a:rPr lang="en-US" b="1" u="sng" dirty="0"/>
              <a:t>$1.3M </a:t>
            </a:r>
            <a:r>
              <a:rPr lang="en-US" dirty="0"/>
              <a:t>budgeted for Professional Fees </a:t>
            </a:r>
            <a:r>
              <a:rPr lang="en-US" b="1" dirty="0"/>
              <a:t>($352K </a:t>
            </a:r>
            <a:r>
              <a:rPr lang="en-US" dirty="0"/>
              <a:t>Consultants, </a:t>
            </a:r>
            <a:r>
              <a:rPr lang="en-US" b="1" dirty="0"/>
              <a:t>$278K </a:t>
            </a:r>
            <a:r>
              <a:rPr lang="en-US" dirty="0"/>
              <a:t>Engineers, </a:t>
            </a:r>
            <a:r>
              <a:rPr lang="en-US" b="1" dirty="0"/>
              <a:t>$711K </a:t>
            </a:r>
            <a:r>
              <a:rPr lang="en-US" dirty="0"/>
              <a:t>Temp Agency). </a:t>
            </a:r>
          </a:p>
          <a:p>
            <a:pPr marL="457200" indent="-457200">
              <a:buAutoNum type="alphaLcPeriod"/>
            </a:pPr>
            <a:r>
              <a:rPr lang="en-US" sz="2000" dirty="0"/>
              <a:t>Specify vendor name, amount of contract, expiration date, length of contract, how long City has been doing business with the vendor, and scope of services. </a:t>
            </a:r>
          </a:p>
          <a:p>
            <a:pPr marL="457200" indent="-457200">
              <a:buAutoNum type="alphaLcPeriod"/>
            </a:pPr>
            <a:r>
              <a:rPr lang="en-US" sz="2000" dirty="0"/>
              <a:t>Specify if any vendors are DBE’s. </a:t>
            </a:r>
          </a:p>
          <a:p>
            <a:pPr marL="457200" indent="-457200">
              <a:buAutoNum type="alphaLcPeriod"/>
            </a:pPr>
            <a:r>
              <a:rPr lang="en-US" sz="2000" dirty="0"/>
              <a:t>Specify any reoccurring contracts. </a:t>
            </a:r>
          </a:p>
          <a:p>
            <a:pPr marL="457200" indent="-457200">
              <a:buAutoNum type="alphaLcPeriod"/>
            </a:pPr>
            <a:r>
              <a:rPr lang="en-US" sz="2000" dirty="0"/>
              <a:t>Specify the cost benefit analysis for Outside expertise versus doing internally. </a:t>
            </a:r>
          </a:p>
          <a:p>
            <a:pPr marL="0" indent="0">
              <a:buNone/>
            </a:pPr>
            <a:endParaRPr lang="en-US" sz="1800" b="0" i="0" u="none" strike="noStrike" baseline="0" dirty="0">
              <a:solidFill>
                <a:srgbClr val="000000"/>
              </a:solidFill>
              <a:latin typeface="Times New Roman" panose="02020603050405020304" pitchFamily="18" charset="0"/>
            </a:endParaRP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3 – General Fund</a:t>
            </a:r>
          </a:p>
        </p:txBody>
      </p:sp>
    </p:spTree>
    <p:extLst>
      <p:ext uri="{BB962C8B-B14F-4D97-AF65-F5344CB8AC3E}">
        <p14:creationId xmlns:p14="http://schemas.microsoft.com/office/powerpoint/2010/main" val="1143240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a:extLst>
              <a:ext uri="{FF2B5EF4-FFF2-40B4-BE49-F238E27FC236}">
                <a16:creationId xmlns:a16="http://schemas.microsoft.com/office/drawing/2014/main" id="{CB4E43CF-97EF-41DE-B32A-9804442562AE}"/>
              </a:ext>
            </a:extLst>
          </p:cNvPr>
          <p:cNvGraphicFramePr>
            <a:graphicFrameLocks noChangeAspect="1"/>
          </p:cNvGraphicFramePr>
          <p:nvPr>
            <p:extLst>
              <p:ext uri="{D42A27DB-BD31-4B8C-83A1-F6EECF244321}">
                <p14:modId xmlns:p14="http://schemas.microsoft.com/office/powerpoint/2010/main" val="745859152"/>
              </p:ext>
            </p:extLst>
          </p:nvPr>
        </p:nvGraphicFramePr>
        <p:xfrm>
          <a:off x="241540" y="879441"/>
          <a:ext cx="10165571" cy="5823283"/>
        </p:xfrm>
        <a:graphic>
          <a:graphicData uri="http://schemas.openxmlformats.org/presentationml/2006/ole">
            <mc:AlternateContent xmlns:mc="http://schemas.openxmlformats.org/markup-compatibility/2006">
              <mc:Choice xmlns:v="urn:schemas-microsoft-com:vml" Requires="v">
                <p:oleObj name="Worksheet" r:id="rId2" imgW="11458642" imgH="6562861" progId="Excel.Sheet.8">
                  <p:embed/>
                </p:oleObj>
              </mc:Choice>
              <mc:Fallback>
                <p:oleObj name="Worksheet" r:id="rId2" imgW="11458642" imgH="6562861" progId="Excel.Sheet.8">
                  <p:embed/>
                  <p:pic>
                    <p:nvPicPr>
                      <p:cNvPr id="9" name="Object 8">
                        <a:extLst>
                          <a:ext uri="{FF2B5EF4-FFF2-40B4-BE49-F238E27FC236}">
                            <a16:creationId xmlns:a16="http://schemas.microsoft.com/office/drawing/2014/main" id="{CB4E43CF-97EF-41DE-B32A-9804442562AE}"/>
                          </a:ext>
                        </a:extLst>
                      </p:cNvPr>
                      <p:cNvPicPr/>
                      <p:nvPr/>
                    </p:nvPicPr>
                    <p:blipFill>
                      <a:blip r:embed="rId3"/>
                      <a:stretch>
                        <a:fillRect/>
                      </a:stretch>
                    </p:blipFill>
                    <p:spPr>
                      <a:xfrm>
                        <a:off x="241540" y="879441"/>
                        <a:ext cx="10165571" cy="5823283"/>
                      </a:xfrm>
                      <a:prstGeom prst="rect">
                        <a:avLst/>
                      </a:prstGeom>
                    </p:spPr>
                  </p:pic>
                </p:oleObj>
              </mc:Fallback>
            </mc:AlternateContent>
          </a:graphicData>
        </a:graphic>
      </p:graphicFrame>
    </p:spTree>
    <p:extLst>
      <p:ext uri="{BB962C8B-B14F-4D97-AF65-F5344CB8AC3E}">
        <p14:creationId xmlns:p14="http://schemas.microsoft.com/office/powerpoint/2010/main" val="2971082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930915"/>
            <a:ext cx="11358047" cy="4342293"/>
          </a:xfrm>
        </p:spPr>
        <p:txBody>
          <a:bodyPr>
            <a:normAutofit/>
          </a:bodyPr>
          <a:lstStyle/>
          <a:p>
            <a:endParaRPr lang="en-US" sz="1800" b="0" i="0" u="none" strike="noStrike" baseline="0" dirty="0">
              <a:solidFill>
                <a:srgbClr val="000000"/>
              </a:solidFill>
              <a:latin typeface="Times New Roman" panose="02020603050405020304" pitchFamily="18" charset="0"/>
            </a:endParaRPr>
          </a:p>
          <a:p>
            <a:pPr algn="l"/>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252261" cy="473825"/>
          </a:xfrm>
        </p:spPr>
        <p:txBody>
          <a:bodyPr>
            <a:normAutofit/>
          </a:bodyPr>
          <a:lstStyle/>
          <a:p>
            <a:pPr algn="ctr"/>
            <a:r>
              <a:rPr lang="en-US" dirty="0"/>
              <a:t>Consultants, Engineering, Temp Agencies</a:t>
            </a:r>
          </a:p>
        </p:txBody>
      </p:sp>
      <p:graphicFrame>
        <p:nvGraphicFramePr>
          <p:cNvPr id="4" name="Object 3">
            <a:extLst>
              <a:ext uri="{FF2B5EF4-FFF2-40B4-BE49-F238E27FC236}">
                <a16:creationId xmlns:a16="http://schemas.microsoft.com/office/drawing/2014/main" id="{3FEF4D3C-D096-4111-BDA5-09CD0CAC2456}"/>
              </a:ext>
            </a:extLst>
          </p:cNvPr>
          <p:cNvGraphicFramePr>
            <a:graphicFrameLocks noChangeAspect="1"/>
          </p:cNvGraphicFramePr>
          <p:nvPr>
            <p:extLst>
              <p:ext uri="{D42A27DB-BD31-4B8C-83A1-F6EECF244321}">
                <p14:modId xmlns:p14="http://schemas.microsoft.com/office/powerpoint/2010/main" val="3456491433"/>
              </p:ext>
            </p:extLst>
          </p:nvPr>
        </p:nvGraphicFramePr>
        <p:xfrm>
          <a:off x="2765875" y="2061920"/>
          <a:ext cx="5463725" cy="1996902"/>
        </p:xfrm>
        <a:graphic>
          <a:graphicData uri="http://schemas.openxmlformats.org/presentationml/2006/ole">
            <mc:AlternateContent xmlns:mc="http://schemas.openxmlformats.org/markup-compatibility/2006">
              <mc:Choice xmlns:v="urn:schemas-microsoft-com:vml" Requires="v">
                <p:oleObj name="Worksheet" r:id="rId2" imgW="5248380" imgH="2190886" progId="Excel.Sheet.8">
                  <p:embed/>
                </p:oleObj>
              </mc:Choice>
              <mc:Fallback>
                <p:oleObj name="Worksheet" r:id="rId2" imgW="5248380" imgH="2190886" progId="Excel.Sheet.8">
                  <p:embed/>
                  <p:pic>
                    <p:nvPicPr>
                      <p:cNvPr id="4" name="Object 3">
                        <a:extLst>
                          <a:ext uri="{FF2B5EF4-FFF2-40B4-BE49-F238E27FC236}">
                            <a16:creationId xmlns:a16="http://schemas.microsoft.com/office/drawing/2014/main" id="{3FEF4D3C-D096-4111-BDA5-09CD0CAC2456}"/>
                          </a:ext>
                        </a:extLst>
                      </p:cNvPr>
                      <p:cNvPicPr/>
                      <p:nvPr/>
                    </p:nvPicPr>
                    <p:blipFill>
                      <a:blip r:embed="rId3"/>
                      <a:stretch>
                        <a:fillRect/>
                      </a:stretch>
                    </p:blipFill>
                    <p:spPr>
                      <a:xfrm>
                        <a:off x="2765875" y="2061920"/>
                        <a:ext cx="5463725" cy="1996902"/>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361F09DE-8B93-BE69-19BB-8233BD3BE201}"/>
              </a:ext>
            </a:extLst>
          </p:cNvPr>
          <p:cNvGraphicFramePr>
            <a:graphicFrameLocks noChangeAspect="1"/>
          </p:cNvGraphicFramePr>
          <p:nvPr>
            <p:extLst>
              <p:ext uri="{D42A27DB-BD31-4B8C-83A1-F6EECF244321}">
                <p14:modId xmlns:p14="http://schemas.microsoft.com/office/powerpoint/2010/main" val="3052163225"/>
              </p:ext>
            </p:extLst>
          </p:nvPr>
        </p:nvGraphicFramePr>
        <p:xfrm>
          <a:off x="2765875" y="4499864"/>
          <a:ext cx="5463725" cy="954185"/>
        </p:xfrm>
        <a:graphic>
          <a:graphicData uri="http://schemas.openxmlformats.org/presentationml/2006/ole">
            <mc:AlternateContent xmlns:mc="http://schemas.openxmlformats.org/markup-compatibility/2006">
              <mc:Choice xmlns:v="urn:schemas-microsoft-com:vml" Requires="v">
                <p:oleObj name="Worksheet" r:id="rId4" imgW="5248380" imgH="1047682" progId="Excel.Sheet.8">
                  <p:embed/>
                </p:oleObj>
              </mc:Choice>
              <mc:Fallback>
                <p:oleObj name="Worksheet" r:id="rId4" imgW="5248380" imgH="1047682" progId="Excel.Sheet.8">
                  <p:embed/>
                  <p:pic>
                    <p:nvPicPr>
                      <p:cNvPr id="6" name="Object 5">
                        <a:extLst>
                          <a:ext uri="{FF2B5EF4-FFF2-40B4-BE49-F238E27FC236}">
                            <a16:creationId xmlns:a16="http://schemas.microsoft.com/office/drawing/2014/main" id="{361F09DE-8B93-BE69-19BB-8233BD3BE201}"/>
                          </a:ext>
                        </a:extLst>
                      </p:cNvPr>
                      <p:cNvPicPr/>
                      <p:nvPr/>
                    </p:nvPicPr>
                    <p:blipFill>
                      <a:blip r:embed="rId5"/>
                      <a:stretch>
                        <a:fillRect/>
                      </a:stretch>
                    </p:blipFill>
                    <p:spPr>
                      <a:xfrm>
                        <a:off x="2765875" y="4499864"/>
                        <a:ext cx="5463725" cy="954185"/>
                      </a:xfrm>
                      <a:prstGeom prst="rect">
                        <a:avLst/>
                      </a:prstGeom>
                    </p:spPr>
                  </p:pic>
                </p:oleObj>
              </mc:Fallback>
            </mc:AlternateContent>
          </a:graphicData>
        </a:graphic>
      </p:graphicFrame>
    </p:spTree>
    <p:extLst>
      <p:ext uri="{BB962C8B-B14F-4D97-AF65-F5344CB8AC3E}">
        <p14:creationId xmlns:p14="http://schemas.microsoft.com/office/powerpoint/2010/main" val="63010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252261" cy="473825"/>
          </a:xfrm>
        </p:spPr>
        <p:txBody>
          <a:bodyPr>
            <a:normAutofit/>
          </a:bodyPr>
          <a:lstStyle/>
          <a:p>
            <a:pPr algn="ctr"/>
            <a:r>
              <a:rPr lang="en-US" dirty="0"/>
              <a:t>Consultants, Engineering, Temp Agencies</a:t>
            </a:r>
          </a:p>
        </p:txBody>
      </p:sp>
      <p:sp>
        <p:nvSpPr>
          <p:cNvPr id="5" name="TextBox 4">
            <a:extLst>
              <a:ext uri="{FF2B5EF4-FFF2-40B4-BE49-F238E27FC236}">
                <a16:creationId xmlns:a16="http://schemas.microsoft.com/office/drawing/2014/main" id="{D4846DA2-2BB9-41AA-9176-37F80041DDB1}"/>
              </a:ext>
            </a:extLst>
          </p:cNvPr>
          <p:cNvSpPr txBox="1"/>
          <p:nvPr/>
        </p:nvSpPr>
        <p:spPr>
          <a:xfrm>
            <a:off x="584003" y="2047147"/>
            <a:ext cx="10827488" cy="2554545"/>
          </a:xfrm>
          <a:prstGeom prst="rect">
            <a:avLst/>
          </a:prstGeom>
          <a:noFill/>
        </p:spPr>
        <p:txBody>
          <a:bodyPr wrap="square" rtlCol="0">
            <a:spAutoFit/>
          </a:bodyPr>
          <a:lstStyle/>
          <a:p>
            <a:pPr marL="285750" indent="-285750">
              <a:buClr>
                <a:srgbClr val="92D050"/>
              </a:buClr>
              <a:buFont typeface="Wingdings" panose="05000000000000000000" pitchFamily="2" charset="2"/>
              <a:buChar char="§"/>
            </a:pPr>
            <a:r>
              <a:rPr lang="en-US" sz="2000" dirty="0"/>
              <a:t>Public Works managers bring in the necessary assistance they need for the project at hand.</a:t>
            </a:r>
          </a:p>
          <a:p>
            <a:pPr marL="285750" indent="-285750">
              <a:buClr>
                <a:srgbClr val="92D050"/>
              </a:buClr>
              <a:buFont typeface="Wingdings" panose="05000000000000000000" pitchFamily="2" charset="2"/>
              <a:buChar char="§"/>
            </a:pPr>
            <a:r>
              <a:rPr lang="en-US" sz="2000" dirty="0"/>
              <a:t>Specific expertise is often required for which we don’t have someone on staff that can design or engineer a specific project.</a:t>
            </a:r>
          </a:p>
          <a:p>
            <a:pPr marL="285750" indent="-285750">
              <a:buClr>
                <a:srgbClr val="92D050"/>
              </a:buClr>
              <a:buFont typeface="Wingdings" panose="05000000000000000000" pitchFamily="2" charset="2"/>
              <a:buChar char="§"/>
            </a:pPr>
            <a:r>
              <a:rPr lang="en-US" sz="2000" dirty="0"/>
              <a:t>By using outside engineers, the design liability is assumed by the engineer of record not the Public Works manager.</a:t>
            </a:r>
          </a:p>
          <a:p>
            <a:pPr marL="285750" indent="-285750">
              <a:buClr>
                <a:srgbClr val="92D050"/>
              </a:buClr>
              <a:buFont typeface="Wingdings" panose="05000000000000000000" pitchFamily="2" charset="2"/>
              <a:buChar char="§"/>
            </a:pPr>
            <a:r>
              <a:rPr lang="en-US" sz="2000" dirty="0"/>
              <a:t>With the large number of projects on-going there are not enough project managers on staff. Our staff manages outside engineers and consultants to assure that tasks and projects are completed successfully.</a:t>
            </a:r>
          </a:p>
        </p:txBody>
      </p:sp>
    </p:spTree>
    <p:extLst>
      <p:ext uri="{BB962C8B-B14F-4D97-AF65-F5344CB8AC3E}">
        <p14:creationId xmlns:p14="http://schemas.microsoft.com/office/powerpoint/2010/main" val="1239018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574158" y="1930916"/>
            <a:ext cx="10519324" cy="4606408"/>
          </a:xfrm>
        </p:spPr>
        <p:txBody>
          <a:bodyPr/>
          <a:lstStyle/>
          <a:p>
            <a:pPr marL="0" indent="0">
              <a:buNone/>
            </a:pPr>
            <a:r>
              <a:rPr lang="en-US" dirty="0"/>
              <a:t>Share if this budget has the adequate funding and resources to address the following needs of the city:</a:t>
            </a:r>
          </a:p>
          <a:p>
            <a:pPr marL="457200" indent="-457200">
              <a:buFont typeface="+mj-lt"/>
              <a:buAutoNum type="alphaLcPeriod"/>
            </a:pPr>
            <a:r>
              <a:rPr lang="en-US" sz="2000" dirty="0"/>
              <a:t>Transportation</a:t>
            </a:r>
          </a:p>
          <a:p>
            <a:pPr marL="457200" indent="-457200">
              <a:buFont typeface="+mj-lt"/>
              <a:buAutoNum type="alphaLcPeriod"/>
            </a:pPr>
            <a:r>
              <a:rPr lang="en-US" sz="2000" dirty="0"/>
              <a:t>Street Cleaning</a:t>
            </a:r>
          </a:p>
          <a:p>
            <a:pPr marL="457200" indent="-457200">
              <a:buFont typeface="+mj-lt"/>
              <a:buAutoNum type="alphaLcPeriod"/>
            </a:pPr>
            <a:r>
              <a:rPr lang="en-US" sz="2000" dirty="0"/>
              <a:t>Rubbish Collection</a:t>
            </a:r>
          </a:p>
          <a:p>
            <a:pPr marL="457200" indent="-457200">
              <a:buFont typeface="+mj-lt"/>
              <a:buAutoNum type="alphaLcPeriod"/>
            </a:pPr>
            <a:r>
              <a:rPr lang="en-US" sz="2000" dirty="0"/>
              <a:t>Property Maintenance</a:t>
            </a:r>
          </a:p>
          <a:p>
            <a:pPr marL="457200" indent="-457200">
              <a:buFont typeface="+mj-lt"/>
              <a:buAutoNum type="alphaLcPeriod"/>
            </a:pPr>
            <a:r>
              <a:rPr lang="en-US" sz="2000" dirty="0"/>
              <a:t>Specify impact of the above for $460K budgeted in Overtime.</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4 – General Fund</a:t>
            </a:r>
          </a:p>
        </p:txBody>
      </p:sp>
    </p:spTree>
    <p:extLst>
      <p:ext uri="{BB962C8B-B14F-4D97-AF65-F5344CB8AC3E}">
        <p14:creationId xmlns:p14="http://schemas.microsoft.com/office/powerpoint/2010/main" val="81273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E0B798-6EE6-4A7E-8739-4F03C28B06BC}"/>
              </a:ext>
            </a:extLst>
          </p:cNvPr>
          <p:cNvSpPr>
            <a:spLocks noGrp="1"/>
          </p:cNvSpPr>
          <p:nvPr>
            <p:ph sz="half" idx="2"/>
          </p:nvPr>
        </p:nvSpPr>
        <p:spPr>
          <a:xfrm>
            <a:off x="401562" y="1921632"/>
            <a:ext cx="10983479" cy="4233162"/>
          </a:xfrm>
        </p:spPr>
        <p:txBody>
          <a:bodyPr/>
          <a:lstStyle/>
          <a:p>
            <a:pPr>
              <a:buFont typeface="Wingdings" panose="05000000000000000000" pitchFamily="2" charset="2"/>
              <a:buChar char="§"/>
            </a:pPr>
            <a:r>
              <a:rPr lang="en-US" sz="2400" dirty="0"/>
              <a:t>Funding for General Fund Personal Services, and Materials, Supplies, and Equipment has been budgeted according to projected needs for FY’27 and is reflected in the proposed budget.</a:t>
            </a:r>
          </a:p>
          <a:p>
            <a:pPr>
              <a:buFont typeface="Wingdings" panose="05000000000000000000" pitchFamily="2" charset="2"/>
              <a:buChar char="§"/>
            </a:pPr>
            <a:r>
              <a:rPr lang="en-US" sz="2400" dirty="0"/>
              <a:t>Administration - $10k</a:t>
            </a:r>
          </a:p>
          <a:p>
            <a:pPr lvl="1">
              <a:buSzPct val="100000"/>
              <a:buFont typeface="Wingdings" panose="05000000000000000000" pitchFamily="2" charset="2"/>
              <a:buChar char="Ø"/>
            </a:pPr>
            <a:r>
              <a:rPr lang="en-US" dirty="0"/>
              <a:t>Snow Events and Construction Inspectors</a:t>
            </a:r>
          </a:p>
          <a:p>
            <a:pPr>
              <a:buFont typeface="Wingdings" panose="05000000000000000000" pitchFamily="2" charset="2"/>
              <a:buChar char="§"/>
            </a:pPr>
            <a:r>
              <a:rPr lang="en-US" dirty="0"/>
              <a:t>Street Maintenance - $3.8k</a:t>
            </a:r>
          </a:p>
          <a:p>
            <a:pPr lvl="1">
              <a:buSzPct val="100000"/>
              <a:buFont typeface="Wingdings" panose="05000000000000000000" pitchFamily="2" charset="2"/>
              <a:buChar char="Ø"/>
            </a:pPr>
            <a:r>
              <a:rPr lang="en-US" dirty="0"/>
              <a:t>Street Repairs and Snow Events</a:t>
            </a:r>
          </a:p>
          <a:p>
            <a:pPr>
              <a:buFont typeface="Wingdings" panose="05000000000000000000" pitchFamily="2" charset="2"/>
              <a:buChar char="§"/>
            </a:pPr>
            <a:r>
              <a:rPr lang="en-US" dirty="0"/>
              <a:t>Transportation - $135k</a:t>
            </a:r>
          </a:p>
          <a:p>
            <a:pPr lvl="1">
              <a:buSzPct val="100000"/>
              <a:buFont typeface="Wingdings" panose="05000000000000000000" pitchFamily="2" charset="2"/>
              <a:buChar char="Ø"/>
            </a:pPr>
            <a:r>
              <a:rPr lang="en-US" dirty="0"/>
              <a:t>Emergency Repairs, Knockdowns, Street Light Outages, Crosswalk Painting, Special Projects</a:t>
            </a:r>
          </a:p>
        </p:txBody>
      </p:sp>
      <p:sp>
        <p:nvSpPr>
          <p:cNvPr id="3" name="Content Placeholder 2">
            <a:extLst>
              <a:ext uri="{FF2B5EF4-FFF2-40B4-BE49-F238E27FC236}">
                <a16:creationId xmlns:a16="http://schemas.microsoft.com/office/drawing/2014/main" id="{997CF686-20FA-4CFC-96E7-9AE6EF6B6743}"/>
              </a:ext>
            </a:extLst>
          </p:cNvPr>
          <p:cNvSpPr>
            <a:spLocks noGrp="1"/>
          </p:cNvSpPr>
          <p:nvPr>
            <p:ph sz="half" idx="13"/>
          </p:nvPr>
        </p:nvSpPr>
        <p:spPr>
          <a:xfrm>
            <a:off x="188911" y="1188720"/>
            <a:ext cx="10983478" cy="473825"/>
          </a:xfrm>
        </p:spPr>
        <p:txBody>
          <a:bodyPr/>
          <a:lstStyle/>
          <a:p>
            <a:pPr algn="ctr"/>
            <a:r>
              <a:rPr lang="en-US" dirty="0"/>
              <a:t>Overtime – General Fund</a:t>
            </a:r>
          </a:p>
        </p:txBody>
      </p:sp>
    </p:spTree>
    <p:extLst>
      <p:ext uri="{BB962C8B-B14F-4D97-AF65-F5344CB8AC3E}">
        <p14:creationId xmlns:p14="http://schemas.microsoft.com/office/powerpoint/2010/main" val="3406271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E0B798-6EE6-4A7E-8739-4F03C28B06BC}"/>
              </a:ext>
            </a:extLst>
          </p:cNvPr>
          <p:cNvSpPr>
            <a:spLocks noGrp="1"/>
          </p:cNvSpPr>
          <p:nvPr>
            <p:ph sz="half" idx="2"/>
          </p:nvPr>
        </p:nvSpPr>
        <p:spPr>
          <a:xfrm>
            <a:off x="465358" y="1996060"/>
            <a:ext cx="11080319" cy="4233162"/>
          </a:xfrm>
        </p:spPr>
        <p:txBody>
          <a:bodyPr/>
          <a:lstStyle/>
          <a:p>
            <a:pPr>
              <a:buFont typeface="Wingdings" panose="05000000000000000000" pitchFamily="2" charset="2"/>
              <a:buChar char="§"/>
            </a:pPr>
            <a:r>
              <a:rPr lang="en-US" sz="2400" dirty="0"/>
              <a:t>Street Cleaning - $170k</a:t>
            </a:r>
          </a:p>
          <a:p>
            <a:pPr lvl="1">
              <a:buSzPct val="100000"/>
              <a:buFont typeface="Wingdings" panose="05000000000000000000" pitchFamily="2" charset="2"/>
              <a:buChar char="Ø"/>
            </a:pPr>
            <a:r>
              <a:rPr lang="en-US" dirty="0"/>
              <a:t>Snow Events, Leaf Pickups and Cleanup for Special Events</a:t>
            </a:r>
          </a:p>
          <a:p>
            <a:pPr>
              <a:buFont typeface="Wingdings" panose="05000000000000000000" pitchFamily="2" charset="2"/>
              <a:buChar char="§"/>
            </a:pPr>
            <a:r>
              <a:rPr lang="en-US" dirty="0"/>
              <a:t>Rubbish Collection - $110k</a:t>
            </a:r>
          </a:p>
          <a:p>
            <a:pPr lvl="1">
              <a:buSzPct val="100000"/>
              <a:buFont typeface="Wingdings" panose="05000000000000000000" pitchFamily="2" charset="2"/>
              <a:buChar char="Ø"/>
            </a:pPr>
            <a:r>
              <a:rPr lang="en-US" dirty="0"/>
              <a:t>Snow Events, Household Hazardous Waste Events and Trash Requests</a:t>
            </a:r>
          </a:p>
          <a:p>
            <a:pPr>
              <a:buFont typeface="Wingdings" panose="05000000000000000000" pitchFamily="2" charset="2"/>
              <a:buChar char="§"/>
            </a:pPr>
            <a:r>
              <a:rPr lang="en-US" dirty="0"/>
              <a:t>Property Maintenance - $30k	</a:t>
            </a:r>
          </a:p>
          <a:p>
            <a:pPr lvl="1">
              <a:buSzPct val="100000"/>
              <a:buFont typeface="Wingdings" panose="05000000000000000000" pitchFamily="2" charset="2"/>
              <a:buChar char="Ø"/>
            </a:pPr>
            <a:r>
              <a:rPr lang="en-US" dirty="0"/>
              <a:t>Snow Events, Special Events and Emergency Call-In Time</a:t>
            </a:r>
          </a:p>
          <a:p>
            <a:pPr>
              <a:buFont typeface="Wingdings" panose="05000000000000000000" pitchFamily="2" charset="2"/>
              <a:buChar char="§"/>
            </a:pPr>
            <a:r>
              <a:rPr lang="en-US" dirty="0"/>
              <a:t>All overtime must be authorized by the division director and approved by the division supervisor and is monitored regularly through the Kronos Timekeeping system by management.</a:t>
            </a:r>
          </a:p>
          <a:p>
            <a:endParaRPr lang="en-US" dirty="0"/>
          </a:p>
        </p:txBody>
      </p:sp>
      <p:sp>
        <p:nvSpPr>
          <p:cNvPr id="3" name="Content Placeholder 2">
            <a:extLst>
              <a:ext uri="{FF2B5EF4-FFF2-40B4-BE49-F238E27FC236}">
                <a16:creationId xmlns:a16="http://schemas.microsoft.com/office/drawing/2014/main" id="{997CF686-20FA-4CFC-96E7-9AE6EF6B6743}"/>
              </a:ext>
            </a:extLst>
          </p:cNvPr>
          <p:cNvSpPr>
            <a:spLocks noGrp="1"/>
          </p:cNvSpPr>
          <p:nvPr>
            <p:ph sz="half" idx="13"/>
          </p:nvPr>
        </p:nvSpPr>
        <p:spPr>
          <a:xfrm>
            <a:off x="188911" y="1188720"/>
            <a:ext cx="10751991" cy="473825"/>
          </a:xfrm>
        </p:spPr>
        <p:txBody>
          <a:bodyPr/>
          <a:lstStyle/>
          <a:p>
            <a:pPr algn="ctr"/>
            <a:r>
              <a:rPr lang="en-US" dirty="0"/>
              <a:t>Overtime – General Fund</a:t>
            </a:r>
          </a:p>
        </p:txBody>
      </p:sp>
    </p:spTree>
    <p:extLst>
      <p:ext uri="{BB962C8B-B14F-4D97-AF65-F5344CB8AC3E}">
        <p14:creationId xmlns:p14="http://schemas.microsoft.com/office/powerpoint/2010/main" val="1834706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93405" y="1662545"/>
            <a:ext cx="10877107" cy="4685091"/>
          </a:xfrm>
        </p:spPr>
        <p:txBody>
          <a:bodyPr>
            <a:normAutofit/>
          </a:bodyPr>
          <a:lstStyle/>
          <a:p>
            <a:pPr marL="0" indent="0">
              <a:buNone/>
            </a:pPr>
            <a:r>
              <a:rPr lang="en-US" dirty="0"/>
              <a:t>Discuss the approximately </a:t>
            </a:r>
            <a:r>
              <a:rPr lang="en-US" b="1" u="sng" dirty="0"/>
              <a:t>$3.3M </a:t>
            </a:r>
            <a:r>
              <a:rPr lang="en-US" dirty="0"/>
              <a:t>budgeted in the Contracted Maintenance account category, up to </a:t>
            </a:r>
            <a:r>
              <a:rPr lang="en-US" u="sng" dirty="0"/>
              <a:t>$</a:t>
            </a:r>
            <a:r>
              <a:rPr lang="en-US" b="1" u="sng" dirty="0"/>
              <a:t>547K </a:t>
            </a:r>
            <a:r>
              <a:rPr lang="en-US" dirty="0"/>
              <a:t>over the prior year’s budget. </a:t>
            </a:r>
          </a:p>
          <a:p>
            <a:pPr marL="457200" indent="-457200">
              <a:buFont typeface="+mj-lt"/>
              <a:buAutoNum type="alphaLcPeriod"/>
            </a:pPr>
            <a:r>
              <a:rPr lang="en-US" sz="2000" dirty="0"/>
              <a:t>Specify vendor name, amount of contract, expiration date, length of contract, how long City has been doing business with the vendor, and scope of services. </a:t>
            </a:r>
          </a:p>
          <a:p>
            <a:pPr marL="457200" indent="-457200">
              <a:buFont typeface="+mj-lt"/>
              <a:buAutoNum type="alphaLcPeriod"/>
            </a:pPr>
            <a:r>
              <a:rPr lang="en-US" sz="2000" dirty="0"/>
              <a:t>Specify if any vendors are DBE’s. </a:t>
            </a:r>
          </a:p>
          <a:p>
            <a:pPr marL="457200" indent="-457200">
              <a:buFont typeface="+mj-lt"/>
              <a:buAutoNum type="alphaLcPeriod"/>
            </a:pPr>
            <a:r>
              <a:rPr lang="en-US" sz="2000" dirty="0"/>
              <a:t>Specify one-year reoccurring contracts. </a:t>
            </a:r>
          </a:p>
          <a:p>
            <a:pPr marL="457200" indent="-457200">
              <a:buFont typeface="+mj-lt"/>
              <a:buAutoNum type="alphaLcPeriod"/>
            </a:pPr>
            <a:r>
              <a:rPr lang="en-US" sz="2000" dirty="0"/>
              <a:t>Share the process for publicly requesting tree related sidewalk replacement, and the amount of allocated funding available. </a:t>
            </a:r>
          </a:p>
          <a:p>
            <a:pPr marL="457200" indent="-457200">
              <a:buFont typeface="+mj-lt"/>
              <a:buAutoNum type="alphaLcPeriod"/>
            </a:pPr>
            <a:r>
              <a:rPr lang="en-US" sz="2000" dirty="0"/>
              <a:t>Specify if any funding expended year to date for Traffic Calming Devices. </a:t>
            </a:r>
          </a:p>
          <a:p>
            <a:endParaRPr lang="en-US" dirty="0"/>
          </a:p>
          <a:p>
            <a:endParaRPr lang="en-US" dirty="0"/>
          </a:p>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5 – General Fund</a:t>
            </a:r>
          </a:p>
        </p:txBody>
      </p:sp>
    </p:spTree>
    <p:extLst>
      <p:ext uri="{BB962C8B-B14F-4D97-AF65-F5344CB8AC3E}">
        <p14:creationId xmlns:p14="http://schemas.microsoft.com/office/powerpoint/2010/main" val="3794125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10176" y="859110"/>
            <a:ext cx="10983479" cy="473825"/>
          </a:xfrm>
        </p:spPr>
        <p:txBody>
          <a:bodyPr/>
          <a:lstStyle/>
          <a:p>
            <a:pPr algn="ctr"/>
            <a:r>
              <a:rPr lang="en-US" dirty="0"/>
              <a:t>Contracted Maintenance</a:t>
            </a:r>
          </a:p>
        </p:txBody>
      </p:sp>
      <p:graphicFrame>
        <p:nvGraphicFramePr>
          <p:cNvPr id="6" name="Content Placeholder 5">
            <a:extLst>
              <a:ext uri="{FF2B5EF4-FFF2-40B4-BE49-F238E27FC236}">
                <a16:creationId xmlns:a16="http://schemas.microsoft.com/office/drawing/2014/main" id="{7588A811-B45A-421D-91DF-344FA02BF2F3}"/>
              </a:ext>
            </a:extLst>
          </p:cNvPr>
          <p:cNvGraphicFramePr>
            <a:graphicFrameLocks noGrp="1" noChangeAspect="1"/>
          </p:cNvGraphicFramePr>
          <p:nvPr>
            <p:ph sz="half" idx="2"/>
            <p:extLst>
              <p:ext uri="{D42A27DB-BD31-4B8C-83A1-F6EECF244321}">
                <p14:modId xmlns:p14="http://schemas.microsoft.com/office/powerpoint/2010/main" val="3333315653"/>
              </p:ext>
            </p:extLst>
          </p:nvPr>
        </p:nvGraphicFramePr>
        <p:xfrm>
          <a:off x="572968" y="1594029"/>
          <a:ext cx="10245380" cy="4987925"/>
        </p:xfrm>
        <a:graphic>
          <a:graphicData uri="http://schemas.openxmlformats.org/presentationml/2006/ole">
            <mc:AlternateContent xmlns:mc="http://schemas.openxmlformats.org/markup-compatibility/2006">
              <mc:Choice xmlns:v="urn:schemas-microsoft-com:vml" Requires="v">
                <p:oleObj name="Worksheet" r:id="rId2" imgW="11915689" imgH="5800827" progId="Excel.Sheet.8">
                  <p:embed/>
                </p:oleObj>
              </mc:Choice>
              <mc:Fallback>
                <p:oleObj name="Worksheet" r:id="rId2" imgW="11915689" imgH="5800827" progId="Excel.Sheet.8">
                  <p:embed/>
                  <p:pic>
                    <p:nvPicPr>
                      <p:cNvPr id="6" name="Content Placeholder 5">
                        <a:extLst>
                          <a:ext uri="{FF2B5EF4-FFF2-40B4-BE49-F238E27FC236}">
                            <a16:creationId xmlns:a16="http://schemas.microsoft.com/office/drawing/2014/main" id="{7588A811-B45A-421D-91DF-344FA02BF2F3}"/>
                          </a:ext>
                        </a:extLst>
                      </p:cNvPr>
                      <p:cNvPicPr/>
                      <p:nvPr/>
                    </p:nvPicPr>
                    <p:blipFill>
                      <a:blip r:embed="rId3"/>
                      <a:stretch>
                        <a:fillRect/>
                      </a:stretch>
                    </p:blipFill>
                    <p:spPr>
                      <a:xfrm>
                        <a:off x="572968" y="1594029"/>
                        <a:ext cx="10245380" cy="4987925"/>
                      </a:xfrm>
                      <a:prstGeom prst="rect">
                        <a:avLst/>
                      </a:prstGeom>
                    </p:spPr>
                  </p:pic>
                </p:oleObj>
              </mc:Fallback>
            </mc:AlternateContent>
          </a:graphicData>
        </a:graphic>
      </p:graphicFrame>
    </p:spTree>
    <p:extLst>
      <p:ext uri="{BB962C8B-B14F-4D97-AF65-F5344CB8AC3E}">
        <p14:creationId xmlns:p14="http://schemas.microsoft.com/office/powerpoint/2010/main" val="3090312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FF5A9C-469C-4EC2-A85D-96B975946496}"/>
              </a:ext>
            </a:extLst>
          </p:cNvPr>
          <p:cNvSpPr>
            <a:spLocks noGrp="1"/>
          </p:cNvSpPr>
          <p:nvPr>
            <p:ph sz="half" idx="2"/>
          </p:nvPr>
        </p:nvSpPr>
        <p:spPr>
          <a:xfrm>
            <a:off x="435935" y="1921632"/>
            <a:ext cx="10736455" cy="4522300"/>
          </a:xfrm>
        </p:spPr>
        <p:txBody>
          <a:bodyPr>
            <a:normAutofit fontScale="92500" lnSpcReduction="10000"/>
          </a:bodyPr>
          <a:lstStyle/>
          <a:p>
            <a:pPr>
              <a:buFont typeface="Wingdings" panose="05000000000000000000" pitchFamily="2" charset="2"/>
              <a:buChar char="§"/>
            </a:pPr>
            <a:r>
              <a:rPr lang="en-US" dirty="0"/>
              <a:t>Repairs-Misc.  - $6k</a:t>
            </a:r>
          </a:p>
          <a:p>
            <a:pPr lvl="1">
              <a:buFont typeface="Wingdings" panose="05000000000000000000" pitchFamily="2" charset="2"/>
              <a:buChar char="Ø"/>
            </a:pPr>
            <a:r>
              <a:rPr lang="en-US" dirty="0"/>
              <a:t>Municipal Complex and Mezzanine Repairs</a:t>
            </a:r>
            <a:endParaRPr lang="en-US" sz="2400" dirty="0"/>
          </a:p>
          <a:p>
            <a:pPr>
              <a:buFont typeface="Wingdings" panose="05000000000000000000" pitchFamily="2" charset="2"/>
              <a:buChar char="§"/>
            </a:pPr>
            <a:r>
              <a:rPr lang="en-US" dirty="0"/>
              <a:t>Repairs to Roads and Appurtenances - $65k</a:t>
            </a:r>
          </a:p>
          <a:p>
            <a:pPr lvl="1">
              <a:lnSpc>
                <a:spcPct val="100000"/>
              </a:lnSpc>
              <a:buFont typeface="Wingdings" panose="05000000000000000000" pitchFamily="2" charset="2"/>
              <a:buChar char="Ø"/>
            </a:pPr>
            <a:r>
              <a:rPr lang="en-US" dirty="0"/>
              <a:t>Misc. Street, Curb &amp; Sidewalk, and Brick Crosswalk Repairs</a:t>
            </a:r>
          </a:p>
          <a:p>
            <a:pPr>
              <a:buFont typeface="Wingdings" panose="05000000000000000000" pitchFamily="2" charset="2"/>
              <a:buChar char="§"/>
            </a:pPr>
            <a:r>
              <a:rPr lang="en-US" dirty="0"/>
              <a:t>Building Maintenance - $1.585M</a:t>
            </a:r>
          </a:p>
          <a:p>
            <a:pPr lvl="1">
              <a:lnSpc>
                <a:spcPct val="110000"/>
              </a:lnSpc>
              <a:buFont typeface="Wingdings" panose="05000000000000000000" pitchFamily="2" charset="2"/>
              <a:buChar char="Ø"/>
            </a:pPr>
            <a:r>
              <a:rPr lang="en-US" dirty="0"/>
              <a:t>C/C Bldg. Management &amp; Maintenance Costs (Split with NCC 70% / 30%)</a:t>
            </a:r>
          </a:p>
          <a:p>
            <a:pPr lvl="1">
              <a:lnSpc>
                <a:spcPct val="110000"/>
              </a:lnSpc>
              <a:buFont typeface="Wingdings" panose="05000000000000000000" pitchFamily="2" charset="2"/>
              <a:buChar char="Ø"/>
            </a:pPr>
            <a:r>
              <a:rPr lang="en-US" dirty="0"/>
              <a:t>Camera Maintenance for Building Surveillance System</a:t>
            </a:r>
          </a:p>
          <a:p>
            <a:pPr lvl="1">
              <a:lnSpc>
                <a:spcPct val="110000"/>
              </a:lnSpc>
              <a:buFont typeface="Wingdings" panose="05000000000000000000" pitchFamily="2" charset="2"/>
              <a:buChar char="Ø"/>
            </a:pPr>
            <a:r>
              <a:rPr lang="en-US" dirty="0"/>
              <a:t>NCC C/C Bldg. Costs for Electricity and Utilities (Split with NCC 70% / 30%)</a:t>
            </a:r>
          </a:p>
          <a:p>
            <a:pPr>
              <a:buFont typeface="Wingdings" panose="05000000000000000000" pitchFamily="2" charset="2"/>
              <a:buChar char="§"/>
            </a:pPr>
            <a:r>
              <a:rPr lang="en-US" dirty="0"/>
              <a:t>Greenspace Maintenance - $415k</a:t>
            </a:r>
          </a:p>
          <a:p>
            <a:pPr lvl="1">
              <a:lnSpc>
                <a:spcPct val="110000"/>
              </a:lnSpc>
              <a:buFont typeface="Wingdings" panose="05000000000000000000" pitchFamily="2" charset="2"/>
              <a:buChar char="Ø"/>
            </a:pPr>
            <a:r>
              <a:rPr lang="en-US" sz="2100" dirty="0"/>
              <a:t>Contracts for Maintenance of Major Gateway Plantings</a:t>
            </a:r>
          </a:p>
          <a:p>
            <a:pPr lvl="1">
              <a:lnSpc>
                <a:spcPct val="110000"/>
              </a:lnSpc>
              <a:buFont typeface="Wingdings" panose="05000000000000000000" pitchFamily="2" charset="2"/>
              <a:buChar char="Ø"/>
            </a:pPr>
            <a:r>
              <a:rPr lang="en-US" sz="2100" dirty="0"/>
              <a:t>Publicly requested Tree Related Sidewalk Replacement</a:t>
            </a:r>
          </a:p>
          <a:p>
            <a:pPr lvl="1">
              <a:lnSpc>
                <a:spcPct val="110000"/>
              </a:lnSpc>
              <a:buFont typeface="Wingdings" panose="05000000000000000000" pitchFamily="2" charset="2"/>
              <a:buChar char="Ø"/>
            </a:pPr>
            <a:r>
              <a:rPr lang="en-US" sz="2100" dirty="0"/>
              <a:t>Riverfront &amp; Christiana River Bridge Approach Gateway</a:t>
            </a:r>
          </a:p>
          <a:p>
            <a:endParaRPr lang="en-US" dirty="0"/>
          </a:p>
        </p:txBody>
      </p:sp>
      <p:sp>
        <p:nvSpPr>
          <p:cNvPr id="3" name="Content Placeholder 2">
            <a:extLst>
              <a:ext uri="{FF2B5EF4-FFF2-40B4-BE49-F238E27FC236}">
                <a16:creationId xmlns:a16="http://schemas.microsoft.com/office/drawing/2014/main" id="{BACFA074-2418-4B2B-8C71-32082E29F463}"/>
              </a:ext>
            </a:extLst>
          </p:cNvPr>
          <p:cNvSpPr>
            <a:spLocks noGrp="1"/>
          </p:cNvSpPr>
          <p:nvPr>
            <p:ph sz="half" idx="13"/>
          </p:nvPr>
        </p:nvSpPr>
        <p:spPr>
          <a:xfrm>
            <a:off x="188911" y="1188720"/>
            <a:ext cx="10983479" cy="473825"/>
          </a:xfrm>
        </p:spPr>
        <p:txBody>
          <a:bodyPr>
            <a:normAutofit/>
          </a:bodyPr>
          <a:lstStyle/>
          <a:p>
            <a:pPr algn="ctr"/>
            <a:r>
              <a:rPr lang="en-US" dirty="0"/>
              <a:t>Contracted Maintenance</a:t>
            </a:r>
          </a:p>
        </p:txBody>
      </p:sp>
    </p:spTree>
    <p:extLst>
      <p:ext uri="{BB962C8B-B14F-4D97-AF65-F5344CB8AC3E}">
        <p14:creationId xmlns:p14="http://schemas.microsoft.com/office/powerpoint/2010/main" val="33697742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FF5A9C-469C-4EC2-A85D-96B975946496}"/>
              </a:ext>
            </a:extLst>
          </p:cNvPr>
          <p:cNvSpPr>
            <a:spLocks noGrp="1"/>
          </p:cNvSpPr>
          <p:nvPr>
            <p:ph sz="half" idx="2"/>
          </p:nvPr>
        </p:nvSpPr>
        <p:spPr>
          <a:xfrm>
            <a:off x="435935" y="1807535"/>
            <a:ext cx="11068493" cy="4550735"/>
          </a:xfrm>
        </p:spPr>
        <p:txBody>
          <a:bodyPr>
            <a:normAutofit/>
          </a:bodyPr>
          <a:lstStyle/>
          <a:p>
            <a:pPr>
              <a:buFont typeface="Wingdings" panose="05000000000000000000" pitchFamily="2" charset="2"/>
              <a:buChar char="§"/>
            </a:pPr>
            <a:r>
              <a:rPr lang="en-US" dirty="0"/>
              <a:t>Repairs to Equipment - $41k</a:t>
            </a:r>
          </a:p>
          <a:p>
            <a:pPr lvl="1">
              <a:buFont typeface="Wingdings" panose="05000000000000000000" pitchFamily="2" charset="2"/>
              <a:buChar char="Ø"/>
            </a:pPr>
            <a:r>
              <a:rPr lang="en-US" dirty="0"/>
              <a:t>HVAC/Plumbing/Elevator Repairs at Municipal Complex</a:t>
            </a:r>
          </a:p>
          <a:p>
            <a:pPr lvl="1">
              <a:buFont typeface="Wingdings" panose="05000000000000000000" pitchFamily="2" charset="2"/>
              <a:buChar char="Ø"/>
            </a:pPr>
            <a:r>
              <a:rPr lang="en-US" dirty="0"/>
              <a:t>Winch Inspection and Repairs</a:t>
            </a:r>
          </a:p>
          <a:p>
            <a:pPr lvl="1">
              <a:buFont typeface="Wingdings" panose="05000000000000000000" pitchFamily="2" charset="2"/>
              <a:buChar char="Ø"/>
            </a:pPr>
            <a:r>
              <a:rPr lang="en-US" dirty="0"/>
              <a:t>Repairs to Pallet Jack, Forklift, and Paint Striping Machine</a:t>
            </a:r>
          </a:p>
          <a:p>
            <a:pPr>
              <a:buFont typeface="Wingdings" panose="05000000000000000000" pitchFamily="2" charset="2"/>
              <a:buChar char="§"/>
            </a:pPr>
            <a:r>
              <a:rPr lang="en-US" dirty="0"/>
              <a:t>Repairs to Buildings and Structures - $1.191M</a:t>
            </a:r>
          </a:p>
          <a:p>
            <a:pPr lvl="1">
              <a:buFont typeface="Wingdings" panose="05000000000000000000" pitchFamily="2" charset="2"/>
              <a:buChar char="Ø"/>
            </a:pPr>
            <a:r>
              <a:rPr lang="en-US" dirty="0"/>
              <a:t>Asset Management – Municipal Complex Bldg. Management &amp; Maintenance Services</a:t>
            </a:r>
          </a:p>
        </p:txBody>
      </p:sp>
      <p:sp>
        <p:nvSpPr>
          <p:cNvPr id="3" name="Content Placeholder 2">
            <a:extLst>
              <a:ext uri="{FF2B5EF4-FFF2-40B4-BE49-F238E27FC236}">
                <a16:creationId xmlns:a16="http://schemas.microsoft.com/office/drawing/2014/main" id="{BACFA074-2418-4B2B-8C71-32082E29F463}"/>
              </a:ext>
            </a:extLst>
          </p:cNvPr>
          <p:cNvSpPr>
            <a:spLocks noGrp="1"/>
          </p:cNvSpPr>
          <p:nvPr>
            <p:ph sz="half" idx="13"/>
          </p:nvPr>
        </p:nvSpPr>
        <p:spPr>
          <a:xfrm>
            <a:off x="188911" y="1188720"/>
            <a:ext cx="11315517" cy="473825"/>
          </a:xfrm>
        </p:spPr>
        <p:txBody>
          <a:bodyPr>
            <a:normAutofit/>
          </a:bodyPr>
          <a:lstStyle/>
          <a:p>
            <a:pPr algn="ctr"/>
            <a:r>
              <a:rPr lang="en-US" dirty="0"/>
              <a:t>Contracted Maintenance</a:t>
            </a:r>
          </a:p>
        </p:txBody>
      </p:sp>
    </p:spTree>
    <p:extLst>
      <p:ext uri="{BB962C8B-B14F-4D97-AF65-F5344CB8AC3E}">
        <p14:creationId xmlns:p14="http://schemas.microsoft.com/office/powerpoint/2010/main" val="3405252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FF5A9C-469C-4EC2-A85D-96B975946496}"/>
              </a:ext>
            </a:extLst>
          </p:cNvPr>
          <p:cNvSpPr>
            <a:spLocks noGrp="1"/>
          </p:cNvSpPr>
          <p:nvPr>
            <p:ph sz="half" idx="2"/>
          </p:nvPr>
        </p:nvSpPr>
        <p:spPr>
          <a:xfrm>
            <a:off x="188911" y="1921631"/>
            <a:ext cx="11191513" cy="4655439"/>
          </a:xfrm>
        </p:spPr>
        <p:txBody>
          <a:bodyPr>
            <a:normAutofit/>
          </a:bodyPr>
          <a:lstStyle/>
          <a:p>
            <a:pPr lvl="1"/>
            <a:r>
              <a:rPr lang="en-US" sz="2400" dirty="0"/>
              <a:t>The process for publicly requested tree related sidewalk replacement requires that a 311-service request is entered into Cityworks, or an emergency tree removal happens.</a:t>
            </a:r>
          </a:p>
          <a:p>
            <a:pPr lvl="1"/>
            <a:r>
              <a:rPr lang="en-US" sz="2400" dirty="0"/>
              <a:t>In most cases there is damage to a large portion of the sidewalk when the tree is uprooted. If the stump and roots are large a contractor may be called in to have them removed.</a:t>
            </a:r>
          </a:p>
          <a:p>
            <a:pPr lvl="1"/>
            <a:r>
              <a:rPr lang="en-US" sz="2400" dirty="0"/>
              <a:t>Traffic Calming Devices – Total amount of funds utilized for Traffic Calming Review and Reports from FY’26 is $79,856.</a:t>
            </a:r>
          </a:p>
          <a:p>
            <a:pPr lvl="2">
              <a:buClr>
                <a:schemeClr val="accent5"/>
              </a:buClr>
            </a:pPr>
            <a:endParaRPr lang="en-US" dirty="0"/>
          </a:p>
          <a:p>
            <a:pPr lvl="1">
              <a:buClr>
                <a:schemeClr val="accent5"/>
              </a:buClr>
            </a:pPr>
            <a:endParaRPr lang="en-US" dirty="0">
              <a:highlight>
                <a:srgbClr val="FFFF00"/>
              </a:highlight>
            </a:endParaRPr>
          </a:p>
          <a:p>
            <a:pPr lvl="1"/>
            <a:endParaRPr lang="en-US" dirty="0"/>
          </a:p>
        </p:txBody>
      </p:sp>
      <p:sp>
        <p:nvSpPr>
          <p:cNvPr id="3" name="Content Placeholder 2">
            <a:extLst>
              <a:ext uri="{FF2B5EF4-FFF2-40B4-BE49-F238E27FC236}">
                <a16:creationId xmlns:a16="http://schemas.microsoft.com/office/drawing/2014/main" id="{BACFA074-2418-4B2B-8C71-32082E29F463}"/>
              </a:ext>
            </a:extLst>
          </p:cNvPr>
          <p:cNvSpPr>
            <a:spLocks noGrp="1"/>
          </p:cNvSpPr>
          <p:nvPr>
            <p:ph sz="half" idx="13"/>
          </p:nvPr>
        </p:nvSpPr>
        <p:spPr>
          <a:xfrm>
            <a:off x="188911" y="1188720"/>
            <a:ext cx="10983479" cy="473825"/>
          </a:xfrm>
        </p:spPr>
        <p:txBody>
          <a:bodyPr>
            <a:normAutofit/>
          </a:bodyPr>
          <a:lstStyle/>
          <a:p>
            <a:pPr algn="ctr"/>
            <a:r>
              <a:rPr lang="en-US" dirty="0"/>
              <a:t>Contracted Maintenance</a:t>
            </a:r>
          </a:p>
        </p:txBody>
      </p:sp>
    </p:spTree>
    <p:extLst>
      <p:ext uri="{BB962C8B-B14F-4D97-AF65-F5344CB8AC3E}">
        <p14:creationId xmlns:p14="http://schemas.microsoft.com/office/powerpoint/2010/main" val="3948616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4F276-84FB-6D80-5D2F-27A9F2C7167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65F997-C768-E30E-5A28-52FE3A138705}"/>
              </a:ext>
            </a:extLst>
          </p:cNvPr>
          <p:cNvSpPr>
            <a:spLocks noGrp="1"/>
          </p:cNvSpPr>
          <p:nvPr>
            <p:ph sz="half" idx="2"/>
          </p:nvPr>
        </p:nvSpPr>
        <p:spPr>
          <a:xfrm>
            <a:off x="188911" y="1921631"/>
            <a:ext cx="11191513" cy="4655439"/>
          </a:xfrm>
        </p:spPr>
        <p:txBody>
          <a:bodyPr>
            <a:normAutofit fontScale="92500" lnSpcReduction="20000"/>
          </a:bodyPr>
          <a:lstStyle/>
          <a:p>
            <a:pPr marL="0" indent="0">
              <a:buClr>
                <a:schemeClr val="accent5"/>
              </a:buClr>
              <a:buNone/>
            </a:pPr>
            <a:r>
              <a:rPr lang="en-US" sz="2600" dirty="0"/>
              <a:t>Traffic Calming Location and activities during this fiscal year:</a:t>
            </a:r>
          </a:p>
          <a:p>
            <a:pPr lvl="1"/>
            <a:r>
              <a:rPr lang="en-US" sz="2200" dirty="0"/>
              <a:t>Lancaster Ave. &amp; N. Broom St. – Lancaster Ave corridor and accident history review </a:t>
            </a:r>
          </a:p>
          <a:p>
            <a:pPr lvl="1"/>
            <a:r>
              <a:rPr lang="en-US" sz="2200" dirty="0"/>
              <a:t>All Way Stop Control (AWSC) Reports</a:t>
            </a:r>
          </a:p>
          <a:p>
            <a:pPr lvl="2"/>
            <a:r>
              <a:rPr lang="en-US" sz="2200" dirty="0"/>
              <a:t>N. Jefferson St. &amp; W. 19</a:t>
            </a:r>
            <a:r>
              <a:rPr lang="en-US" sz="2200" baseline="30000" dirty="0"/>
              <a:t>th</a:t>
            </a:r>
            <a:r>
              <a:rPr lang="en-US" sz="2200" dirty="0"/>
              <a:t> St.</a:t>
            </a:r>
          </a:p>
          <a:p>
            <a:pPr lvl="2"/>
            <a:r>
              <a:rPr lang="en-US" sz="2200" dirty="0"/>
              <a:t>N. Madison St. &amp; W. 21</a:t>
            </a:r>
            <a:r>
              <a:rPr lang="en-US" sz="2200" baseline="30000" dirty="0"/>
              <a:t>st</a:t>
            </a:r>
            <a:r>
              <a:rPr lang="en-US" sz="2200" dirty="0"/>
              <a:t> st.</a:t>
            </a:r>
          </a:p>
          <a:p>
            <a:pPr lvl="2"/>
            <a:r>
              <a:rPr lang="en-US" sz="2200" dirty="0"/>
              <a:t>N. Monroe St. &amp; W. 23</a:t>
            </a:r>
            <a:r>
              <a:rPr lang="en-US" sz="2200" baseline="30000" dirty="0"/>
              <a:t>rd</a:t>
            </a:r>
            <a:r>
              <a:rPr lang="en-US" sz="2200" dirty="0"/>
              <a:t> St.</a:t>
            </a:r>
          </a:p>
          <a:p>
            <a:pPr lvl="2"/>
            <a:r>
              <a:rPr lang="en-US" sz="2200" dirty="0"/>
              <a:t>N. West St &amp; W. 41</a:t>
            </a:r>
            <a:r>
              <a:rPr lang="en-US" sz="2200" baseline="30000" dirty="0"/>
              <a:t>st</a:t>
            </a:r>
            <a:r>
              <a:rPr lang="en-US" sz="2200" dirty="0"/>
              <a:t> St.</a:t>
            </a:r>
          </a:p>
          <a:p>
            <a:pPr lvl="2"/>
            <a:r>
              <a:rPr lang="en-US" sz="2200" dirty="0"/>
              <a:t>Concord Ave. &amp; N. Monroe St.</a:t>
            </a:r>
          </a:p>
          <a:p>
            <a:pPr lvl="1"/>
            <a:r>
              <a:rPr lang="en-US" sz="2200" dirty="0"/>
              <a:t>S. Walnut St. &amp; A St. – Intersection Review &amp; Recommendations</a:t>
            </a:r>
          </a:p>
          <a:p>
            <a:pPr lvl="1"/>
            <a:r>
              <a:rPr lang="en-US" sz="2200" dirty="0"/>
              <a:t>MLK Blvd./N. Market St./E. Front St - Intersection Review &amp; Recommendations</a:t>
            </a:r>
          </a:p>
          <a:p>
            <a:pPr lvl="1"/>
            <a:r>
              <a:rPr lang="en-US" sz="2200" dirty="0"/>
              <a:t>E. 16</a:t>
            </a:r>
            <a:r>
              <a:rPr lang="en-US" sz="2200" baseline="30000" dirty="0"/>
              <a:t>th</a:t>
            </a:r>
            <a:r>
              <a:rPr lang="en-US" sz="2200" dirty="0"/>
              <a:t> St. &amp; Clifford Brown Walk – Intersection and drainage review</a:t>
            </a:r>
          </a:p>
          <a:p>
            <a:pPr lvl="1"/>
            <a:r>
              <a:rPr lang="en-US" sz="2200" dirty="0"/>
              <a:t>12</a:t>
            </a:r>
            <a:r>
              <a:rPr lang="en-US" sz="2200" baseline="30000" dirty="0"/>
              <a:t>th</a:t>
            </a:r>
            <a:r>
              <a:rPr lang="en-US" sz="2200" dirty="0"/>
              <a:t> St. Road Diet review</a:t>
            </a:r>
          </a:p>
          <a:p>
            <a:pPr lvl="1"/>
            <a:r>
              <a:rPr lang="en-US" sz="2200" dirty="0"/>
              <a:t>Baynard Blvd &amp; Washington St. corridor review</a:t>
            </a:r>
          </a:p>
          <a:p>
            <a:pPr lvl="1"/>
            <a:r>
              <a:rPr lang="en-US" sz="2200" dirty="0"/>
              <a:t>Citywide Traffic Calming Manual</a:t>
            </a:r>
          </a:p>
          <a:p>
            <a:pPr lvl="1"/>
            <a:r>
              <a:rPr lang="en-US" sz="2200" dirty="0"/>
              <a:t>Citywide AWSC Guidelines</a:t>
            </a:r>
          </a:p>
          <a:p>
            <a:pPr lvl="2">
              <a:buClr>
                <a:schemeClr val="accent5"/>
              </a:buClr>
            </a:pPr>
            <a:endParaRPr lang="en-US" dirty="0"/>
          </a:p>
          <a:p>
            <a:pPr lvl="1">
              <a:buClr>
                <a:schemeClr val="accent5"/>
              </a:buClr>
            </a:pPr>
            <a:endParaRPr lang="en-US" dirty="0">
              <a:highlight>
                <a:srgbClr val="FFFF00"/>
              </a:highlight>
            </a:endParaRPr>
          </a:p>
          <a:p>
            <a:pPr lvl="1"/>
            <a:endParaRPr lang="en-US" dirty="0"/>
          </a:p>
        </p:txBody>
      </p:sp>
      <p:sp>
        <p:nvSpPr>
          <p:cNvPr id="3" name="Content Placeholder 2">
            <a:extLst>
              <a:ext uri="{FF2B5EF4-FFF2-40B4-BE49-F238E27FC236}">
                <a16:creationId xmlns:a16="http://schemas.microsoft.com/office/drawing/2014/main" id="{E0020BBB-F1F0-A890-FEDB-3D69D7CD9D86}"/>
              </a:ext>
            </a:extLst>
          </p:cNvPr>
          <p:cNvSpPr>
            <a:spLocks noGrp="1"/>
          </p:cNvSpPr>
          <p:nvPr>
            <p:ph sz="half" idx="13"/>
          </p:nvPr>
        </p:nvSpPr>
        <p:spPr>
          <a:xfrm>
            <a:off x="188911" y="1188720"/>
            <a:ext cx="10983479" cy="473825"/>
          </a:xfrm>
        </p:spPr>
        <p:txBody>
          <a:bodyPr>
            <a:normAutofit/>
          </a:bodyPr>
          <a:lstStyle/>
          <a:p>
            <a:pPr algn="ctr"/>
            <a:r>
              <a:rPr lang="en-US" dirty="0"/>
              <a:t>Contracted Maintenance</a:t>
            </a:r>
          </a:p>
        </p:txBody>
      </p:sp>
    </p:spTree>
    <p:extLst>
      <p:ext uri="{BB962C8B-B14F-4D97-AF65-F5344CB8AC3E}">
        <p14:creationId xmlns:p14="http://schemas.microsoft.com/office/powerpoint/2010/main" val="3695811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921632"/>
            <a:ext cx="10800250" cy="4233162"/>
          </a:xfrm>
        </p:spPr>
        <p:txBody>
          <a:bodyPr>
            <a:normAutofit/>
          </a:bodyPr>
          <a:lstStyle/>
          <a:p>
            <a:pPr marL="0" indent="0">
              <a:buNone/>
            </a:pPr>
            <a:r>
              <a:rPr lang="en-US" dirty="0"/>
              <a:t>Considering the rapid growth of waste tonnage at the Cherry Island Landfill, please share if this budget allocates the necessary funding and resources for diversion pertaining to recycling and refuse. </a:t>
            </a:r>
          </a:p>
          <a:p>
            <a:pPr marL="457200" indent="-457200">
              <a:buFont typeface="+mj-lt"/>
              <a:buAutoNum type="alphaLcPeriod"/>
            </a:pPr>
            <a:r>
              <a:rPr lang="en-US" sz="2000" dirty="0"/>
              <a:t>Specify the total tonnage for the landfill for the last 2 years, and the correlating fee. </a:t>
            </a:r>
          </a:p>
          <a:p>
            <a:pPr marL="457200" indent="-457200">
              <a:buFont typeface="+mj-lt"/>
              <a:buAutoNum type="alphaLcPeriod"/>
            </a:pPr>
            <a:r>
              <a:rPr lang="en-US" sz="2000" dirty="0"/>
              <a:t>Share the number of special pick-ups within the last 2 years, and amount of revenue collected. </a:t>
            </a:r>
          </a:p>
          <a:p>
            <a:pPr marL="457200" indent="-457200">
              <a:buFont typeface="+mj-lt"/>
              <a:buAutoNum type="alphaLcPeriod"/>
            </a:pPr>
            <a:r>
              <a:rPr lang="en-US" sz="2000" dirty="0"/>
              <a:t>Specify if there is any consideration for revenue sharing pertaining to landfill gas (</a:t>
            </a:r>
            <a:r>
              <a:rPr lang="en-US" sz="2000" dirty="0" err="1"/>
              <a:t>lfg</a:t>
            </a:r>
            <a:r>
              <a:rPr lang="en-US" sz="2000" dirty="0"/>
              <a:t>). </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6 – General Fund </a:t>
            </a:r>
          </a:p>
        </p:txBody>
      </p:sp>
    </p:spTree>
    <p:extLst>
      <p:ext uri="{BB962C8B-B14F-4D97-AF65-F5344CB8AC3E}">
        <p14:creationId xmlns:p14="http://schemas.microsoft.com/office/powerpoint/2010/main" val="33899620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AB3CDD-9373-48D9-941B-B025DB5B8118}"/>
              </a:ext>
            </a:extLst>
          </p:cNvPr>
          <p:cNvSpPr>
            <a:spLocks noGrp="1"/>
          </p:cNvSpPr>
          <p:nvPr>
            <p:ph sz="half" idx="2"/>
          </p:nvPr>
        </p:nvSpPr>
        <p:spPr>
          <a:xfrm>
            <a:off x="444092" y="1857482"/>
            <a:ext cx="11145396" cy="4383829"/>
          </a:xfrm>
        </p:spPr>
        <p:txBody>
          <a:bodyPr/>
          <a:lstStyle/>
          <a:p>
            <a:pPr>
              <a:buFont typeface="Wingdings" panose="05000000000000000000" pitchFamily="2" charset="2"/>
              <a:buChar char="§"/>
            </a:pPr>
            <a:r>
              <a:rPr lang="en-US" dirty="0"/>
              <a:t>Landfill Fees - $1.96M</a:t>
            </a:r>
          </a:p>
          <a:p>
            <a:pPr lvl="1">
              <a:buFont typeface="Wingdings" panose="05000000000000000000" pitchFamily="2" charset="2"/>
              <a:buChar char="Ø"/>
            </a:pPr>
            <a:r>
              <a:rPr lang="en-US" dirty="0"/>
              <a:t>Disposal of ~28,000 tons at $70 per/ton</a:t>
            </a:r>
          </a:p>
          <a:p>
            <a:pPr lvl="1">
              <a:buClr>
                <a:schemeClr val="accent1"/>
              </a:buClr>
              <a:buFont typeface="Wingdings" panose="05000000000000000000" pitchFamily="2" charset="2"/>
              <a:buChar char="Ø"/>
            </a:pPr>
            <a:endParaRPr lang="en-US" dirty="0"/>
          </a:p>
          <a:p>
            <a:pPr>
              <a:buClr>
                <a:schemeClr val="accent1"/>
              </a:buClr>
              <a:buFont typeface="Wingdings" panose="05000000000000000000" pitchFamily="2" charset="2"/>
              <a:buChar char="§"/>
            </a:pPr>
            <a:endParaRPr lang="en-US" dirty="0">
              <a:latin typeface="Calibri" panose="020F0502020204030204" pitchFamily="34" charset="0"/>
              <a:ea typeface="Times New Roman" panose="02020603050405020304" pitchFamily="18" charset="0"/>
            </a:endParaRPr>
          </a:p>
          <a:p>
            <a:pPr>
              <a:buClr>
                <a:schemeClr val="accent1"/>
              </a:buClr>
              <a:buFont typeface="Wingdings" panose="05000000000000000000" pitchFamily="2" charset="2"/>
              <a:buChar char="§"/>
            </a:pPr>
            <a:endParaRPr lang="en-US" dirty="0">
              <a:latin typeface="Calibri" panose="020F0502020204030204" pitchFamily="34" charset="0"/>
              <a:ea typeface="Times New Roman" panose="02020603050405020304" pitchFamily="18" charset="0"/>
            </a:endParaRPr>
          </a:p>
          <a:p>
            <a:pPr>
              <a:buClr>
                <a:schemeClr val="accent1"/>
              </a:buClr>
              <a:buFont typeface="Wingdings" panose="05000000000000000000" pitchFamily="2" charset="2"/>
              <a:buChar char="§"/>
            </a:pPr>
            <a:endParaRPr lang="en-US" dirty="0">
              <a:latin typeface="Calibri" panose="020F0502020204030204" pitchFamily="34" charset="0"/>
              <a:ea typeface="Times New Roman" panose="02020603050405020304" pitchFamily="18" charset="0"/>
            </a:endParaRPr>
          </a:p>
          <a:p>
            <a:pPr>
              <a:buFont typeface="Wingdings" panose="05000000000000000000" pitchFamily="2" charset="2"/>
              <a:buChar char="§"/>
            </a:pPr>
            <a:r>
              <a:rPr lang="en-US" dirty="0">
                <a:latin typeface="Calibri" panose="020F0502020204030204" pitchFamily="34" charset="0"/>
                <a:ea typeface="Times New Roman" panose="02020603050405020304" pitchFamily="18" charset="0"/>
              </a:rPr>
              <a:t>Special Pick-ups	</a:t>
            </a:r>
            <a:endParaRPr lang="en-US" dirty="0">
              <a:effectLst/>
              <a:latin typeface="Calibri" panose="020F0502020204030204" pitchFamily="34"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1B8E10D4-E360-41C6-9AFA-B47D7C852F42}"/>
              </a:ext>
            </a:extLst>
          </p:cNvPr>
          <p:cNvSpPr>
            <a:spLocks noGrp="1"/>
          </p:cNvSpPr>
          <p:nvPr>
            <p:ph sz="half" idx="13"/>
          </p:nvPr>
        </p:nvSpPr>
        <p:spPr>
          <a:xfrm>
            <a:off x="188911" y="1188720"/>
            <a:ext cx="11400577" cy="473825"/>
          </a:xfrm>
        </p:spPr>
        <p:txBody>
          <a:bodyPr/>
          <a:lstStyle/>
          <a:p>
            <a:pPr algn="ctr"/>
            <a:r>
              <a:rPr lang="en-US" dirty="0"/>
              <a:t>Other Fees – General Fund</a:t>
            </a:r>
          </a:p>
        </p:txBody>
      </p:sp>
      <p:graphicFrame>
        <p:nvGraphicFramePr>
          <p:cNvPr id="9" name="Table 8">
            <a:extLst>
              <a:ext uri="{FF2B5EF4-FFF2-40B4-BE49-F238E27FC236}">
                <a16:creationId xmlns:a16="http://schemas.microsoft.com/office/drawing/2014/main" id="{D20A36FF-EBF0-2C0B-107A-16E1F0418F9D}"/>
              </a:ext>
            </a:extLst>
          </p:cNvPr>
          <p:cNvGraphicFramePr>
            <a:graphicFrameLocks noGrp="1"/>
          </p:cNvGraphicFramePr>
          <p:nvPr>
            <p:extLst>
              <p:ext uri="{D42A27DB-BD31-4B8C-83A1-F6EECF244321}">
                <p14:modId xmlns:p14="http://schemas.microsoft.com/office/powerpoint/2010/main" val="2288963271"/>
              </p:ext>
            </p:extLst>
          </p:nvPr>
        </p:nvGraphicFramePr>
        <p:xfrm>
          <a:off x="2031999" y="2764438"/>
          <a:ext cx="8127999" cy="1483360"/>
        </p:xfrm>
        <a:graphic>
          <a:graphicData uri="http://schemas.openxmlformats.org/drawingml/2006/table">
            <a:tbl>
              <a:tblPr firstRow="1" bandRow="1">
                <a:tableStyleId>{E8B1032C-EA38-4F05-BA0D-38AFFFC7BED3}</a:tableStyleId>
              </a:tblPr>
              <a:tblGrid>
                <a:gridCol w="2675258">
                  <a:extLst>
                    <a:ext uri="{9D8B030D-6E8A-4147-A177-3AD203B41FA5}">
                      <a16:colId xmlns:a16="http://schemas.microsoft.com/office/drawing/2014/main" val="3053179309"/>
                    </a:ext>
                  </a:extLst>
                </a:gridCol>
                <a:gridCol w="2646845">
                  <a:extLst>
                    <a:ext uri="{9D8B030D-6E8A-4147-A177-3AD203B41FA5}">
                      <a16:colId xmlns:a16="http://schemas.microsoft.com/office/drawing/2014/main" val="2442394744"/>
                    </a:ext>
                  </a:extLst>
                </a:gridCol>
                <a:gridCol w="2805896">
                  <a:extLst>
                    <a:ext uri="{9D8B030D-6E8A-4147-A177-3AD203B41FA5}">
                      <a16:colId xmlns:a16="http://schemas.microsoft.com/office/drawing/2014/main" val="192647985"/>
                    </a:ext>
                  </a:extLst>
                </a:gridCol>
              </a:tblGrid>
              <a:tr h="370840">
                <a:tc>
                  <a:txBody>
                    <a:bodyPr/>
                    <a:lstStyle/>
                    <a:p>
                      <a:pPr algn="ctr"/>
                      <a:r>
                        <a:rPr lang="en-US" dirty="0"/>
                        <a:t>Fiscal Year</a:t>
                      </a:r>
                    </a:p>
                  </a:txBody>
                  <a:tcPr/>
                </a:tc>
                <a:tc>
                  <a:txBody>
                    <a:bodyPr/>
                    <a:lstStyle/>
                    <a:p>
                      <a:pPr algn="ctr"/>
                      <a:r>
                        <a:rPr lang="en-US" dirty="0"/>
                        <a:t>Tonnage Collected</a:t>
                      </a:r>
                    </a:p>
                  </a:txBody>
                  <a:tcPr/>
                </a:tc>
                <a:tc>
                  <a:txBody>
                    <a:bodyPr/>
                    <a:lstStyle/>
                    <a:p>
                      <a:pPr algn="ctr"/>
                      <a:r>
                        <a:rPr lang="en-US" dirty="0"/>
                        <a:t>Tipping Fee</a:t>
                      </a:r>
                    </a:p>
                  </a:txBody>
                  <a:tcPr/>
                </a:tc>
                <a:extLst>
                  <a:ext uri="{0D108BD9-81ED-4DB2-BD59-A6C34878D82A}">
                    <a16:rowId xmlns:a16="http://schemas.microsoft.com/office/drawing/2014/main" val="4154471919"/>
                  </a:ext>
                </a:extLst>
              </a:tr>
              <a:tr h="370840">
                <a:tc>
                  <a:txBody>
                    <a:bodyPr/>
                    <a:lstStyle/>
                    <a:p>
                      <a:pPr algn="ctr"/>
                      <a:r>
                        <a:rPr lang="en-US" dirty="0"/>
                        <a:t>2024</a:t>
                      </a:r>
                    </a:p>
                  </a:txBody>
                  <a:tcPr/>
                </a:tc>
                <a:tc>
                  <a:txBody>
                    <a:bodyPr/>
                    <a:lstStyle/>
                    <a:p>
                      <a:pPr algn="ctr"/>
                      <a:r>
                        <a:rPr lang="en-US" dirty="0"/>
                        <a:t>26,007</a:t>
                      </a:r>
                    </a:p>
                  </a:txBody>
                  <a:tcPr/>
                </a:tc>
                <a:tc>
                  <a:txBody>
                    <a:bodyPr/>
                    <a:lstStyle/>
                    <a:p>
                      <a:pPr algn="ctr"/>
                      <a:r>
                        <a:rPr lang="en-US" dirty="0"/>
                        <a:t>$72</a:t>
                      </a:r>
                    </a:p>
                  </a:txBody>
                  <a:tcPr/>
                </a:tc>
                <a:extLst>
                  <a:ext uri="{0D108BD9-81ED-4DB2-BD59-A6C34878D82A}">
                    <a16:rowId xmlns:a16="http://schemas.microsoft.com/office/drawing/2014/main" val="22088982"/>
                  </a:ext>
                </a:extLst>
              </a:tr>
              <a:tr h="370840">
                <a:tc>
                  <a:txBody>
                    <a:bodyPr/>
                    <a:lstStyle/>
                    <a:p>
                      <a:pPr algn="ctr"/>
                      <a:r>
                        <a:rPr lang="en-US" dirty="0"/>
                        <a:t>2025</a:t>
                      </a:r>
                    </a:p>
                  </a:txBody>
                  <a:tcPr/>
                </a:tc>
                <a:tc>
                  <a:txBody>
                    <a:bodyPr/>
                    <a:lstStyle/>
                    <a:p>
                      <a:pPr algn="ctr"/>
                      <a:r>
                        <a:rPr lang="en-US" dirty="0"/>
                        <a:t>26,343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$70</a:t>
                      </a:r>
                    </a:p>
                  </a:txBody>
                  <a:tcPr/>
                </a:tc>
                <a:extLst>
                  <a:ext uri="{0D108BD9-81ED-4DB2-BD59-A6C34878D82A}">
                    <a16:rowId xmlns:a16="http://schemas.microsoft.com/office/drawing/2014/main" val="788356255"/>
                  </a:ext>
                </a:extLst>
              </a:tr>
              <a:tr h="370840">
                <a:tc>
                  <a:txBody>
                    <a:bodyPr/>
                    <a:lstStyle/>
                    <a:p>
                      <a:pPr algn="ctr"/>
                      <a:r>
                        <a:rPr lang="en-US" dirty="0"/>
                        <a:t>2026 y-t-d</a:t>
                      </a:r>
                    </a:p>
                  </a:txBody>
                  <a:tcPr/>
                </a:tc>
                <a:tc>
                  <a:txBody>
                    <a:bodyPr/>
                    <a:lstStyle/>
                    <a:p>
                      <a:pPr algn="ctr"/>
                      <a:r>
                        <a:rPr lang="en-US" dirty="0"/>
                        <a:t>16,589</a:t>
                      </a:r>
                    </a:p>
                  </a:txBody>
                  <a:tcPr/>
                </a:tc>
                <a:tc>
                  <a:txBody>
                    <a:bodyPr/>
                    <a:lstStyle/>
                    <a:p>
                      <a:pPr algn="ctr"/>
                      <a:r>
                        <a:rPr lang="en-US" dirty="0"/>
                        <a:t>$70</a:t>
                      </a:r>
                    </a:p>
                  </a:txBody>
                  <a:tcPr/>
                </a:tc>
                <a:extLst>
                  <a:ext uri="{0D108BD9-81ED-4DB2-BD59-A6C34878D82A}">
                    <a16:rowId xmlns:a16="http://schemas.microsoft.com/office/drawing/2014/main" val="452615834"/>
                  </a:ext>
                </a:extLst>
              </a:tr>
            </a:tbl>
          </a:graphicData>
        </a:graphic>
      </p:graphicFrame>
      <p:graphicFrame>
        <p:nvGraphicFramePr>
          <p:cNvPr id="11" name="Table 4">
            <a:extLst>
              <a:ext uri="{FF2B5EF4-FFF2-40B4-BE49-F238E27FC236}">
                <a16:creationId xmlns:a16="http://schemas.microsoft.com/office/drawing/2014/main" id="{940369C1-05E2-BEC3-0859-A5E475909306}"/>
              </a:ext>
            </a:extLst>
          </p:cNvPr>
          <p:cNvGraphicFramePr>
            <a:graphicFrameLocks noGrp="1"/>
          </p:cNvGraphicFramePr>
          <p:nvPr>
            <p:extLst>
              <p:ext uri="{D42A27DB-BD31-4B8C-83A1-F6EECF244321}">
                <p14:modId xmlns:p14="http://schemas.microsoft.com/office/powerpoint/2010/main" val="1320719488"/>
              </p:ext>
            </p:extLst>
          </p:nvPr>
        </p:nvGraphicFramePr>
        <p:xfrm>
          <a:off x="2032000" y="5000518"/>
          <a:ext cx="8127999" cy="1483360"/>
        </p:xfrm>
        <a:graphic>
          <a:graphicData uri="http://schemas.openxmlformats.org/drawingml/2006/table">
            <a:tbl>
              <a:tblPr firstRow="1" bandRow="1">
                <a:tableStyleId>{E8B1032C-EA38-4F05-BA0D-38AFFFC7BED3}</a:tableStyleId>
              </a:tblPr>
              <a:tblGrid>
                <a:gridCol w="2709333">
                  <a:extLst>
                    <a:ext uri="{9D8B030D-6E8A-4147-A177-3AD203B41FA5}">
                      <a16:colId xmlns:a16="http://schemas.microsoft.com/office/drawing/2014/main" val="469093904"/>
                    </a:ext>
                  </a:extLst>
                </a:gridCol>
                <a:gridCol w="2709333">
                  <a:extLst>
                    <a:ext uri="{9D8B030D-6E8A-4147-A177-3AD203B41FA5}">
                      <a16:colId xmlns:a16="http://schemas.microsoft.com/office/drawing/2014/main" val="2925476959"/>
                    </a:ext>
                  </a:extLst>
                </a:gridCol>
                <a:gridCol w="2709333">
                  <a:extLst>
                    <a:ext uri="{9D8B030D-6E8A-4147-A177-3AD203B41FA5}">
                      <a16:colId xmlns:a16="http://schemas.microsoft.com/office/drawing/2014/main" val="3148415744"/>
                    </a:ext>
                  </a:extLst>
                </a:gridCol>
              </a:tblGrid>
              <a:tr h="370840">
                <a:tc>
                  <a:txBody>
                    <a:bodyPr/>
                    <a:lstStyle/>
                    <a:p>
                      <a:pPr algn="ctr"/>
                      <a:r>
                        <a:rPr lang="en-US" u="none" dirty="0"/>
                        <a:t>Fiscal Year</a:t>
                      </a:r>
                    </a:p>
                  </a:txBody>
                  <a:tcPr/>
                </a:tc>
                <a:tc>
                  <a:txBody>
                    <a:bodyPr/>
                    <a:lstStyle/>
                    <a:p>
                      <a:pPr algn="ctr"/>
                      <a:r>
                        <a:rPr lang="en-US" u="none" dirty="0"/>
                        <a:t>Special Pick-ups</a:t>
                      </a:r>
                    </a:p>
                  </a:txBody>
                  <a:tcPr/>
                </a:tc>
                <a:tc>
                  <a:txBody>
                    <a:bodyPr/>
                    <a:lstStyle/>
                    <a:p>
                      <a:pPr algn="ctr"/>
                      <a:r>
                        <a:rPr lang="en-US" u="none" dirty="0"/>
                        <a:t>Revenue</a:t>
                      </a:r>
                    </a:p>
                  </a:txBody>
                  <a:tcPr/>
                </a:tc>
                <a:extLst>
                  <a:ext uri="{0D108BD9-81ED-4DB2-BD59-A6C34878D82A}">
                    <a16:rowId xmlns:a16="http://schemas.microsoft.com/office/drawing/2014/main" val="3867345491"/>
                  </a:ext>
                </a:extLst>
              </a:tr>
              <a:tr h="370840">
                <a:tc>
                  <a:txBody>
                    <a:bodyPr/>
                    <a:lstStyle/>
                    <a:p>
                      <a:pPr algn="ctr"/>
                      <a:r>
                        <a:rPr lang="en-US" dirty="0"/>
                        <a:t>2024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11,093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t>
                      </a:r>
                      <a:r>
                        <a:rPr lang="en-US" sz="1800" kern="1200" dirty="0">
                          <a:solidFill>
                            <a:schemeClr val="tx1"/>
                          </a:solidFill>
                          <a:effectLst/>
                        </a:rPr>
                        <a:t>44,400</a:t>
                      </a:r>
                      <a:endParaRPr lang="en-US" dirty="0"/>
                    </a:p>
                  </a:txBody>
                  <a:tcPr/>
                </a:tc>
                <a:extLst>
                  <a:ext uri="{0D108BD9-81ED-4DB2-BD59-A6C34878D82A}">
                    <a16:rowId xmlns:a16="http://schemas.microsoft.com/office/drawing/2014/main" val="3579969539"/>
                  </a:ext>
                </a:extLst>
              </a:tr>
              <a:tr h="370840">
                <a:tc>
                  <a:txBody>
                    <a:bodyPr/>
                    <a:lstStyle/>
                    <a:p>
                      <a:pPr algn="ctr"/>
                      <a:r>
                        <a:rPr lang="en-US" dirty="0"/>
                        <a:t>2025</a:t>
                      </a:r>
                    </a:p>
                  </a:txBody>
                  <a:tcPr/>
                </a:tc>
                <a:tc>
                  <a:txBody>
                    <a:bodyPr/>
                    <a:lstStyle/>
                    <a:p>
                      <a:pPr algn="ctr"/>
                      <a:r>
                        <a:rPr lang="en-US" dirty="0"/>
                        <a:t>10,083</a:t>
                      </a:r>
                    </a:p>
                  </a:txBody>
                  <a:tcPr/>
                </a:tc>
                <a:tc>
                  <a:txBody>
                    <a:bodyPr/>
                    <a:lstStyle/>
                    <a:p>
                      <a:pPr algn="ctr"/>
                      <a:r>
                        <a:rPr lang="en-US" dirty="0"/>
                        <a:t>$40,325</a:t>
                      </a:r>
                    </a:p>
                  </a:txBody>
                  <a:tcPr/>
                </a:tc>
                <a:extLst>
                  <a:ext uri="{0D108BD9-81ED-4DB2-BD59-A6C34878D82A}">
                    <a16:rowId xmlns:a16="http://schemas.microsoft.com/office/drawing/2014/main" val="182385249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2026 y-t-d</a:t>
                      </a:r>
                    </a:p>
                  </a:txBody>
                  <a:tcPr/>
                </a:tc>
                <a:tc>
                  <a:txBody>
                    <a:bodyPr/>
                    <a:lstStyle/>
                    <a:p>
                      <a:pPr algn="ctr"/>
                      <a:r>
                        <a:rPr lang="en-US" dirty="0"/>
                        <a:t>8,489</a:t>
                      </a:r>
                    </a:p>
                  </a:txBody>
                  <a:tcPr/>
                </a:tc>
                <a:tc>
                  <a:txBody>
                    <a:bodyPr/>
                    <a:lstStyle/>
                    <a:p>
                      <a:pPr algn="ctr"/>
                      <a:r>
                        <a:rPr lang="en-US" dirty="0"/>
                        <a:t>$29,575</a:t>
                      </a:r>
                    </a:p>
                  </a:txBody>
                  <a:tcPr/>
                </a:tc>
                <a:extLst>
                  <a:ext uri="{0D108BD9-81ED-4DB2-BD59-A6C34878D82A}">
                    <a16:rowId xmlns:a16="http://schemas.microsoft.com/office/drawing/2014/main" val="840537950"/>
                  </a:ext>
                </a:extLst>
              </a:tr>
            </a:tbl>
          </a:graphicData>
        </a:graphic>
      </p:graphicFrame>
    </p:spTree>
    <p:extLst>
      <p:ext uri="{BB962C8B-B14F-4D97-AF65-F5344CB8AC3E}">
        <p14:creationId xmlns:p14="http://schemas.microsoft.com/office/powerpoint/2010/main" val="3739385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50DFE-16C9-E10A-22CB-09B7E679AF3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8DEBF7-07F8-18C9-2F48-5E34805BAD65}"/>
              </a:ext>
            </a:extLst>
          </p:cNvPr>
          <p:cNvSpPr>
            <a:spLocks noGrp="1"/>
          </p:cNvSpPr>
          <p:nvPr>
            <p:ph sz="half" idx="2"/>
          </p:nvPr>
        </p:nvSpPr>
        <p:spPr>
          <a:xfrm>
            <a:off x="444092" y="1857482"/>
            <a:ext cx="11145396" cy="4383829"/>
          </a:xfrm>
        </p:spPr>
        <p:txBody>
          <a:bodyPr/>
          <a:lstStyle/>
          <a:p>
            <a:pPr>
              <a:buFont typeface="Wingdings" panose="05000000000000000000" pitchFamily="2" charset="2"/>
              <a:buChar char="§"/>
            </a:pPr>
            <a:r>
              <a:rPr lang="en-US" dirty="0"/>
              <a:t>Recycle Bank Program - $255k</a:t>
            </a:r>
          </a:p>
          <a:p>
            <a:pPr lvl="1">
              <a:buFont typeface="Wingdings" panose="05000000000000000000" pitchFamily="2" charset="2"/>
              <a:buChar char="Ø"/>
            </a:pPr>
            <a:r>
              <a:rPr lang="en-US" dirty="0"/>
              <a:t>This covers cart replacement and inventory of first and second-generation trash and recycle carts.</a:t>
            </a:r>
          </a:p>
          <a:p>
            <a:pPr lvl="1">
              <a:buFont typeface="Wingdings" panose="05000000000000000000" pitchFamily="2" charset="2"/>
              <a:buChar char="Ø"/>
            </a:pPr>
            <a:r>
              <a:rPr lang="en-US" dirty="0"/>
              <a:t>Approximately 60% of first generation recycle carts have been replaced. There were a total of 19,200 carts as of July 2021.</a:t>
            </a:r>
          </a:p>
          <a:p>
            <a:pPr lvl="1">
              <a:buFont typeface="Wingdings" panose="05000000000000000000" pitchFamily="2" charset="2"/>
              <a:buChar char="Ø"/>
            </a:pPr>
            <a:r>
              <a:rPr lang="en-US" dirty="0"/>
              <a:t>Proprietary software and equipment upkeep are also included in the requested budget.</a:t>
            </a:r>
          </a:p>
          <a:p>
            <a:pPr>
              <a:buFont typeface="Wingdings" panose="05000000000000000000" pitchFamily="2" charset="2"/>
              <a:buChar char="§"/>
            </a:pPr>
            <a:r>
              <a:rPr lang="en-US" dirty="0"/>
              <a:t>Landfill Gas</a:t>
            </a:r>
          </a:p>
          <a:p>
            <a:pPr lvl="1">
              <a:buFont typeface="Wingdings" panose="05000000000000000000" pitchFamily="2" charset="2"/>
              <a:buChar char="Ø"/>
            </a:pPr>
            <a:r>
              <a:rPr lang="en-US" dirty="0"/>
              <a:t>The City doesn’t own or operate the Landfill. This is operated by DSWA and Archaea Energy. The City uses Landfill Gas at the REBF for electricity generation and sludge drying at the plant. The City pays Archaea Energy, the supplier of the gas.</a:t>
            </a:r>
          </a:p>
          <a:p>
            <a:pPr marL="0" indent="-194310">
              <a:spcBef>
                <a:spcPts val="0"/>
              </a:spcBef>
              <a:spcAft>
                <a:spcPts val="0"/>
              </a:spcAft>
              <a:buNone/>
            </a:pPr>
            <a:r>
              <a:rPr lang="en-US" dirty="0">
                <a:latin typeface="Calibri" panose="020F0502020204030204" pitchFamily="34" charset="0"/>
                <a:ea typeface="Times New Roman" panose="02020603050405020304" pitchFamily="18" charset="0"/>
              </a:rPr>
              <a:t>	</a:t>
            </a:r>
            <a:endParaRPr lang="en-US" dirty="0">
              <a:effectLst/>
              <a:latin typeface="Calibri" panose="020F0502020204030204" pitchFamily="34"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6C0868F4-B020-AFCC-68BB-16951DA44221}"/>
              </a:ext>
            </a:extLst>
          </p:cNvPr>
          <p:cNvSpPr>
            <a:spLocks noGrp="1"/>
          </p:cNvSpPr>
          <p:nvPr>
            <p:ph sz="half" idx="13"/>
          </p:nvPr>
        </p:nvSpPr>
        <p:spPr>
          <a:xfrm>
            <a:off x="188911" y="1188720"/>
            <a:ext cx="11400577" cy="473825"/>
          </a:xfrm>
        </p:spPr>
        <p:txBody>
          <a:bodyPr/>
          <a:lstStyle/>
          <a:p>
            <a:pPr algn="ctr"/>
            <a:r>
              <a:rPr lang="en-US" dirty="0"/>
              <a:t>Other Fees – General Fund</a:t>
            </a:r>
          </a:p>
        </p:txBody>
      </p:sp>
    </p:spTree>
    <p:extLst>
      <p:ext uri="{BB962C8B-B14F-4D97-AF65-F5344CB8AC3E}">
        <p14:creationId xmlns:p14="http://schemas.microsoft.com/office/powerpoint/2010/main" val="18308458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61507" y="1921632"/>
            <a:ext cx="10810883" cy="4233162"/>
          </a:xfrm>
        </p:spPr>
        <p:txBody>
          <a:bodyPr/>
          <a:lstStyle/>
          <a:p>
            <a:pPr marL="0" indent="0">
              <a:buNone/>
            </a:pPr>
            <a:r>
              <a:rPr lang="en-US" dirty="0"/>
              <a:t>Discuss projected funding slated for Municipal Street Aid.</a:t>
            </a:r>
          </a:p>
          <a:p>
            <a:pPr marL="457200" indent="-457200">
              <a:buFont typeface="+mj-lt"/>
              <a:buAutoNum type="alphaLcPeriod"/>
            </a:pPr>
            <a:r>
              <a:rPr lang="en-US" sz="2000" dirty="0"/>
              <a:t>Share the number of LED street lighting slated to be installed in FY26 and projected in FY27 per district. </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7 – General Fund</a:t>
            </a:r>
          </a:p>
        </p:txBody>
      </p:sp>
    </p:spTree>
    <p:extLst>
      <p:ext uri="{BB962C8B-B14F-4D97-AF65-F5344CB8AC3E}">
        <p14:creationId xmlns:p14="http://schemas.microsoft.com/office/powerpoint/2010/main" val="11707418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642874" y="1877564"/>
            <a:ext cx="10906252" cy="4233162"/>
          </a:xfrm>
        </p:spPr>
        <p:txBody>
          <a:bodyPr>
            <a:normAutofit/>
          </a:bodyPr>
          <a:lstStyle/>
          <a:p>
            <a:pPr>
              <a:buFont typeface="Wingdings" panose="05000000000000000000" pitchFamily="2" charset="2"/>
              <a:buChar char="§"/>
            </a:pPr>
            <a:r>
              <a:rPr lang="en-US" sz="2000" dirty="0"/>
              <a:t>FY’26 Municipal Street Aid is budgeted at $1,157,802. This funding is used for Electricity costs for Streetlights &amp; Signals.</a:t>
            </a:r>
          </a:p>
          <a:p>
            <a:pPr>
              <a:buFont typeface="Wingdings" panose="05000000000000000000" pitchFamily="2" charset="2"/>
              <a:buChar char="§"/>
            </a:pPr>
            <a:r>
              <a:rPr lang="en-US" sz="2000" dirty="0"/>
              <a:t>Approximately 1,000 City owned streetlights have been converted to LEDs through FY’26. </a:t>
            </a:r>
          </a:p>
          <a:p>
            <a:pPr>
              <a:buFont typeface="Wingdings" panose="05000000000000000000" pitchFamily="2" charset="2"/>
              <a:buChar char="§"/>
            </a:pPr>
            <a:r>
              <a:rPr lang="en-US" sz="2000" dirty="0"/>
              <a:t>Privately owned streetlights located within the City’s ROW are being moved to the City’s account and converted to LEDs. This work continued with Seiberlich Trane in FY’26.</a:t>
            </a:r>
          </a:p>
          <a:p>
            <a:pPr>
              <a:buFont typeface="Wingdings" panose="05000000000000000000" pitchFamily="2" charset="2"/>
              <a:buChar char="§"/>
            </a:pPr>
            <a:r>
              <a:rPr lang="en-US" sz="2000" dirty="0"/>
              <a:t>LED conversion has been substantially completed, and we are awaiting final reporting from Seiberlich Trane and Delmarva Power to confirm project completion. Any lights encountered that are not LED are replaced by City crews for city-owned lights or reported to Delmarva to schedule replacement by others.</a:t>
            </a:r>
          </a:p>
          <a:p>
            <a:pPr>
              <a:buClr>
                <a:schemeClr val="accent5"/>
              </a:buClr>
              <a:buFont typeface="Wingdings" panose="05000000000000000000" pitchFamily="2" charset="2"/>
              <a:buChar char="§"/>
            </a:pPr>
            <a:endParaRPr lang="en-US" sz="2000"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983479" cy="473825"/>
          </a:xfrm>
        </p:spPr>
        <p:txBody>
          <a:bodyPr/>
          <a:lstStyle/>
          <a:p>
            <a:pPr algn="ctr"/>
            <a:r>
              <a:rPr lang="en-US" dirty="0"/>
              <a:t>Municipal Street Aid</a:t>
            </a:r>
          </a:p>
        </p:txBody>
      </p:sp>
    </p:spTree>
    <p:extLst>
      <p:ext uri="{BB962C8B-B14F-4D97-AF65-F5344CB8AC3E}">
        <p14:creationId xmlns:p14="http://schemas.microsoft.com/office/powerpoint/2010/main" val="5837291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14670" y="1921632"/>
            <a:ext cx="10757720" cy="4233162"/>
          </a:xfrm>
        </p:spPr>
        <p:txBody>
          <a:bodyPr/>
          <a:lstStyle/>
          <a:p>
            <a:pPr marL="0" indent="0">
              <a:buNone/>
            </a:pPr>
            <a:r>
              <a:rPr lang="en-US" dirty="0"/>
              <a:t>Please share if this budget provides adequate resources and funding for parking signage and a parking locator mobile app. </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8 – General Fund</a:t>
            </a:r>
          </a:p>
        </p:txBody>
      </p:sp>
    </p:spTree>
    <p:extLst>
      <p:ext uri="{BB962C8B-B14F-4D97-AF65-F5344CB8AC3E}">
        <p14:creationId xmlns:p14="http://schemas.microsoft.com/office/powerpoint/2010/main" val="39194668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921632"/>
            <a:ext cx="10983479" cy="4170696"/>
          </a:xfrm>
        </p:spPr>
        <p:txBody>
          <a:bodyPr>
            <a:normAutofit/>
          </a:bodyPr>
          <a:lstStyle/>
          <a:p>
            <a:pPr lvl="1"/>
            <a:r>
              <a:rPr lang="en-US" sz="2400" dirty="0"/>
              <a:t>The Traffic Shop makes up and installs parking signs as needed.</a:t>
            </a:r>
          </a:p>
          <a:p>
            <a:pPr lvl="1"/>
            <a:r>
              <a:rPr lang="en-US" sz="2400" dirty="0"/>
              <a:t>Additional Parking Kiosks are being purchased and installed through capital funding.</a:t>
            </a:r>
          </a:p>
          <a:p>
            <a:pPr lvl="1"/>
            <a:r>
              <a:rPr lang="en-US" sz="2400" dirty="0"/>
              <a:t>Our parking vendor has a mobile app (Park Mobile) available for use at parking kiosks. </a:t>
            </a:r>
          </a:p>
          <a:p>
            <a:pPr lvl="1"/>
            <a:r>
              <a:rPr lang="en-US" sz="2400" dirty="0"/>
              <a:t>Finance has a Text to Park number available on each kiosk.</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983479" cy="473825"/>
          </a:xfrm>
        </p:spPr>
        <p:txBody>
          <a:bodyPr/>
          <a:lstStyle/>
          <a:p>
            <a:pPr algn="ctr"/>
            <a:r>
              <a:rPr lang="en-US" dirty="0"/>
              <a:t>Parking Signage &amp; Mobile App</a:t>
            </a:r>
          </a:p>
        </p:txBody>
      </p:sp>
      <p:pic>
        <p:nvPicPr>
          <p:cNvPr id="5" name="Picture 4">
            <a:extLst>
              <a:ext uri="{FF2B5EF4-FFF2-40B4-BE49-F238E27FC236}">
                <a16:creationId xmlns:a16="http://schemas.microsoft.com/office/drawing/2014/main" id="{804A2E4B-CDA3-E3F4-FF1A-DE0576972B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2028" y="4713050"/>
            <a:ext cx="2037244" cy="956230"/>
          </a:xfrm>
          <a:prstGeom prst="rect">
            <a:avLst/>
          </a:prstGeom>
        </p:spPr>
      </p:pic>
    </p:spTree>
    <p:extLst>
      <p:ext uri="{BB962C8B-B14F-4D97-AF65-F5344CB8AC3E}">
        <p14:creationId xmlns:p14="http://schemas.microsoft.com/office/powerpoint/2010/main" val="3036332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14670" y="1921632"/>
            <a:ext cx="10757720" cy="4233162"/>
          </a:xfrm>
        </p:spPr>
        <p:txBody>
          <a:bodyPr/>
          <a:lstStyle/>
          <a:p>
            <a:pPr marL="0" indent="0">
              <a:buNone/>
            </a:pPr>
            <a:r>
              <a:rPr lang="en-US" dirty="0"/>
              <a:t>Discuss the </a:t>
            </a:r>
            <a:r>
              <a:rPr lang="en-US" b="1" u="sng" dirty="0"/>
              <a:t>$1.4M </a:t>
            </a:r>
            <a:r>
              <a:rPr lang="en-US" dirty="0"/>
              <a:t>budgeted for Water/Sewer Utility and Storm Water Utility.</a:t>
            </a:r>
          </a:p>
          <a:p>
            <a:pPr marL="457200" indent="-457200">
              <a:buFont typeface="+mj-lt"/>
              <a:buAutoNum type="alphaLcPeriod"/>
            </a:pPr>
            <a:r>
              <a:rPr lang="en-US" sz="2000" dirty="0"/>
              <a:t>Please share if this charge is adequate or something that may need to be revisited legislatively.</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9 – General Fund</a:t>
            </a:r>
          </a:p>
        </p:txBody>
      </p:sp>
    </p:spTree>
    <p:extLst>
      <p:ext uri="{BB962C8B-B14F-4D97-AF65-F5344CB8AC3E}">
        <p14:creationId xmlns:p14="http://schemas.microsoft.com/office/powerpoint/2010/main" val="35837314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929CB9-064C-4B99-83CB-4D972651A102}"/>
              </a:ext>
            </a:extLst>
          </p:cNvPr>
          <p:cNvSpPr>
            <a:spLocks noGrp="1"/>
          </p:cNvSpPr>
          <p:nvPr>
            <p:ph sz="half" idx="2"/>
          </p:nvPr>
        </p:nvSpPr>
        <p:spPr>
          <a:xfrm>
            <a:off x="404037" y="1778092"/>
            <a:ext cx="10768353" cy="4457903"/>
          </a:xfrm>
        </p:spPr>
        <p:txBody>
          <a:bodyPr>
            <a:normAutofit/>
          </a:bodyPr>
          <a:lstStyle/>
          <a:p>
            <a:pPr lvl="1"/>
            <a:r>
              <a:rPr lang="en-US" sz="2400" dirty="0"/>
              <a:t>Funding for Water/Sewer Charges and Stormwater Charges is allocated in our Property Maintenance budget for all General Fund city-owned properties.</a:t>
            </a:r>
          </a:p>
          <a:p>
            <a:pPr lvl="1"/>
            <a:r>
              <a:rPr lang="en-US" sz="2400" dirty="0"/>
              <a:t>The operating budget is adjusted based on increases to the Water/Sewer Charges and Stormwater Charges as they are proposed.</a:t>
            </a:r>
          </a:p>
          <a:p>
            <a:pPr lvl="1"/>
            <a:r>
              <a:rPr lang="en-US" sz="2400" dirty="0"/>
              <a:t>Water/Sewer and Stormwater Charges are increased to provide adequate reserves, financial stability, and assure that the utility is self-sufficient. The utility is fully supported by User Fees.</a:t>
            </a:r>
          </a:p>
        </p:txBody>
      </p:sp>
      <p:sp>
        <p:nvSpPr>
          <p:cNvPr id="3" name="Content Placeholder 2">
            <a:extLst>
              <a:ext uri="{FF2B5EF4-FFF2-40B4-BE49-F238E27FC236}">
                <a16:creationId xmlns:a16="http://schemas.microsoft.com/office/drawing/2014/main" id="{0B878DA3-DC6A-422A-AB3A-D4B5423A6391}"/>
              </a:ext>
            </a:extLst>
          </p:cNvPr>
          <p:cNvSpPr>
            <a:spLocks noGrp="1"/>
          </p:cNvSpPr>
          <p:nvPr>
            <p:ph sz="half" idx="13"/>
          </p:nvPr>
        </p:nvSpPr>
        <p:spPr>
          <a:xfrm>
            <a:off x="188911" y="1188720"/>
            <a:ext cx="10983478" cy="473825"/>
          </a:xfrm>
        </p:spPr>
        <p:txBody>
          <a:bodyPr>
            <a:normAutofit/>
          </a:bodyPr>
          <a:lstStyle/>
          <a:p>
            <a:pPr algn="ctr"/>
            <a:r>
              <a:rPr lang="en-US" dirty="0"/>
              <a:t>Water/Sewer &amp; Stormwater Charges</a:t>
            </a:r>
          </a:p>
        </p:txBody>
      </p:sp>
    </p:spTree>
    <p:extLst>
      <p:ext uri="{BB962C8B-B14F-4D97-AF65-F5344CB8AC3E}">
        <p14:creationId xmlns:p14="http://schemas.microsoft.com/office/powerpoint/2010/main" val="6227507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04037" y="1921632"/>
            <a:ext cx="10768353" cy="4233162"/>
          </a:xfrm>
        </p:spPr>
        <p:txBody>
          <a:bodyPr/>
          <a:lstStyle/>
          <a:p>
            <a:pPr marL="0" indent="0">
              <a:buNone/>
            </a:pPr>
            <a:r>
              <a:rPr lang="en-US" dirty="0"/>
              <a:t>Discuss the </a:t>
            </a:r>
            <a:r>
              <a:rPr lang="en-US" b="1" u="sng" dirty="0"/>
              <a:t>~$6.7M </a:t>
            </a:r>
            <a:r>
              <a:rPr lang="en-US" dirty="0"/>
              <a:t>budgeted for motor vehicle fleet replacement plan.</a:t>
            </a:r>
          </a:p>
          <a:p>
            <a:pPr marL="457200" indent="-457200">
              <a:buFont typeface="+mj-lt"/>
              <a:buAutoNum type="alphaLcPeriod"/>
            </a:pPr>
            <a:r>
              <a:rPr lang="en-US" sz="2000" dirty="0"/>
              <a:t>Provide any new additions, deletions, or modifications to the City’s motor vehicle fleet per department, specify costs, and justify the need for new vehicles.</a:t>
            </a:r>
          </a:p>
          <a:p>
            <a:pPr marL="457200" indent="-457200">
              <a:buFont typeface="+mj-lt"/>
              <a:buAutoNum type="alphaLcPeriod"/>
            </a:pPr>
            <a:r>
              <a:rPr lang="en-US" sz="2000" dirty="0"/>
              <a:t>Specify if any of the additional vehicles are hybrid or electric vehicles.</a:t>
            </a:r>
          </a:p>
          <a:p>
            <a:pPr marL="457200" indent="-457200">
              <a:buFont typeface="+mj-lt"/>
              <a:buAutoNum type="alphaLcPeriod"/>
            </a:pPr>
            <a:r>
              <a:rPr lang="en-US" sz="2000" dirty="0"/>
              <a:t>Share if any new changes with the </a:t>
            </a:r>
            <a:r>
              <a:rPr lang="en-US" sz="2000" b="1" u="sng" dirty="0"/>
              <a:t>$2.6M </a:t>
            </a:r>
            <a:r>
              <a:rPr lang="en-US" sz="2000" dirty="0"/>
              <a:t>budgeted for the fleet services contract.</a:t>
            </a:r>
          </a:p>
          <a:p>
            <a:pPr marL="971550" lvl="1" indent="-457200">
              <a:buFont typeface="+mj-lt"/>
              <a:buAutoNum type="romanLcPeriod"/>
            </a:pPr>
            <a:r>
              <a:rPr lang="en-US" sz="1600" dirty="0"/>
              <a:t>Provide vendor name, amount of contract, expiration date, length of contract, and scope of services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10 – Motor Vehicle</a:t>
            </a:r>
          </a:p>
        </p:txBody>
      </p:sp>
    </p:spTree>
    <p:extLst>
      <p:ext uri="{BB962C8B-B14F-4D97-AF65-F5344CB8AC3E}">
        <p14:creationId xmlns:p14="http://schemas.microsoft.com/office/powerpoint/2010/main" val="41130247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8E2CF685-6FEE-618F-E07C-DA3F0B660E00}"/>
              </a:ext>
            </a:extLst>
          </p:cNvPr>
          <p:cNvGraphicFramePr>
            <a:graphicFrameLocks noChangeAspect="1"/>
          </p:cNvGraphicFramePr>
          <p:nvPr>
            <p:extLst>
              <p:ext uri="{D42A27DB-BD31-4B8C-83A1-F6EECF244321}">
                <p14:modId xmlns:p14="http://schemas.microsoft.com/office/powerpoint/2010/main" val="1012344347"/>
              </p:ext>
            </p:extLst>
          </p:nvPr>
        </p:nvGraphicFramePr>
        <p:xfrm>
          <a:off x="2119054" y="964615"/>
          <a:ext cx="7775444" cy="5642709"/>
        </p:xfrm>
        <a:graphic>
          <a:graphicData uri="http://schemas.openxmlformats.org/presentationml/2006/ole">
            <mc:AlternateContent xmlns:mc="http://schemas.openxmlformats.org/markup-compatibility/2006">
              <mc:Choice xmlns:v="urn:schemas-microsoft-com:vml" Requires="v">
                <p:oleObj name="Worksheet" r:id="rId2" imgW="9086716" imgH="6591334" progId="Excel.Sheet.12">
                  <p:embed/>
                </p:oleObj>
              </mc:Choice>
              <mc:Fallback>
                <p:oleObj name="Worksheet" r:id="rId2" imgW="9086716" imgH="6591334" progId="Excel.Sheet.12">
                  <p:embed/>
                  <p:pic>
                    <p:nvPicPr>
                      <p:cNvPr id="2" name="Object 1">
                        <a:extLst>
                          <a:ext uri="{FF2B5EF4-FFF2-40B4-BE49-F238E27FC236}">
                            <a16:creationId xmlns:a16="http://schemas.microsoft.com/office/drawing/2014/main" id="{8E2CF685-6FEE-618F-E07C-DA3F0B660E00}"/>
                          </a:ext>
                        </a:extLst>
                      </p:cNvPr>
                      <p:cNvPicPr/>
                      <p:nvPr/>
                    </p:nvPicPr>
                    <p:blipFill>
                      <a:blip r:embed="rId3"/>
                      <a:stretch>
                        <a:fillRect/>
                      </a:stretch>
                    </p:blipFill>
                    <p:spPr>
                      <a:xfrm>
                        <a:off x="2119054" y="964615"/>
                        <a:ext cx="7775444" cy="5642709"/>
                      </a:xfrm>
                      <a:prstGeom prst="rect">
                        <a:avLst/>
                      </a:prstGeom>
                    </p:spPr>
                  </p:pic>
                </p:oleObj>
              </mc:Fallback>
            </mc:AlternateContent>
          </a:graphicData>
        </a:graphic>
      </p:graphicFrame>
    </p:spTree>
    <p:extLst>
      <p:ext uri="{BB962C8B-B14F-4D97-AF65-F5344CB8AC3E}">
        <p14:creationId xmlns:p14="http://schemas.microsoft.com/office/powerpoint/2010/main" val="1199563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8E2CF685-6FEE-618F-E07C-DA3F0B660E00}"/>
              </a:ext>
            </a:extLst>
          </p:cNvPr>
          <p:cNvGraphicFramePr>
            <a:graphicFrameLocks noChangeAspect="1"/>
          </p:cNvGraphicFramePr>
          <p:nvPr>
            <p:extLst>
              <p:ext uri="{D42A27DB-BD31-4B8C-83A1-F6EECF244321}">
                <p14:modId xmlns:p14="http://schemas.microsoft.com/office/powerpoint/2010/main" val="1971419014"/>
              </p:ext>
            </p:extLst>
          </p:nvPr>
        </p:nvGraphicFramePr>
        <p:xfrm>
          <a:off x="2084388" y="901700"/>
          <a:ext cx="8023225" cy="5672138"/>
        </p:xfrm>
        <a:graphic>
          <a:graphicData uri="http://schemas.openxmlformats.org/presentationml/2006/ole">
            <mc:AlternateContent xmlns:mc="http://schemas.openxmlformats.org/markup-compatibility/2006">
              <mc:Choice xmlns:v="urn:schemas-microsoft-com:vml" Requires="v">
                <p:oleObj name="Worksheet" r:id="rId2" imgW="10115684" imgH="7162936" progId="Excel.Sheet.12">
                  <p:embed/>
                </p:oleObj>
              </mc:Choice>
              <mc:Fallback>
                <p:oleObj name="Worksheet" r:id="rId2" imgW="10115684" imgH="7162936" progId="Excel.Sheet.12">
                  <p:embed/>
                  <p:pic>
                    <p:nvPicPr>
                      <p:cNvPr id="2" name="Object 1">
                        <a:extLst>
                          <a:ext uri="{FF2B5EF4-FFF2-40B4-BE49-F238E27FC236}">
                            <a16:creationId xmlns:a16="http://schemas.microsoft.com/office/drawing/2014/main" id="{8E2CF685-6FEE-618F-E07C-DA3F0B660E00}"/>
                          </a:ext>
                        </a:extLst>
                      </p:cNvPr>
                      <p:cNvPicPr/>
                      <p:nvPr/>
                    </p:nvPicPr>
                    <p:blipFill>
                      <a:blip r:embed="rId3"/>
                      <a:stretch>
                        <a:fillRect/>
                      </a:stretch>
                    </p:blipFill>
                    <p:spPr>
                      <a:xfrm>
                        <a:off x="2084388" y="901700"/>
                        <a:ext cx="8023225" cy="5672138"/>
                      </a:xfrm>
                      <a:prstGeom prst="rect">
                        <a:avLst/>
                      </a:prstGeom>
                    </p:spPr>
                  </p:pic>
                </p:oleObj>
              </mc:Fallback>
            </mc:AlternateContent>
          </a:graphicData>
        </a:graphic>
      </p:graphicFrame>
    </p:spTree>
    <p:extLst>
      <p:ext uri="{BB962C8B-B14F-4D97-AF65-F5344CB8AC3E}">
        <p14:creationId xmlns:p14="http://schemas.microsoft.com/office/powerpoint/2010/main" val="19610855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FF0ECE-A32C-4A3B-AAB6-33FCE180A92D}"/>
              </a:ext>
            </a:extLst>
          </p:cNvPr>
          <p:cNvSpPr>
            <a:spLocks noGrp="1"/>
          </p:cNvSpPr>
          <p:nvPr>
            <p:ph sz="half" idx="2"/>
          </p:nvPr>
        </p:nvSpPr>
        <p:spPr>
          <a:xfrm>
            <a:off x="586596" y="1662545"/>
            <a:ext cx="10459097" cy="1080655"/>
          </a:xfrm>
        </p:spPr>
        <p:txBody>
          <a:bodyPr>
            <a:normAutofit fontScale="92500" lnSpcReduction="20000"/>
          </a:bodyPr>
          <a:lstStyle/>
          <a:p>
            <a:pPr lvl="1"/>
            <a:r>
              <a:rPr lang="en-US" dirty="0"/>
              <a:t>Based on their availability on the State Contract some replacements may be ordered as Hybrid or EV.</a:t>
            </a:r>
          </a:p>
          <a:p>
            <a:pPr lvl="1"/>
            <a:r>
              <a:rPr lang="en-US" dirty="0"/>
              <a:t>Fleet vehicles need to be replaced according to the Fleet Maintenance Contract life cycle based on vehicle type or use, or additional non-targeted costs will be incurred.</a:t>
            </a:r>
          </a:p>
        </p:txBody>
      </p:sp>
      <p:sp>
        <p:nvSpPr>
          <p:cNvPr id="3" name="Content Placeholder 2">
            <a:extLst>
              <a:ext uri="{FF2B5EF4-FFF2-40B4-BE49-F238E27FC236}">
                <a16:creationId xmlns:a16="http://schemas.microsoft.com/office/drawing/2014/main" id="{168CF80D-5F58-42F5-B2D3-8CEC0D7119EF}"/>
              </a:ext>
            </a:extLst>
          </p:cNvPr>
          <p:cNvSpPr>
            <a:spLocks noGrp="1"/>
          </p:cNvSpPr>
          <p:nvPr>
            <p:ph sz="half" idx="13"/>
          </p:nvPr>
        </p:nvSpPr>
        <p:spPr>
          <a:xfrm>
            <a:off x="188911" y="1188720"/>
            <a:ext cx="10983478" cy="473825"/>
          </a:xfrm>
        </p:spPr>
        <p:txBody>
          <a:bodyPr/>
          <a:lstStyle/>
          <a:p>
            <a:pPr algn="ctr"/>
            <a:r>
              <a:rPr lang="en-US" dirty="0"/>
              <a:t>Fleet Replacement Plan</a:t>
            </a:r>
          </a:p>
        </p:txBody>
      </p:sp>
      <p:graphicFrame>
        <p:nvGraphicFramePr>
          <p:cNvPr id="4" name="Object 3">
            <a:extLst>
              <a:ext uri="{FF2B5EF4-FFF2-40B4-BE49-F238E27FC236}">
                <a16:creationId xmlns:a16="http://schemas.microsoft.com/office/drawing/2014/main" id="{DD59E27F-920C-EFFB-7E47-D18A260ACE19}"/>
              </a:ext>
            </a:extLst>
          </p:cNvPr>
          <p:cNvGraphicFramePr>
            <a:graphicFrameLocks noChangeAspect="1"/>
          </p:cNvGraphicFramePr>
          <p:nvPr>
            <p:extLst>
              <p:ext uri="{D42A27DB-BD31-4B8C-83A1-F6EECF244321}">
                <p14:modId xmlns:p14="http://schemas.microsoft.com/office/powerpoint/2010/main" val="3603981388"/>
              </p:ext>
            </p:extLst>
          </p:nvPr>
        </p:nvGraphicFramePr>
        <p:xfrm>
          <a:off x="3413931" y="2873106"/>
          <a:ext cx="5364137" cy="3691596"/>
        </p:xfrm>
        <a:graphic>
          <a:graphicData uri="http://schemas.openxmlformats.org/presentationml/2006/ole">
            <mc:AlternateContent xmlns:mc="http://schemas.openxmlformats.org/markup-compatibility/2006">
              <mc:Choice xmlns:v="urn:schemas-microsoft-com:vml" Requires="v">
                <p:oleObj name="Worksheet" r:id="rId2" imgW="6810365" imgH="4686402" progId="Excel.Sheet.12">
                  <p:embed/>
                </p:oleObj>
              </mc:Choice>
              <mc:Fallback>
                <p:oleObj name="Worksheet" r:id="rId2" imgW="6810365" imgH="4686402" progId="Excel.Sheet.12">
                  <p:embed/>
                  <p:pic>
                    <p:nvPicPr>
                      <p:cNvPr id="4" name="Object 3">
                        <a:extLst>
                          <a:ext uri="{FF2B5EF4-FFF2-40B4-BE49-F238E27FC236}">
                            <a16:creationId xmlns:a16="http://schemas.microsoft.com/office/drawing/2014/main" id="{DD59E27F-920C-EFFB-7E47-D18A260ACE19}"/>
                          </a:ext>
                        </a:extLst>
                      </p:cNvPr>
                      <p:cNvPicPr/>
                      <p:nvPr/>
                    </p:nvPicPr>
                    <p:blipFill>
                      <a:blip r:embed="rId3"/>
                      <a:stretch>
                        <a:fillRect/>
                      </a:stretch>
                    </p:blipFill>
                    <p:spPr>
                      <a:xfrm>
                        <a:off x="3413931" y="2873106"/>
                        <a:ext cx="5364137" cy="3691596"/>
                      </a:xfrm>
                      <a:prstGeom prst="rect">
                        <a:avLst/>
                      </a:prstGeom>
                    </p:spPr>
                  </p:pic>
                </p:oleObj>
              </mc:Fallback>
            </mc:AlternateContent>
          </a:graphicData>
        </a:graphic>
      </p:graphicFrame>
    </p:spTree>
    <p:extLst>
      <p:ext uri="{BB962C8B-B14F-4D97-AF65-F5344CB8AC3E}">
        <p14:creationId xmlns:p14="http://schemas.microsoft.com/office/powerpoint/2010/main" val="910502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90E177-F0FC-4875-8D98-AC1459A804C6}"/>
              </a:ext>
            </a:extLst>
          </p:cNvPr>
          <p:cNvSpPr>
            <a:spLocks noGrp="1"/>
          </p:cNvSpPr>
          <p:nvPr>
            <p:ph sz="half" idx="2"/>
          </p:nvPr>
        </p:nvSpPr>
        <p:spPr>
          <a:xfrm>
            <a:off x="457199" y="1662545"/>
            <a:ext cx="11132289" cy="4674460"/>
          </a:xfrm>
        </p:spPr>
        <p:txBody>
          <a:bodyPr>
            <a:normAutofit fontScale="92500" lnSpcReduction="10000"/>
          </a:bodyPr>
          <a:lstStyle/>
          <a:p>
            <a:pPr>
              <a:buFont typeface="Wingdings" panose="05000000000000000000" pitchFamily="2" charset="2"/>
              <a:buChar char="§"/>
            </a:pPr>
            <a:r>
              <a:rPr lang="en-US" dirty="0"/>
              <a:t>The Fleet Maintenance and Repair Services Contract was awarded to First Vehicle Services (now Transdev Fleet Services) effective October 1, 2017. The amended agreement is 5 years with (3) one-year extension options.</a:t>
            </a:r>
          </a:p>
          <a:p>
            <a:pPr lvl="1">
              <a:buFont typeface="Wingdings" panose="05000000000000000000" pitchFamily="2" charset="2"/>
              <a:buChar char="Ø"/>
            </a:pPr>
            <a:r>
              <a:rPr lang="en-US" dirty="0"/>
              <a:t>$2.548M Annual Targeted Expenses</a:t>
            </a:r>
          </a:p>
          <a:p>
            <a:pPr lvl="1">
              <a:buFont typeface="Wingdings" panose="05000000000000000000" pitchFamily="2" charset="2"/>
              <a:buChar char="Ø"/>
            </a:pPr>
            <a:r>
              <a:rPr lang="en-US" sz="2100" dirty="0"/>
              <a:t>Contract expires June 30, 2033, including the options</a:t>
            </a:r>
          </a:p>
          <a:p>
            <a:pPr>
              <a:buFont typeface="Wingdings" panose="05000000000000000000" pitchFamily="2" charset="2"/>
              <a:buChar char="§"/>
            </a:pPr>
            <a:r>
              <a:rPr lang="en-US" dirty="0"/>
              <a:t>Services provided include maintaining fleet inventory, preventive maintenance, emergency repairs, vehicle and equipment repair, vehicle safety and emissions inspections, snow operations, new vehicle inspections and other fleet related activities.</a:t>
            </a:r>
          </a:p>
          <a:p>
            <a:pPr>
              <a:buFont typeface="Wingdings" panose="05000000000000000000" pitchFamily="2" charset="2"/>
              <a:buChar char="§"/>
            </a:pPr>
            <a:r>
              <a:rPr lang="en-US" dirty="0"/>
              <a:t>AIM Fuelmaster Annual Maintenance Agreement</a:t>
            </a:r>
          </a:p>
          <a:p>
            <a:pPr lvl="1">
              <a:buFont typeface="Wingdings" panose="05000000000000000000" pitchFamily="2" charset="2"/>
              <a:buChar char="Ø"/>
            </a:pPr>
            <a:r>
              <a:rPr lang="en-US" sz="2100" dirty="0"/>
              <a:t>$35k</a:t>
            </a:r>
          </a:p>
          <a:p>
            <a:pPr>
              <a:buFont typeface="Wingdings" panose="05000000000000000000" pitchFamily="2" charset="2"/>
              <a:buChar char="§"/>
            </a:pPr>
            <a:r>
              <a:rPr lang="en-US" dirty="0"/>
              <a:t>AIM Fuelmaster Titanium Plan - Cloud Based Data Management System</a:t>
            </a:r>
          </a:p>
          <a:p>
            <a:pPr lvl="1">
              <a:buFont typeface="Wingdings" panose="05000000000000000000" pitchFamily="2" charset="2"/>
              <a:buChar char="Ø"/>
            </a:pPr>
            <a:r>
              <a:rPr lang="en-US" sz="2100" dirty="0"/>
              <a:t>$7.5k</a:t>
            </a:r>
          </a:p>
          <a:p>
            <a:pPr>
              <a:buFont typeface="Wingdings" panose="05000000000000000000" pitchFamily="2" charset="2"/>
              <a:buChar char="§"/>
            </a:pPr>
            <a:r>
              <a:rPr lang="en-US" dirty="0"/>
              <a:t>Syn-Tech Service for Reading Fuel Modules</a:t>
            </a:r>
          </a:p>
          <a:p>
            <a:pPr lvl="1">
              <a:buFont typeface="Wingdings" panose="05000000000000000000" pitchFamily="2" charset="2"/>
              <a:buChar char="Ø"/>
            </a:pPr>
            <a:r>
              <a:rPr lang="en-US" sz="2100" dirty="0"/>
              <a:t>$23k</a:t>
            </a:r>
          </a:p>
          <a:p>
            <a:endParaRPr lang="en-US" dirty="0"/>
          </a:p>
        </p:txBody>
      </p:sp>
      <p:sp>
        <p:nvSpPr>
          <p:cNvPr id="3" name="Content Placeholder 2">
            <a:extLst>
              <a:ext uri="{FF2B5EF4-FFF2-40B4-BE49-F238E27FC236}">
                <a16:creationId xmlns:a16="http://schemas.microsoft.com/office/drawing/2014/main" id="{DB20A21A-C0ED-4323-B276-B8A2955AB1C7}"/>
              </a:ext>
            </a:extLst>
          </p:cNvPr>
          <p:cNvSpPr>
            <a:spLocks noGrp="1"/>
          </p:cNvSpPr>
          <p:nvPr>
            <p:ph sz="half" idx="13"/>
          </p:nvPr>
        </p:nvSpPr>
        <p:spPr>
          <a:xfrm>
            <a:off x="188911" y="1093026"/>
            <a:ext cx="10560605" cy="473825"/>
          </a:xfrm>
        </p:spPr>
        <p:txBody>
          <a:bodyPr/>
          <a:lstStyle/>
          <a:p>
            <a:pPr algn="ctr"/>
            <a:r>
              <a:rPr lang="en-US" dirty="0"/>
              <a:t>Fleet Maintenance </a:t>
            </a:r>
          </a:p>
        </p:txBody>
      </p:sp>
    </p:spTree>
    <p:extLst>
      <p:ext uri="{BB962C8B-B14F-4D97-AF65-F5344CB8AC3E}">
        <p14:creationId xmlns:p14="http://schemas.microsoft.com/office/powerpoint/2010/main" val="10595127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7C41DE-11C9-42DF-B978-B1999477A68D}"/>
              </a:ext>
            </a:extLst>
          </p:cNvPr>
          <p:cNvSpPr>
            <a:spLocks noGrp="1"/>
          </p:cNvSpPr>
          <p:nvPr>
            <p:ph sz="half" idx="2"/>
          </p:nvPr>
        </p:nvSpPr>
        <p:spPr>
          <a:xfrm>
            <a:off x="361507" y="1921632"/>
            <a:ext cx="10810883" cy="4233162"/>
          </a:xfrm>
        </p:spPr>
        <p:txBody>
          <a:bodyPr/>
          <a:lstStyle/>
          <a:p>
            <a:pPr marL="0" indent="0">
              <a:buNone/>
            </a:pPr>
            <a:r>
              <a:rPr lang="en-US" dirty="0"/>
              <a:t>Considering the escalating cost for Motor Fuels &amp; Lubricants, please share if this budget provides any necessary alternative measures to help mitigate.</a:t>
            </a:r>
          </a:p>
          <a:p>
            <a:pPr marL="457200" indent="-457200">
              <a:buFont typeface="+mj-lt"/>
              <a:buAutoNum type="alphaLcPeriod"/>
            </a:pPr>
            <a:r>
              <a:rPr lang="en-US" sz="2000" dirty="0"/>
              <a:t>Specify if any biofuels as an option, please explain why or why not.</a:t>
            </a:r>
          </a:p>
        </p:txBody>
      </p:sp>
      <p:sp>
        <p:nvSpPr>
          <p:cNvPr id="3" name="Content Placeholder 2">
            <a:extLst>
              <a:ext uri="{FF2B5EF4-FFF2-40B4-BE49-F238E27FC236}">
                <a16:creationId xmlns:a16="http://schemas.microsoft.com/office/drawing/2014/main" id="{4E8D338F-06E5-47D2-8707-DF03003AE794}"/>
              </a:ext>
            </a:extLst>
          </p:cNvPr>
          <p:cNvSpPr>
            <a:spLocks noGrp="1"/>
          </p:cNvSpPr>
          <p:nvPr>
            <p:ph sz="half" idx="13"/>
          </p:nvPr>
        </p:nvSpPr>
        <p:spPr/>
        <p:txBody>
          <a:bodyPr/>
          <a:lstStyle/>
          <a:p>
            <a:r>
              <a:rPr lang="en-US" dirty="0"/>
              <a:t>Question 11 – Motor Vehicle</a:t>
            </a:r>
          </a:p>
        </p:txBody>
      </p:sp>
    </p:spTree>
    <p:extLst>
      <p:ext uri="{BB962C8B-B14F-4D97-AF65-F5344CB8AC3E}">
        <p14:creationId xmlns:p14="http://schemas.microsoft.com/office/powerpoint/2010/main" val="10290216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6EB7A4-FB7E-4E39-A583-133F9D784C71}"/>
              </a:ext>
            </a:extLst>
          </p:cNvPr>
          <p:cNvSpPr>
            <a:spLocks noGrp="1"/>
          </p:cNvSpPr>
          <p:nvPr>
            <p:ph sz="half" idx="2"/>
          </p:nvPr>
        </p:nvSpPr>
        <p:spPr>
          <a:xfrm>
            <a:off x="372140" y="1921632"/>
            <a:ext cx="10800250" cy="4233162"/>
          </a:xfrm>
        </p:spPr>
        <p:txBody>
          <a:bodyPr>
            <a:normAutofit fontScale="92500" lnSpcReduction="20000"/>
          </a:bodyPr>
          <a:lstStyle/>
          <a:p>
            <a:pPr>
              <a:buFont typeface="Wingdings" panose="05000000000000000000" pitchFamily="2" charset="2"/>
              <a:buChar char="§"/>
            </a:pPr>
            <a:r>
              <a:rPr lang="en-US" dirty="0"/>
              <a:t>Unleaded Gasoline - $1.173M</a:t>
            </a:r>
          </a:p>
          <a:p>
            <a:pPr lvl="1">
              <a:buFont typeface="Wingdings" panose="05000000000000000000" pitchFamily="2" charset="2"/>
              <a:buChar char="Ø"/>
            </a:pPr>
            <a:r>
              <a:rPr lang="en-US" dirty="0"/>
              <a:t>335,000 gallons based on actual 12-month usage.</a:t>
            </a:r>
          </a:p>
          <a:p>
            <a:pPr>
              <a:buFont typeface="Wingdings" panose="05000000000000000000" pitchFamily="2" charset="2"/>
              <a:buChar char="§"/>
            </a:pPr>
            <a:r>
              <a:rPr lang="en-US" dirty="0"/>
              <a:t>Diesel Fuel - $502k</a:t>
            </a:r>
          </a:p>
          <a:p>
            <a:pPr lvl="1">
              <a:buFont typeface="Wingdings" panose="05000000000000000000" pitchFamily="2" charset="2"/>
              <a:buChar char="Ø"/>
            </a:pPr>
            <a:r>
              <a:rPr lang="en-US" sz="2100" dirty="0"/>
              <a:t>150,000 gallons based on actual 12-month usage.</a:t>
            </a:r>
          </a:p>
          <a:p>
            <a:pPr>
              <a:buFont typeface="Wingdings" panose="05000000000000000000" pitchFamily="2" charset="2"/>
              <a:buChar char="§"/>
            </a:pPr>
            <a:r>
              <a:rPr lang="en-US" dirty="0"/>
              <a:t>Contracts for Gasoline &amp; Diesel Fuel only lock in delivery charges, the price of the products fluctuate based on market conditions.</a:t>
            </a:r>
          </a:p>
          <a:p>
            <a:pPr>
              <a:buFont typeface="Wingdings" panose="05000000000000000000" pitchFamily="2" charset="2"/>
              <a:buChar char="§"/>
            </a:pPr>
            <a:r>
              <a:rPr lang="en-US" dirty="0"/>
              <a:t>The costs paid by the City are roughly $0.42 per gallon less than retail because of the City’s tax-exempt status.</a:t>
            </a:r>
          </a:p>
          <a:p>
            <a:pPr>
              <a:buFont typeface="Wingdings" panose="05000000000000000000" pitchFamily="2" charset="2"/>
              <a:buChar char="§"/>
            </a:pPr>
            <a:r>
              <a:rPr lang="en-US" dirty="0"/>
              <a:t>AIM Fuelmaster System is utilized on City vehicles and requires a City ID Badge to dispense fuel and the vehicle VDM must be in the database of vehicles that can receive fuel. If both verifications are not met fuel cannot be dispensed.</a:t>
            </a:r>
          </a:p>
          <a:p>
            <a:pPr>
              <a:buFont typeface="Wingdings" panose="05000000000000000000" pitchFamily="2" charset="2"/>
              <a:buChar char="§"/>
            </a:pPr>
            <a:r>
              <a:rPr lang="en-US" dirty="0"/>
              <a:t>Biofuels have been used in the past but the cost per gallon was higher than regular gasoline or diesel fuel. E-85 caused maintenance issues with fleet vehicles due to separation during storage. </a:t>
            </a:r>
          </a:p>
          <a:p>
            <a:endParaRPr lang="en-US" dirty="0"/>
          </a:p>
        </p:txBody>
      </p:sp>
      <p:sp>
        <p:nvSpPr>
          <p:cNvPr id="3" name="Content Placeholder 2">
            <a:extLst>
              <a:ext uri="{FF2B5EF4-FFF2-40B4-BE49-F238E27FC236}">
                <a16:creationId xmlns:a16="http://schemas.microsoft.com/office/drawing/2014/main" id="{1E3AD3D2-9D59-480A-BA52-912D58DC75BC}"/>
              </a:ext>
            </a:extLst>
          </p:cNvPr>
          <p:cNvSpPr>
            <a:spLocks noGrp="1"/>
          </p:cNvSpPr>
          <p:nvPr>
            <p:ph sz="half" idx="13"/>
          </p:nvPr>
        </p:nvSpPr>
        <p:spPr>
          <a:xfrm>
            <a:off x="188911" y="1188720"/>
            <a:ext cx="10983479" cy="473825"/>
          </a:xfrm>
        </p:spPr>
        <p:txBody>
          <a:bodyPr/>
          <a:lstStyle/>
          <a:p>
            <a:pPr algn="ctr"/>
            <a:r>
              <a:rPr lang="en-US" dirty="0"/>
              <a:t>Motor Vehicle Fuels and Lubricants</a:t>
            </a:r>
          </a:p>
        </p:txBody>
      </p:sp>
    </p:spTree>
    <p:extLst>
      <p:ext uri="{BB962C8B-B14F-4D97-AF65-F5344CB8AC3E}">
        <p14:creationId xmlns:p14="http://schemas.microsoft.com/office/powerpoint/2010/main" val="29124375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3AD3D2-9D59-480A-BA52-912D58DC75BC}"/>
              </a:ext>
            </a:extLst>
          </p:cNvPr>
          <p:cNvSpPr>
            <a:spLocks noGrp="1"/>
          </p:cNvSpPr>
          <p:nvPr>
            <p:ph sz="half" idx="2"/>
          </p:nvPr>
        </p:nvSpPr>
        <p:spPr>
          <a:xfrm>
            <a:off x="188911" y="1188720"/>
            <a:ext cx="10613768" cy="473825"/>
          </a:xfrm>
        </p:spPr>
        <p:txBody>
          <a:bodyPr/>
          <a:lstStyle/>
          <a:p>
            <a:pPr marL="0" indent="0" algn="ctr">
              <a:buNone/>
            </a:pPr>
            <a:r>
              <a:rPr lang="en-US" dirty="0"/>
              <a:t>Motor Vehicle Fuels and Lubricants</a:t>
            </a:r>
          </a:p>
        </p:txBody>
      </p:sp>
      <p:pic>
        <p:nvPicPr>
          <p:cNvPr id="5" name="Picture 4">
            <a:extLst>
              <a:ext uri="{FF2B5EF4-FFF2-40B4-BE49-F238E27FC236}">
                <a16:creationId xmlns:a16="http://schemas.microsoft.com/office/drawing/2014/main" id="{8616D4A9-A27C-C0E0-9FD5-C3E7D5FC63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778" y="2306040"/>
            <a:ext cx="5047622" cy="3363240"/>
          </a:xfrm>
          <a:prstGeom prst="rect">
            <a:avLst/>
          </a:prstGeom>
        </p:spPr>
      </p:pic>
      <p:pic>
        <p:nvPicPr>
          <p:cNvPr id="8" name="Picture 7">
            <a:extLst>
              <a:ext uri="{FF2B5EF4-FFF2-40B4-BE49-F238E27FC236}">
                <a16:creationId xmlns:a16="http://schemas.microsoft.com/office/drawing/2014/main" id="{4A6DA54D-98EE-11E8-FA09-18B6B9166D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2081" y="2306040"/>
            <a:ext cx="5047623" cy="3363241"/>
          </a:xfrm>
          <a:prstGeom prst="rect">
            <a:avLst/>
          </a:prstGeom>
        </p:spPr>
      </p:pic>
    </p:spTree>
    <p:extLst>
      <p:ext uri="{BB962C8B-B14F-4D97-AF65-F5344CB8AC3E}">
        <p14:creationId xmlns:p14="http://schemas.microsoft.com/office/powerpoint/2010/main" val="3823905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1FE817-C49F-41A9-8E21-95E746A162F8}"/>
              </a:ext>
            </a:extLst>
          </p:cNvPr>
          <p:cNvSpPr>
            <a:spLocks noGrp="1"/>
          </p:cNvSpPr>
          <p:nvPr>
            <p:ph sz="half" idx="2"/>
          </p:nvPr>
        </p:nvSpPr>
        <p:spPr>
          <a:xfrm>
            <a:off x="393405" y="1921632"/>
            <a:ext cx="10778985" cy="4233162"/>
          </a:xfrm>
        </p:spPr>
        <p:txBody>
          <a:bodyPr/>
          <a:lstStyle/>
          <a:p>
            <a:pPr marL="0" indent="0">
              <a:buNone/>
            </a:pPr>
            <a:r>
              <a:rPr lang="en-US" dirty="0"/>
              <a:t>Provide FY2027 proposed organizational chart with the total number of employees (i.e., permanent, temporary, contract, vacancies).</a:t>
            </a:r>
          </a:p>
          <a:p>
            <a:pPr marL="914400" lvl="1" indent="-457200">
              <a:buFont typeface="+mj-lt"/>
              <a:buAutoNum type="alphaLcPeriod"/>
            </a:pPr>
            <a:r>
              <a:rPr lang="en-US" dirty="0"/>
              <a:t>If there are multiple divisions, please ensure there are sub-org charts that enumerate all the above. </a:t>
            </a:r>
          </a:p>
          <a:p>
            <a:pPr marL="914400" lvl="1" indent="-457200">
              <a:buFont typeface="+mj-lt"/>
              <a:buAutoNum type="alphaLcPeriod"/>
            </a:pPr>
            <a:r>
              <a:rPr lang="en-US" dirty="0"/>
              <a:t>Please include in the Org chart a photo of all Directors, Managers, Divisions Heads, and Supervisors.</a:t>
            </a:r>
          </a:p>
        </p:txBody>
      </p:sp>
      <p:sp>
        <p:nvSpPr>
          <p:cNvPr id="3" name="Content Placeholder 2">
            <a:extLst>
              <a:ext uri="{FF2B5EF4-FFF2-40B4-BE49-F238E27FC236}">
                <a16:creationId xmlns:a16="http://schemas.microsoft.com/office/drawing/2014/main" id="{8E153D8F-0CFC-4D88-9A2A-68B7DC6F8EC8}"/>
              </a:ext>
            </a:extLst>
          </p:cNvPr>
          <p:cNvSpPr>
            <a:spLocks noGrp="1"/>
          </p:cNvSpPr>
          <p:nvPr>
            <p:ph sz="half" idx="13"/>
          </p:nvPr>
        </p:nvSpPr>
        <p:spPr/>
        <p:txBody>
          <a:bodyPr/>
          <a:lstStyle/>
          <a:p>
            <a:r>
              <a:rPr lang="en-US" dirty="0"/>
              <a:t>Question 12 – All Departments</a:t>
            </a:r>
          </a:p>
        </p:txBody>
      </p:sp>
    </p:spTree>
    <p:extLst>
      <p:ext uri="{BB962C8B-B14F-4D97-AF65-F5344CB8AC3E}">
        <p14:creationId xmlns:p14="http://schemas.microsoft.com/office/powerpoint/2010/main" val="18204525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FF11B-398B-A187-C831-28177EDE9E0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40BD504-49DF-9DCB-E709-D2A997060C8E}"/>
              </a:ext>
            </a:extLst>
          </p:cNvPr>
          <p:cNvPicPr>
            <a:picLocks noChangeAspect="1"/>
          </p:cNvPicPr>
          <p:nvPr/>
        </p:nvPicPr>
        <p:blipFill>
          <a:blip r:embed="rId2"/>
          <a:stretch>
            <a:fillRect/>
          </a:stretch>
        </p:blipFill>
        <p:spPr>
          <a:xfrm>
            <a:off x="1585912" y="890587"/>
            <a:ext cx="9020175" cy="5076825"/>
          </a:xfrm>
          <a:prstGeom prst="rect">
            <a:avLst/>
          </a:prstGeom>
        </p:spPr>
      </p:pic>
    </p:spTree>
    <p:extLst>
      <p:ext uri="{BB962C8B-B14F-4D97-AF65-F5344CB8AC3E}">
        <p14:creationId xmlns:p14="http://schemas.microsoft.com/office/powerpoint/2010/main" val="20624524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0F6598-8525-BD3B-016F-69FCFEBF1C53}"/>
              </a:ext>
            </a:extLst>
          </p:cNvPr>
          <p:cNvPicPr>
            <a:picLocks noChangeAspect="1"/>
          </p:cNvPicPr>
          <p:nvPr/>
        </p:nvPicPr>
        <p:blipFill>
          <a:blip r:embed="rId2"/>
          <a:stretch>
            <a:fillRect/>
          </a:stretch>
        </p:blipFill>
        <p:spPr>
          <a:xfrm>
            <a:off x="1612617" y="48782"/>
            <a:ext cx="8808092" cy="6736641"/>
          </a:xfrm>
          <a:prstGeom prst="rect">
            <a:avLst/>
          </a:prstGeom>
        </p:spPr>
      </p:pic>
    </p:spTree>
    <p:extLst>
      <p:ext uri="{BB962C8B-B14F-4D97-AF65-F5344CB8AC3E}">
        <p14:creationId xmlns:p14="http://schemas.microsoft.com/office/powerpoint/2010/main" val="35585386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2AF48B-5E6F-7BC4-6252-F3BEF33EFFE9}"/>
              </a:ext>
            </a:extLst>
          </p:cNvPr>
          <p:cNvPicPr>
            <a:picLocks noChangeAspect="1"/>
          </p:cNvPicPr>
          <p:nvPr/>
        </p:nvPicPr>
        <p:blipFill>
          <a:blip r:embed="rId2"/>
          <a:stretch>
            <a:fillRect/>
          </a:stretch>
        </p:blipFill>
        <p:spPr>
          <a:xfrm>
            <a:off x="1540786" y="56628"/>
            <a:ext cx="8948935" cy="6736435"/>
          </a:xfrm>
          <a:prstGeom prst="rect">
            <a:avLst/>
          </a:prstGeom>
        </p:spPr>
      </p:pic>
    </p:spTree>
    <p:extLst>
      <p:ext uri="{BB962C8B-B14F-4D97-AF65-F5344CB8AC3E}">
        <p14:creationId xmlns:p14="http://schemas.microsoft.com/office/powerpoint/2010/main" val="12505260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753CFA-A30B-1201-A585-A25F8FEE09BD}"/>
              </a:ext>
            </a:extLst>
          </p:cNvPr>
          <p:cNvPicPr>
            <a:picLocks noChangeAspect="1"/>
          </p:cNvPicPr>
          <p:nvPr/>
        </p:nvPicPr>
        <p:blipFill>
          <a:blip r:embed="rId2"/>
          <a:stretch>
            <a:fillRect/>
          </a:stretch>
        </p:blipFill>
        <p:spPr>
          <a:xfrm>
            <a:off x="1947862" y="1176337"/>
            <a:ext cx="8296275" cy="4505325"/>
          </a:xfrm>
          <a:prstGeom prst="rect">
            <a:avLst/>
          </a:prstGeom>
        </p:spPr>
      </p:pic>
    </p:spTree>
    <p:extLst>
      <p:ext uri="{BB962C8B-B14F-4D97-AF65-F5344CB8AC3E}">
        <p14:creationId xmlns:p14="http://schemas.microsoft.com/office/powerpoint/2010/main" val="3656789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2A03-7813-06F8-B92D-CCB4940873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941EE87-8BA1-B198-E1F7-74FA412C5E68}"/>
              </a:ext>
            </a:extLst>
          </p:cNvPr>
          <p:cNvPicPr>
            <a:picLocks noChangeAspect="1"/>
          </p:cNvPicPr>
          <p:nvPr/>
        </p:nvPicPr>
        <p:blipFill>
          <a:blip r:embed="rId2"/>
          <a:stretch>
            <a:fillRect/>
          </a:stretch>
        </p:blipFill>
        <p:spPr>
          <a:xfrm>
            <a:off x="1585912" y="661987"/>
            <a:ext cx="9020175" cy="5534025"/>
          </a:xfrm>
          <a:prstGeom prst="rect">
            <a:avLst/>
          </a:prstGeom>
        </p:spPr>
      </p:pic>
    </p:spTree>
    <p:extLst>
      <p:ext uri="{BB962C8B-B14F-4D97-AF65-F5344CB8AC3E}">
        <p14:creationId xmlns:p14="http://schemas.microsoft.com/office/powerpoint/2010/main" val="32971359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0AF1-69B2-FBB9-B37B-CF988111CB0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D8782F0-C830-AE6A-9A77-623F487313CA}"/>
              </a:ext>
            </a:extLst>
          </p:cNvPr>
          <p:cNvPicPr>
            <a:picLocks noChangeAspect="1"/>
          </p:cNvPicPr>
          <p:nvPr/>
        </p:nvPicPr>
        <p:blipFill>
          <a:blip r:embed="rId2"/>
          <a:stretch>
            <a:fillRect/>
          </a:stretch>
        </p:blipFill>
        <p:spPr>
          <a:xfrm>
            <a:off x="2257425" y="661987"/>
            <a:ext cx="7677150" cy="5534025"/>
          </a:xfrm>
          <a:prstGeom prst="rect">
            <a:avLst/>
          </a:prstGeom>
        </p:spPr>
      </p:pic>
    </p:spTree>
    <p:extLst>
      <p:ext uri="{BB962C8B-B14F-4D97-AF65-F5344CB8AC3E}">
        <p14:creationId xmlns:p14="http://schemas.microsoft.com/office/powerpoint/2010/main" val="10513114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1DAE362-9B7A-4D8B-8BB9-319F80A20DF0}"/>
              </a:ext>
            </a:extLst>
          </p:cNvPr>
          <p:cNvSpPr>
            <a:spLocks noGrp="1"/>
          </p:cNvSpPr>
          <p:nvPr>
            <p:ph sz="half" idx="2"/>
          </p:nvPr>
        </p:nvSpPr>
        <p:spPr>
          <a:xfrm>
            <a:off x="501732" y="2021305"/>
            <a:ext cx="10885738" cy="2394284"/>
          </a:xfrm>
        </p:spPr>
        <p:txBody>
          <a:bodyPr>
            <a:normAutofit/>
          </a:bodyPr>
          <a:lstStyle/>
          <a:p>
            <a:pPr marL="0" indent="0" algn="ctr">
              <a:buNone/>
            </a:pPr>
            <a:r>
              <a:rPr lang="en-US" sz="6000" dirty="0"/>
              <a:t>Thank You!</a:t>
            </a:r>
          </a:p>
        </p:txBody>
      </p:sp>
      <p:sp>
        <p:nvSpPr>
          <p:cNvPr id="2" name="Slide Number Placeholder 1">
            <a:extLst>
              <a:ext uri="{FF2B5EF4-FFF2-40B4-BE49-F238E27FC236}">
                <a16:creationId xmlns:a16="http://schemas.microsoft.com/office/drawing/2014/main" id="{ECE267D7-0ED5-4D41-A737-F8E2F3C6C38A}"/>
              </a:ext>
            </a:extLst>
          </p:cNvPr>
          <p:cNvSpPr>
            <a:spLocks noGrp="1"/>
          </p:cNvSpPr>
          <p:nvPr>
            <p:ph type="sldNum" sz="quarter" idx="12"/>
          </p:nvPr>
        </p:nvSpPr>
        <p:spPr>
          <a:xfrm>
            <a:off x="9900458"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A92FC10-7FA6-42BC-9A9E-94AE6167F2C9}" type="slidenum">
              <a:rPr lang="en-US" smtClean="0"/>
              <a:pPr/>
              <a:t>68</a:t>
            </a:fld>
            <a:endParaRPr lang="en-US" dirty="0"/>
          </a:p>
        </p:txBody>
      </p:sp>
    </p:spTree>
    <p:extLst>
      <p:ext uri="{BB962C8B-B14F-4D97-AF65-F5344CB8AC3E}">
        <p14:creationId xmlns:p14="http://schemas.microsoft.com/office/powerpoint/2010/main" val="704133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3501</TotalTime>
  <Words>4236</Words>
  <Application>Microsoft Office PowerPoint</Application>
  <PresentationFormat>Widescreen</PresentationFormat>
  <Paragraphs>472</Paragraphs>
  <Slides>68</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6" baseType="lpstr">
      <vt:lpstr>Arial</vt:lpstr>
      <vt:lpstr>Calibri</vt:lpstr>
      <vt:lpstr>Calibri Light</vt:lpstr>
      <vt:lpstr>Courier New</vt:lpstr>
      <vt:lpstr>Times New Roman</vt:lpstr>
      <vt:lpstr>Wingdings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Vincent Carroccia</cp:lastModifiedBy>
  <cp:revision>180</cp:revision>
  <cp:lastPrinted>2025-04-07T18:54:02Z</cp:lastPrinted>
  <dcterms:created xsi:type="dcterms:W3CDTF">2023-02-09T18:35:57Z</dcterms:created>
  <dcterms:modified xsi:type="dcterms:W3CDTF">2026-04-08T19:47:16Z</dcterms:modified>
</cp:coreProperties>
</file>