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 ContentType="application/vnd.ms-exce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6"/>
  </p:notesMasterIdLst>
  <p:handoutMasterIdLst>
    <p:handoutMasterId r:id="rId67"/>
  </p:handoutMasterIdLst>
  <p:sldIdLst>
    <p:sldId id="424" r:id="rId5"/>
    <p:sldId id="379" r:id="rId6"/>
    <p:sldId id="435" r:id="rId7"/>
    <p:sldId id="380" r:id="rId8"/>
    <p:sldId id="436" r:id="rId9"/>
    <p:sldId id="437" r:id="rId10"/>
    <p:sldId id="438" r:id="rId11"/>
    <p:sldId id="334" r:id="rId12"/>
    <p:sldId id="335" r:id="rId13"/>
    <p:sldId id="314" r:id="rId14"/>
    <p:sldId id="299" r:id="rId15"/>
    <p:sldId id="352" r:id="rId16"/>
    <p:sldId id="384" r:id="rId17"/>
    <p:sldId id="338" r:id="rId18"/>
    <p:sldId id="385" r:id="rId19"/>
    <p:sldId id="259" r:id="rId20"/>
    <p:sldId id="419" r:id="rId21"/>
    <p:sldId id="411" r:id="rId22"/>
    <p:sldId id="401" r:id="rId23"/>
    <p:sldId id="413" r:id="rId24"/>
    <p:sldId id="412" r:id="rId25"/>
    <p:sldId id="432" r:id="rId26"/>
    <p:sldId id="428" r:id="rId27"/>
    <p:sldId id="429" r:id="rId28"/>
    <p:sldId id="261" r:id="rId29"/>
    <p:sldId id="425" r:id="rId30"/>
    <p:sldId id="426" r:id="rId31"/>
    <p:sldId id="260" r:id="rId32"/>
    <p:sldId id="362" r:id="rId33"/>
    <p:sldId id="431" r:id="rId34"/>
    <p:sldId id="409" r:id="rId35"/>
    <p:sldId id="353" r:id="rId36"/>
    <p:sldId id="320" r:id="rId37"/>
    <p:sldId id="433" r:id="rId38"/>
    <p:sldId id="364" r:id="rId39"/>
    <p:sldId id="430" r:id="rId40"/>
    <p:sldId id="262" r:id="rId41"/>
    <p:sldId id="326" r:id="rId42"/>
    <p:sldId id="427" r:id="rId43"/>
    <p:sldId id="264" r:id="rId44"/>
    <p:sldId id="366" r:id="rId45"/>
    <p:sldId id="389" r:id="rId46"/>
    <p:sldId id="439" r:id="rId47"/>
    <p:sldId id="265" r:id="rId48"/>
    <p:sldId id="322" r:id="rId49"/>
    <p:sldId id="377" r:id="rId50"/>
    <p:sldId id="378" r:id="rId51"/>
    <p:sldId id="266" r:id="rId52"/>
    <p:sldId id="369" r:id="rId53"/>
    <p:sldId id="415" r:id="rId54"/>
    <p:sldId id="417" r:id="rId55"/>
    <p:sldId id="416" r:id="rId56"/>
    <p:sldId id="418" r:id="rId57"/>
    <p:sldId id="289" r:id="rId58"/>
    <p:sldId id="405" r:id="rId59"/>
    <p:sldId id="333" r:id="rId60"/>
    <p:sldId id="292" r:id="rId61"/>
    <p:sldId id="291" r:id="rId62"/>
    <p:sldId id="404" r:id="rId63"/>
    <p:sldId id="403" r:id="rId64"/>
    <p:sldId id="296"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36" autoAdjust="0"/>
    <p:restoredTop sz="96247" autoAdjust="0"/>
  </p:normalViewPr>
  <p:slideViewPr>
    <p:cSldViewPr snapToGrid="0">
      <p:cViewPr varScale="1">
        <p:scale>
          <a:sx n="111" d="100"/>
          <a:sy n="111" d="100"/>
        </p:scale>
        <p:origin x="324" y="96"/>
      </p:cViewPr>
      <p:guideLst/>
    </p:cSldViewPr>
  </p:slideViewPr>
  <p:notesTextViewPr>
    <p:cViewPr>
      <p:scale>
        <a:sx n="1" d="1"/>
        <a:sy n="1" d="1"/>
      </p:scale>
      <p:origin x="0" y="0"/>
    </p:cViewPr>
  </p:notesTextViewPr>
  <p:sorterViewPr>
    <p:cViewPr>
      <p:scale>
        <a:sx n="100" d="100"/>
        <a:sy n="100" d="100"/>
      </p:scale>
      <p:origin x="0" y="-45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ent Carroccia" userId="cc9cf6b4-c043-4b51-b60a-a2c61e8015d4" providerId="ADAL" clId="{C882F519-6D40-4946-93BE-42B044915DC4}"/>
    <pc:docChg chg="undo custSel addSld modSld">
      <pc:chgData name="Vincent Carroccia" userId="cc9cf6b4-c043-4b51-b60a-a2c61e8015d4" providerId="ADAL" clId="{C882F519-6D40-4946-93BE-42B044915DC4}" dt="2026-04-27T14:21:21.451" v="253"/>
      <pc:docMkLst>
        <pc:docMk/>
      </pc:docMkLst>
      <pc:sldChg chg="modSp mod">
        <pc:chgData name="Vincent Carroccia" userId="cc9cf6b4-c043-4b51-b60a-a2c61e8015d4" providerId="ADAL" clId="{C882F519-6D40-4946-93BE-42B044915DC4}" dt="2026-04-27T12:42:17.508" v="148" actId="255"/>
        <pc:sldMkLst>
          <pc:docMk/>
          <pc:sldMk cId="3095191343" sldId="314"/>
        </pc:sldMkLst>
        <pc:spChg chg="mod">
          <ac:chgData name="Vincent Carroccia" userId="cc9cf6b4-c043-4b51-b60a-a2c61e8015d4" providerId="ADAL" clId="{C882F519-6D40-4946-93BE-42B044915DC4}" dt="2026-04-27T12:42:17.508" v="148" actId="255"/>
          <ac:spMkLst>
            <pc:docMk/>
            <pc:sldMk cId="3095191343" sldId="314"/>
            <ac:spMk id="2" creationId="{F1974100-E1FD-4C0E-BD60-CE01CD4B182E}"/>
          </ac:spMkLst>
        </pc:spChg>
      </pc:sldChg>
      <pc:sldChg chg="modSp mod">
        <pc:chgData name="Vincent Carroccia" userId="cc9cf6b4-c043-4b51-b60a-a2c61e8015d4" providerId="ADAL" clId="{C882F519-6D40-4946-93BE-42B044915DC4}" dt="2026-04-27T14:19:44.742" v="252" actId="1076"/>
        <pc:sldMkLst>
          <pc:docMk/>
          <pc:sldMk cId="2175386312" sldId="320"/>
        </pc:sldMkLst>
        <pc:graphicFrameChg chg="mod">
          <ac:chgData name="Vincent Carroccia" userId="cc9cf6b4-c043-4b51-b60a-a2c61e8015d4" providerId="ADAL" clId="{C882F519-6D40-4946-93BE-42B044915DC4}" dt="2026-04-27T14:19:44.742" v="252" actId="1076"/>
          <ac:graphicFrameMkLst>
            <pc:docMk/>
            <pc:sldMk cId="2175386312" sldId="320"/>
            <ac:graphicFrameMk id="2" creationId="{99F499A7-8143-4E3F-879C-F14EBB40714F}"/>
          </ac:graphicFrameMkLst>
        </pc:graphicFrameChg>
      </pc:sldChg>
      <pc:sldChg chg="modSp">
        <pc:chgData name="Vincent Carroccia" userId="cc9cf6b4-c043-4b51-b60a-a2c61e8015d4" providerId="ADAL" clId="{C882F519-6D40-4946-93BE-42B044915DC4}" dt="2026-04-24T20:07:59.570" v="95"/>
        <pc:sldMkLst>
          <pc:docMk/>
          <pc:sldMk cId="768319843" sldId="322"/>
        </pc:sldMkLst>
        <pc:graphicFrameChg chg="mod">
          <ac:chgData name="Vincent Carroccia" userId="cc9cf6b4-c043-4b51-b60a-a2c61e8015d4" providerId="ADAL" clId="{C882F519-6D40-4946-93BE-42B044915DC4}" dt="2026-04-24T20:07:59.570" v="95"/>
          <ac:graphicFrameMkLst>
            <pc:docMk/>
            <pc:sldMk cId="768319843" sldId="322"/>
            <ac:graphicFrameMk id="2" creationId="{E95614C8-0164-4C97-8687-6E01616349D7}"/>
          </ac:graphicFrameMkLst>
        </pc:graphicFrameChg>
      </pc:sldChg>
      <pc:sldChg chg="modSp mod">
        <pc:chgData name="Vincent Carroccia" userId="cc9cf6b4-c043-4b51-b60a-a2c61e8015d4" providerId="ADAL" clId="{C882F519-6D40-4946-93BE-42B044915DC4}" dt="2026-04-27T13:47:03.087" v="202" actId="20577"/>
        <pc:sldMkLst>
          <pc:docMk/>
          <pc:sldMk cId="1785633168" sldId="334"/>
        </pc:sldMkLst>
        <pc:spChg chg="mod">
          <ac:chgData name="Vincent Carroccia" userId="cc9cf6b4-c043-4b51-b60a-a2c61e8015d4" providerId="ADAL" clId="{C882F519-6D40-4946-93BE-42B044915DC4}" dt="2026-04-27T13:47:03.087" v="202" actId="20577"/>
          <ac:spMkLst>
            <pc:docMk/>
            <pc:sldMk cId="1785633168" sldId="334"/>
            <ac:spMk id="2" creationId="{F1974100-E1FD-4C0E-BD60-CE01CD4B182E}"/>
          </ac:spMkLst>
        </pc:spChg>
      </pc:sldChg>
      <pc:sldChg chg="modSp mod">
        <pc:chgData name="Vincent Carroccia" userId="cc9cf6b4-c043-4b51-b60a-a2c61e8015d4" providerId="ADAL" clId="{C882F519-6D40-4946-93BE-42B044915DC4}" dt="2026-04-27T12:43:07.662" v="155" actId="255"/>
        <pc:sldMkLst>
          <pc:docMk/>
          <pc:sldMk cId="787040148" sldId="335"/>
        </pc:sldMkLst>
        <pc:spChg chg="mod">
          <ac:chgData name="Vincent Carroccia" userId="cc9cf6b4-c043-4b51-b60a-a2c61e8015d4" providerId="ADAL" clId="{C882F519-6D40-4946-93BE-42B044915DC4}" dt="2026-04-27T12:43:07.662" v="155" actId="255"/>
          <ac:spMkLst>
            <pc:docMk/>
            <pc:sldMk cId="787040148" sldId="335"/>
            <ac:spMk id="2" creationId="{F1974100-E1FD-4C0E-BD60-CE01CD4B182E}"/>
          </ac:spMkLst>
        </pc:spChg>
      </pc:sldChg>
      <pc:sldChg chg="modSp">
        <pc:chgData name="Vincent Carroccia" userId="cc9cf6b4-c043-4b51-b60a-a2c61e8015d4" providerId="ADAL" clId="{C882F519-6D40-4946-93BE-42B044915DC4}" dt="2026-04-27T14:13:19.216" v="242"/>
        <pc:sldMkLst>
          <pc:docMk/>
          <pc:sldMk cId="3709365320" sldId="362"/>
        </pc:sldMkLst>
        <pc:graphicFrameChg chg="mod">
          <ac:chgData name="Vincent Carroccia" userId="cc9cf6b4-c043-4b51-b60a-a2c61e8015d4" providerId="ADAL" clId="{C882F519-6D40-4946-93BE-42B044915DC4}" dt="2026-04-27T14:13:19.216" v="242"/>
          <ac:graphicFrameMkLst>
            <pc:docMk/>
            <pc:sldMk cId="3709365320" sldId="362"/>
            <ac:graphicFrameMk id="5" creationId="{F31E1FF2-A080-4755-92BE-5974E542B288}"/>
          </ac:graphicFrameMkLst>
        </pc:graphicFrameChg>
      </pc:sldChg>
      <pc:sldChg chg="modSp mod">
        <pc:chgData name="Vincent Carroccia" userId="cc9cf6b4-c043-4b51-b60a-a2c61e8015d4" providerId="ADAL" clId="{C882F519-6D40-4946-93BE-42B044915DC4}" dt="2026-04-27T13:55:37.968" v="231" actId="27107"/>
        <pc:sldMkLst>
          <pc:docMk/>
          <pc:sldMk cId="1943165768" sldId="369"/>
        </pc:sldMkLst>
        <pc:spChg chg="mod">
          <ac:chgData name="Vincent Carroccia" userId="cc9cf6b4-c043-4b51-b60a-a2c61e8015d4" providerId="ADAL" clId="{C882F519-6D40-4946-93BE-42B044915DC4}" dt="2026-04-27T13:55:37.968" v="231" actId="27107"/>
          <ac:spMkLst>
            <pc:docMk/>
            <pc:sldMk cId="1943165768" sldId="369"/>
            <ac:spMk id="2" creationId="{674E2429-0735-4BC1-8CC3-70F956A673C9}"/>
          </ac:spMkLst>
        </pc:spChg>
      </pc:sldChg>
      <pc:sldChg chg="modSp">
        <pc:chgData name="Vincent Carroccia" userId="cc9cf6b4-c043-4b51-b60a-a2c61e8015d4" providerId="ADAL" clId="{C882F519-6D40-4946-93BE-42B044915DC4}" dt="2026-04-27T14:21:21.451" v="253"/>
        <pc:sldMkLst>
          <pc:docMk/>
          <pc:sldMk cId="974170133" sldId="377"/>
        </pc:sldMkLst>
        <pc:graphicFrameChg chg="mod">
          <ac:chgData name="Vincent Carroccia" userId="cc9cf6b4-c043-4b51-b60a-a2c61e8015d4" providerId="ADAL" clId="{C882F519-6D40-4946-93BE-42B044915DC4}" dt="2026-04-27T14:21:21.451" v="253"/>
          <ac:graphicFrameMkLst>
            <pc:docMk/>
            <pc:sldMk cId="974170133" sldId="377"/>
            <ac:graphicFrameMk id="2" creationId="{E95614C8-0164-4C97-8687-6E01616349D7}"/>
          </ac:graphicFrameMkLst>
        </pc:graphicFrameChg>
      </pc:sldChg>
      <pc:sldChg chg="modSp mod">
        <pc:chgData name="Vincent Carroccia" userId="cc9cf6b4-c043-4b51-b60a-a2c61e8015d4" providerId="ADAL" clId="{C882F519-6D40-4946-93BE-42B044915DC4}" dt="2026-04-27T12:46:24.670" v="171" actId="108"/>
        <pc:sldMkLst>
          <pc:docMk/>
          <pc:sldMk cId="427718156" sldId="385"/>
        </pc:sldMkLst>
        <pc:spChg chg="mod">
          <ac:chgData name="Vincent Carroccia" userId="cc9cf6b4-c043-4b51-b60a-a2c61e8015d4" providerId="ADAL" clId="{C882F519-6D40-4946-93BE-42B044915DC4}" dt="2026-04-27T12:46:24.670" v="171" actId="108"/>
          <ac:spMkLst>
            <pc:docMk/>
            <pc:sldMk cId="427718156" sldId="385"/>
            <ac:spMk id="2" creationId="{FD0D70B7-0603-39DA-481F-4462F2E389DE}"/>
          </ac:spMkLst>
        </pc:spChg>
      </pc:sldChg>
      <pc:sldChg chg="modSp mod">
        <pc:chgData name="Vincent Carroccia" userId="cc9cf6b4-c043-4b51-b60a-a2c61e8015d4" providerId="ADAL" clId="{C882F519-6D40-4946-93BE-42B044915DC4}" dt="2026-04-27T13:53:23.722" v="220" actId="20577"/>
        <pc:sldMkLst>
          <pc:docMk/>
          <pc:sldMk cId="2181457537" sldId="389"/>
        </pc:sldMkLst>
        <pc:spChg chg="mod">
          <ac:chgData name="Vincent Carroccia" userId="cc9cf6b4-c043-4b51-b60a-a2c61e8015d4" providerId="ADAL" clId="{C882F519-6D40-4946-93BE-42B044915DC4}" dt="2026-04-27T13:52:24.129" v="214" actId="27636"/>
          <ac:spMkLst>
            <pc:docMk/>
            <pc:sldMk cId="2181457537" sldId="389"/>
            <ac:spMk id="2" creationId="{52E0B798-6EE6-4A7E-8739-4F03C28B06BC}"/>
          </ac:spMkLst>
        </pc:spChg>
        <pc:spChg chg="mod">
          <ac:chgData name="Vincent Carroccia" userId="cc9cf6b4-c043-4b51-b60a-a2c61e8015d4" providerId="ADAL" clId="{C882F519-6D40-4946-93BE-42B044915DC4}" dt="2026-04-27T13:53:23.722" v="220" actId="20577"/>
          <ac:spMkLst>
            <pc:docMk/>
            <pc:sldMk cId="2181457537" sldId="389"/>
            <ac:spMk id="3" creationId="{997CF686-20FA-4CFC-96E7-9AE6EF6B6743}"/>
          </ac:spMkLst>
        </pc:spChg>
      </pc:sldChg>
      <pc:sldChg chg="modSp mod">
        <pc:chgData name="Vincent Carroccia" userId="cc9cf6b4-c043-4b51-b60a-a2c61e8015d4" providerId="ADAL" clId="{C882F519-6D40-4946-93BE-42B044915DC4}" dt="2026-04-27T12:48:02.563" v="172" actId="255"/>
        <pc:sldMkLst>
          <pc:docMk/>
          <pc:sldMk cId="1913334358" sldId="412"/>
        </pc:sldMkLst>
        <pc:spChg chg="mod">
          <ac:chgData name="Vincent Carroccia" userId="cc9cf6b4-c043-4b51-b60a-a2c61e8015d4" providerId="ADAL" clId="{C882F519-6D40-4946-93BE-42B044915DC4}" dt="2026-04-27T12:48:02.563" v="172" actId="255"/>
          <ac:spMkLst>
            <pc:docMk/>
            <pc:sldMk cId="1913334358" sldId="412"/>
            <ac:spMk id="2" creationId="{12CBAAE3-5343-CAF1-6BC8-E90D0BECA7E9}"/>
          </ac:spMkLst>
        </pc:spChg>
      </pc:sldChg>
      <pc:sldChg chg="modSp mod">
        <pc:chgData name="Vincent Carroccia" userId="cc9cf6b4-c043-4b51-b60a-a2c61e8015d4" providerId="ADAL" clId="{C882F519-6D40-4946-93BE-42B044915DC4}" dt="2026-04-27T13:43:22.191" v="176" actId="20577"/>
        <pc:sldMkLst>
          <pc:docMk/>
          <pc:sldMk cId="343310880" sldId="418"/>
        </pc:sldMkLst>
        <pc:spChg chg="mod">
          <ac:chgData name="Vincent Carroccia" userId="cc9cf6b4-c043-4b51-b60a-a2c61e8015d4" providerId="ADAL" clId="{C882F519-6D40-4946-93BE-42B044915DC4}" dt="2026-04-27T13:43:22.191" v="176" actId="20577"/>
          <ac:spMkLst>
            <pc:docMk/>
            <pc:sldMk cId="343310880" sldId="418"/>
            <ac:spMk id="2" creationId="{5AB18BEB-5ADA-66C6-7647-36E4B62ADE6B}"/>
          </ac:spMkLst>
        </pc:spChg>
      </pc:sldChg>
      <pc:sldChg chg="modSp mod">
        <pc:chgData name="Vincent Carroccia" userId="cc9cf6b4-c043-4b51-b60a-a2c61e8015d4" providerId="ADAL" clId="{C882F519-6D40-4946-93BE-42B044915DC4}" dt="2026-04-24T19:59:15.955" v="93" actId="20577"/>
        <pc:sldMkLst>
          <pc:docMk/>
          <pc:sldMk cId="2513784425" sldId="419"/>
        </pc:sldMkLst>
        <pc:spChg chg="mod">
          <ac:chgData name="Vincent Carroccia" userId="cc9cf6b4-c043-4b51-b60a-a2c61e8015d4" providerId="ADAL" clId="{C882F519-6D40-4946-93BE-42B044915DC4}" dt="2026-04-24T19:59:15.955" v="93" actId="20577"/>
          <ac:spMkLst>
            <pc:docMk/>
            <pc:sldMk cId="2513784425" sldId="419"/>
            <ac:spMk id="2" creationId="{27F4343D-0713-11B1-6F81-0266FD8BD69D}"/>
          </ac:spMkLst>
        </pc:spChg>
      </pc:sldChg>
      <pc:sldChg chg="modSp mod">
        <pc:chgData name="Vincent Carroccia" userId="cc9cf6b4-c043-4b51-b60a-a2c61e8015d4" providerId="ADAL" clId="{C882F519-6D40-4946-93BE-42B044915DC4}" dt="2026-04-27T14:05:03.481" v="232" actId="20577"/>
        <pc:sldMkLst>
          <pc:docMk/>
          <pc:sldMk cId="2911563435" sldId="425"/>
        </pc:sldMkLst>
        <pc:spChg chg="mod">
          <ac:chgData name="Vincent Carroccia" userId="cc9cf6b4-c043-4b51-b60a-a2c61e8015d4" providerId="ADAL" clId="{C882F519-6D40-4946-93BE-42B044915DC4}" dt="2026-04-27T14:05:03.481" v="232" actId="20577"/>
          <ac:spMkLst>
            <pc:docMk/>
            <pc:sldMk cId="2911563435" sldId="425"/>
            <ac:spMk id="2" creationId="{DAB7B722-D467-F2DD-498F-CA202B688C74}"/>
          </ac:spMkLst>
        </pc:spChg>
      </pc:sldChg>
      <pc:sldChg chg="modSp">
        <pc:chgData name="Vincent Carroccia" userId="cc9cf6b4-c043-4b51-b60a-a2c61e8015d4" providerId="ADAL" clId="{C882F519-6D40-4946-93BE-42B044915DC4}" dt="2026-04-27T14:17:26.158" v="248"/>
        <pc:sldMkLst>
          <pc:docMk/>
          <pc:sldMk cId="4096129141" sldId="431"/>
        </pc:sldMkLst>
        <pc:graphicFrameChg chg="mod">
          <ac:chgData name="Vincent Carroccia" userId="cc9cf6b4-c043-4b51-b60a-a2c61e8015d4" providerId="ADAL" clId="{C882F519-6D40-4946-93BE-42B044915DC4}" dt="2026-04-27T14:17:26.158" v="248"/>
          <ac:graphicFrameMkLst>
            <pc:docMk/>
            <pc:sldMk cId="4096129141" sldId="431"/>
            <ac:graphicFrameMk id="5" creationId="{A0C3D926-B9DC-5719-A581-DA6869B7441E}"/>
          </ac:graphicFrameMkLst>
        </pc:graphicFrameChg>
      </pc:sldChg>
      <pc:sldChg chg="modSp mod">
        <pc:chgData name="Vincent Carroccia" userId="cc9cf6b4-c043-4b51-b60a-a2c61e8015d4" providerId="ADAL" clId="{C882F519-6D40-4946-93BE-42B044915DC4}" dt="2026-04-27T12:49:03.134" v="173" actId="20577"/>
        <pc:sldMkLst>
          <pc:docMk/>
          <pc:sldMk cId="2647263671" sldId="432"/>
        </pc:sldMkLst>
        <pc:spChg chg="mod">
          <ac:chgData name="Vincent Carroccia" userId="cc9cf6b4-c043-4b51-b60a-a2c61e8015d4" providerId="ADAL" clId="{C882F519-6D40-4946-93BE-42B044915DC4}" dt="2026-04-27T12:49:03.134" v="173" actId="20577"/>
          <ac:spMkLst>
            <pc:docMk/>
            <pc:sldMk cId="2647263671" sldId="432"/>
            <ac:spMk id="2" creationId="{C9E89231-B6E6-AAA0-E82B-89C059EB391F}"/>
          </ac:spMkLst>
        </pc:spChg>
      </pc:sldChg>
      <pc:sldChg chg="modSp add mod">
        <pc:chgData name="Vincent Carroccia" userId="cc9cf6b4-c043-4b51-b60a-a2c61e8015d4" providerId="ADAL" clId="{C882F519-6D40-4946-93BE-42B044915DC4}" dt="2026-04-27T13:54:26.330" v="229" actId="255"/>
        <pc:sldMkLst>
          <pc:docMk/>
          <pc:sldMk cId="1353909041" sldId="439"/>
        </pc:sldMkLst>
        <pc:spChg chg="mod">
          <ac:chgData name="Vincent Carroccia" userId="cc9cf6b4-c043-4b51-b60a-a2c61e8015d4" providerId="ADAL" clId="{C882F519-6D40-4946-93BE-42B044915DC4}" dt="2026-04-27T13:54:26.330" v="229" actId="255"/>
          <ac:spMkLst>
            <pc:docMk/>
            <pc:sldMk cId="1353909041" sldId="439"/>
            <ac:spMk id="2" creationId="{DB301B31-7277-0028-946B-9C004BC0DEFC}"/>
          </ac:spMkLst>
        </pc:spChg>
        <pc:spChg chg="mod">
          <ac:chgData name="Vincent Carroccia" userId="cc9cf6b4-c043-4b51-b60a-a2c61e8015d4" providerId="ADAL" clId="{C882F519-6D40-4946-93BE-42B044915DC4}" dt="2026-04-27T13:53:30.736" v="221" actId="20577"/>
          <ac:spMkLst>
            <pc:docMk/>
            <pc:sldMk cId="1353909041" sldId="439"/>
            <ac:spMk id="3" creationId="{0FAE3A0E-DCBC-CD32-8C12-9D9A9E58983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4/27/2026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REFB – renewable energy biosolids facility</a:t>
            </a:r>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40101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lvl1pPr>
              <a:buClr>
                <a:srgbClr val="92D050"/>
              </a:buClr>
              <a:defRPr/>
            </a:lvl1pPr>
            <a:lvl2pPr>
              <a:buClr>
                <a:srgbClr val="92D050"/>
              </a:buClr>
              <a:buFont typeface="Wingdings" panose="05000000000000000000" pitchFamily="2" charset="2"/>
              <a:buChar char="§"/>
              <a:defRPr/>
            </a:lvl2pPr>
            <a:lvl3pPr>
              <a:buClr>
                <a:srgbClr val="92D050"/>
              </a:buClr>
              <a:buFont typeface="Wingdings" panose="05000000000000000000" pitchFamily="2" charset="2"/>
              <a:buChar char="Ø"/>
              <a:defRPr/>
            </a:lvl3pPr>
            <a:lvl4pPr>
              <a:buClr>
                <a:srgbClr val="92D050"/>
              </a:buClr>
              <a:buFont typeface="Courier New" panose="02070309020205020404" pitchFamily="49" charset="0"/>
              <a:buChar char="o"/>
              <a:defRPr/>
            </a:lvl4pPr>
            <a:lvl5pPr>
              <a:buClr>
                <a:srgbClr val="92D05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8534399" cy="4778749"/>
          </a:xfrm>
        </p:spPr>
        <p:txBody>
          <a:bodyPr anchor="t">
            <a:normAutofit/>
          </a:bodyPr>
          <a:lstStyle>
            <a:lvl1pPr>
              <a:buClr>
                <a:srgbClr val="92D050"/>
              </a:buClr>
              <a:defRPr sz="2400">
                <a:solidFill>
                  <a:schemeClr val="tx1"/>
                </a:solidFill>
              </a:defRPr>
            </a:lvl1pPr>
            <a:lvl2pPr marL="742950" indent="-285750">
              <a:buClr>
                <a:srgbClr val="92D050"/>
              </a:buClr>
              <a:buFont typeface="Wingdings" panose="05000000000000000000" pitchFamily="2" charset="2"/>
              <a:buChar char="§"/>
              <a:defRPr sz="2000">
                <a:solidFill>
                  <a:schemeClr val="tx1"/>
                </a:solidFill>
              </a:defRPr>
            </a:lvl2pPr>
            <a:lvl3pPr marL="1200150" indent="-285750">
              <a:buClr>
                <a:srgbClr val="92D050"/>
              </a:buClr>
              <a:buFont typeface="Wingdings" panose="05000000000000000000" pitchFamily="2" charset="2"/>
              <a:buChar char="Ø"/>
              <a:defRPr sz="2000">
                <a:solidFill>
                  <a:schemeClr val="tx1"/>
                </a:solidFill>
              </a:defRPr>
            </a:lvl3pPr>
            <a:lvl4pPr marL="1543050" indent="-171450">
              <a:buClr>
                <a:srgbClr val="92D050"/>
              </a:buClr>
              <a:buFont typeface="Courier New" panose="02070309020205020404" pitchFamily="49" charset="0"/>
              <a:buChar char="o"/>
              <a:defRPr sz="1800">
                <a:solidFill>
                  <a:schemeClr val="tx1"/>
                </a:solidFill>
              </a:defRPr>
            </a:lvl4pPr>
            <a:lvl5pPr marL="2000250" indent="-171450">
              <a:buClr>
                <a:srgbClr val="92D050"/>
              </a:buClr>
              <a:buFont typeface="Arial" panose="020B0604020202020204" pitchFamily="34" charset="0"/>
              <a:buChar cha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sz="2400" b="1">
                <a:solidFill>
                  <a:schemeClr val="tx1"/>
                </a:solidFill>
              </a:defRPr>
            </a:lvl1pPr>
            <a:lvl5pPr marL="1828800" indent="0">
              <a:buNone/>
              <a:defRPr/>
            </a:lvl5pPr>
          </a:lstStyle>
          <a:p>
            <a:pPr lvl="0"/>
            <a:r>
              <a:rPr lang="en-US" dirty="0"/>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Public Works Department Water/Sewer Fund</a:t>
            </a:r>
          </a:p>
        </p:txBody>
      </p:sp>
      <p:sp>
        <p:nvSpPr>
          <p:cNvPr id="10" name="TextBox 9">
            <a:extLst>
              <a:ext uri="{FF2B5EF4-FFF2-40B4-BE49-F238E27FC236}">
                <a16:creationId xmlns:a16="http://schemas.microsoft.com/office/drawing/2014/main" id="{55E16BB3-8741-4C94-871D-949ADE9BFB02}"/>
              </a:ext>
            </a:extLst>
          </p:cNvPr>
          <p:cNvSpPr txBox="1"/>
          <p:nvPr userDrawn="1"/>
        </p:nvSpPr>
        <p:spPr>
          <a:xfrm>
            <a:off x="11714962" y="6398824"/>
            <a:ext cx="393512" cy="276999"/>
          </a:xfrm>
          <a:prstGeom prst="rect">
            <a:avLst/>
          </a:prstGeom>
          <a:noFill/>
        </p:spPr>
        <p:txBody>
          <a:bodyPr wrap="square" rtlCol="0">
            <a:spAutoFit/>
          </a:bodyPr>
          <a:lstStyle/>
          <a:p>
            <a:fld id="{D7B22EF1-34AF-406C-8A29-0F4AD4F65169}" type="slidenum">
              <a:rPr lang="en-US" sz="1200" smtClean="0"/>
              <a:t>‹#›</a:t>
            </a:fld>
            <a:endParaRPr lang="en-US" sz="1200" dirty="0"/>
          </a:p>
        </p:txBody>
      </p:sp>
      <p:pic>
        <p:nvPicPr>
          <p:cNvPr id="2" name="Picture 1" descr="A picture containing calendar&#10;&#10;Description automatically generated">
            <a:extLst>
              <a:ext uri="{FF2B5EF4-FFF2-40B4-BE49-F238E27FC236}">
                <a16:creationId xmlns:a16="http://schemas.microsoft.com/office/drawing/2014/main" id="{A12E7CFE-4EA5-D3A2-1360-7CAEA31A3D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537371" y="142996"/>
            <a:ext cx="1571103" cy="1571103"/>
          </a:xfrm>
          <a:prstGeom prst="rect">
            <a:avLst/>
          </a:prstGeom>
          <a:noFill/>
        </p:spPr>
      </p:pic>
    </p:spTree>
    <p:extLst>
      <p:ext uri="{BB962C8B-B14F-4D97-AF65-F5344CB8AC3E}">
        <p14:creationId xmlns:p14="http://schemas.microsoft.com/office/powerpoint/2010/main" val="1593149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7" name="TextBox 6">
            <a:extLst>
              <a:ext uri="{FF2B5EF4-FFF2-40B4-BE49-F238E27FC236}">
                <a16:creationId xmlns:a16="http://schemas.microsoft.com/office/drawing/2014/main" id="{EE428274-914B-4C20-92BE-2244B6119240}"/>
              </a:ext>
            </a:extLst>
          </p:cNvPr>
          <p:cNvSpPr txBox="1"/>
          <p:nvPr userDrawn="1"/>
        </p:nvSpPr>
        <p:spPr>
          <a:xfrm>
            <a:off x="11756952" y="6412444"/>
            <a:ext cx="523654" cy="276999"/>
          </a:xfrm>
          <a:prstGeom prst="rect">
            <a:avLst/>
          </a:prstGeom>
          <a:noFill/>
        </p:spPr>
        <p:txBody>
          <a:bodyPr wrap="square">
            <a:spAutoFit/>
          </a:bodyPr>
          <a:lstStyle/>
          <a:p>
            <a:fld id="{D7B22EF1-34AF-406C-8A29-0F4AD4F65169}" type="slidenum">
              <a:rPr lang="en-US" sz="1200" smtClean="0"/>
              <a:pPr/>
              <a:t>‹#›</a:t>
            </a:fld>
            <a:endParaRPr lang="en-US" sz="1200" dirty="0"/>
          </a:p>
        </p:txBody>
      </p:sp>
    </p:spTree>
    <p:extLst>
      <p:ext uri="{BB962C8B-B14F-4D97-AF65-F5344CB8AC3E}">
        <p14:creationId xmlns:p14="http://schemas.microsoft.com/office/powerpoint/2010/main" val="104182808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urldefense.com/v3/__https:/www.mass.gov/info-details/highly-recommended-sound-practices-for-calculating-enterprise-fund-indirect-costs__;!!GuZ6_sUeunVaRA!ztLa4NJmfzSYylMV_UGnT_m99Dg3ey9GLuxbgFZ7IQHCp4ouAblBqnz6cPtwYqxbMryg1oReiYDWDIiuu8nM$" TargetMode="External"/><Relationship Id="rId2" Type="http://schemas.openxmlformats.org/officeDocument/2006/relationships/hyperlink" Target="https://urldefense.com/v3/__https:/www.gfoa.org/materials/pricing-internal-services__;!!GuZ6_sUeunVaRA!ztLa4NJmfzSYylMV_UGnT_m99Dg3ey9GLuxbgFZ7IQHCp4ouAblBqnz6cPtwYqxbMryg1oReiYDWDCtoPZGy$"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hyperlink" Target="https://www.wilmingtondewater.gov/245/Service-Line-Inventory-Map"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Microsoft_Excel_97-2003_Worksheet.xl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Microsoft_Excel_97-2003_Worksheet1.xl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Microsoft_Excel_97-2003_Worksheet2.xl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3.bin"/><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Microsoft_Excel_97-2003_Worksheet3.xl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4.bin"/><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hyperlink" Target="https://www.wilmingtondewater.gov/209/Lead-Service-Line-Replacement" TargetMode="Externa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857BB-9198-6D52-013C-2816995F6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3"/>
            <a:ext cx="12192000" cy="6858513"/>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3950564"/>
            <a:ext cx="12192000" cy="2249748"/>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PUBLIC WORKS</a:t>
            </a:r>
          </a:p>
          <a:p>
            <a:pPr algn="ctr">
              <a:lnSpc>
                <a:spcPct val="100000"/>
              </a:lnSpc>
              <a:spcBef>
                <a:spcPts val="0"/>
              </a:spcBef>
              <a:buClr>
                <a:srgbClr val="4472C4"/>
              </a:buClr>
              <a:buSzPct val="100000"/>
              <a:defRPr/>
            </a:pPr>
            <a:r>
              <a:rPr lang="en-US" sz="2800" b="1" dirty="0">
                <a:solidFill>
                  <a:srgbClr val="00642D"/>
                </a:solidFill>
                <a:latin typeface="+mn-lt"/>
                <a:cs typeface="Times New Roman" panose="02020603050405020304" pitchFamily="18" charset="0"/>
              </a:rPr>
              <a:t>(Water / Sewer / Stormwater Fund)</a:t>
            </a:r>
            <a:endParaRPr lang="en-US" b="1" dirty="0">
              <a:solidFill>
                <a:srgbClr val="00642D"/>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72095" y="3699003"/>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a:normAutofit/>
          </a:bodyPr>
          <a:lstStyle/>
          <a:p>
            <a:r>
              <a:rPr lang="en-US" u="sng" dirty="0">
                <a:solidFill>
                  <a:schemeClr val="tx1">
                    <a:lumMod val="95000"/>
                  </a:schemeClr>
                </a:solidFill>
              </a:rPr>
              <a:t>Proposed FY 2027 Water/Sewer Fund Budget</a:t>
            </a:r>
          </a:p>
        </p:txBody>
      </p:sp>
      <p:graphicFrame>
        <p:nvGraphicFramePr>
          <p:cNvPr id="6" name="Table 4">
            <a:extLst>
              <a:ext uri="{FF2B5EF4-FFF2-40B4-BE49-F238E27FC236}">
                <a16:creationId xmlns:a16="http://schemas.microsoft.com/office/drawing/2014/main" id="{5EDD55E9-452A-4860-BD87-A5B978977ABB}"/>
              </a:ext>
            </a:extLst>
          </p:cNvPr>
          <p:cNvGraphicFramePr>
            <a:graphicFrameLocks noGrp="1"/>
          </p:cNvGraphicFramePr>
          <p:nvPr>
            <p:ph sz="half" idx="2"/>
            <p:extLst>
              <p:ext uri="{D42A27DB-BD31-4B8C-83A1-F6EECF244321}">
                <p14:modId xmlns:p14="http://schemas.microsoft.com/office/powerpoint/2010/main" val="778827380"/>
              </p:ext>
            </p:extLst>
          </p:nvPr>
        </p:nvGraphicFramePr>
        <p:xfrm>
          <a:off x="605633" y="1923542"/>
          <a:ext cx="10980733" cy="3536866"/>
        </p:xfrm>
        <a:graphic>
          <a:graphicData uri="http://schemas.openxmlformats.org/drawingml/2006/table">
            <a:tbl>
              <a:tblPr firstRow="1" bandRow="1">
                <a:tableStyleId>{93296810-A885-4BE3-A3E7-6D5BEEA58F35}</a:tableStyleId>
              </a:tblPr>
              <a:tblGrid>
                <a:gridCol w="3658023">
                  <a:extLst>
                    <a:ext uri="{9D8B030D-6E8A-4147-A177-3AD203B41FA5}">
                      <a16:colId xmlns:a16="http://schemas.microsoft.com/office/drawing/2014/main" val="2551090829"/>
                    </a:ext>
                  </a:extLst>
                </a:gridCol>
                <a:gridCol w="1262769">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solidFill>
                            <a:schemeClr val="bg1"/>
                          </a:solidFill>
                        </a:rPr>
                        <a:t>Public Works Department </a:t>
                      </a:r>
                    </a:p>
                    <a:p>
                      <a:pPr algn="l"/>
                      <a:r>
                        <a:rPr lang="en-US" sz="1600" dirty="0">
                          <a:solidFill>
                            <a:schemeClr val="bg1"/>
                          </a:solidFill>
                        </a:rPr>
                        <a:t>Water / Sewer Fund</a:t>
                      </a:r>
                      <a:endParaRPr lang="en-US" sz="1600" dirty="0">
                        <a:solidFill>
                          <a:schemeClr val="bg1"/>
                        </a:solidFill>
                        <a:latin typeface="+mn-lt"/>
                      </a:endParaRPr>
                    </a:p>
                  </a:txBody>
                  <a:tcPr anchor="ctr"/>
                </a:tc>
                <a:tc>
                  <a:txBody>
                    <a:bodyPr/>
                    <a:lstStyle/>
                    <a:p>
                      <a:pPr marL="0" algn="ctr" defTabSz="457200" rtl="0" eaLnBrk="1" fontAlgn="b" latinLnBrk="0" hangingPunct="1"/>
                      <a:r>
                        <a:rPr lang="en-US" sz="1600" b="1" kern="1200" dirty="0">
                          <a:solidFill>
                            <a:schemeClr val="bg1"/>
                          </a:solidFill>
                        </a:rPr>
                        <a:t>FY 2024 Actuals</a:t>
                      </a:r>
                      <a:endParaRPr lang="en-US" sz="1600" b="1" kern="1200" dirty="0">
                        <a:solidFill>
                          <a:schemeClr val="bg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bg1"/>
                          </a:solidFill>
                        </a:rPr>
                        <a:t>FY 2025 Actuals</a:t>
                      </a:r>
                      <a:endParaRPr lang="en-US" sz="1600" b="1" kern="1200" dirty="0">
                        <a:solidFill>
                          <a:schemeClr val="bg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bg1"/>
                          </a:solidFill>
                        </a:rPr>
                        <a:t>FY 2026 Budget</a:t>
                      </a:r>
                      <a:endParaRPr lang="en-US" sz="1600" b="1" kern="1200" dirty="0">
                        <a:solidFill>
                          <a:schemeClr val="bg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rPr>
                        <a:t>FY 2027</a:t>
                      </a:r>
                      <a:endParaRPr lang="en-US" sz="1600" b="1" kern="1200" dirty="0">
                        <a:solidFill>
                          <a:schemeClr val="bg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bg1"/>
                          </a:solidFill>
                        </a:rPr>
                        <a:t>$ Change FY’27-26</a:t>
                      </a:r>
                      <a:endParaRPr lang="en-US" sz="1600" b="1" kern="1200" dirty="0">
                        <a:solidFill>
                          <a:schemeClr val="bg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bg1"/>
                          </a:solidFill>
                        </a:rPr>
                        <a:t>% Change</a:t>
                      </a:r>
                    </a:p>
                    <a:p>
                      <a:pPr marL="0" algn="ctr" defTabSz="457200" rtl="0" eaLnBrk="1" fontAlgn="b" latinLnBrk="0" hangingPunct="1"/>
                      <a:r>
                        <a:rPr lang="en-US" sz="1600" b="1" kern="1200" dirty="0">
                          <a:solidFill>
                            <a:schemeClr val="bg1"/>
                          </a:solidFill>
                        </a:rPr>
                        <a:t> FY’27-26</a:t>
                      </a:r>
                      <a:endParaRPr lang="en-US" sz="1600" b="1" kern="1200" dirty="0">
                        <a:solidFill>
                          <a:schemeClr val="bg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$9,621,389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$9,975,497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$11,085,120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$11,641,647</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$556,527</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5.0%</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52,024,942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53,706,182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57,365,604</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59,120,638</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1,755,034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3.1%</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2,862,457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3,411,506</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1,924,823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1,997,406</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72,583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3.8%</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dirty="0"/>
                        <a:t>Debt Service</a:t>
                      </a:r>
                      <a:endParaRPr lang="en-US" sz="1600" b="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5,402,484</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4,463,392</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4,075,821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4,700,971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625,150</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15.3%</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112550282"/>
                  </a:ext>
                </a:extLst>
              </a:tr>
              <a:tr h="399403">
                <a:tc>
                  <a:txBody>
                    <a:bodyPr/>
                    <a:lstStyle/>
                    <a:p>
                      <a:r>
                        <a:rPr lang="en-US" sz="1600" b="0" dirty="0"/>
                        <a:t>Depreciation</a:t>
                      </a:r>
                      <a:endParaRPr lang="en-US" sz="1600" b="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11,204,573</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12,112,801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11,204,573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12,112,801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908,228</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8.1%</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456329820"/>
                  </a:ext>
                </a:extLst>
              </a:tr>
              <a:tr h="399403">
                <a:tc>
                  <a:txBody>
                    <a:bodyPr/>
                    <a:lstStyle/>
                    <a:p>
                      <a:r>
                        <a:rPr lang="en-US" sz="1600" b="1" dirty="0"/>
                        <a:t>Total</a:t>
                      </a:r>
                      <a:endParaRPr lang="en-US" sz="1600" b="1" dirty="0">
                        <a:latin typeface="+mn-lt"/>
                      </a:endParaRPr>
                    </a:p>
                  </a:txBody>
                  <a:tcPr anchor="ctr"/>
                </a:tc>
                <a:tc>
                  <a:txBody>
                    <a:bodyPr/>
                    <a:lstStyle/>
                    <a:p>
                      <a:pPr marL="0" algn="ctr" defTabSz="914400" rtl="0" eaLnBrk="1" fontAlgn="b" latinLnBrk="0" hangingPunct="1"/>
                      <a:r>
                        <a:rPr lang="en-US" sz="1600" b="1" u="none" strike="noStrike" kern="1200" dirty="0">
                          <a:solidFill>
                            <a:srgbClr val="000000"/>
                          </a:solidFill>
                          <a:effectLst/>
                        </a:rPr>
                        <a:t>$81,115,845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$83,669,378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$85,655,941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$89,573,463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$3,917,522</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4.6%</a:t>
                      </a:r>
                      <a:endParaRPr lang="en-US" sz="1600" b="1"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(Water/Sewer Fund FTEs)</a:t>
                      </a:r>
                      <a:endParaRPr lang="en-US" sz="1600" b="1" dirty="0">
                        <a:latin typeface="+mn-lt"/>
                      </a:endParaRPr>
                    </a:p>
                  </a:txBody>
                  <a:tcPr anchor="ctr"/>
                </a:tc>
                <a:tc>
                  <a:txBody>
                    <a:bodyPr/>
                    <a:lstStyle/>
                    <a:p>
                      <a:pPr marL="0" algn="ctr" defTabSz="914400" rtl="0" eaLnBrk="1" fontAlgn="b" latinLnBrk="0" hangingPunct="1"/>
                      <a:r>
                        <a:rPr lang="en-US" sz="1600" b="1" u="none" strike="noStrike" kern="1200" dirty="0">
                          <a:solidFill>
                            <a:srgbClr val="000000"/>
                          </a:solidFill>
                          <a:effectLst/>
                        </a:rPr>
                        <a:t>104.45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104.45 </a:t>
                      </a:r>
                      <a:endPar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104.45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104.95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0.50</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0.5%</a:t>
                      </a:r>
                      <a:endParaRPr lang="en-US" sz="1600" b="1"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2285307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C46F2-3E2C-25F4-2305-D6A00A67E09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391116-AD6C-EA0B-8917-1E267EB93069}"/>
              </a:ext>
            </a:extLst>
          </p:cNvPr>
          <p:cNvSpPr>
            <a:spLocks noGrp="1"/>
          </p:cNvSpPr>
          <p:nvPr>
            <p:ph sz="half" idx="2"/>
          </p:nvPr>
        </p:nvSpPr>
        <p:spPr>
          <a:xfrm>
            <a:off x="188910" y="1752599"/>
            <a:ext cx="11844593" cy="4732867"/>
          </a:xfrm>
        </p:spPr>
        <p:txBody>
          <a:bodyPr>
            <a:normAutofit/>
          </a:bodyPr>
          <a:lstStyle/>
          <a:p>
            <a:pPr>
              <a:lnSpc>
                <a:spcPct val="150000"/>
              </a:lnSpc>
              <a:buClr>
                <a:schemeClr val="accent6"/>
              </a:buClr>
            </a:pPr>
            <a:r>
              <a:rPr lang="en-US" sz="2800" b="1" dirty="0"/>
              <a:t>Position Changes (↑ </a:t>
            </a:r>
            <a:r>
              <a:rPr lang="en-US" sz="2800" b="1"/>
              <a:t>$65,330</a:t>
            </a:r>
            <a:r>
              <a:rPr lang="en-US" sz="2800" b="1" dirty="0"/>
              <a:t>) (↑ 0.50 FTE)</a:t>
            </a:r>
          </a:p>
          <a:p>
            <a:pPr lvl="1">
              <a:lnSpc>
                <a:spcPct val="150000"/>
              </a:lnSpc>
              <a:buClr>
                <a:schemeClr val="accent6"/>
              </a:buClr>
            </a:pPr>
            <a:r>
              <a:rPr lang="en-US" sz="2400" b="1" dirty="0"/>
              <a:t>Delete: </a:t>
            </a:r>
            <a:r>
              <a:rPr lang="en-US" sz="2400" dirty="0"/>
              <a:t>Utility Project Manager (100% Water/Sewer)</a:t>
            </a:r>
          </a:p>
          <a:p>
            <a:pPr lvl="1">
              <a:lnSpc>
                <a:spcPct val="150000"/>
              </a:lnSpc>
              <a:buClr>
                <a:schemeClr val="accent6"/>
              </a:buClr>
            </a:pPr>
            <a:r>
              <a:rPr lang="en-US" sz="2400" b="1" dirty="0"/>
              <a:t>Add: </a:t>
            </a:r>
            <a:r>
              <a:rPr lang="en-US" sz="2400" dirty="0"/>
              <a:t>Assistant Water Division Director – Distribution (100% Water/Sewer)</a:t>
            </a:r>
            <a:endParaRPr lang="en-US" sz="2400" b="1" dirty="0"/>
          </a:p>
          <a:p>
            <a:pPr lvl="1">
              <a:lnSpc>
                <a:spcPct val="150000"/>
              </a:lnSpc>
              <a:buClr>
                <a:schemeClr val="accent6"/>
              </a:buClr>
            </a:pPr>
            <a:r>
              <a:rPr lang="en-US" sz="2400" b="1" dirty="0"/>
              <a:t>Add: </a:t>
            </a:r>
            <a:r>
              <a:rPr lang="en-US" sz="2400" dirty="0"/>
              <a:t>Inventory Distribution Specialist (</a:t>
            </a:r>
            <a:r>
              <a:rPr lang="en-US" sz="2400" b="1" dirty="0"/>
              <a:t>50% Water/Sewer </a:t>
            </a:r>
            <a:r>
              <a:rPr lang="en-US" sz="2400" dirty="0"/>
              <a:t>| 50% General)</a:t>
            </a:r>
          </a:p>
          <a:p>
            <a:pPr>
              <a:lnSpc>
                <a:spcPct val="150000"/>
              </a:lnSpc>
              <a:buClr>
                <a:schemeClr val="accent6"/>
              </a:buClr>
            </a:pPr>
            <a:r>
              <a:rPr lang="en-US" sz="2800" b="1" dirty="0"/>
              <a:t>Personal Services </a:t>
            </a:r>
            <a:r>
              <a:rPr lang="en-US" sz="2800" dirty="0"/>
              <a:t>(</a:t>
            </a:r>
            <a:r>
              <a:rPr lang="en-US" sz="2800" b="1" dirty="0"/>
              <a:t>↑ $556,527) (↑ 5.0%)</a:t>
            </a:r>
          </a:p>
          <a:p>
            <a:pPr lvl="1">
              <a:lnSpc>
                <a:spcPct val="150000"/>
              </a:lnSpc>
              <a:buClr>
                <a:schemeClr val="accent6"/>
              </a:buClr>
            </a:pPr>
            <a:r>
              <a:rPr lang="en-US" sz="2400" b="1" dirty="0"/>
              <a:t>Salaries and Wages (↑ $264,293) </a:t>
            </a:r>
            <a:r>
              <a:rPr lang="en-US" sz="2400" dirty="0"/>
              <a:t>– COLAs, Anniversary Steps, and Annual Reviews</a:t>
            </a:r>
          </a:p>
          <a:p>
            <a:pPr lvl="1">
              <a:lnSpc>
                <a:spcPct val="150000"/>
              </a:lnSpc>
              <a:buClr>
                <a:schemeClr val="accent6"/>
              </a:buClr>
            </a:pPr>
            <a:r>
              <a:rPr lang="en-US" sz="2400" b="1" dirty="0"/>
              <a:t>Employee Benefits (↑ $291,729) </a:t>
            </a:r>
            <a:r>
              <a:rPr lang="en-US" sz="2400" dirty="0"/>
              <a:t>–</a:t>
            </a:r>
            <a:r>
              <a:rPr lang="en-US" sz="2400" b="1" dirty="0"/>
              <a:t> </a:t>
            </a:r>
            <a:r>
              <a:rPr lang="en-US" sz="2400" dirty="0"/>
              <a:t>Increased Hospitalization Costs</a:t>
            </a:r>
          </a:p>
          <a:p>
            <a:pPr>
              <a:lnSpc>
                <a:spcPct val="150000"/>
              </a:lnSpc>
            </a:pPr>
            <a:endParaRPr lang="en-US" sz="2800" dirty="0"/>
          </a:p>
          <a:p>
            <a:pPr lvl="1">
              <a:lnSpc>
                <a:spcPct val="150000"/>
              </a:lnSpc>
            </a:pPr>
            <a:endParaRPr lang="en-US" sz="1800" dirty="0"/>
          </a:p>
          <a:p>
            <a:pPr marL="0" indent="0">
              <a:buNone/>
            </a:pPr>
            <a:endParaRPr lang="en-US" sz="2400" b="1" dirty="0"/>
          </a:p>
        </p:txBody>
      </p:sp>
      <p:sp>
        <p:nvSpPr>
          <p:cNvPr id="3" name="Content Placeholder 2">
            <a:extLst>
              <a:ext uri="{FF2B5EF4-FFF2-40B4-BE49-F238E27FC236}">
                <a16:creationId xmlns:a16="http://schemas.microsoft.com/office/drawing/2014/main" id="{6ED1EF47-2B3B-51FB-976E-F26FEC54D93A}"/>
              </a:ext>
            </a:extLst>
          </p:cNvPr>
          <p:cNvSpPr>
            <a:spLocks noGrp="1"/>
          </p:cNvSpPr>
          <p:nvPr>
            <p:ph sz="half" idx="13"/>
          </p:nvPr>
        </p:nvSpPr>
        <p:spPr>
          <a:xfrm>
            <a:off x="188910" y="1188720"/>
            <a:ext cx="9157647" cy="473825"/>
          </a:xfrm>
        </p:spPr>
        <p:txBody>
          <a:bodyPr>
            <a:normAutofit/>
          </a:bodyPr>
          <a:lstStyle/>
          <a:p>
            <a:r>
              <a:rPr lang="en-US" u="sng" dirty="0"/>
              <a:t>Major Funding Changes (Water/Sewer Fund Proposed Budget)</a:t>
            </a:r>
          </a:p>
        </p:txBody>
      </p:sp>
    </p:spTree>
    <p:extLst>
      <p:ext uri="{BB962C8B-B14F-4D97-AF65-F5344CB8AC3E}">
        <p14:creationId xmlns:p14="http://schemas.microsoft.com/office/powerpoint/2010/main" val="4095678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58575"/>
            <a:ext cx="11277665" cy="4778749"/>
          </a:xfrm>
        </p:spPr>
        <p:txBody>
          <a:bodyPr>
            <a:normAutofit/>
          </a:bodyPr>
          <a:lstStyle/>
          <a:p>
            <a:pPr>
              <a:lnSpc>
                <a:spcPct val="150000"/>
              </a:lnSpc>
              <a:buClr>
                <a:schemeClr val="accent6"/>
              </a:buClr>
            </a:pPr>
            <a:r>
              <a:rPr lang="en-US" sz="2600" b="1" dirty="0"/>
              <a:t>Contracted Maintenance Services (↑ $918,356)</a:t>
            </a:r>
          </a:p>
          <a:p>
            <a:pPr lvl="1">
              <a:lnSpc>
                <a:spcPct val="150000"/>
              </a:lnSpc>
              <a:buClr>
                <a:schemeClr val="accent6"/>
              </a:buClr>
              <a:buFont typeface="Wingdings" panose="05000000000000000000" pitchFamily="2" charset="2"/>
              <a:buChar char="§"/>
            </a:pPr>
            <a:r>
              <a:rPr lang="en-US" sz="2400" dirty="0"/>
              <a:t>Jacobs –  Operate and maintain the City’s Sewage Treatment Plant and “REBF”</a:t>
            </a:r>
          </a:p>
          <a:p>
            <a:pPr lvl="1">
              <a:lnSpc>
                <a:spcPct val="150000"/>
              </a:lnSpc>
              <a:buClr>
                <a:schemeClr val="accent6"/>
              </a:buClr>
              <a:buFont typeface="Wingdings" panose="05000000000000000000" pitchFamily="2" charset="2"/>
              <a:buChar char="§"/>
            </a:pPr>
            <a:r>
              <a:rPr lang="en-US" sz="2400" dirty="0"/>
              <a:t>Hydrant testing and maintenance</a:t>
            </a:r>
          </a:p>
          <a:p>
            <a:pPr>
              <a:lnSpc>
                <a:spcPct val="150000"/>
              </a:lnSpc>
              <a:buClr>
                <a:schemeClr val="accent6"/>
              </a:buClr>
            </a:pPr>
            <a:r>
              <a:rPr lang="en-US" sz="2600" b="1" dirty="0"/>
              <a:t>Indirect Costs (↑ $282,933) </a:t>
            </a:r>
            <a:r>
              <a:rPr lang="en-US" sz="2600" dirty="0"/>
              <a:t>– Indirect Cost Model (Black &amp; Veatch)</a:t>
            </a:r>
          </a:p>
          <a:p>
            <a:pPr>
              <a:lnSpc>
                <a:spcPct val="150000"/>
              </a:lnSpc>
              <a:buClr>
                <a:schemeClr val="accent6"/>
              </a:buClr>
            </a:pPr>
            <a:r>
              <a:rPr lang="en-US" sz="2600" b="1" dirty="0"/>
              <a:t>Bulk Chemicals (↑ $180,000)</a:t>
            </a:r>
          </a:p>
          <a:p>
            <a:pPr lvl="1">
              <a:lnSpc>
                <a:spcPct val="150000"/>
              </a:lnSpc>
              <a:buClr>
                <a:schemeClr val="accent6"/>
              </a:buClr>
            </a:pPr>
            <a:r>
              <a:rPr lang="en-US" sz="2400" dirty="0"/>
              <a:t>Address drinking water taste and odor concerns </a:t>
            </a:r>
          </a:p>
          <a:p>
            <a:pPr lvl="1">
              <a:lnSpc>
                <a:spcPct val="150000"/>
              </a:lnSpc>
              <a:buClr>
                <a:schemeClr val="accent6"/>
              </a:buClr>
            </a:pPr>
            <a:r>
              <a:rPr lang="en-US" sz="2400" dirty="0"/>
              <a:t>Porter and Brandywine Filter Plants</a:t>
            </a:r>
          </a:p>
          <a:p>
            <a:pPr lvl="1">
              <a:lnSpc>
                <a:spcPct val="150000"/>
              </a:lnSpc>
            </a:pPr>
            <a:endParaRPr lang="en-US" sz="2400" dirty="0"/>
          </a:p>
          <a:p>
            <a:pPr lvl="1">
              <a:lnSpc>
                <a:spcPct val="150000"/>
              </a:lnSpc>
              <a:buFont typeface="Wingdings" panose="05000000000000000000" pitchFamily="2" charset="2"/>
              <a:buChar char="§"/>
            </a:pPr>
            <a:endParaRPr lang="en-US" sz="2400" dirty="0"/>
          </a:p>
          <a:p>
            <a:pPr lvl="1">
              <a:lnSpc>
                <a:spcPct val="150000"/>
              </a:lnSpc>
              <a:buClr>
                <a:srgbClr val="009900"/>
              </a:buClr>
              <a:buFont typeface="Wingdings" panose="05000000000000000000" pitchFamily="2" charset="2"/>
              <a:buChar char="§"/>
            </a:pPr>
            <a:endParaRPr lang="en-US" sz="2200" dirty="0"/>
          </a:p>
          <a:p>
            <a:endParaRPr lang="en-US" sz="2400" b="1"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585910" cy="473825"/>
          </a:xfrm>
        </p:spPr>
        <p:txBody>
          <a:bodyPr>
            <a:normAutofit/>
          </a:bodyPr>
          <a:lstStyle/>
          <a:p>
            <a:r>
              <a:rPr lang="en-US" sz="2600" u="sng" dirty="0"/>
              <a:t>Major Funding Changes (Water/Sewer Fund Proposed Budget)</a:t>
            </a:r>
          </a:p>
        </p:txBody>
      </p:sp>
    </p:spTree>
    <p:extLst>
      <p:ext uri="{BB962C8B-B14F-4D97-AF65-F5344CB8AC3E}">
        <p14:creationId xmlns:p14="http://schemas.microsoft.com/office/powerpoint/2010/main" val="3059903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FA454-275E-EA8E-2365-60122763D97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3A57FE-6027-890F-D6BC-10386B69E68E}"/>
              </a:ext>
            </a:extLst>
          </p:cNvPr>
          <p:cNvSpPr>
            <a:spLocks noGrp="1"/>
          </p:cNvSpPr>
          <p:nvPr>
            <p:ph sz="half" idx="2"/>
          </p:nvPr>
        </p:nvSpPr>
        <p:spPr>
          <a:xfrm>
            <a:off x="188911" y="1758575"/>
            <a:ext cx="11140505" cy="4953121"/>
          </a:xfrm>
        </p:spPr>
        <p:txBody>
          <a:bodyPr numCol="1">
            <a:normAutofit/>
          </a:bodyPr>
          <a:lstStyle/>
          <a:p>
            <a:pPr>
              <a:lnSpc>
                <a:spcPct val="150000"/>
              </a:lnSpc>
              <a:buClr>
                <a:schemeClr val="accent6"/>
              </a:buClr>
            </a:pPr>
            <a:r>
              <a:rPr lang="en-US" sz="2600" b="1" dirty="0"/>
              <a:t>Repairs to Water Lines and Sewer Lines - Combined (↑ $147,600)</a:t>
            </a:r>
          </a:p>
          <a:p>
            <a:pPr lvl="1">
              <a:lnSpc>
                <a:spcPct val="150000"/>
              </a:lnSpc>
              <a:buClr>
                <a:schemeClr val="accent6"/>
              </a:buClr>
            </a:pPr>
            <a:r>
              <a:rPr lang="en-US" sz="2400" dirty="0"/>
              <a:t>Main breaks, valve replacements, aging infrastructures, and winter-related emergency repairs</a:t>
            </a:r>
          </a:p>
          <a:p>
            <a:pPr>
              <a:lnSpc>
                <a:spcPct val="150000"/>
              </a:lnSpc>
              <a:buClr>
                <a:schemeClr val="accent6"/>
              </a:buClr>
            </a:pPr>
            <a:r>
              <a:rPr lang="en-US" sz="2600" b="1" dirty="0"/>
              <a:t>Building Maintenance (↑ $115,600)</a:t>
            </a:r>
          </a:p>
          <a:p>
            <a:pPr lvl="1">
              <a:lnSpc>
                <a:spcPct val="150000"/>
              </a:lnSpc>
              <a:buClr>
                <a:schemeClr val="accent6"/>
              </a:buClr>
              <a:buFont typeface="Wingdings" panose="05000000000000000000" pitchFamily="2" charset="2"/>
              <a:buChar char="§"/>
            </a:pPr>
            <a:r>
              <a:rPr lang="en-US" sz="2400" dirty="0"/>
              <a:t>City/County Building &amp; Asset Management costs </a:t>
            </a:r>
          </a:p>
          <a:p>
            <a:pPr lvl="2">
              <a:lnSpc>
                <a:spcPct val="150000"/>
              </a:lnSpc>
              <a:buClr>
                <a:schemeClr val="accent6"/>
              </a:buClr>
            </a:pPr>
            <a:r>
              <a:rPr lang="en-US" sz="2400" b="1" dirty="0"/>
              <a:t> City (70%) </a:t>
            </a:r>
            <a:r>
              <a:rPr lang="en-US" sz="2400" dirty="0"/>
              <a:t>| County (30%)</a:t>
            </a:r>
            <a:endParaRPr lang="en-US" sz="2400" b="1" dirty="0"/>
          </a:p>
          <a:p>
            <a:pPr>
              <a:lnSpc>
                <a:spcPct val="150000"/>
              </a:lnSpc>
              <a:buClr>
                <a:schemeClr val="accent6"/>
              </a:buClr>
            </a:pPr>
            <a:r>
              <a:rPr lang="en-US" sz="2600" b="1" dirty="0"/>
              <a:t>Repairs to Equipment (↓ $258,000</a:t>
            </a:r>
            <a:r>
              <a:rPr lang="en-US" sz="2600" dirty="0"/>
              <a:t>) – offset Building Maintenance increase</a:t>
            </a:r>
          </a:p>
          <a:p>
            <a:pPr marL="0" indent="0">
              <a:lnSpc>
                <a:spcPct val="150000"/>
              </a:lnSpc>
              <a:buNone/>
            </a:pPr>
            <a:endParaRPr lang="en-US" sz="3000" dirty="0"/>
          </a:p>
          <a:p>
            <a:pPr marL="0" indent="0">
              <a:buNone/>
            </a:pPr>
            <a:endParaRPr lang="en-US" sz="2400" b="1" dirty="0"/>
          </a:p>
        </p:txBody>
      </p:sp>
      <p:sp>
        <p:nvSpPr>
          <p:cNvPr id="3" name="Content Placeholder 2">
            <a:extLst>
              <a:ext uri="{FF2B5EF4-FFF2-40B4-BE49-F238E27FC236}">
                <a16:creationId xmlns:a16="http://schemas.microsoft.com/office/drawing/2014/main" id="{6BBCC8A6-25AF-9E4E-5670-0BE1F76BF1B7}"/>
              </a:ext>
            </a:extLst>
          </p:cNvPr>
          <p:cNvSpPr>
            <a:spLocks noGrp="1"/>
          </p:cNvSpPr>
          <p:nvPr>
            <p:ph sz="half" idx="13"/>
          </p:nvPr>
        </p:nvSpPr>
        <p:spPr>
          <a:xfrm>
            <a:off x="188910" y="1188720"/>
            <a:ext cx="8885642" cy="473825"/>
          </a:xfrm>
        </p:spPr>
        <p:txBody>
          <a:bodyPr>
            <a:normAutofit/>
          </a:bodyPr>
          <a:lstStyle/>
          <a:p>
            <a:r>
              <a:rPr lang="en-US" u="sng" dirty="0"/>
              <a:t>Major Funding Changes (Water/Sewer Fund Proposed Budget)</a:t>
            </a:r>
          </a:p>
        </p:txBody>
      </p:sp>
    </p:spTree>
    <p:extLst>
      <p:ext uri="{BB962C8B-B14F-4D97-AF65-F5344CB8AC3E}">
        <p14:creationId xmlns:p14="http://schemas.microsoft.com/office/powerpoint/2010/main" val="247150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96E4A-9398-B933-F52A-CA4CD0EA4B4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F94A79-7987-90B0-3822-F70F220704A6}"/>
              </a:ext>
            </a:extLst>
          </p:cNvPr>
          <p:cNvSpPr>
            <a:spLocks noGrp="1"/>
          </p:cNvSpPr>
          <p:nvPr>
            <p:ph sz="half" idx="2"/>
          </p:nvPr>
        </p:nvSpPr>
        <p:spPr>
          <a:xfrm>
            <a:off x="188911" y="1758575"/>
            <a:ext cx="11277665" cy="4778749"/>
          </a:xfrm>
        </p:spPr>
        <p:txBody>
          <a:bodyPr>
            <a:normAutofit/>
          </a:bodyPr>
          <a:lstStyle/>
          <a:p>
            <a:pPr>
              <a:lnSpc>
                <a:spcPct val="150000"/>
              </a:lnSpc>
              <a:buClr>
                <a:schemeClr val="accent6"/>
              </a:buClr>
            </a:pPr>
            <a:r>
              <a:rPr lang="en-US" sz="2800" b="1" dirty="0"/>
              <a:t>Other Fees (↑ $107,000)</a:t>
            </a:r>
          </a:p>
          <a:p>
            <a:pPr lvl="1">
              <a:lnSpc>
                <a:spcPct val="150000"/>
              </a:lnSpc>
              <a:buClr>
                <a:schemeClr val="accent6"/>
              </a:buClr>
              <a:buFont typeface="Wingdings" panose="05000000000000000000" pitchFamily="2" charset="2"/>
              <a:buChar char="§"/>
            </a:pPr>
            <a:r>
              <a:rPr lang="en-US" sz="2600" dirty="0"/>
              <a:t>Stream Guage Monitoring – Elimination of State Funding (DNREC) </a:t>
            </a:r>
          </a:p>
          <a:p>
            <a:pPr lvl="1">
              <a:lnSpc>
                <a:spcPct val="150000"/>
              </a:lnSpc>
              <a:buClr>
                <a:schemeClr val="accent6"/>
              </a:buClr>
              <a:buFont typeface="Wingdings" panose="05000000000000000000" pitchFamily="2" charset="2"/>
              <a:buChar char="§"/>
            </a:pPr>
            <a:r>
              <a:rPr lang="en-US" sz="2600" dirty="0"/>
              <a:t>Meter Reading and Billing </a:t>
            </a:r>
          </a:p>
          <a:p>
            <a:pPr lvl="2">
              <a:lnSpc>
                <a:spcPct val="150000"/>
              </a:lnSpc>
              <a:buClr>
                <a:schemeClr val="accent6"/>
              </a:buClr>
            </a:pPr>
            <a:r>
              <a:rPr lang="en-US" sz="2600" dirty="0"/>
              <a:t>Quality Assurance, Quality Control, and Management Oversight</a:t>
            </a:r>
          </a:p>
          <a:p>
            <a:pPr>
              <a:lnSpc>
                <a:spcPct val="150000"/>
              </a:lnSpc>
              <a:buClr>
                <a:schemeClr val="accent6"/>
              </a:buClr>
            </a:pPr>
            <a:r>
              <a:rPr lang="en-US" sz="2800" b="1" dirty="0"/>
              <a:t>Consultants (↑ $102,550)</a:t>
            </a:r>
          </a:p>
          <a:p>
            <a:pPr lvl="1">
              <a:lnSpc>
                <a:spcPct val="150000"/>
              </a:lnSpc>
              <a:buClr>
                <a:schemeClr val="accent6"/>
              </a:buClr>
            </a:pPr>
            <a:r>
              <a:rPr lang="en-US" sz="2600" dirty="0"/>
              <a:t>Miscellaneous Fee Study (B&amp;V) – Utility Fee Schedule and Structure </a:t>
            </a:r>
          </a:p>
          <a:p>
            <a:pPr marL="457200" lvl="1" indent="0">
              <a:lnSpc>
                <a:spcPct val="150000"/>
              </a:lnSpc>
              <a:buNone/>
            </a:pPr>
            <a:endParaRPr lang="en-US" sz="2400" dirty="0"/>
          </a:p>
          <a:p>
            <a:pPr lvl="1">
              <a:lnSpc>
                <a:spcPct val="150000"/>
              </a:lnSpc>
              <a:buFont typeface="Wingdings" panose="05000000000000000000" pitchFamily="2" charset="2"/>
              <a:buChar char="§"/>
            </a:pPr>
            <a:endParaRPr lang="en-US" sz="2400" dirty="0"/>
          </a:p>
          <a:p>
            <a:pPr lvl="1">
              <a:lnSpc>
                <a:spcPct val="150000"/>
              </a:lnSpc>
              <a:buClr>
                <a:srgbClr val="009900"/>
              </a:buClr>
              <a:buFont typeface="Wingdings" panose="05000000000000000000" pitchFamily="2" charset="2"/>
              <a:buChar char="§"/>
            </a:pPr>
            <a:endParaRPr lang="en-US" sz="2200" dirty="0"/>
          </a:p>
          <a:p>
            <a:endParaRPr lang="en-US" sz="2400" b="1" dirty="0"/>
          </a:p>
          <a:p>
            <a:pPr marL="0" indent="0">
              <a:buNone/>
            </a:pPr>
            <a:endParaRPr lang="en-US" sz="2400" b="1" dirty="0"/>
          </a:p>
        </p:txBody>
      </p:sp>
      <p:sp>
        <p:nvSpPr>
          <p:cNvPr id="3" name="Content Placeholder 2">
            <a:extLst>
              <a:ext uri="{FF2B5EF4-FFF2-40B4-BE49-F238E27FC236}">
                <a16:creationId xmlns:a16="http://schemas.microsoft.com/office/drawing/2014/main" id="{458346B3-5982-5217-9653-49A52274E252}"/>
              </a:ext>
            </a:extLst>
          </p:cNvPr>
          <p:cNvSpPr>
            <a:spLocks noGrp="1"/>
          </p:cNvSpPr>
          <p:nvPr>
            <p:ph sz="half" idx="13"/>
          </p:nvPr>
        </p:nvSpPr>
        <p:spPr>
          <a:xfrm>
            <a:off x="188910" y="1188720"/>
            <a:ext cx="9585910" cy="473825"/>
          </a:xfrm>
        </p:spPr>
        <p:txBody>
          <a:bodyPr>
            <a:normAutofit/>
          </a:bodyPr>
          <a:lstStyle/>
          <a:p>
            <a:r>
              <a:rPr lang="en-US" sz="2600" u="sng" dirty="0"/>
              <a:t>Major Funding Changes (Water/Sewer Fund Proposed Budget)</a:t>
            </a:r>
          </a:p>
        </p:txBody>
      </p:sp>
    </p:spTree>
    <p:extLst>
      <p:ext uri="{BB962C8B-B14F-4D97-AF65-F5344CB8AC3E}">
        <p14:creationId xmlns:p14="http://schemas.microsoft.com/office/powerpoint/2010/main" val="290577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21067-5EB7-9DDC-04A8-A37FC945130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152ED3-A00D-1690-DEC3-7088A8F303EA}"/>
              </a:ext>
            </a:extLst>
          </p:cNvPr>
          <p:cNvSpPr>
            <a:spLocks noGrp="1"/>
          </p:cNvSpPr>
          <p:nvPr>
            <p:ph sz="half" idx="2"/>
          </p:nvPr>
        </p:nvSpPr>
        <p:spPr>
          <a:xfrm>
            <a:off x="188911" y="1758575"/>
            <a:ext cx="11277665" cy="4778749"/>
          </a:xfrm>
        </p:spPr>
        <p:txBody>
          <a:bodyPr>
            <a:normAutofit/>
          </a:bodyPr>
          <a:lstStyle/>
          <a:p>
            <a:pPr>
              <a:lnSpc>
                <a:spcPct val="150000"/>
              </a:lnSpc>
              <a:buClr>
                <a:schemeClr val="accent6"/>
              </a:buClr>
            </a:pPr>
            <a:r>
              <a:rPr lang="en-US" sz="2800" b="1" dirty="0"/>
              <a:t>Miscellaneous Charges N.O.C (↑ $61,500)</a:t>
            </a:r>
          </a:p>
          <a:p>
            <a:pPr lvl="1">
              <a:lnSpc>
                <a:spcPct val="150000"/>
              </a:lnSpc>
              <a:buClr>
                <a:schemeClr val="accent6"/>
              </a:buClr>
            </a:pPr>
            <a:r>
              <a:rPr lang="en-US" sz="2600" dirty="0"/>
              <a:t>Backflow Solutions Maintenance agreement (</a:t>
            </a:r>
            <a:r>
              <a:rPr lang="en-US" sz="2600" dirty="0" err="1"/>
              <a:t>HydroCorp</a:t>
            </a:r>
            <a:r>
              <a:rPr lang="en-US" sz="2600" dirty="0"/>
              <a:t>)</a:t>
            </a:r>
          </a:p>
          <a:p>
            <a:pPr lvl="2">
              <a:lnSpc>
                <a:spcPct val="150000"/>
              </a:lnSpc>
              <a:buClr>
                <a:schemeClr val="accent6"/>
              </a:buClr>
            </a:pPr>
            <a:r>
              <a:rPr lang="en-US" sz="2600" dirty="0"/>
              <a:t> Companion Ordinance: $150.00 Fee for Customer (Backflow Preventer)</a:t>
            </a:r>
          </a:p>
          <a:p>
            <a:pPr lvl="4">
              <a:lnSpc>
                <a:spcPct val="150000"/>
              </a:lnSpc>
              <a:buClr>
                <a:schemeClr val="accent6"/>
              </a:buClr>
            </a:pPr>
            <a:r>
              <a:rPr lang="en-US" sz="2600" dirty="0"/>
              <a:t>Ord. 26-001-0164</a:t>
            </a:r>
          </a:p>
          <a:p>
            <a:pPr>
              <a:lnSpc>
                <a:spcPct val="150000"/>
              </a:lnSpc>
              <a:buClr>
                <a:schemeClr val="accent6"/>
              </a:buClr>
            </a:pPr>
            <a:r>
              <a:rPr lang="en-US" sz="2800" b="1" dirty="0"/>
              <a:t>Debt Service (↑ $625,150)</a:t>
            </a:r>
          </a:p>
          <a:p>
            <a:pPr lvl="1">
              <a:lnSpc>
                <a:spcPct val="150000"/>
              </a:lnSpc>
              <a:buClr>
                <a:schemeClr val="accent6"/>
              </a:buClr>
            </a:pPr>
            <a:r>
              <a:rPr lang="en-US" sz="2600" dirty="0"/>
              <a:t>New Debt Service Schedule – December 2025 Bond Issuance</a:t>
            </a:r>
          </a:p>
          <a:p>
            <a:pPr marL="457200" lvl="1" indent="0">
              <a:lnSpc>
                <a:spcPct val="150000"/>
              </a:lnSpc>
              <a:buNone/>
            </a:pPr>
            <a:endParaRPr lang="en-US" sz="2400" dirty="0"/>
          </a:p>
          <a:p>
            <a:pPr lvl="1">
              <a:lnSpc>
                <a:spcPct val="150000"/>
              </a:lnSpc>
              <a:buFont typeface="Wingdings" panose="05000000000000000000" pitchFamily="2" charset="2"/>
              <a:buChar char="§"/>
            </a:pPr>
            <a:endParaRPr lang="en-US" sz="2400" dirty="0"/>
          </a:p>
          <a:p>
            <a:pPr lvl="1">
              <a:lnSpc>
                <a:spcPct val="150000"/>
              </a:lnSpc>
              <a:buClr>
                <a:srgbClr val="009900"/>
              </a:buClr>
              <a:buFont typeface="Wingdings" panose="05000000000000000000" pitchFamily="2" charset="2"/>
              <a:buChar char="§"/>
            </a:pPr>
            <a:endParaRPr lang="en-US" sz="2200" dirty="0"/>
          </a:p>
          <a:p>
            <a:endParaRPr lang="en-US" sz="2400" b="1" dirty="0"/>
          </a:p>
          <a:p>
            <a:pPr marL="0" indent="0">
              <a:buNone/>
            </a:pPr>
            <a:endParaRPr lang="en-US" sz="2400" b="1" dirty="0"/>
          </a:p>
        </p:txBody>
      </p:sp>
      <p:sp>
        <p:nvSpPr>
          <p:cNvPr id="3" name="Content Placeholder 2">
            <a:extLst>
              <a:ext uri="{FF2B5EF4-FFF2-40B4-BE49-F238E27FC236}">
                <a16:creationId xmlns:a16="http://schemas.microsoft.com/office/drawing/2014/main" id="{B15C2F96-EA19-AC30-8747-A03473DA94FC}"/>
              </a:ext>
            </a:extLst>
          </p:cNvPr>
          <p:cNvSpPr>
            <a:spLocks noGrp="1"/>
          </p:cNvSpPr>
          <p:nvPr>
            <p:ph sz="half" idx="13"/>
          </p:nvPr>
        </p:nvSpPr>
        <p:spPr>
          <a:xfrm>
            <a:off x="188910" y="1188720"/>
            <a:ext cx="9585910" cy="473825"/>
          </a:xfrm>
        </p:spPr>
        <p:txBody>
          <a:bodyPr>
            <a:normAutofit/>
          </a:bodyPr>
          <a:lstStyle/>
          <a:p>
            <a:r>
              <a:rPr lang="en-US" sz="2600" u="sng" dirty="0"/>
              <a:t>Major Funding Changes (Water/Sewer Fund Proposed Budget)</a:t>
            </a:r>
          </a:p>
        </p:txBody>
      </p:sp>
    </p:spTree>
    <p:extLst>
      <p:ext uri="{BB962C8B-B14F-4D97-AF65-F5344CB8AC3E}">
        <p14:creationId xmlns:p14="http://schemas.microsoft.com/office/powerpoint/2010/main" val="104505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60326" y="1846052"/>
            <a:ext cx="11355079" cy="4856673"/>
          </a:xfrm>
        </p:spPr>
        <p:txBody>
          <a:bodyPr>
            <a:normAutofit/>
          </a:bodyPr>
          <a:lstStyle/>
          <a:p>
            <a:pPr marL="0" indent="0">
              <a:buNone/>
            </a:pPr>
            <a:r>
              <a:rPr lang="en-US" dirty="0"/>
              <a:t>The mission of the Department of Public Works is to operate, maintain and improve City infrastructure with a commitment to excellence, ensuring superior service to our customers while advancing environmental sustainability for a resilient future for Wilmington. </a:t>
            </a:r>
          </a:p>
          <a:p>
            <a:pPr marL="0" indent="0">
              <a:buNone/>
            </a:pPr>
            <a:r>
              <a:rPr lang="en-US" dirty="0"/>
              <a:t> The Water/Sewer/Stormwater Utility consists of:</a:t>
            </a:r>
          </a:p>
          <a:p>
            <a:pPr lvl="1"/>
            <a:r>
              <a:rPr lang="en-US" dirty="0"/>
              <a:t>Approximately 108,000 customers inside and outside of the City</a:t>
            </a:r>
          </a:p>
          <a:p>
            <a:pPr lvl="1"/>
            <a:r>
              <a:rPr lang="en-US" dirty="0"/>
              <a:t>Porter &amp; Brandywine Water Treatment Plants that produce an average of 16 million gallons per day of drinking water</a:t>
            </a:r>
          </a:p>
          <a:p>
            <a:pPr lvl="1"/>
            <a:r>
              <a:rPr lang="en-US" dirty="0"/>
              <a:t>420+ miles of water transmission and distribution mains</a:t>
            </a:r>
          </a:p>
          <a:p>
            <a:pPr lvl="1"/>
            <a:r>
              <a:rPr lang="en-US" dirty="0"/>
              <a:t>370+ miles of sewer and stormwater mains</a:t>
            </a:r>
          </a:p>
          <a:p>
            <a:pPr lvl="1"/>
            <a:r>
              <a:rPr lang="en-US" dirty="0"/>
              <a:t>Regional wastewater treatment plant servicing residents and business north of the C&amp;D canal and part of SE Pennsylvania, approximately 600,000 customers  </a:t>
            </a:r>
          </a:p>
          <a:p>
            <a:pPr lvl="1"/>
            <a:r>
              <a:rPr lang="en-US" dirty="0"/>
              <a:t>Combined Sewer Management Program that captures more than 80% of stormwater run-off within the City</a:t>
            </a:r>
          </a:p>
        </p:txBody>
      </p:sp>
      <p:sp>
        <p:nvSpPr>
          <p:cNvPr id="3" name="Content Placeholder 2">
            <a:extLst>
              <a:ext uri="{FF2B5EF4-FFF2-40B4-BE49-F238E27FC236}">
                <a16:creationId xmlns:a16="http://schemas.microsoft.com/office/drawing/2014/main" id="{F4EFBBD0-A578-4288-8AC7-543848415734}"/>
              </a:ext>
            </a:extLst>
          </p:cNvPr>
          <p:cNvSpPr>
            <a:spLocks noGrp="1"/>
          </p:cNvSpPr>
          <p:nvPr>
            <p:ph sz="half" idx="13"/>
          </p:nvPr>
        </p:nvSpPr>
        <p:spPr>
          <a:xfrm>
            <a:off x="666998" y="1278530"/>
            <a:ext cx="10741737" cy="473825"/>
          </a:xfrm>
        </p:spPr>
        <p:txBody>
          <a:bodyPr>
            <a:normAutofit/>
          </a:bodyPr>
          <a:lstStyle/>
          <a:p>
            <a:pPr algn="ctr"/>
            <a:r>
              <a:rPr lang="en-US" dirty="0"/>
              <a:t>DEPARTMENT OF PUBLIC WORKS</a:t>
            </a:r>
          </a:p>
        </p:txBody>
      </p:sp>
    </p:spTree>
    <p:extLst>
      <p:ext uri="{BB962C8B-B14F-4D97-AF65-F5344CB8AC3E}">
        <p14:creationId xmlns:p14="http://schemas.microsoft.com/office/powerpoint/2010/main" val="1785633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233915" y="1645347"/>
            <a:ext cx="11398104" cy="4957472"/>
          </a:xfrm>
        </p:spPr>
        <p:txBody>
          <a:bodyPr>
            <a:normAutofit/>
          </a:bodyPr>
          <a:lstStyle/>
          <a:p>
            <a:pPr marL="0" indent="0">
              <a:buNone/>
            </a:pPr>
            <a:r>
              <a:rPr lang="en-US" b="1" u="sng" dirty="0"/>
              <a:t>Vision</a:t>
            </a:r>
            <a:r>
              <a:rPr lang="en-US" dirty="0"/>
              <a:t> </a:t>
            </a:r>
          </a:p>
          <a:p>
            <a:pPr marL="0" indent="0">
              <a:buNone/>
            </a:pPr>
            <a:r>
              <a:rPr lang="en-US" sz="2000" dirty="0"/>
              <a:t>To manage our utility and resources to meet evolving regulatory requirements, water supply needs and customer expectations in the future.</a:t>
            </a:r>
          </a:p>
          <a:p>
            <a:pPr marL="0" indent="0">
              <a:buNone/>
            </a:pPr>
            <a:endParaRPr lang="en-US" dirty="0"/>
          </a:p>
          <a:p>
            <a:pPr marL="0" indent="0">
              <a:buNone/>
            </a:pPr>
            <a:r>
              <a:rPr lang="en-US" b="1" u="sng" dirty="0"/>
              <a:t>Priorities for FY 2026 – Water/Sewer Fund</a:t>
            </a:r>
          </a:p>
          <a:p>
            <a:pPr lvl="1"/>
            <a:r>
              <a:rPr lang="en-US" dirty="0"/>
              <a:t>Provide customers with safe, reliable water, wastewater and stormwater mitigation services, and continue 100% compliance with regulatory requirements.</a:t>
            </a:r>
          </a:p>
          <a:p>
            <a:pPr lvl="1"/>
            <a:r>
              <a:rPr lang="en-US" dirty="0"/>
              <a:t>Comply with forthcoming regulations from the EPA and Delaware Office of Drinking Water which include:</a:t>
            </a:r>
          </a:p>
          <a:p>
            <a:pPr lvl="2"/>
            <a:r>
              <a:rPr lang="en-US" sz="1800" dirty="0"/>
              <a:t>Prepare for compliance with EPA PFAS regulations</a:t>
            </a:r>
          </a:p>
          <a:p>
            <a:pPr lvl="2"/>
            <a:r>
              <a:rPr lang="en-US" sz="1800" dirty="0"/>
              <a:t>Complete a service line inventory and replacement plan under the Lead and Copper Revised Rule</a:t>
            </a:r>
          </a:p>
          <a:p>
            <a:pPr lvl="1"/>
            <a:r>
              <a:rPr lang="en-US" dirty="0"/>
              <a:t>Maintaining a standard of exceptional integrity, honor, and respect through open communication and accessibility.</a:t>
            </a:r>
          </a:p>
        </p:txBody>
      </p:sp>
    </p:spTree>
    <p:extLst>
      <p:ext uri="{BB962C8B-B14F-4D97-AF65-F5344CB8AC3E}">
        <p14:creationId xmlns:p14="http://schemas.microsoft.com/office/powerpoint/2010/main" val="787040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93405" y="1276447"/>
            <a:ext cx="10047767" cy="5260877"/>
          </a:xfrm>
        </p:spPr>
        <p:txBody>
          <a:bodyPr>
            <a:normAutofit/>
          </a:bodyPr>
          <a:lstStyle/>
          <a:p>
            <a:pPr marL="0" indent="0">
              <a:buNone/>
            </a:pPr>
            <a:r>
              <a:rPr lang="en-US" b="1" u="sng" dirty="0"/>
              <a:t>Performance Measures</a:t>
            </a:r>
            <a:endParaRPr lang="en-US" dirty="0"/>
          </a:p>
          <a:p>
            <a:pPr lvl="1"/>
            <a:r>
              <a:rPr lang="en-US" dirty="0"/>
              <a:t>The 3 major performance measures for the utility include:</a:t>
            </a:r>
          </a:p>
          <a:p>
            <a:pPr lvl="2"/>
            <a:r>
              <a:rPr lang="en-US" sz="1800" dirty="0"/>
              <a:t>Number of non-compliance events that must be reported to a state or federal agency, such as: CSO overflows, NPDES violations, Boil Water Advisories, Safe Drinking Water Act violations</a:t>
            </a:r>
          </a:p>
          <a:p>
            <a:pPr lvl="2"/>
            <a:r>
              <a:rPr lang="en-US" sz="1800" dirty="0"/>
              <a:t>Length of time a customer is without water, measured in hours</a:t>
            </a:r>
          </a:p>
          <a:p>
            <a:pPr lvl="2"/>
            <a:r>
              <a:rPr lang="en-US" sz="1800" dirty="0"/>
              <a:t>Number of water quality complaints</a:t>
            </a:r>
          </a:p>
          <a:p>
            <a:pPr marL="0" indent="0">
              <a:buNone/>
            </a:pPr>
            <a:endParaRPr lang="en-US" dirty="0"/>
          </a:p>
        </p:txBody>
      </p:sp>
    </p:spTree>
    <p:extLst>
      <p:ext uri="{BB962C8B-B14F-4D97-AF65-F5344CB8AC3E}">
        <p14:creationId xmlns:p14="http://schemas.microsoft.com/office/powerpoint/2010/main" val="3095191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761568-DD17-416F-BBBA-916D698E485F}"/>
              </a:ext>
            </a:extLst>
          </p:cNvPr>
          <p:cNvSpPr>
            <a:spLocks noGrp="1"/>
          </p:cNvSpPr>
          <p:nvPr>
            <p:ph sz="half" idx="2"/>
          </p:nvPr>
        </p:nvSpPr>
        <p:spPr>
          <a:xfrm>
            <a:off x="1326594" y="1630984"/>
            <a:ext cx="8534399" cy="4778749"/>
          </a:xfrm>
        </p:spPr>
        <p:txBody>
          <a:bodyPr>
            <a:normAutofit/>
          </a:bodyPr>
          <a:lstStyle/>
          <a:p>
            <a:pPr marL="0" indent="0" algn="ctr">
              <a:buNone/>
            </a:pPr>
            <a:r>
              <a:rPr lang="en-US" sz="7200" dirty="0"/>
              <a:t>City Council Questions</a:t>
            </a:r>
          </a:p>
        </p:txBody>
      </p:sp>
    </p:spTree>
    <p:extLst>
      <p:ext uri="{BB962C8B-B14F-4D97-AF65-F5344CB8AC3E}">
        <p14:creationId xmlns:p14="http://schemas.microsoft.com/office/powerpoint/2010/main" val="1753894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8DD62C-5940-4602-B737-26A0CD6A913B}"/>
              </a:ext>
            </a:extLst>
          </p:cNvPr>
          <p:cNvSpPr>
            <a:spLocks noGrp="1"/>
          </p:cNvSpPr>
          <p:nvPr>
            <p:ph sz="half" idx="2"/>
          </p:nvPr>
        </p:nvSpPr>
        <p:spPr>
          <a:xfrm>
            <a:off x="404037" y="1758575"/>
            <a:ext cx="10954353" cy="4778749"/>
          </a:xfrm>
        </p:spPr>
        <p:txBody>
          <a:bodyPr>
            <a:normAutofit/>
          </a:bodyPr>
          <a:lstStyle/>
          <a:p>
            <a:pPr marL="0" indent="0">
              <a:buNone/>
            </a:pPr>
            <a:r>
              <a:rPr lang="en-US" dirty="0"/>
              <a:t>Council has a fiduciary duty to ensure the water sewer fund is solvent and has the necessary funding and adequate resources to support the city’s largest asset. Please discuss the following:</a:t>
            </a:r>
          </a:p>
          <a:p>
            <a:pPr marL="457200" indent="-457200">
              <a:buFont typeface="+mj-lt"/>
              <a:buAutoNum type="alphaLcPeriod"/>
            </a:pPr>
            <a:r>
              <a:rPr lang="en-US" sz="2000" dirty="0"/>
              <a:t>Explain the correlation of </a:t>
            </a:r>
            <a:r>
              <a:rPr lang="en-US" sz="2000" b="1" u="sng" dirty="0"/>
              <a:t>$9M </a:t>
            </a:r>
            <a:r>
              <a:rPr lang="en-US" sz="2000" dirty="0"/>
              <a:t>for Indirect Cost, up </a:t>
            </a:r>
            <a:r>
              <a:rPr lang="en-US" sz="2000" b="1" u="sng" dirty="0"/>
              <a:t>$550K</a:t>
            </a:r>
            <a:r>
              <a:rPr lang="en-US" sz="2000" dirty="0"/>
              <a:t>, to the proposed </a:t>
            </a:r>
            <a:r>
              <a:rPr lang="en-US" sz="2000" b="1" u="sng" dirty="0"/>
              <a:t>9.95% </a:t>
            </a:r>
            <a:r>
              <a:rPr lang="en-US" sz="2000" dirty="0"/>
              <a:t>increase for water, sewer, and stormwater rates.</a:t>
            </a:r>
          </a:p>
        </p:txBody>
      </p:sp>
      <p:sp>
        <p:nvSpPr>
          <p:cNvPr id="3" name="Content Placeholder 2">
            <a:extLst>
              <a:ext uri="{FF2B5EF4-FFF2-40B4-BE49-F238E27FC236}">
                <a16:creationId xmlns:a16="http://schemas.microsoft.com/office/drawing/2014/main" id="{B72926B9-9A6E-4A31-84FF-7BE50F57B01D}"/>
              </a:ext>
            </a:extLst>
          </p:cNvPr>
          <p:cNvSpPr>
            <a:spLocks noGrp="1"/>
          </p:cNvSpPr>
          <p:nvPr>
            <p:ph sz="half" idx="13"/>
          </p:nvPr>
        </p:nvSpPr>
        <p:spPr>
          <a:xfrm>
            <a:off x="188911" y="1188720"/>
            <a:ext cx="8534399" cy="473825"/>
          </a:xfrm>
        </p:spPr>
        <p:txBody>
          <a:bodyPr>
            <a:normAutofit/>
          </a:bodyPr>
          <a:lstStyle/>
          <a:p>
            <a:r>
              <a:rPr lang="en-US" sz="2400" dirty="0"/>
              <a:t>Question 1 – Water/Sewer Fund</a:t>
            </a:r>
          </a:p>
          <a:p>
            <a:endParaRPr lang="en-US" dirty="0"/>
          </a:p>
        </p:txBody>
      </p:sp>
    </p:spTree>
    <p:extLst>
      <p:ext uri="{BB962C8B-B14F-4D97-AF65-F5344CB8AC3E}">
        <p14:creationId xmlns:p14="http://schemas.microsoft.com/office/powerpoint/2010/main" val="2927064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0C6DC9-7E6F-32EB-B44B-ED1E805490C5}"/>
              </a:ext>
            </a:extLst>
          </p:cNvPr>
          <p:cNvSpPr>
            <a:spLocks noGrp="1"/>
          </p:cNvSpPr>
          <p:nvPr>
            <p:ph sz="half" idx="2"/>
          </p:nvPr>
        </p:nvSpPr>
        <p:spPr>
          <a:xfrm>
            <a:off x="319489" y="1758575"/>
            <a:ext cx="11402458" cy="4873579"/>
          </a:xfrm>
        </p:spPr>
        <p:txBody>
          <a:bodyPr>
            <a:normAutofit lnSpcReduction="10000"/>
          </a:bodyPr>
          <a:lstStyle/>
          <a:p>
            <a:pPr lvl="1"/>
            <a:r>
              <a:rPr lang="en-US" sz="1800" dirty="0">
                <a:effectLst/>
                <a:ea typeface="Aptos" panose="020B0004020202020204" pitchFamily="34" charset="0"/>
                <a:cs typeface="Aptos" panose="020B0004020202020204" pitchFamily="34" charset="0"/>
              </a:rPr>
              <a:t>Comprehensive indirect cost allocation studies are commonly performed once every five years or so and/or whenever there are any material departmental changes within a municipal government’s organizational structure. The comprehensive study helps define an allocation plan which is then used by municipalities to update and allocate indirect cost budgets to the enterprise fund departments.</a:t>
            </a:r>
            <a:endParaRPr lang="en-US" sz="1800" dirty="0">
              <a:effectLst/>
              <a:ea typeface="Times New Roman" panose="02020603050405020304" pitchFamily="18" charset="0"/>
              <a:cs typeface="Aptos" panose="020B0004020202020204" pitchFamily="34" charset="0"/>
            </a:endParaRPr>
          </a:p>
          <a:p>
            <a:pPr lvl="1"/>
            <a:r>
              <a:rPr lang="en-US" sz="1800" dirty="0">
                <a:effectLst/>
                <a:ea typeface="Aptos" panose="020B0004020202020204" pitchFamily="34" charset="0"/>
                <a:cs typeface="Aptos" panose="020B0004020202020204" pitchFamily="34" charset="0"/>
              </a:rPr>
              <a:t>OMB uses its Indirect Cost Allocation Plan to first determine the O&amp;M indirect cost budget allocation for each direct division of the 421 Water/Sewer Fund. Then, the water, sewer, stormwater O&amp;M costs inclusive of the indirect costs along with all other revenue requirements (such as capital costs and reserves) determine the level of annual rate increases that are needed. Therefore, while the O&amp;M indirect costs allocated each year to the water, sewer, and stormwater utilities are an integral part of the total water/sewer fund cost increases, the magnitude of the allocated indirect cost increase could be higher or lower than the annual water/sewer and stormwater rate increases.</a:t>
            </a:r>
          </a:p>
          <a:p>
            <a:pPr lvl="1"/>
            <a:r>
              <a:rPr lang="en-US" sz="1800" dirty="0">
                <a:effectLst/>
                <a:ea typeface="Aptos" panose="020B0004020202020204" pitchFamily="34" charset="0"/>
                <a:cs typeface="Aptos" panose="020B0004020202020204" pitchFamily="34" charset="0"/>
              </a:rPr>
              <a:t>The indirect cost allocation (referred also as pricing of internal services) is a governmental best practice that is adopted widely in the public sector, where an Internal Service Fund and/or General Fund provides services to an Enterprise Fund. Therefore, the operating budgets of water/sewer utilities include indirect costs. Attached are a couple of resources that provide an overview of governmental best practices for determining and allocating indirect costs to enterprise fund departments. </a:t>
            </a:r>
          </a:p>
          <a:p>
            <a:pPr marL="457200" lvl="1" indent="0">
              <a:buNone/>
            </a:pPr>
            <a:endParaRPr lang="en-US" sz="1800" dirty="0">
              <a:effectLst/>
              <a:ea typeface="Aptos" panose="020B0004020202020204" pitchFamily="34" charset="0"/>
              <a:cs typeface="Aptos" panose="020B0004020202020204" pitchFamily="34" charset="0"/>
            </a:endParaRPr>
          </a:p>
          <a:p>
            <a:pPr marL="457200" lvl="1" indent="0">
              <a:buNone/>
            </a:pPr>
            <a:r>
              <a:rPr lang="en-US" sz="1800" u="sng" dirty="0">
                <a:solidFill>
                  <a:srgbClr val="467886"/>
                </a:solidFill>
                <a:effectLst/>
                <a:ea typeface="Aptos" panose="020B0004020202020204" pitchFamily="34" charset="0"/>
                <a:cs typeface="Aptos" panose="020B0004020202020204" pitchFamily="34" charset="0"/>
                <a:hlinkClick r:id="rId2"/>
              </a:rPr>
              <a:t>Pricing Internal Services [gfoa.org]</a:t>
            </a:r>
            <a:r>
              <a:rPr lang="en-US" sz="1800" dirty="0">
                <a:effectLst/>
                <a:ea typeface="Aptos" panose="020B0004020202020204" pitchFamily="34" charset="0"/>
                <a:cs typeface="Aptos" panose="020B0004020202020204" pitchFamily="34" charset="0"/>
              </a:rPr>
              <a:t>  (GFOA website)</a:t>
            </a:r>
            <a:endParaRPr lang="en-US" sz="1800" dirty="0">
              <a:effectLst/>
              <a:ea typeface="Times New Roman" panose="02020603050405020304" pitchFamily="18" charset="0"/>
              <a:cs typeface="Aptos" panose="020B0004020202020204" pitchFamily="34" charset="0"/>
            </a:endParaRPr>
          </a:p>
          <a:p>
            <a:pPr marL="457200" indent="0">
              <a:buNone/>
            </a:pPr>
            <a:r>
              <a:rPr lang="en-US" sz="1800" u="sng" dirty="0">
                <a:solidFill>
                  <a:srgbClr val="467886"/>
                </a:solidFill>
                <a:effectLst/>
                <a:ea typeface="Aptos" panose="020B0004020202020204" pitchFamily="34" charset="0"/>
                <a:cs typeface="Aptos" panose="020B0004020202020204" pitchFamily="34" charset="0"/>
                <a:hlinkClick r:id="rId3"/>
              </a:rPr>
              <a:t>Highly Recommended: Sound Practices for Calculating Enterprise Fund Indirect Costs | Mass.gov [mass.gov]</a:t>
            </a:r>
            <a:r>
              <a:rPr lang="en-US" sz="1800" dirty="0">
                <a:effectLst/>
                <a:ea typeface="Aptos" panose="020B0004020202020204" pitchFamily="34" charset="0"/>
                <a:cs typeface="Aptos" panose="020B0004020202020204" pitchFamily="34" charset="0"/>
              </a:rPr>
              <a:t>   (Commonwealth of Massachusetts)</a:t>
            </a:r>
            <a:endParaRPr lang="en-US" sz="1800" dirty="0">
              <a:effectLst/>
              <a:ea typeface="Times New Roman" panose="02020603050405020304" pitchFamily="18" charset="0"/>
              <a:cs typeface="Aptos" panose="020B0004020202020204" pitchFamily="34" charset="0"/>
            </a:endParaRPr>
          </a:p>
          <a:p>
            <a:pPr marL="457200" lvl="1" indent="0">
              <a:buNone/>
            </a:pPr>
            <a:endParaRPr lang="en-US" sz="1800" dirty="0">
              <a:effectLst/>
              <a:ea typeface="Times New Roman" panose="02020603050405020304" pitchFamily="18" charset="0"/>
              <a:cs typeface="Aptos" panose="020B0004020202020204" pitchFamily="34" charset="0"/>
            </a:endParaRPr>
          </a:p>
          <a:p>
            <a:pPr lvl="1"/>
            <a:endParaRPr lang="en-US" sz="1800" dirty="0">
              <a:effectLst/>
              <a:latin typeface="Aptos" panose="020B0004020202020204" pitchFamily="34" charset="0"/>
              <a:ea typeface="Times New Roman" panose="02020603050405020304" pitchFamily="18" charset="0"/>
              <a:cs typeface="Aptos" panose="020B0004020202020204" pitchFamily="34" charset="0"/>
            </a:endParaRPr>
          </a:p>
          <a:p>
            <a:pPr lvl="1"/>
            <a:endParaRPr lang="en-US" sz="2200" i="1" dirty="0"/>
          </a:p>
        </p:txBody>
      </p:sp>
      <p:sp>
        <p:nvSpPr>
          <p:cNvPr id="3" name="Content Placeholder 2">
            <a:extLst>
              <a:ext uri="{FF2B5EF4-FFF2-40B4-BE49-F238E27FC236}">
                <a16:creationId xmlns:a16="http://schemas.microsoft.com/office/drawing/2014/main" id="{5BA7CE0F-BCE4-9123-1657-764817642FD0}"/>
              </a:ext>
            </a:extLst>
          </p:cNvPr>
          <p:cNvSpPr>
            <a:spLocks noGrp="1"/>
          </p:cNvSpPr>
          <p:nvPr>
            <p:ph sz="half" idx="13"/>
          </p:nvPr>
        </p:nvSpPr>
        <p:spPr>
          <a:xfrm>
            <a:off x="188911" y="1188720"/>
            <a:ext cx="10241629" cy="473825"/>
          </a:xfrm>
        </p:spPr>
        <p:txBody>
          <a:bodyPr/>
          <a:lstStyle/>
          <a:p>
            <a:pPr algn="ctr"/>
            <a:r>
              <a:rPr lang="en-US" dirty="0"/>
              <a:t>Indirect Costs</a:t>
            </a:r>
          </a:p>
        </p:txBody>
      </p:sp>
    </p:spTree>
    <p:extLst>
      <p:ext uri="{BB962C8B-B14F-4D97-AF65-F5344CB8AC3E}">
        <p14:creationId xmlns:p14="http://schemas.microsoft.com/office/powerpoint/2010/main" val="873929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8DD62C-5940-4602-B737-26A0CD6A913B}"/>
              </a:ext>
            </a:extLst>
          </p:cNvPr>
          <p:cNvSpPr>
            <a:spLocks noGrp="1"/>
          </p:cNvSpPr>
          <p:nvPr>
            <p:ph sz="half" idx="2"/>
          </p:nvPr>
        </p:nvSpPr>
        <p:spPr>
          <a:xfrm>
            <a:off x="425302" y="1758575"/>
            <a:ext cx="9941442" cy="4778749"/>
          </a:xfrm>
        </p:spPr>
        <p:txBody>
          <a:bodyPr>
            <a:normAutofit/>
          </a:bodyPr>
          <a:lstStyle/>
          <a:p>
            <a:pPr marL="0" indent="0">
              <a:buNone/>
            </a:pPr>
            <a:r>
              <a:rPr lang="en-US" dirty="0"/>
              <a:t>The Resilient Wilmington Report was done July 2025, please share if this budget provides funding and resources to address the following:</a:t>
            </a:r>
          </a:p>
          <a:p>
            <a:pPr marL="457200" indent="-457200">
              <a:buFont typeface="+mj-lt"/>
              <a:buAutoNum type="alphaLcPeriod"/>
            </a:pPr>
            <a:r>
              <a:rPr lang="en-US" sz="2000" dirty="0"/>
              <a:t>Greenhouse Gas Reduction Initiative</a:t>
            </a:r>
          </a:p>
          <a:p>
            <a:pPr marL="457200" indent="-457200">
              <a:buFont typeface="+mj-lt"/>
              <a:buAutoNum type="alphaLcPeriod"/>
            </a:pPr>
            <a:r>
              <a:rPr lang="en-US" sz="2000" dirty="0"/>
              <a:t>Flood &amp; Heat Resilience Infrastructure Improvements</a:t>
            </a:r>
          </a:p>
          <a:p>
            <a:pPr marL="457200" indent="-457200">
              <a:buFont typeface="+mj-lt"/>
              <a:buAutoNum type="alphaLcPeriod"/>
            </a:pPr>
            <a:r>
              <a:rPr lang="en-US" sz="2000" dirty="0"/>
              <a:t>Community Outreach &amp; Capacity Building</a:t>
            </a:r>
          </a:p>
        </p:txBody>
      </p:sp>
      <p:sp>
        <p:nvSpPr>
          <p:cNvPr id="3" name="Content Placeholder 2">
            <a:extLst>
              <a:ext uri="{FF2B5EF4-FFF2-40B4-BE49-F238E27FC236}">
                <a16:creationId xmlns:a16="http://schemas.microsoft.com/office/drawing/2014/main" id="{B72926B9-9A6E-4A31-84FF-7BE50F57B01D}"/>
              </a:ext>
            </a:extLst>
          </p:cNvPr>
          <p:cNvSpPr>
            <a:spLocks noGrp="1"/>
          </p:cNvSpPr>
          <p:nvPr>
            <p:ph sz="half" idx="13"/>
          </p:nvPr>
        </p:nvSpPr>
        <p:spPr>
          <a:xfrm>
            <a:off x="188911" y="1188720"/>
            <a:ext cx="8534399" cy="473825"/>
          </a:xfrm>
        </p:spPr>
        <p:txBody>
          <a:bodyPr>
            <a:normAutofit/>
          </a:bodyPr>
          <a:lstStyle/>
          <a:p>
            <a:r>
              <a:rPr lang="en-US" dirty="0"/>
              <a:t>Question 2 – Water/Sewer Fund</a:t>
            </a:r>
          </a:p>
          <a:p>
            <a:endParaRPr lang="en-US" dirty="0"/>
          </a:p>
        </p:txBody>
      </p:sp>
    </p:spTree>
    <p:extLst>
      <p:ext uri="{BB962C8B-B14F-4D97-AF65-F5344CB8AC3E}">
        <p14:creationId xmlns:p14="http://schemas.microsoft.com/office/powerpoint/2010/main" val="1083112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0D70B7-0603-39DA-481F-4462F2E389DE}"/>
              </a:ext>
            </a:extLst>
          </p:cNvPr>
          <p:cNvSpPr>
            <a:spLocks noGrp="1"/>
          </p:cNvSpPr>
          <p:nvPr>
            <p:ph sz="half" idx="2"/>
          </p:nvPr>
        </p:nvSpPr>
        <p:spPr>
          <a:xfrm>
            <a:off x="188909" y="1613140"/>
            <a:ext cx="11318729" cy="5041049"/>
          </a:xfrm>
        </p:spPr>
        <p:txBody>
          <a:bodyPr>
            <a:normAutofit lnSpcReduction="10000"/>
          </a:bodyPr>
          <a:lstStyle/>
          <a:p>
            <a:pPr lvl="1">
              <a:lnSpc>
                <a:spcPct val="110000"/>
              </a:lnSpc>
            </a:pPr>
            <a:r>
              <a:rPr lang="en-US" dirty="0"/>
              <a:t>Greenhouse Gas Reduction Initiative</a:t>
            </a:r>
          </a:p>
          <a:p>
            <a:pPr lvl="2">
              <a:lnSpc>
                <a:spcPct val="110000"/>
              </a:lnSpc>
            </a:pPr>
            <a:r>
              <a:rPr lang="en-US" sz="1800" dirty="0"/>
              <a:t>The budget for Resilient Wilmington covers the generation of, and updates to, the Resilient Wilmington Report.  It also covers coordination activities with the Interdepartmental Resilient Wilmington Working group. Resiliency related projects have different budget line items in the Department and Divisions which initiate the project work.</a:t>
            </a:r>
          </a:p>
          <a:p>
            <a:pPr lvl="1">
              <a:lnSpc>
                <a:spcPct val="110000"/>
              </a:lnSpc>
            </a:pPr>
            <a:r>
              <a:rPr lang="en-US" dirty="0"/>
              <a:t>Flood &amp; Heat Resilience Infrastructure Improvements</a:t>
            </a:r>
          </a:p>
          <a:p>
            <a:pPr lvl="2">
              <a:lnSpc>
                <a:spcPct val="120000"/>
              </a:lnSpc>
            </a:pPr>
            <a:r>
              <a:rPr lang="en-US" sz="1800" dirty="0"/>
              <a:t>Flood and Heat Resiliency projects are funded in the Department and Divisions which initiate the project work. </a:t>
            </a:r>
          </a:p>
          <a:p>
            <a:pPr lvl="2">
              <a:lnSpc>
                <a:spcPct val="120000"/>
              </a:lnSpc>
            </a:pPr>
            <a:r>
              <a:rPr lang="en-US" sz="1800" dirty="0"/>
              <a:t>DPW is pursuing grant funding (FEMA and/or USACE) for Flood Resilience Improvements for Northeast Wilmington based upon the recommendations of the Lower Brandywine Flood Study. The Final Study report is in draft form and will be released in the next 4-8 weeks.</a:t>
            </a:r>
          </a:p>
          <a:p>
            <a:pPr lvl="1">
              <a:lnSpc>
                <a:spcPct val="110000"/>
              </a:lnSpc>
            </a:pPr>
            <a:r>
              <a:rPr lang="en-US" dirty="0"/>
              <a:t>Community Outreach &amp; Capacity Building</a:t>
            </a:r>
          </a:p>
          <a:p>
            <a:pPr lvl="2">
              <a:lnSpc>
                <a:spcPct val="130000"/>
              </a:lnSpc>
            </a:pPr>
            <a:r>
              <a:rPr lang="en-US" sz="1800" dirty="0"/>
              <a:t>Community Outreach &amp; Capacity Building is primarily accomplished with internal staffing and is supplemented with Resilient Wilmington funding and collaboration with the Partnership for the Delaware Estuary.</a:t>
            </a:r>
          </a:p>
        </p:txBody>
      </p:sp>
      <p:sp>
        <p:nvSpPr>
          <p:cNvPr id="3" name="Content Placeholder 2">
            <a:extLst>
              <a:ext uri="{FF2B5EF4-FFF2-40B4-BE49-F238E27FC236}">
                <a16:creationId xmlns:a16="http://schemas.microsoft.com/office/drawing/2014/main" id="{EE34972F-8F7F-76AD-D94C-1370ECF6991A}"/>
              </a:ext>
            </a:extLst>
          </p:cNvPr>
          <p:cNvSpPr>
            <a:spLocks noGrp="1"/>
          </p:cNvSpPr>
          <p:nvPr>
            <p:ph sz="half" idx="13"/>
          </p:nvPr>
        </p:nvSpPr>
        <p:spPr>
          <a:xfrm>
            <a:off x="188909" y="1050697"/>
            <a:ext cx="10039610" cy="473825"/>
          </a:xfrm>
        </p:spPr>
        <p:txBody>
          <a:bodyPr/>
          <a:lstStyle/>
          <a:p>
            <a:pPr algn="ctr"/>
            <a:r>
              <a:rPr lang="en-US" dirty="0"/>
              <a:t>Resilient Wilmington</a:t>
            </a:r>
          </a:p>
        </p:txBody>
      </p:sp>
    </p:spTree>
    <p:extLst>
      <p:ext uri="{BB962C8B-B14F-4D97-AF65-F5344CB8AC3E}">
        <p14:creationId xmlns:p14="http://schemas.microsoft.com/office/powerpoint/2010/main" val="427718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4669" y="2162997"/>
            <a:ext cx="10697379" cy="4374327"/>
          </a:xfrm>
        </p:spPr>
        <p:txBody>
          <a:bodyPr/>
          <a:lstStyle/>
          <a:p>
            <a:pPr marL="0" indent="0">
              <a:buNone/>
            </a:pPr>
            <a:r>
              <a:rPr lang="en-US" sz="2400" dirty="0"/>
              <a:t>Discuss the vitality of the City’s drinking water for both lead and copper, and if this budget provides adequate funding and resources to meet all EPA regulations.</a:t>
            </a:r>
          </a:p>
          <a:p>
            <a:pPr marL="457200" indent="-457200">
              <a:buFont typeface="+mj-lt"/>
              <a:buAutoNum type="alphaLcPeriod"/>
            </a:pPr>
            <a:r>
              <a:rPr lang="en-US" sz="2000" dirty="0"/>
              <a:t>Specify if the City test drinking water for PFAS, also known as “forever chemicals” which are manmade chemicals that are linked to major health issues.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3 – Water/Sewer Fund </a:t>
            </a:r>
          </a:p>
        </p:txBody>
      </p:sp>
    </p:spTree>
    <p:extLst>
      <p:ext uri="{BB962C8B-B14F-4D97-AF65-F5344CB8AC3E}">
        <p14:creationId xmlns:p14="http://schemas.microsoft.com/office/powerpoint/2010/main" val="510627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18F26-B740-E3DC-9302-28B914C2D6F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F4343D-0713-11B1-6F81-0266FD8BD69D}"/>
              </a:ext>
            </a:extLst>
          </p:cNvPr>
          <p:cNvSpPr>
            <a:spLocks noGrp="1"/>
          </p:cNvSpPr>
          <p:nvPr>
            <p:ph sz="half" idx="2"/>
          </p:nvPr>
        </p:nvSpPr>
        <p:spPr>
          <a:xfrm>
            <a:off x="649995" y="1758575"/>
            <a:ext cx="10873648" cy="4778749"/>
          </a:xfrm>
        </p:spPr>
        <p:txBody>
          <a:bodyPr>
            <a:normAutofit/>
          </a:bodyPr>
          <a:lstStyle/>
          <a:p>
            <a:pPr>
              <a:buFont typeface="Wingdings" panose="05000000000000000000" pitchFamily="2" charset="2"/>
              <a:buChar char="§"/>
            </a:pPr>
            <a:r>
              <a:rPr lang="en-US" sz="2000" dirty="0"/>
              <a:t>The City of Wilmington’s drinking water system is in compliance with EPA Lead and Copper Rule requirements. Corrosion control treatment is in place, and lead is not present in treated water leaving the plant; risk is limited to older service lines and plumbing. The City maintains a service line inventory and is advancing replacement efforts, indicating that current funding supports regulatory compliance, though continued investment will be needed for future requirements.</a:t>
            </a:r>
          </a:p>
          <a:p>
            <a:pPr>
              <a:buFont typeface="Wingdings" panose="05000000000000000000" pitchFamily="2" charset="2"/>
              <a:buChar char="§"/>
            </a:pPr>
            <a:r>
              <a:rPr lang="en-US" sz="2000" dirty="0"/>
              <a:t>Wilmington tests for PFAS (“forever chemicals”), including PFOA and PFOS. Current results show PFOA meets standards, while PFOS is slightly above proposed limits. The EPA’s final PFAS drinking water regulations were issued in 2024, with compliance required by 2031. Wilmington is actively monitoring, planning treatment improvements, and has already secured some funding although there is still a very large funding gap. The City on track to meet the required compliance timeline for PFAS. Additional information, including steps residents can take to minimize potential exposure, is available online and in our annual Consumer Confidence Report.</a:t>
            </a:r>
          </a:p>
          <a:p>
            <a:pPr>
              <a:buFont typeface="Wingdings" panose="05000000000000000000" pitchFamily="2" charset="2"/>
              <a:buChar char="§"/>
            </a:pPr>
            <a:r>
              <a:rPr lang="en-US" sz="2000" dirty="0"/>
              <a:t>Customers can check their service line information on our interactive map at </a:t>
            </a:r>
            <a:r>
              <a:rPr lang="en-US" sz="2000" dirty="0">
                <a:hlinkClick r:id="rId2"/>
              </a:rPr>
              <a:t>https://www.wilmingtondewater.gov/245/Service-Line-Inventory-Map</a:t>
            </a:r>
            <a:r>
              <a:rPr lang="en-US" sz="2000" dirty="0"/>
              <a:t>.</a:t>
            </a:r>
          </a:p>
        </p:txBody>
      </p:sp>
      <p:sp>
        <p:nvSpPr>
          <p:cNvPr id="3" name="Content Placeholder 2">
            <a:extLst>
              <a:ext uri="{FF2B5EF4-FFF2-40B4-BE49-F238E27FC236}">
                <a16:creationId xmlns:a16="http://schemas.microsoft.com/office/drawing/2014/main" id="{2F88129A-BEFF-6E58-7F5C-BB695112051D}"/>
              </a:ext>
            </a:extLst>
          </p:cNvPr>
          <p:cNvSpPr>
            <a:spLocks noGrp="1"/>
          </p:cNvSpPr>
          <p:nvPr>
            <p:ph sz="half" idx="13"/>
          </p:nvPr>
        </p:nvSpPr>
        <p:spPr>
          <a:xfrm>
            <a:off x="188911" y="1188720"/>
            <a:ext cx="10039610" cy="473825"/>
          </a:xfrm>
        </p:spPr>
        <p:txBody>
          <a:bodyPr/>
          <a:lstStyle/>
          <a:p>
            <a:pPr algn="ctr"/>
            <a:r>
              <a:rPr lang="en-US" dirty="0"/>
              <a:t>Lead &amp; Copper Rule / PFAS</a:t>
            </a:r>
          </a:p>
        </p:txBody>
      </p:sp>
    </p:spTree>
    <p:extLst>
      <p:ext uri="{BB962C8B-B14F-4D97-AF65-F5344CB8AC3E}">
        <p14:creationId xmlns:p14="http://schemas.microsoft.com/office/powerpoint/2010/main" val="2513784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A0F5E-6878-449F-8ECF-463DAD487E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1B2A9B-8CEF-F3BC-70AE-872F433B2FCD}"/>
              </a:ext>
            </a:extLst>
          </p:cNvPr>
          <p:cNvSpPr>
            <a:spLocks noGrp="1"/>
          </p:cNvSpPr>
          <p:nvPr>
            <p:ph sz="half" idx="2"/>
          </p:nvPr>
        </p:nvSpPr>
        <p:spPr>
          <a:xfrm>
            <a:off x="414669" y="2162997"/>
            <a:ext cx="10697379" cy="4374327"/>
          </a:xfrm>
        </p:spPr>
        <p:txBody>
          <a:bodyPr/>
          <a:lstStyle/>
          <a:p>
            <a:pPr marL="0" indent="0">
              <a:buNone/>
            </a:pPr>
            <a:r>
              <a:rPr lang="en-US" sz="2400" dirty="0"/>
              <a:t>Share the total amount of funding received from the Bipartisan Infrastructure Funds since inception and specify how this funding has helped defray costs to your budget.</a:t>
            </a:r>
            <a:endParaRPr lang="en-US" dirty="0"/>
          </a:p>
        </p:txBody>
      </p:sp>
      <p:sp>
        <p:nvSpPr>
          <p:cNvPr id="3" name="Content Placeholder 2">
            <a:extLst>
              <a:ext uri="{FF2B5EF4-FFF2-40B4-BE49-F238E27FC236}">
                <a16:creationId xmlns:a16="http://schemas.microsoft.com/office/drawing/2014/main" id="{B5641F6D-F97C-D6CD-F803-E0571B923BBC}"/>
              </a:ext>
            </a:extLst>
          </p:cNvPr>
          <p:cNvSpPr>
            <a:spLocks noGrp="1"/>
          </p:cNvSpPr>
          <p:nvPr>
            <p:ph sz="half" idx="13"/>
          </p:nvPr>
        </p:nvSpPr>
        <p:spPr/>
        <p:txBody>
          <a:bodyPr>
            <a:normAutofit/>
          </a:bodyPr>
          <a:lstStyle/>
          <a:p>
            <a:r>
              <a:rPr lang="en-US" dirty="0"/>
              <a:t>Question 4 – Water/Sewer Fund </a:t>
            </a:r>
          </a:p>
        </p:txBody>
      </p:sp>
    </p:spTree>
    <p:extLst>
      <p:ext uri="{BB962C8B-B14F-4D97-AF65-F5344CB8AC3E}">
        <p14:creationId xmlns:p14="http://schemas.microsoft.com/office/powerpoint/2010/main" val="2365335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A7CE0F-BCE4-9123-1657-764817642FD0}"/>
              </a:ext>
            </a:extLst>
          </p:cNvPr>
          <p:cNvSpPr>
            <a:spLocks noGrp="1"/>
          </p:cNvSpPr>
          <p:nvPr>
            <p:ph sz="half" idx="13"/>
          </p:nvPr>
        </p:nvSpPr>
        <p:spPr>
          <a:xfrm>
            <a:off x="188911" y="1100585"/>
            <a:ext cx="10241629" cy="473825"/>
          </a:xfrm>
        </p:spPr>
        <p:txBody>
          <a:bodyPr/>
          <a:lstStyle/>
          <a:p>
            <a:pPr algn="ctr"/>
            <a:r>
              <a:rPr lang="en-US" dirty="0"/>
              <a:t>Bipartisan Infrastructure Funds</a:t>
            </a:r>
          </a:p>
        </p:txBody>
      </p:sp>
      <p:graphicFrame>
        <p:nvGraphicFramePr>
          <p:cNvPr id="6" name="Object 5">
            <a:extLst>
              <a:ext uri="{FF2B5EF4-FFF2-40B4-BE49-F238E27FC236}">
                <a16:creationId xmlns:a16="http://schemas.microsoft.com/office/drawing/2014/main" id="{C76FF012-3897-C477-88BF-56837B0F1918}"/>
              </a:ext>
            </a:extLst>
          </p:cNvPr>
          <p:cNvGraphicFramePr>
            <a:graphicFrameLocks noChangeAspect="1"/>
          </p:cNvGraphicFramePr>
          <p:nvPr>
            <p:extLst>
              <p:ext uri="{D42A27DB-BD31-4B8C-83A1-F6EECF244321}">
                <p14:modId xmlns:p14="http://schemas.microsoft.com/office/powerpoint/2010/main" val="3946888506"/>
              </p:ext>
            </p:extLst>
          </p:nvPr>
        </p:nvGraphicFramePr>
        <p:xfrm>
          <a:off x="1560513" y="1570038"/>
          <a:ext cx="7499350" cy="5081587"/>
        </p:xfrm>
        <a:graphic>
          <a:graphicData uri="http://schemas.openxmlformats.org/presentationml/2006/ole">
            <mc:AlternateContent xmlns:mc="http://schemas.openxmlformats.org/markup-compatibility/2006">
              <mc:Choice xmlns:v="urn:schemas-microsoft-com:vml" Requires="v">
                <p:oleObj name="Worksheet" r:id="rId2" imgW="9686820" imgH="6562861" progId="Excel.Sheet.8">
                  <p:embed/>
                </p:oleObj>
              </mc:Choice>
              <mc:Fallback>
                <p:oleObj name="Worksheet" r:id="rId2" imgW="9686820" imgH="6562861" progId="Excel.Sheet.8">
                  <p:embed/>
                  <p:pic>
                    <p:nvPicPr>
                      <p:cNvPr id="6" name="Object 5">
                        <a:extLst>
                          <a:ext uri="{FF2B5EF4-FFF2-40B4-BE49-F238E27FC236}">
                            <a16:creationId xmlns:a16="http://schemas.microsoft.com/office/drawing/2014/main" id="{C76FF012-3897-C477-88BF-56837B0F1918}"/>
                          </a:ext>
                        </a:extLst>
                      </p:cNvPr>
                      <p:cNvPicPr/>
                      <p:nvPr/>
                    </p:nvPicPr>
                    <p:blipFill>
                      <a:blip r:embed="rId3"/>
                      <a:stretch>
                        <a:fillRect/>
                      </a:stretch>
                    </p:blipFill>
                    <p:spPr>
                      <a:xfrm>
                        <a:off x="1560513" y="1570038"/>
                        <a:ext cx="7499350" cy="5081587"/>
                      </a:xfrm>
                      <a:prstGeom prst="rect">
                        <a:avLst/>
                      </a:prstGeom>
                    </p:spPr>
                  </p:pic>
                </p:oleObj>
              </mc:Fallback>
            </mc:AlternateContent>
          </a:graphicData>
        </a:graphic>
      </p:graphicFrame>
    </p:spTree>
    <p:extLst>
      <p:ext uri="{BB962C8B-B14F-4D97-AF65-F5344CB8AC3E}">
        <p14:creationId xmlns:p14="http://schemas.microsoft.com/office/powerpoint/2010/main" val="798648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EB16B-06E4-1D02-2C6D-23FFAB9113F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3DE85D-0404-A5C7-1948-2ABFE460E635}"/>
              </a:ext>
            </a:extLst>
          </p:cNvPr>
          <p:cNvSpPr>
            <a:spLocks noGrp="1"/>
          </p:cNvSpPr>
          <p:nvPr>
            <p:ph sz="half" idx="2"/>
          </p:nvPr>
        </p:nvSpPr>
        <p:spPr>
          <a:xfrm>
            <a:off x="188911" y="1728647"/>
            <a:ext cx="11455918" cy="4962914"/>
          </a:xfrm>
        </p:spPr>
        <p:txBody>
          <a:bodyPr>
            <a:normAutofit/>
          </a:bodyPr>
          <a:lstStyle/>
          <a:p>
            <a:pPr>
              <a:buFont typeface="Wingdings" panose="05000000000000000000" pitchFamily="2" charset="2"/>
              <a:buChar char="§"/>
            </a:pPr>
            <a:r>
              <a:rPr lang="en-US" sz="2000" dirty="0"/>
              <a:t>Funding received through the Bi-partisan Infrastructure Law (BIL) has mainly come to the City in the form of principal forgiveness in State Revolving Fund (SRF) loans for drinking water and clean water.</a:t>
            </a:r>
          </a:p>
          <a:p>
            <a:pPr>
              <a:buFont typeface="Wingdings" panose="05000000000000000000" pitchFamily="2" charset="2"/>
              <a:buChar char="§"/>
            </a:pPr>
            <a:r>
              <a:rPr lang="en-US" sz="2000" dirty="0"/>
              <a:t>Principal forgiveness means the repayment of these funds at the completion of the project is waived.</a:t>
            </a:r>
          </a:p>
          <a:p>
            <a:pPr>
              <a:buFont typeface="Wingdings" panose="05000000000000000000" pitchFamily="2" charset="2"/>
              <a:buChar char="§"/>
            </a:pPr>
            <a:r>
              <a:rPr lang="en-US" sz="2000" dirty="0"/>
              <a:t>This lowers the Water/Sewer/Stormwater capital improvements rate impact because of a reduction in debt service that would otherwise be required to pay down the loans.</a:t>
            </a:r>
          </a:p>
          <a:p>
            <a:pPr>
              <a:buClr>
                <a:srgbClr val="92D050"/>
              </a:buClr>
              <a:buFont typeface="Wingdings" panose="05000000000000000000" pitchFamily="2" charset="2"/>
              <a:buChar char="§"/>
            </a:pPr>
            <a:endParaRPr lang="en-US" sz="2000" dirty="0">
              <a:solidFill>
                <a:srgbClr val="000000"/>
              </a:solidFill>
            </a:endParaRPr>
          </a:p>
        </p:txBody>
      </p:sp>
      <p:sp>
        <p:nvSpPr>
          <p:cNvPr id="3" name="Content Placeholder 2">
            <a:extLst>
              <a:ext uri="{FF2B5EF4-FFF2-40B4-BE49-F238E27FC236}">
                <a16:creationId xmlns:a16="http://schemas.microsoft.com/office/drawing/2014/main" id="{83C8C31B-5C5E-FB0F-3E27-0A389386F2D6}"/>
              </a:ext>
            </a:extLst>
          </p:cNvPr>
          <p:cNvSpPr>
            <a:spLocks noGrp="1"/>
          </p:cNvSpPr>
          <p:nvPr>
            <p:ph sz="half" idx="13"/>
          </p:nvPr>
        </p:nvSpPr>
        <p:spPr>
          <a:xfrm>
            <a:off x="188911" y="1136798"/>
            <a:ext cx="10241629" cy="473825"/>
          </a:xfrm>
        </p:spPr>
        <p:txBody>
          <a:bodyPr/>
          <a:lstStyle/>
          <a:p>
            <a:pPr algn="ctr"/>
            <a:r>
              <a:rPr lang="en-US" dirty="0"/>
              <a:t>Water System Budget</a:t>
            </a:r>
          </a:p>
        </p:txBody>
      </p:sp>
    </p:spTree>
    <p:extLst>
      <p:ext uri="{BB962C8B-B14F-4D97-AF65-F5344CB8AC3E}">
        <p14:creationId xmlns:p14="http://schemas.microsoft.com/office/powerpoint/2010/main" val="658007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CC843-32B5-DF39-AB02-74C0459F7AC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CBAAE3-5343-CAF1-6BC8-E90D0BECA7E9}"/>
              </a:ext>
            </a:extLst>
          </p:cNvPr>
          <p:cNvSpPr>
            <a:spLocks noGrp="1"/>
          </p:cNvSpPr>
          <p:nvPr>
            <p:ph sz="half" idx="2"/>
          </p:nvPr>
        </p:nvSpPr>
        <p:spPr>
          <a:xfrm>
            <a:off x="414669" y="2162997"/>
            <a:ext cx="10697379" cy="4374327"/>
          </a:xfrm>
        </p:spPr>
        <p:txBody>
          <a:bodyPr/>
          <a:lstStyle/>
          <a:p>
            <a:pPr marL="0" indent="0">
              <a:buNone/>
            </a:pPr>
            <a:r>
              <a:rPr lang="en-US" dirty="0"/>
              <a:t>With the mounting costs to maintain the water sewer system for budget of </a:t>
            </a:r>
            <a:r>
              <a:rPr lang="en-US" b="1" u="sng" dirty="0"/>
              <a:t>$90M</a:t>
            </a:r>
            <a:r>
              <a:rPr lang="en-US" dirty="0"/>
              <a:t>, please share how this budget is aligned with the following priorities and provides the necessary funding and resources:</a:t>
            </a:r>
          </a:p>
          <a:p>
            <a:pPr marL="457200" indent="-457200">
              <a:buFont typeface="+mj-lt"/>
              <a:buAutoNum type="alphaLcPeriod"/>
            </a:pPr>
            <a:r>
              <a:rPr lang="en-US" sz="2000" dirty="0"/>
              <a:t>Water Quality Protection</a:t>
            </a:r>
          </a:p>
          <a:p>
            <a:pPr marL="457200" indent="-457200">
              <a:buFont typeface="+mj-lt"/>
              <a:buAutoNum type="alphaLcPeriod"/>
            </a:pPr>
            <a:r>
              <a:rPr lang="en-US" sz="2000" dirty="0"/>
              <a:t>Water Main Replacements</a:t>
            </a:r>
          </a:p>
          <a:p>
            <a:pPr marL="457200" indent="-457200">
              <a:buFont typeface="+mj-lt"/>
              <a:buAutoNum type="alphaLcPeriod"/>
            </a:pPr>
            <a:r>
              <a:rPr lang="en-US" sz="2000" dirty="0"/>
              <a:t>PFAS Treatment Pilot Study</a:t>
            </a:r>
          </a:p>
          <a:p>
            <a:pPr marL="457200" indent="-457200">
              <a:buFont typeface="+mj-lt"/>
              <a:buAutoNum type="alphaLcPeriod"/>
            </a:pPr>
            <a:r>
              <a:rPr lang="en-US" sz="2000" dirty="0"/>
              <a:t>Delaware River Nutrient Compliance</a:t>
            </a:r>
          </a:p>
          <a:p>
            <a:pPr marL="457200" indent="-457200">
              <a:buFont typeface="+mj-lt"/>
              <a:buAutoNum type="alphaLcPeriod"/>
            </a:pPr>
            <a:r>
              <a:rPr lang="en-US" sz="2000" dirty="0"/>
              <a:t>Drinking Water Treatment Plant Optimization</a:t>
            </a:r>
          </a:p>
          <a:p>
            <a:pPr marL="457200" indent="-457200">
              <a:buFont typeface="+mj-lt"/>
              <a:buAutoNum type="alphaLcPeriod"/>
            </a:pPr>
            <a:r>
              <a:rPr lang="en-US" sz="2000" dirty="0"/>
              <a:t>Hydrant and Valve Rehabilitation Program</a:t>
            </a:r>
          </a:p>
        </p:txBody>
      </p:sp>
      <p:sp>
        <p:nvSpPr>
          <p:cNvPr id="3" name="Content Placeholder 2">
            <a:extLst>
              <a:ext uri="{FF2B5EF4-FFF2-40B4-BE49-F238E27FC236}">
                <a16:creationId xmlns:a16="http://schemas.microsoft.com/office/drawing/2014/main" id="{AF710B5A-D057-6BEF-35A0-488A33943FC5}"/>
              </a:ext>
            </a:extLst>
          </p:cNvPr>
          <p:cNvSpPr>
            <a:spLocks noGrp="1"/>
          </p:cNvSpPr>
          <p:nvPr>
            <p:ph sz="half" idx="13"/>
          </p:nvPr>
        </p:nvSpPr>
        <p:spPr/>
        <p:txBody>
          <a:bodyPr>
            <a:normAutofit/>
          </a:bodyPr>
          <a:lstStyle/>
          <a:p>
            <a:r>
              <a:rPr lang="en-US" dirty="0"/>
              <a:t>Question 5 – Water/Sewer Fund </a:t>
            </a:r>
          </a:p>
        </p:txBody>
      </p:sp>
    </p:spTree>
    <p:extLst>
      <p:ext uri="{BB962C8B-B14F-4D97-AF65-F5344CB8AC3E}">
        <p14:creationId xmlns:p14="http://schemas.microsoft.com/office/powerpoint/2010/main" val="1913334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157B4-F461-ECF0-A8C9-6A5669CFA09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89231-B6E6-AAA0-E82B-89C059EB391F}"/>
              </a:ext>
            </a:extLst>
          </p:cNvPr>
          <p:cNvSpPr>
            <a:spLocks noGrp="1"/>
          </p:cNvSpPr>
          <p:nvPr>
            <p:ph sz="half" idx="2"/>
          </p:nvPr>
        </p:nvSpPr>
        <p:spPr>
          <a:xfrm>
            <a:off x="188911" y="1728647"/>
            <a:ext cx="11455918" cy="4962914"/>
          </a:xfrm>
        </p:spPr>
        <p:txBody>
          <a:bodyPr>
            <a:normAutofit/>
          </a:bodyPr>
          <a:lstStyle/>
          <a:p>
            <a:pPr marL="0" indent="0">
              <a:buNone/>
            </a:pPr>
            <a:r>
              <a:rPr lang="en-US" b="1" dirty="0"/>
              <a:t>Water Quality Protection</a:t>
            </a:r>
          </a:p>
          <a:p>
            <a:pPr lvl="1"/>
            <a:r>
              <a:rPr lang="en-US" dirty="0"/>
              <a:t>Drinking water treatment plants operate 24/7/365 </a:t>
            </a:r>
          </a:p>
          <a:p>
            <a:pPr lvl="1"/>
            <a:r>
              <a:rPr lang="en-US" dirty="0"/>
              <a:t>Thousands of water quality tests performed annually across the system </a:t>
            </a:r>
          </a:p>
          <a:p>
            <a:pPr lvl="1"/>
            <a:r>
              <a:rPr lang="en-US" dirty="0"/>
              <a:t>Ongoing corrosion control treatment to meet Lead and Copper Rule requirements</a:t>
            </a:r>
          </a:p>
          <a:p>
            <a:pPr lvl="1"/>
            <a:r>
              <a:rPr lang="en-US" dirty="0"/>
              <a:t>Ongoing PFAS treatment upgrades and sampling</a:t>
            </a:r>
          </a:p>
          <a:p>
            <a:pPr lvl="1"/>
            <a:r>
              <a:rPr lang="en-US" b="1" dirty="0"/>
              <a:t>Customer Impact:</a:t>
            </a:r>
            <a:r>
              <a:rPr lang="en-US" dirty="0"/>
              <a:t> Continuous delivery of safe and reliable drinking water that meets all EPA standards</a:t>
            </a:r>
          </a:p>
          <a:p>
            <a:pPr marL="0" indent="0">
              <a:buNone/>
            </a:pPr>
            <a:r>
              <a:rPr lang="en-US" b="1" dirty="0"/>
              <a:t>Water Main Replacements</a:t>
            </a:r>
            <a:endParaRPr lang="en-US" dirty="0"/>
          </a:p>
          <a:p>
            <a:pPr lvl="1"/>
            <a:r>
              <a:rPr lang="en-US" dirty="0"/>
              <a:t>System includes ~420 miles of water mains </a:t>
            </a:r>
          </a:p>
          <a:p>
            <a:pPr lvl="1"/>
            <a:r>
              <a:rPr lang="en-US" dirty="0"/>
              <a:t>City experiences ~100-150 water main breaks per year, driving replacement priorities </a:t>
            </a:r>
          </a:p>
          <a:p>
            <a:pPr lvl="1"/>
            <a:r>
              <a:rPr lang="en-US" dirty="0"/>
              <a:t>Annual capital program replaces aging, high-risk mains</a:t>
            </a:r>
          </a:p>
          <a:p>
            <a:pPr lvl="1"/>
            <a:r>
              <a:rPr lang="en-US" b="1" dirty="0"/>
              <a:t>Customer Impact:</a:t>
            </a:r>
            <a:r>
              <a:rPr lang="en-US" dirty="0"/>
              <a:t> Fewer breaks, improved reliability, and reduced service interruptions over time </a:t>
            </a:r>
          </a:p>
          <a:p>
            <a:pPr marL="0" indent="0">
              <a:buNone/>
            </a:pPr>
            <a:endParaRPr lang="en-US" dirty="0"/>
          </a:p>
          <a:p>
            <a:pPr>
              <a:buClr>
                <a:srgbClr val="92D050"/>
              </a:buClr>
              <a:buFont typeface="Wingdings" panose="05000000000000000000" pitchFamily="2" charset="2"/>
              <a:buChar char="§"/>
            </a:pPr>
            <a:endParaRPr lang="en-US" sz="2000" dirty="0">
              <a:solidFill>
                <a:srgbClr val="000000"/>
              </a:solidFill>
            </a:endParaRPr>
          </a:p>
        </p:txBody>
      </p:sp>
      <p:sp>
        <p:nvSpPr>
          <p:cNvPr id="3" name="Content Placeholder 2">
            <a:extLst>
              <a:ext uri="{FF2B5EF4-FFF2-40B4-BE49-F238E27FC236}">
                <a16:creationId xmlns:a16="http://schemas.microsoft.com/office/drawing/2014/main" id="{682CE257-9B42-0BA2-CF20-FF6753A69E27}"/>
              </a:ext>
            </a:extLst>
          </p:cNvPr>
          <p:cNvSpPr>
            <a:spLocks noGrp="1"/>
          </p:cNvSpPr>
          <p:nvPr>
            <p:ph sz="half" idx="13"/>
          </p:nvPr>
        </p:nvSpPr>
        <p:spPr>
          <a:xfrm>
            <a:off x="188911" y="1136798"/>
            <a:ext cx="10241629" cy="473825"/>
          </a:xfrm>
        </p:spPr>
        <p:txBody>
          <a:bodyPr/>
          <a:lstStyle/>
          <a:p>
            <a:pPr algn="ctr"/>
            <a:r>
              <a:rPr lang="en-US" dirty="0"/>
              <a:t>Water System Budget</a:t>
            </a:r>
          </a:p>
        </p:txBody>
      </p:sp>
    </p:spTree>
    <p:extLst>
      <p:ext uri="{BB962C8B-B14F-4D97-AF65-F5344CB8AC3E}">
        <p14:creationId xmlns:p14="http://schemas.microsoft.com/office/powerpoint/2010/main" val="2647263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AE7A2-8ECF-136E-724A-F2BD788D440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6F8AAB-4A55-C972-57B8-936CD680C7A8}"/>
              </a:ext>
            </a:extLst>
          </p:cNvPr>
          <p:cNvSpPr>
            <a:spLocks noGrp="1"/>
          </p:cNvSpPr>
          <p:nvPr>
            <p:ph sz="half" idx="2"/>
          </p:nvPr>
        </p:nvSpPr>
        <p:spPr>
          <a:xfrm>
            <a:off x="188911" y="1728647"/>
            <a:ext cx="11455918" cy="4962914"/>
          </a:xfrm>
        </p:spPr>
        <p:txBody>
          <a:bodyPr>
            <a:normAutofit/>
          </a:bodyPr>
          <a:lstStyle/>
          <a:p>
            <a:pPr marL="0" indent="0">
              <a:buNone/>
            </a:pPr>
            <a:r>
              <a:rPr lang="en-US" b="1" dirty="0"/>
              <a:t>PFAS Treatment Pilot Study</a:t>
            </a:r>
            <a:endParaRPr lang="en-US" dirty="0"/>
          </a:p>
          <a:p>
            <a:pPr lvl="1"/>
            <a:r>
              <a:rPr lang="en-US" dirty="0"/>
              <a:t>PFAS detected at low levels; PFOS slightly above proposed limits </a:t>
            </a:r>
          </a:p>
          <a:p>
            <a:pPr lvl="1"/>
            <a:r>
              <a:rPr lang="en-US" dirty="0"/>
              <a:t>~$2 million in grant funding secured for PFAS response efforts </a:t>
            </a:r>
          </a:p>
          <a:p>
            <a:pPr lvl="1"/>
            <a:r>
              <a:rPr lang="en-US" dirty="0"/>
              <a:t>Pilot studies underway to evaluate treatment technologies ahead of 2031 compliance deadline</a:t>
            </a:r>
          </a:p>
          <a:p>
            <a:pPr lvl="1"/>
            <a:r>
              <a:rPr lang="en-US" b="1" dirty="0"/>
              <a:t>Customer Impact:</a:t>
            </a:r>
            <a:r>
              <a:rPr lang="en-US" dirty="0"/>
              <a:t> Proactive reduction of “forever chemicals” and long-term regulatory compliance </a:t>
            </a:r>
          </a:p>
          <a:p>
            <a:pPr marL="0" indent="0">
              <a:buNone/>
            </a:pPr>
            <a:r>
              <a:rPr lang="en-US" b="1" dirty="0"/>
              <a:t>Delaware River Nutrient Compliance</a:t>
            </a:r>
            <a:endParaRPr lang="en-US" dirty="0"/>
          </a:p>
          <a:p>
            <a:pPr lvl="1"/>
            <a:r>
              <a:rPr lang="en-US" dirty="0"/>
              <a:t>Wastewater treatment plant treats ~70 million gallons per day (MGD) </a:t>
            </a:r>
          </a:p>
          <a:p>
            <a:pPr lvl="1"/>
            <a:r>
              <a:rPr lang="en-US" dirty="0"/>
              <a:t>Ongoing investments to meet Delaware River Basin Commission nutrient limits</a:t>
            </a:r>
          </a:p>
          <a:p>
            <a:pPr lvl="1"/>
            <a:r>
              <a:rPr lang="en-US" b="1" dirty="0"/>
              <a:t>Customer Impact:</a:t>
            </a:r>
            <a:r>
              <a:rPr lang="en-US" dirty="0"/>
              <a:t> Protects regional waterways and avoids costly regulatory penalties that could impact rates </a:t>
            </a:r>
          </a:p>
          <a:p>
            <a:pPr marL="0" indent="0">
              <a:buNone/>
            </a:pPr>
            <a:endParaRPr lang="en-US" dirty="0"/>
          </a:p>
        </p:txBody>
      </p:sp>
      <p:sp>
        <p:nvSpPr>
          <p:cNvPr id="3" name="Content Placeholder 2">
            <a:extLst>
              <a:ext uri="{FF2B5EF4-FFF2-40B4-BE49-F238E27FC236}">
                <a16:creationId xmlns:a16="http://schemas.microsoft.com/office/drawing/2014/main" id="{75BB6D42-CD3D-8B74-538D-55B279406E66}"/>
              </a:ext>
            </a:extLst>
          </p:cNvPr>
          <p:cNvSpPr>
            <a:spLocks noGrp="1"/>
          </p:cNvSpPr>
          <p:nvPr>
            <p:ph sz="half" idx="13"/>
          </p:nvPr>
        </p:nvSpPr>
        <p:spPr>
          <a:xfrm>
            <a:off x="188911" y="1136798"/>
            <a:ext cx="10241629" cy="473825"/>
          </a:xfrm>
        </p:spPr>
        <p:txBody>
          <a:bodyPr/>
          <a:lstStyle/>
          <a:p>
            <a:pPr algn="ctr"/>
            <a:r>
              <a:rPr lang="en-US" dirty="0"/>
              <a:t>Water System Budget</a:t>
            </a:r>
          </a:p>
        </p:txBody>
      </p:sp>
    </p:spTree>
    <p:extLst>
      <p:ext uri="{BB962C8B-B14F-4D97-AF65-F5344CB8AC3E}">
        <p14:creationId xmlns:p14="http://schemas.microsoft.com/office/powerpoint/2010/main" val="2404058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B3B6C-61D4-EA3D-7EC0-3C0B3F56C92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7BD47B-AB07-7FB5-7F08-C090AB312DC5}"/>
              </a:ext>
            </a:extLst>
          </p:cNvPr>
          <p:cNvSpPr>
            <a:spLocks noGrp="1"/>
          </p:cNvSpPr>
          <p:nvPr>
            <p:ph sz="half" idx="2"/>
          </p:nvPr>
        </p:nvSpPr>
        <p:spPr>
          <a:xfrm>
            <a:off x="188911" y="1728647"/>
            <a:ext cx="11455918" cy="4962914"/>
          </a:xfrm>
        </p:spPr>
        <p:txBody>
          <a:bodyPr>
            <a:normAutofit/>
          </a:bodyPr>
          <a:lstStyle/>
          <a:p>
            <a:pPr marL="0" indent="0">
              <a:buNone/>
            </a:pPr>
            <a:r>
              <a:rPr lang="en-US" b="1" dirty="0"/>
              <a:t>Drinking Water Treatment Plant Optimization</a:t>
            </a:r>
            <a:endParaRPr lang="en-US" dirty="0"/>
          </a:p>
          <a:p>
            <a:pPr lvl="1"/>
            <a:r>
              <a:rPr lang="en-US" dirty="0"/>
              <a:t>System produces ~16-20 million gallons per day (MGD) of drinking water </a:t>
            </a:r>
          </a:p>
          <a:p>
            <a:pPr lvl="1"/>
            <a:r>
              <a:rPr lang="en-US" dirty="0"/>
              <a:t>Continuous process improvements and chemical optimization to reduce chemical costs in an unstable market</a:t>
            </a:r>
          </a:p>
          <a:p>
            <a:pPr lvl="1"/>
            <a:r>
              <a:rPr lang="en-US" b="1" dirty="0"/>
              <a:t>Customer Impact:</a:t>
            </a:r>
            <a:r>
              <a:rPr lang="en-US" dirty="0"/>
              <a:t> Consistent water quality, continuous service, fire storage, and minimize chemical costs that could impact rates</a:t>
            </a:r>
          </a:p>
          <a:p>
            <a:pPr marL="0" indent="0">
              <a:buNone/>
            </a:pPr>
            <a:r>
              <a:rPr lang="en-US" b="1" dirty="0"/>
              <a:t>Hydrant and Valve Rehabilitation Program</a:t>
            </a:r>
            <a:endParaRPr lang="en-US" dirty="0"/>
          </a:p>
          <a:p>
            <a:pPr lvl="1"/>
            <a:r>
              <a:rPr lang="en-US" dirty="0"/>
              <a:t>System includes thousands of hydrants and valves requiring routine maintenance </a:t>
            </a:r>
          </a:p>
          <a:p>
            <a:pPr lvl="1"/>
            <a:r>
              <a:rPr lang="en-US" dirty="0"/>
              <a:t>Annual inspection and exercising program to maintain operability and improve infrastructure</a:t>
            </a:r>
          </a:p>
          <a:p>
            <a:pPr lvl="1"/>
            <a:r>
              <a:rPr lang="en-US" b="1" dirty="0"/>
              <a:t>Customer Impact:</a:t>
            </a:r>
            <a:r>
              <a:rPr lang="en-US" dirty="0"/>
              <a:t> Improved fire protection, faster isolation during breaks, and shorter outages</a:t>
            </a:r>
          </a:p>
          <a:p>
            <a:pPr marL="0" indent="0">
              <a:buNone/>
            </a:pPr>
            <a:endParaRPr lang="en-US" sz="2000" dirty="0">
              <a:solidFill>
                <a:srgbClr val="000000"/>
              </a:solidFill>
            </a:endParaRPr>
          </a:p>
        </p:txBody>
      </p:sp>
      <p:sp>
        <p:nvSpPr>
          <p:cNvPr id="3" name="Content Placeholder 2">
            <a:extLst>
              <a:ext uri="{FF2B5EF4-FFF2-40B4-BE49-F238E27FC236}">
                <a16:creationId xmlns:a16="http://schemas.microsoft.com/office/drawing/2014/main" id="{B84CEEB2-4F14-7B84-C57D-59F707B8FA98}"/>
              </a:ext>
            </a:extLst>
          </p:cNvPr>
          <p:cNvSpPr>
            <a:spLocks noGrp="1"/>
          </p:cNvSpPr>
          <p:nvPr>
            <p:ph sz="half" idx="13"/>
          </p:nvPr>
        </p:nvSpPr>
        <p:spPr>
          <a:xfrm>
            <a:off x="188911" y="1136798"/>
            <a:ext cx="10241629" cy="473825"/>
          </a:xfrm>
        </p:spPr>
        <p:txBody>
          <a:bodyPr/>
          <a:lstStyle/>
          <a:p>
            <a:pPr algn="ctr"/>
            <a:r>
              <a:rPr lang="en-US" dirty="0"/>
              <a:t>Water System Budget</a:t>
            </a:r>
          </a:p>
        </p:txBody>
      </p:sp>
    </p:spTree>
    <p:extLst>
      <p:ext uri="{BB962C8B-B14F-4D97-AF65-F5344CB8AC3E}">
        <p14:creationId xmlns:p14="http://schemas.microsoft.com/office/powerpoint/2010/main" val="3172177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2019107"/>
            <a:ext cx="10377377" cy="4518217"/>
          </a:xfrm>
        </p:spPr>
        <p:txBody>
          <a:bodyPr>
            <a:normAutofit/>
          </a:bodyPr>
          <a:lstStyle/>
          <a:p>
            <a:pPr marL="0" indent="0">
              <a:buNone/>
            </a:pPr>
            <a:r>
              <a:rPr lang="en-US" dirty="0"/>
              <a:t>Now that Jacob’s is in the 7</a:t>
            </a:r>
            <a:r>
              <a:rPr lang="en-US" baseline="30000" dirty="0"/>
              <a:t>th</a:t>
            </a:r>
            <a:r>
              <a:rPr lang="en-US" dirty="0"/>
              <a:t> year of the 20-year agreement for management of the Wastewater Treatment Plant for </a:t>
            </a:r>
            <a:r>
              <a:rPr lang="en-US" b="1" u="sng" dirty="0"/>
              <a:t>$27M </a:t>
            </a:r>
            <a:r>
              <a:rPr lang="en-US" dirty="0"/>
              <a:t>(~$500M over 20 years) that accounts for </a:t>
            </a:r>
            <a:r>
              <a:rPr lang="en-US" b="1" u="sng" dirty="0"/>
              <a:t>30% </a:t>
            </a:r>
            <a:r>
              <a:rPr lang="en-US" dirty="0"/>
              <a:t>of this budget, please share the mechanisms in place to ensure quality control compliance and management oversight.</a:t>
            </a:r>
          </a:p>
          <a:p>
            <a:pPr marL="457200" indent="-457200">
              <a:buFont typeface="+mj-lt"/>
              <a:buAutoNum type="alphaLcPeriod"/>
            </a:pPr>
            <a:r>
              <a:rPr lang="en-US" sz="2000" dirty="0"/>
              <a:t>Please share any community investment.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6 – Water/Sewer Fund </a:t>
            </a:r>
          </a:p>
        </p:txBody>
      </p:sp>
    </p:spTree>
    <p:extLst>
      <p:ext uri="{BB962C8B-B14F-4D97-AF65-F5344CB8AC3E}">
        <p14:creationId xmlns:p14="http://schemas.microsoft.com/office/powerpoint/2010/main" val="2444876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0666C-0613-F2F9-5F3B-79D2B015299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B7B722-D467-F2DD-498F-CA202B688C74}"/>
              </a:ext>
            </a:extLst>
          </p:cNvPr>
          <p:cNvSpPr>
            <a:spLocks noGrp="1"/>
          </p:cNvSpPr>
          <p:nvPr>
            <p:ph sz="half" idx="2"/>
          </p:nvPr>
        </p:nvSpPr>
        <p:spPr>
          <a:xfrm>
            <a:off x="446567" y="1765427"/>
            <a:ext cx="10750520" cy="4771898"/>
          </a:xfrm>
        </p:spPr>
        <p:txBody>
          <a:bodyPr>
            <a:normAutofit fontScale="85000" lnSpcReduction="20000"/>
          </a:bodyPr>
          <a:lstStyle/>
          <a:p>
            <a:pPr lvl="0">
              <a:buFont typeface="Wingdings" panose="05000000000000000000" pitchFamily="2" charset="2"/>
              <a:buChar char="§"/>
            </a:pPr>
            <a:r>
              <a:rPr lang="en-US" dirty="0"/>
              <a:t>This budget accounts for the cost of the operations contract for the Wastewater Treatment Plant (WWTP) with Jacobs (OMI). The City receives revenue from New Castle County in the form of wholesale billing to account for the County's wastewater discharges to the plant. Approximately 80.58% of the costs to operate the Wastewater Treatment Plant are allocated to New Castle County. </a:t>
            </a:r>
          </a:p>
          <a:p>
            <a:pPr lvl="0">
              <a:buFont typeface="Wingdings" panose="05000000000000000000" pitchFamily="2" charset="2"/>
              <a:buChar char="§"/>
            </a:pPr>
            <a:r>
              <a:rPr lang="en-US" dirty="0"/>
              <a:t>Monthly Operations and Maintenance meetings are held between City Staff and Jacobs. </a:t>
            </a:r>
          </a:p>
          <a:p>
            <a:pPr lvl="0">
              <a:buFont typeface="Wingdings" panose="05000000000000000000" pitchFamily="2" charset="2"/>
              <a:buChar char="§"/>
            </a:pPr>
            <a:r>
              <a:rPr lang="en-US" dirty="0"/>
              <a:t>Wastewater Treatment Committee Meetings are held every 2 months between the City, New Castle County and Jacobs.</a:t>
            </a:r>
          </a:p>
          <a:p>
            <a:pPr lvl="0">
              <a:buFont typeface="Wingdings" panose="05000000000000000000" pitchFamily="2" charset="2"/>
              <a:buChar char="§"/>
            </a:pPr>
            <a:r>
              <a:rPr lang="en-US" dirty="0"/>
              <a:t>Quarterly Business Meetings between the City and Jacobs are held to review key performance indicators of the wastewater treatment plant and discuss operational and capital projects. These are attended by Public Works staff including the Commissioner and Deputy Commissioner  </a:t>
            </a:r>
          </a:p>
          <a:p>
            <a:pPr lvl="0">
              <a:buFont typeface="Wingdings" panose="05000000000000000000" pitchFamily="2" charset="2"/>
              <a:buChar char="§"/>
            </a:pPr>
            <a:r>
              <a:rPr lang="en-US" dirty="0"/>
              <a:t>Jacobs provides monthly discharge monitoring reports to DNREC (with copies to the City) of tabular data and information including water quality sampling and testing.  These reports demonstrate compliance with the requirements of the NPDES Permit for the WWTP.</a:t>
            </a:r>
          </a:p>
          <a:p>
            <a:pPr lvl="0">
              <a:buFont typeface="Wingdings" panose="05000000000000000000" pitchFamily="2" charset="2"/>
              <a:buChar char="§"/>
            </a:pPr>
            <a:r>
              <a:rPr lang="en-US" dirty="0"/>
              <a:t>The City and Jacobs are co-listed on the NPDES permit for the WWTP so that both parties have a vested interest in compliance. </a:t>
            </a:r>
          </a:p>
          <a:p>
            <a:pPr lvl="0">
              <a:buFont typeface="Wingdings" panose="05000000000000000000" pitchFamily="2" charset="2"/>
              <a:buChar char="§"/>
            </a:pPr>
            <a:r>
              <a:rPr lang="en-US" dirty="0"/>
              <a:t>The annual true-up of the Wastewater Contract fees with Jacobs and the annual true up of New Castle County's allocation of WWTP costs are reviewed by the Water Division's financial consultant.            </a:t>
            </a:r>
          </a:p>
        </p:txBody>
      </p:sp>
      <p:sp>
        <p:nvSpPr>
          <p:cNvPr id="3" name="Content Placeholder 2">
            <a:extLst>
              <a:ext uri="{FF2B5EF4-FFF2-40B4-BE49-F238E27FC236}">
                <a16:creationId xmlns:a16="http://schemas.microsoft.com/office/drawing/2014/main" id="{CD422F85-D836-4195-4457-B3A8AB2A8C0D}"/>
              </a:ext>
            </a:extLst>
          </p:cNvPr>
          <p:cNvSpPr>
            <a:spLocks noGrp="1"/>
          </p:cNvSpPr>
          <p:nvPr>
            <p:ph sz="half" idx="13"/>
          </p:nvPr>
        </p:nvSpPr>
        <p:spPr>
          <a:xfrm>
            <a:off x="188911" y="1188720"/>
            <a:ext cx="10213521" cy="473825"/>
          </a:xfrm>
        </p:spPr>
        <p:txBody>
          <a:bodyPr>
            <a:normAutofit/>
          </a:bodyPr>
          <a:lstStyle/>
          <a:p>
            <a:pPr algn="ctr"/>
            <a:r>
              <a:rPr lang="en-US" dirty="0"/>
              <a:t>WWTP Contract Operations</a:t>
            </a:r>
          </a:p>
        </p:txBody>
      </p:sp>
    </p:spTree>
    <p:extLst>
      <p:ext uri="{BB962C8B-B14F-4D97-AF65-F5344CB8AC3E}">
        <p14:creationId xmlns:p14="http://schemas.microsoft.com/office/powerpoint/2010/main" val="2911563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322C1-7D94-3BE7-1AEC-2BE8DD4E8E8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1DE980-5E51-8DEA-1CE7-940B2266DE60}"/>
              </a:ext>
            </a:extLst>
          </p:cNvPr>
          <p:cNvSpPr>
            <a:spLocks noGrp="1"/>
          </p:cNvSpPr>
          <p:nvPr>
            <p:ph sz="half" idx="2"/>
          </p:nvPr>
        </p:nvSpPr>
        <p:spPr>
          <a:xfrm>
            <a:off x="446567" y="2019107"/>
            <a:ext cx="10377377" cy="4518217"/>
          </a:xfrm>
        </p:spPr>
        <p:txBody>
          <a:bodyPr>
            <a:normAutofit/>
          </a:bodyPr>
          <a:lstStyle/>
          <a:p>
            <a:pPr>
              <a:buFont typeface="Wingdings" panose="05000000000000000000" pitchFamily="2" charset="2"/>
              <a:buChar char="§"/>
            </a:pPr>
            <a:r>
              <a:rPr lang="en-US" dirty="0"/>
              <a:t>Community Investment</a:t>
            </a:r>
          </a:p>
          <a:p>
            <a:pPr lvl="2"/>
            <a:r>
              <a:rPr lang="en-US" sz="1800" dirty="0"/>
              <a:t>School Supplies for the Back-To-School Drive - August</a:t>
            </a:r>
          </a:p>
          <a:p>
            <a:pPr lvl="2"/>
            <a:r>
              <a:rPr lang="en-US" sz="1800" dirty="0"/>
              <a:t>Food Drive for the Sunday Breakfast Mission - November</a:t>
            </a:r>
          </a:p>
          <a:p>
            <a:pPr lvl="2"/>
            <a:r>
              <a:rPr lang="en-US" sz="1800" dirty="0"/>
              <a:t>On-Site Tours for Delaware Technical Community College – November</a:t>
            </a:r>
          </a:p>
          <a:p>
            <a:pPr lvl="2"/>
            <a:r>
              <a:rPr lang="en-US" sz="1800" dirty="0"/>
              <a:t>Collected Toys for the Mayor's Toy Drive - December</a:t>
            </a:r>
          </a:p>
          <a:p>
            <a:pPr lvl="2"/>
            <a:r>
              <a:rPr lang="en-US" sz="1800" dirty="0"/>
              <a:t>Assembled 500 Snack Bags for The WRK Group at The Warehouse - January</a:t>
            </a:r>
          </a:p>
          <a:p>
            <a:pPr lvl="2"/>
            <a:r>
              <a:rPr lang="en-US" sz="1800" dirty="0"/>
              <a:t>On-Site Tours for The Tatnall School – February</a:t>
            </a:r>
          </a:p>
          <a:p>
            <a:pPr lvl="2"/>
            <a:r>
              <a:rPr lang="en-US" sz="1800" dirty="0"/>
              <a:t>Earth and Arbor Day Event - April</a:t>
            </a:r>
          </a:p>
          <a:p>
            <a:pPr lvl="2"/>
            <a:r>
              <a:rPr lang="en-US" sz="1800" dirty="0"/>
              <a:t>Year-Round Internship - Delaware Resident</a:t>
            </a:r>
          </a:p>
          <a:p>
            <a:pPr lvl="1"/>
            <a:endParaRPr lang="en-US" sz="1600" dirty="0"/>
          </a:p>
        </p:txBody>
      </p:sp>
      <p:sp>
        <p:nvSpPr>
          <p:cNvPr id="3" name="Content Placeholder 2">
            <a:extLst>
              <a:ext uri="{FF2B5EF4-FFF2-40B4-BE49-F238E27FC236}">
                <a16:creationId xmlns:a16="http://schemas.microsoft.com/office/drawing/2014/main" id="{F0B05366-DAF5-A991-3207-2CF62A9A717A}"/>
              </a:ext>
            </a:extLst>
          </p:cNvPr>
          <p:cNvSpPr>
            <a:spLocks noGrp="1"/>
          </p:cNvSpPr>
          <p:nvPr>
            <p:ph sz="half" idx="13"/>
          </p:nvPr>
        </p:nvSpPr>
        <p:spPr>
          <a:xfrm>
            <a:off x="188911" y="1188720"/>
            <a:ext cx="10213521" cy="473825"/>
          </a:xfrm>
        </p:spPr>
        <p:txBody>
          <a:bodyPr>
            <a:normAutofit/>
          </a:bodyPr>
          <a:lstStyle/>
          <a:p>
            <a:pPr algn="ctr"/>
            <a:r>
              <a:rPr lang="en-US" dirty="0"/>
              <a:t>WWTP Contract Operations</a:t>
            </a:r>
          </a:p>
        </p:txBody>
      </p:sp>
    </p:spTree>
    <p:extLst>
      <p:ext uri="{BB962C8B-B14F-4D97-AF65-F5344CB8AC3E}">
        <p14:creationId xmlns:p14="http://schemas.microsoft.com/office/powerpoint/2010/main" val="1163795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57200" y="1662545"/>
            <a:ext cx="10733755" cy="4874779"/>
          </a:xfrm>
        </p:spPr>
        <p:txBody>
          <a:bodyPr>
            <a:normAutofit/>
          </a:bodyPr>
          <a:lstStyle/>
          <a:p>
            <a:pPr marL="0" indent="0">
              <a:buNone/>
            </a:pPr>
            <a:r>
              <a:rPr lang="en-US" dirty="0"/>
              <a:t>In addition to staffing salaries and benefits for </a:t>
            </a:r>
            <a:r>
              <a:rPr lang="en-US" b="1" u="sng" dirty="0"/>
              <a:t>$11.6M</a:t>
            </a:r>
            <a:r>
              <a:rPr lang="en-US" dirty="0"/>
              <a:t>, justify the planned use for </a:t>
            </a:r>
            <a:r>
              <a:rPr lang="en-US" b="1" u="sng" dirty="0"/>
              <a:t>$5.8M</a:t>
            </a:r>
            <a:r>
              <a:rPr lang="en-US" b="1" dirty="0"/>
              <a:t> </a:t>
            </a:r>
            <a:r>
              <a:rPr lang="en-US" dirty="0"/>
              <a:t>in Professional Fees (Consultants </a:t>
            </a:r>
            <a:r>
              <a:rPr lang="en-US" b="1" u="sng" dirty="0"/>
              <a:t>$2.2M</a:t>
            </a:r>
            <a:r>
              <a:rPr lang="en-US" dirty="0"/>
              <a:t>, Engineering </a:t>
            </a:r>
            <a:r>
              <a:rPr lang="en-US" b="1" u="sng" dirty="0"/>
              <a:t>$2.8M</a:t>
            </a:r>
            <a:r>
              <a:rPr lang="en-US" dirty="0"/>
              <a:t>, Legal </a:t>
            </a:r>
            <a:r>
              <a:rPr lang="en-US" b="1" u="sng" dirty="0"/>
              <a:t>$103K</a:t>
            </a:r>
            <a:r>
              <a:rPr lang="en-US" dirty="0"/>
              <a:t>, and Temp Agency </a:t>
            </a:r>
            <a:r>
              <a:rPr lang="en-US" b="1" u="sng" dirty="0"/>
              <a:t>$565K</a:t>
            </a:r>
            <a:r>
              <a:rPr lang="en-US" dirty="0"/>
              <a:t>).</a:t>
            </a:r>
          </a:p>
          <a:p>
            <a:pPr marL="457200" indent="-457200">
              <a:buFont typeface="+mj-lt"/>
              <a:buAutoNum type="alphaLcPeriod"/>
            </a:pPr>
            <a:r>
              <a:rPr lang="en-US" sz="2000" dirty="0"/>
              <a:t>Specify vendor name, amount of contract, expiration date, length of contract, how long City has been doing business with the vendor, ROI, and purpose.</a:t>
            </a:r>
          </a:p>
          <a:p>
            <a:pPr marL="457200" indent="-457200">
              <a:buFont typeface="+mj-lt"/>
              <a:buAutoNum type="alphaLcPeriod"/>
            </a:pPr>
            <a:r>
              <a:rPr lang="en-US" sz="2000" dirty="0"/>
              <a:t>Specify if there are any DBE’s.</a:t>
            </a:r>
          </a:p>
          <a:p>
            <a:pPr marL="457200" indent="-457200">
              <a:buFont typeface="+mj-lt"/>
              <a:buAutoNum type="alphaLcPeriod"/>
            </a:pPr>
            <a:r>
              <a:rPr lang="en-US" sz="2000" dirty="0"/>
              <a:t>Specify if it is more cost-effective to continue some services contracted out versus in-house.</a:t>
            </a:r>
          </a:p>
          <a:p>
            <a:pPr marL="457200" indent="-457200">
              <a:buFont typeface="+mj-lt"/>
              <a:buAutoNum type="alphaLcPeriod"/>
            </a:pPr>
            <a:r>
              <a:rPr lang="en-US" sz="2000" dirty="0"/>
              <a:t>Explain why $0 has been expended from Legal Fees for last 3 years.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7 – Water/Sewer Fund </a:t>
            </a:r>
          </a:p>
        </p:txBody>
      </p:sp>
    </p:spTree>
    <p:extLst>
      <p:ext uri="{BB962C8B-B14F-4D97-AF65-F5344CB8AC3E}">
        <p14:creationId xmlns:p14="http://schemas.microsoft.com/office/powerpoint/2010/main" val="3193532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F31E1FF2-A080-4755-92BE-5974E542B288}"/>
              </a:ext>
            </a:extLst>
          </p:cNvPr>
          <p:cNvGraphicFramePr>
            <a:graphicFrameLocks noChangeAspect="1"/>
          </p:cNvGraphicFramePr>
          <p:nvPr>
            <p:extLst>
              <p:ext uri="{D42A27DB-BD31-4B8C-83A1-F6EECF244321}">
                <p14:modId xmlns:p14="http://schemas.microsoft.com/office/powerpoint/2010/main" val="659667050"/>
              </p:ext>
            </p:extLst>
          </p:nvPr>
        </p:nvGraphicFramePr>
        <p:xfrm>
          <a:off x="964241" y="806119"/>
          <a:ext cx="8809487" cy="5935661"/>
        </p:xfrm>
        <a:graphic>
          <a:graphicData uri="http://schemas.openxmlformats.org/presentationml/2006/ole">
            <mc:AlternateContent xmlns:mc="http://schemas.openxmlformats.org/markup-compatibility/2006">
              <mc:Choice xmlns:v="urn:schemas-microsoft-com:vml" Requires="v">
                <p:oleObj name="Worksheet" r:id="rId2" imgW="12573077" imgH="8467793" progId="Excel.Sheet.8">
                  <p:embed/>
                </p:oleObj>
              </mc:Choice>
              <mc:Fallback>
                <p:oleObj name="Worksheet" r:id="rId2" imgW="12573077" imgH="8467793" progId="Excel.Sheet.8">
                  <p:embed/>
                  <p:pic>
                    <p:nvPicPr>
                      <p:cNvPr id="5" name="Object 4">
                        <a:extLst>
                          <a:ext uri="{FF2B5EF4-FFF2-40B4-BE49-F238E27FC236}">
                            <a16:creationId xmlns:a16="http://schemas.microsoft.com/office/drawing/2014/main" id="{F31E1FF2-A080-4755-92BE-5974E542B288}"/>
                          </a:ext>
                        </a:extLst>
                      </p:cNvPr>
                      <p:cNvPicPr/>
                      <p:nvPr/>
                    </p:nvPicPr>
                    <p:blipFill>
                      <a:blip r:embed="rId3"/>
                      <a:stretch>
                        <a:fillRect/>
                      </a:stretch>
                    </p:blipFill>
                    <p:spPr>
                      <a:xfrm>
                        <a:off x="964241" y="806119"/>
                        <a:ext cx="8809487" cy="5935661"/>
                      </a:xfrm>
                      <a:prstGeom prst="rect">
                        <a:avLst/>
                      </a:prstGeom>
                    </p:spPr>
                  </p:pic>
                </p:oleObj>
              </mc:Fallback>
            </mc:AlternateContent>
          </a:graphicData>
        </a:graphic>
      </p:graphicFrame>
    </p:spTree>
    <p:extLst>
      <p:ext uri="{BB962C8B-B14F-4D97-AF65-F5344CB8AC3E}">
        <p14:creationId xmlns:p14="http://schemas.microsoft.com/office/powerpoint/2010/main" val="3709365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05B2-EE70-495B-5237-24B6AAA65425}"/>
            </a:ext>
          </a:extLst>
        </p:cNvPr>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A0C3D926-B9DC-5719-A581-DA6869B7441E}"/>
              </a:ext>
            </a:extLst>
          </p:cNvPr>
          <p:cNvGraphicFramePr>
            <a:graphicFrameLocks noChangeAspect="1"/>
          </p:cNvGraphicFramePr>
          <p:nvPr>
            <p:extLst>
              <p:ext uri="{D42A27DB-BD31-4B8C-83A1-F6EECF244321}">
                <p14:modId xmlns:p14="http://schemas.microsoft.com/office/powerpoint/2010/main" val="3427755796"/>
              </p:ext>
            </p:extLst>
          </p:nvPr>
        </p:nvGraphicFramePr>
        <p:xfrm>
          <a:off x="967618" y="882950"/>
          <a:ext cx="8911041" cy="5707632"/>
        </p:xfrm>
        <a:graphic>
          <a:graphicData uri="http://schemas.openxmlformats.org/presentationml/2006/ole">
            <mc:AlternateContent xmlns:mc="http://schemas.openxmlformats.org/markup-compatibility/2006">
              <mc:Choice xmlns:v="urn:schemas-microsoft-com:vml" Requires="v">
                <p:oleObj name="Worksheet" r:id="rId2" imgW="12573077" imgH="8048659" progId="Excel.Sheet.8">
                  <p:embed/>
                </p:oleObj>
              </mc:Choice>
              <mc:Fallback>
                <p:oleObj name="Worksheet" r:id="rId2" imgW="12573077" imgH="8048659" progId="Excel.Sheet.8">
                  <p:embed/>
                  <p:pic>
                    <p:nvPicPr>
                      <p:cNvPr id="5" name="Object 4">
                        <a:extLst>
                          <a:ext uri="{FF2B5EF4-FFF2-40B4-BE49-F238E27FC236}">
                            <a16:creationId xmlns:a16="http://schemas.microsoft.com/office/drawing/2014/main" id="{A0C3D926-B9DC-5719-A581-DA6869B7441E}"/>
                          </a:ext>
                        </a:extLst>
                      </p:cNvPr>
                      <p:cNvPicPr/>
                      <p:nvPr/>
                    </p:nvPicPr>
                    <p:blipFill>
                      <a:blip r:embed="rId3"/>
                      <a:stretch>
                        <a:fillRect/>
                      </a:stretch>
                    </p:blipFill>
                    <p:spPr>
                      <a:xfrm>
                        <a:off x="967618" y="882950"/>
                        <a:ext cx="8911041" cy="5707632"/>
                      </a:xfrm>
                      <a:prstGeom prst="rect">
                        <a:avLst/>
                      </a:prstGeom>
                    </p:spPr>
                  </p:pic>
                </p:oleObj>
              </mc:Fallback>
            </mc:AlternateContent>
          </a:graphicData>
        </a:graphic>
      </p:graphicFrame>
    </p:spTree>
    <p:extLst>
      <p:ext uri="{BB962C8B-B14F-4D97-AF65-F5344CB8AC3E}">
        <p14:creationId xmlns:p14="http://schemas.microsoft.com/office/powerpoint/2010/main" val="4096129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BAEB-E7CC-F4EC-A846-3150B2E2D4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44A98A-C63B-9C36-CDEE-5F82C3E8BBE7}"/>
              </a:ext>
            </a:extLst>
          </p:cNvPr>
          <p:cNvSpPr>
            <a:spLocks noGrp="1"/>
          </p:cNvSpPr>
          <p:nvPr>
            <p:ph sz="half" idx="13"/>
          </p:nvPr>
        </p:nvSpPr>
        <p:spPr>
          <a:xfrm>
            <a:off x="188911" y="923702"/>
            <a:ext cx="10549973" cy="473825"/>
          </a:xfrm>
        </p:spPr>
        <p:txBody>
          <a:bodyPr>
            <a:normAutofit/>
          </a:bodyPr>
          <a:lstStyle/>
          <a:p>
            <a:pPr algn="ctr"/>
            <a:r>
              <a:rPr lang="en-US" dirty="0"/>
              <a:t>Professional Fees Water/Sewer Fund</a:t>
            </a:r>
          </a:p>
        </p:txBody>
      </p:sp>
      <p:sp>
        <p:nvSpPr>
          <p:cNvPr id="5" name="TextBox 4">
            <a:extLst>
              <a:ext uri="{FF2B5EF4-FFF2-40B4-BE49-F238E27FC236}">
                <a16:creationId xmlns:a16="http://schemas.microsoft.com/office/drawing/2014/main" id="{4A09B0DE-3E5C-0177-A3C8-D55E8079F6EE}"/>
              </a:ext>
            </a:extLst>
          </p:cNvPr>
          <p:cNvSpPr txBox="1"/>
          <p:nvPr/>
        </p:nvSpPr>
        <p:spPr>
          <a:xfrm>
            <a:off x="188911" y="1808566"/>
            <a:ext cx="11036595" cy="3170099"/>
          </a:xfrm>
          <a:prstGeom prst="rect">
            <a:avLst/>
          </a:prstGeom>
          <a:noFill/>
        </p:spPr>
        <p:txBody>
          <a:bodyPr wrap="square" rtlCol="0">
            <a:spAutoFit/>
          </a:bodyPr>
          <a:lstStyle/>
          <a:p>
            <a:pPr marL="800100" lvl="1" indent="-342900">
              <a:buClr>
                <a:srgbClr val="92D050"/>
              </a:buClr>
              <a:buFont typeface="Wingdings" panose="05000000000000000000" pitchFamily="2" charset="2"/>
              <a:buChar char="§"/>
            </a:pPr>
            <a:r>
              <a:rPr lang="en-US" sz="2000" dirty="0"/>
              <a:t>Public Works managers bring in the necessary assistance they need for the project at hand.</a:t>
            </a:r>
          </a:p>
          <a:p>
            <a:pPr marL="800100" lvl="1" indent="-342900">
              <a:buClr>
                <a:srgbClr val="92D050"/>
              </a:buClr>
              <a:buFont typeface="Wingdings" panose="05000000000000000000" pitchFamily="2" charset="2"/>
              <a:buChar char="§"/>
            </a:pPr>
            <a:r>
              <a:rPr lang="en-US" sz="2000" dirty="0"/>
              <a:t>Specific expertise is often required for which we don’t have someone on staff that can design or engineer a specific project.</a:t>
            </a:r>
          </a:p>
          <a:p>
            <a:pPr marL="800100" lvl="1" indent="-342900">
              <a:buClr>
                <a:srgbClr val="92D050"/>
              </a:buClr>
              <a:buFont typeface="Wingdings" panose="05000000000000000000" pitchFamily="2" charset="2"/>
              <a:buChar char="§"/>
            </a:pPr>
            <a:r>
              <a:rPr lang="en-US" sz="2000" dirty="0"/>
              <a:t>By using outside engineers, the design liability is assumed by the engineer of record not the Public Works manager.</a:t>
            </a:r>
          </a:p>
          <a:p>
            <a:pPr marL="800100" lvl="1" indent="-342900">
              <a:buClr>
                <a:srgbClr val="92D050"/>
              </a:buClr>
              <a:buFont typeface="Wingdings" panose="05000000000000000000" pitchFamily="2" charset="2"/>
              <a:buChar char="§"/>
            </a:pPr>
            <a:r>
              <a:rPr lang="en-US" sz="2000" dirty="0"/>
              <a:t>With the large number of projects on-going there are not enough project managers on staff. Our staff manages outside engineers and consultants to assure that tasks and projects are completed successfully.</a:t>
            </a:r>
          </a:p>
          <a:p>
            <a:pPr marL="800100" lvl="1" indent="-342900">
              <a:buClr>
                <a:srgbClr val="92D050"/>
              </a:buClr>
              <a:buFont typeface="Wingdings" panose="05000000000000000000" pitchFamily="2" charset="2"/>
              <a:buChar char="§"/>
            </a:pPr>
            <a:r>
              <a:rPr lang="en-US" sz="2000" dirty="0"/>
              <a:t>Legal Fees – There has been no active litigation involving the utility over the past 3 years requiring the expenditure of funds budgeted. This can rapidly change.</a:t>
            </a:r>
          </a:p>
        </p:txBody>
      </p:sp>
    </p:spTree>
    <p:extLst>
      <p:ext uri="{BB962C8B-B14F-4D97-AF65-F5344CB8AC3E}">
        <p14:creationId xmlns:p14="http://schemas.microsoft.com/office/powerpoint/2010/main" val="773594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78465" y="1758575"/>
            <a:ext cx="10547498" cy="4886774"/>
          </a:xfrm>
        </p:spPr>
        <p:txBody>
          <a:bodyPr>
            <a:normAutofit/>
          </a:bodyPr>
          <a:lstStyle/>
          <a:p>
            <a:pPr marL="0" indent="0">
              <a:buNone/>
            </a:pPr>
            <a:r>
              <a:rPr lang="en-US" dirty="0"/>
              <a:t>Discuss the planned use for </a:t>
            </a:r>
            <a:r>
              <a:rPr lang="en-US" b="1" u="sng" dirty="0"/>
              <a:t>~$13M</a:t>
            </a:r>
            <a:r>
              <a:rPr lang="en-US" b="1" dirty="0"/>
              <a:t> </a:t>
            </a:r>
            <a:r>
              <a:rPr lang="en-US" dirty="0"/>
              <a:t>budgeted in the Contract Maintenance account grouping and share if this provides the necessary funds to address any major repairs to water and sewer lines.</a:t>
            </a:r>
          </a:p>
          <a:p>
            <a:pPr marL="457200" indent="-457200">
              <a:buFont typeface="+mj-lt"/>
              <a:buAutoNum type="alphaLcPeriod"/>
            </a:pPr>
            <a:r>
              <a:rPr lang="en-US" sz="2000" dirty="0"/>
              <a:t>Specify if there are any DBE’s.</a:t>
            </a:r>
          </a:p>
          <a:p>
            <a:pPr marL="457200" indent="-457200">
              <a:buFont typeface="+mj-lt"/>
              <a:buAutoNum type="alphaLcPeriod"/>
            </a:pPr>
            <a:r>
              <a:rPr lang="en-US" sz="2000" dirty="0"/>
              <a:t>Specify the number of large meters scheduled for replacement and testing.</a:t>
            </a:r>
          </a:p>
          <a:p>
            <a:pPr marL="457200" indent="-457200">
              <a:buFont typeface="+mj-lt"/>
              <a:buAutoNum type="alphaLcPeriod"/>
            </a:pPr>
            <a:r>
              <a:rPr lang="en-US" sz="2000" dirty="0"/>
              <a:t>Specify number of main break and valve replacements that are scheduled.</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8 – Water/Sewer Fund </a:t>
            </a:r>
          </a:p>
        </p:txBody>
      </p:sp>
    </p:spTree>
    <p:extLst>
      <p:ext uri="{BB962C8B-B14F-4D97-AF65-F5344CB8AC3E}">
        <p14:creationId xmlns:p14="http://schemas.microsoft.com/office/powerpoint/2010/main" val="3179574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99F499A7-8143-4E3F-879C-F14EBB40714F}"/>
              </a:ext>
            </a:extLst>
          </p:cNvPr>
          <p:cNvGraphicFramePr>
            <a:graphicFrameLocks noChangeAspect="1"/>
          </p:cNvGraphicFramePr>
          <p:nvPr>
            <p:extLst>
              <p:ext uri="{D42A27DB-BD31-4B8C-83A1-F6EECF244321}">
                <p14:modId xmlns:p14="http://schemas.microsoft.com/office/powerpoint/2010/main" val="1237931975"/>
              </p:ext>
            </p:extLst>
          </p:nvPr>
        </p:nvGraphicFramePr>
        <p:xfrm>
          <a:off x="771735" y="1078721"/>
          <a:ext cx="9626600" cy="5503863"/>
        </p:xfrm>
        <a:graphic>
          <a:graphicData uri="http://schemas.openxmlformats.org/presentationml/2006/ole">
            <mc:AlternateContent xmlns:mc="http://schemas.openxmlformats.org/markup-compatibility/2006">
              <mc:Choice xmlns:v="urn:schemas-microsoft-com:vml" Requires="v">
                <p:oleObj name="Worksheet" r:id="rId2" imgW="11144346" imgH="6372123" progId="Excel.Sheet.8">
                  <p:embed/>
                </p:oleObj>
              </mc:Choice>
              <mc:Fallback>
                <p:oleObj name="Worksheet" r:id="rId2" imgW="11144346" imgH="6372123" progId="Excel.Sheet.8">
                  <p:embed/>
                  <p:pic>
                    <p:nvPicPr>
                      <p:cNvPr id="2" name="Object 1">
                        <a:extLst>
                          <a:ext uri="{FF2B5EF4-FFF2-40B4-BE49-F238E27FC236}">
                            <a16:creationId xmlns:a16="http://schemas.microsoft.com/office/drawing/2014/main" id="{99F499A7-8143-4E3F-879C-F14EBB40714F}"/>
                          </a:ext>
                        </a:extLst>
                      </p:cNvPr>
                      <p:cNvPicPr/>
                      <p:nvPr/>
                    </p:nvPicPr>
                    <p:blipFill>
                      <a:blip r:embed="rId3"/>
                      <a:stretch>
                        <a:fillRect/>
                      </a:stretch>
                    </p:blipFill>
                    <p:spPr>
                      <a:xfrm>
                        <a:off x="771735" y="1078721"/>
                        <a:ext cx="9626600" cy="5503863"/>
                      </a:xfrm>
                      <a:prstGeom prst="rect">
                        <a:avLst/>
                      </a:prstGeom>
                    </p:spPr>
                  </p:pic>
                </p:oleObj>
              </mc:Fallback>
            </mc:AlternateContent>
          </a:graphicData>
        </a:graphic>
      </p:graphicFrame>
    </p:spTree>
    <p:extLst>
      <p:ext uri="{BB962C8B-B14F-4D97-AF65-F5344CB8AC3E}">
        <p14:creationId xmlns:p14="http://schemas.microsoft.com/office/powerpoint/2010/main" val="2175386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6FE51-3F46-E3D6-B446-3B70F991561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B2D94C-EDDA-43F7-9DBB-9E9C6564D6A5}"/>
              </a:ext>
            </a:extLst>
          </p:cNvPr>
          <p:cNvSpPr>
            <a:spLocks noGrp="1"/>
          </p:cNvSpPr>
          <p:nvPr>
            <p:ph sz="half" idx="13"/>
          </p:nvPr>
        </p:nvSpPr>
        <p:spPr>
          <a:xfrm>
            <a:off x="188911" y="1188720"/>
            <a:ext cx="10547498" cy="473825"/>
          </a:xfrm>
        </p:spPr>
        <p:txBody>
          <a:bodyPr>
            <a:normAutofit/>
          </a:bodyPr>
          <a:lstStyle/>
          <a:p>
            <a:pPr algn="ctr"/>
            <a:r>
              <a:rPr lang="en-US" dirty="0"/>
              <a:t>Contracted Maintenance – Water/Sewer Fund </a:t>
            </a:r>
          </a:p>
        </p:txBody>
      </p:sp>
      <p:graphicFrame>
        <p:nvGraphicFramePr>
          <p:cNvPr id="4" name="Table 3">
            <a:extLst>
              <a:ext uri="{FF2B5EF4-FFF2-40B4-BE49-F238E27FC236}">
                <a16:creationId xmlns:a16="http://schemas.microsoft.com/office/drawing/2014/main" id="{1F40D8EF-4058-85A3-A327-A20B4FD94DF3}"/>
              </a:ext>
            </a:extLst>
          </p:cNvPr>
          <p:cNvGraphicFramePr>
            <a:graphicFrameLocks noGrp="1"/>
          </p:cNvGraphicFramePr>
          <p:nvPr>
            <p:extLst>
              <p:ext uri="{D42A27DB-BD31-4B8C-83A1-F6EECF244321}">
                <p14:modId xmlns:p14="http://schemas.microsoft.com/office/powerpoint/2010/main" val="2950742720"/>
              </p:ext>
            </p:extLst>
          </p:nvPr>
        </p:nvGraphicFramePr>
        <p:xfrm>
          <a:off x="2500828" y="1809520"/>
          <a:ext cx="6411817" cy="2515980"/>
        </p:xfrm>
        <a:graphic>
          <a:graphicData uri="http://schemas.openxmlformats.org/drawingml/2006/table">
            <a:tbl>
              <a:tblPr firstRow="1" firstCol="1" bandRow="1">
                <a:tableStyleId>{E8B1032C-EA38-4F05-BA0D-38AFFFC7BED3}</a:tableStyleId>
              </a:tblPr>
              <a:tblGrid>
                <a:gridCol w="3557242">
                  <a:extLst>
                    <a:ext uri="{9D8B030D-6E8A-4147-A177-3AD203B41FA5}">
                      <a16:colId xmlns:a16="http://schemas.microsoft.com/office/drawing/2014/main" val="3623679971"/>
                    </a:ext>
                  </a:extLst>
                </a:gridCol>
                <a:gridCol w="2854575">
                  <a:extLst>
                    <a:ext uri="{9D8B030D-6E8A-4147-A177-3AD203B41FA5}">
                      <a16:colId xmlns:a16="http://schemas.microsoft.com/office/drawing/2014/main" val="2922352734"/>
                    </a:ext>
                  </a:extLst>
                </a:gridCol>
              </a:tblGrid>
              <a:tr h="419330">
                <a:tc>
                  <a:txBody>
                    <a:bodyPr/>
                    <a:lstStyle/>
                    <a:p>
                      <a:pPr marL="0" marR="0">
                        <a:buNone/>
                      </a:pPr>
                      <a:r>
                        <a:rPr lang="en-US" sz="1800">
                          <a:effectLst/>
                        </a:rPr>
                        <a:t>Tribus / Wilmington </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 FY’27 Estimated Quantities</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3345210210"/>
                  </a:ext>
                </a:extLst>
              </a:tr>
              <a:tr h="4193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rPr>
                        <a:t>5/8” – 1” M</a:t>
                      </a:r>
                      <a:r>
                        <a:rPr lang="en-US" sz="1800" b="0" dirty="0">
                          <a:effectLst/>
                          <a:latin typeface="Aptos" panose="020B0004020202020204" pitchFamily="34" charset="0"/>
                        </a:rPr>
                        <a:t>eter Replacement</a:t>
                      </a:r>
                      <a:endParaRPr lang="en-US"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700</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987150800"/>
                  </a:ext>
                </a:extLst>
              </a:tr>
              <a:tr h="419330">
                <a:tc>
                  <a:txBody>
                    <a:bodyPr/>
                    <a:lstStyle/>
                    <a:p>
                      <a:pPr marL="0" marR="0">
                        <a:buNone/>
                      </a:pPr>
                      <a:r>
                        <a:rPr lang="en-US" sz="1800" b="0" dirty="0">
                          <a:effectLst/>
                          <a:latin typeface="Aptos" panose="020B0004020202020204" pitchFamily="34" charset="0"/>
                          <a:ea typeface="Aptos" panose="020B0004020202020204" pitchFamily="34" charset="0"/>
                          <a:cs typeface="Aptos" panose="020B0004020202020204" pitchFamily="34" charset="0"/>
                        </a:rPr>
                        <a:t>1 ½” – 2” Meter Replacement</a:t>
                      </a:r>
                    </a:p>
                  </a:txBody>
                  <a:tcPr marL="68580" marR="68580" marT="0" marB="0" anchor="b"/>
                </a:tc>
                <a:tc>
                  <a:txBody>
                    <a:bodyPr/>
                    <a:lstStyle/>
                    <a:p>
                      <a:pPr marL="0" marR="0" algn="ctr">
                        <a:buNone/>
                      </a:pPr>
                      <a:r>
                        <a:rPr lang="en-US" sz="1800" dirty="0">
                          <a:effectLst/>
                        </a:rPr>
                        <a:t>30</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796260326"/>
                  </a:ext>
                </a:extLst>
              </a:tr>
              <a:tr h="419330">
                <a:tc>
                  <a:txBody>
                    <a:bodyPr/>
                    <a:lstStyle/>
                    <a:p>
                      <a:pPr marL="0" marR="0">
                        <a:buNone/>
                      </a:pPr>
                      <a:r>
                        <a:rPr lang="en-US" sz="1800" b="0" dirty="0">
                          <a:effectLst/>
                        </a:rPr>
                        <a:t>3"</a:t>
                      </a:r>
                      <a:endParaRPr lang="en-US"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15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943324028"/>
                  </a:ext>
                </a:extLst>
              </a:tr>
              <a:tr h="419330">
                <a:tc>
                  <a:txBody>
                    <a:bodyPr/>
                    <a:lstStyle/>
                    <a:p>
                      <a:pPr marL="0" marR="0">
                        <a:buNone/>
                      </a:pPr>
                      <a:r>
                        <a:rPr lang="en-US" sz="1800" b="0" dirty="0">
                          <a:effectLst/>
                        </a:rPr>
                        <a:t>4”</a:t>
                      </a:r>
                      <a:endParaRPr lang="en-US"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15</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106612069"/>
                  </a:ext>
                </a:extLst>
              </a:tr>
              <a:tr h="419330">
                <a:tc>
                  <a:txBody>
                    <a:bodyPr/>
                    <a:lstStyle/>
                    <a:p>
                      <a:pPr marL="0" marR="0">
                        <a:buNone/>
                      </a:pPr>
                      <a:r>
                        <a:rPr lang="en-US" sz="1800" b="0" dirty="0">
                          <a:effectLst/>
                        </a:rPr>
                        <a:t>6”</a:t>
                      </a:r>
                      <a:endParaRPr lang="en-US"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5</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177945152"/>
                  </a:ext>
                </a:extLst>
              </a:tr>
            </a:tbl>
          </a:graphicData>
        </a:graphic>
      </p:graphicFrame>
    </p:spTree>
    <p:extLst>
      <p:ext uri="{BB962C8B-B14F-4D97-AF65-F5344CB8AC3E}">
        <p14:creationId xmlns:p14="http://schemas.microsoft.com/office/powerpoint/2010/main" val="358743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547498" cy="473825"/>
          </a:xfrm>
        </p:spPr>
        <p:txBody>
          <a:bodyPr>
            <a:normAutofit/>
          </a:bodyPr>
          <a:lstStyle/>
          <a:p>
            <a:pPr algn="ctr"/>
            <a:r>
              <a:rPr lang="en-US" dirty="0"/>
              <a:t>Contracted Maintenance – Water/Sewer Fund </a:t>
            </a:r>
          </a:p>
        </p:txBody>
      </p:sp>
      <p:graphicFrame>
        <p:nvGraphicFramePr>
          <p:cNvPr id="4" name="Table 3">
            <a:extLst>
              <a:ext uri="{FF2B5EF4-FFF2-40B4-BE49-F238E27FC236}">
                <a16:creationId xmlns:a16="http://schemas.microsoft.com/office/drawing/2014/main" id="{A778B7FE-4D72-D5F3-B0E7-81EC950B6583}"/>
              </a:ext>
            </a:extLst>
          </p:cNvPr>
          <p:cNvGraphicFramePr>
            <a:graphicFrameLocks noGrp="1"/>
          </p:cNvGraphicFramePr>
          <p:nvPr>
            <p:extLst>
              <p:ext uri="{D42A27DB-BD31-4B8C-83A1-F6EECF244321}">
                <p14:modId xmlns:p14="http://schemas.microsoft.com/office/powerpoint/2010/main" val="2894104442"/>
              </p:ext>
            </p:extLst>
          </p:nvPr>
        </p:nvGraphicFramePr>
        <p:xfrm>
          <a:off x="2500828" y="1809520"/>
          <a:ext cx="6411817" cy="2530439"/>
        </p:xfrm>
        <a:graphic>
          <a:graphicData uri="http://schemas.openxmlformats.org/drawingml/2006/table">
            <a:tbl>
              <a:tblPr firstRow="1" firstCol="1" bandRow="1">
                <a:tableStyleId>{E8B1032C-EA38-4F05-BA0D-38AFFFC7BED3}</a:tableStyleId>
              </a:tblPr>
              <a:tblGrid>
                <a:gridCol w="3557242">
                  <a:extLst>
                    <a:ext uri="{9D8B030D-6E8A-4147-A177-3AD203B41FA5}">
                      <a16:colId xmlns:a16="http://schemas.microsoft.com/office/drawing/2014/main" val="3623679971"/>
                    </a:ext>
                  </a:extLst>
                </a:gridCol>
                <a:gridCol w="2854575">
                  <a:extLst>
                    <a:ext uri="{9D8B030D-6E8A-4147-A177-3AD203B41FA5}">
                      <a16:colId xmlns:a16="http://schemas.microsoft.com/office/drawing/2014/main" val="2922352734"/>
                    </a:ext>
                  </a:extLst>
                </a:gridCol>
              </a:tblGrid>
              <a:tr h="419330">
                <a:tc>
                  <a:txBody>
                    <a:bodyPr/>
                    <a:lstStyle/>
                    <a:p>
                      <a:pPr marL="0" marR="0">
                        <a:buNone/>
                      </a:pPr>
                      <a:r>
                        <a:rPr lang="en-US" sz="1800">
                          <a:effectLst/>
                        </a:rPr>
                        <a:t>Tribus / Wilmington </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 FY’27 Estimated Tests</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3345210210"/>
                  </a:ext>
                </a:extLst>
              </a:tr>
              <a:tr h="419330">
                <a:tc>
                  <a:txBody>
                    <a:bodyPr/>
                    <a:lstStyle/>
                    <a:p>
                      <a:pPr marL="0" marR="0">
                        <a:buNone/>
                      </a:pPr>
                      <a:r>
                        <a:rPr lang="en-US" sz="1800" b="0" dirty="0">
                          <a:effectLst/>
                        </a:rPr>
                        <a:t>1 ½” (tested every five years)</a:t>
                      </a:r>
                      <a:endParaRPr lang="en-US"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5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796260326"/>
                  </a:ext>
                </a:extLst>
              </a:tr>
              <a:tr h="419330">
                <a:tc>
                  <a:txBody>
                    <a:bodyPr/>
                    <a:lstStyle/>
                    <a:p>
                      <a:pPr marL="0" marR="0">
                        <a:buNone/>
                      </a:pPr>
                      <a:r>
                        <a:rPr lang="en-US" sz="1800" b="0" dirty="0">
                          <a:effectLst/>
                        </a:rPr>
                        <a:t>2" (tested every five years)</a:t>
                      </a:r>
                      <a:endParaRPr lang="en-US"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20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943324028"/>
                  </a:ext>
                </a:extLst>
              </a:tr>
              <a:tr h="419330">
                <a:tc>
                  <a:txBody>
                    <a:bodyPr/>
                    <a:lstStyle/>
                    <a:p>
                      <a:pPr marL="0" marR="0">
                        <a:buNone/>
                      </a:pPr>
                      <a:r>
                        <a:rPr lang="en-US" sz="1800" b="0">
                          <a:effectLst/>
                        </a:rPr>
                        <a:t>3" (tested every 3 years)</a:t>
                      </a:r>
                      <a:endParaRPr lang="en-US" sz="1800" b="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150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106612069"/>
                  </a:ext>
                </a:extLst>
              </a:tr>
              <a:tr h="419330">
                <a:tc>
                  <a:txBody>
                    <a:bodyPr/>
                    <a:lstStyle/>
                    <a:p>
                      <a:pPr marL="0" marR="0">
                        <a:buNone/>
                      </a:pPr>
                      <a:r>
                        <a:rPr lang="en-US" sz="1800" b="0">
                          <a:effectLst/>
                        </a:rPr>
                        <a:t>4" (tested every 2 years)</a:t>
                      </a:r>
                      <a:endParaRPr lang="en-US" sz="1800" b="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120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177945152"/>
                  </a:ext>
                </a:extLst>
              </a:tr>
              <a:tr h="433789">
                <a:tc>
                  <a:txBody>
                    <a:bodyPr/>
                    <a:lstStyle/>
                    <a:p>
                      <a:pPr marL="0" marR="0">
                        <a:buNone/>
                      </a:pPr>
                      <a:r>
                        <a:rPr lang="en-US" sz="1800" b="0" dirty="0">
                          <a:effectLst/>
                        </a:rPr>
                        <a:t>6" and 8” (tested every year)</a:t>
                      </a:r>
                      <a:endParaRPr lang="en-US"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55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893148379"/>
                  </a:ext>
                </a:extLst>
              </a:tr>
            </a:tbl>
          </a:graphicData>
        </a:graphic>
      </p:graphicFrame>
    </p:spTree>
    <p:extLst>
      <p:ext uri="{BB962C8B-B14F-4D97-AF65-F5344CB8AC3E}">
        <p14:creationId xmlns:p14="http://schemas.microsoft.com/office/powerpoint/2010/main" val="1352079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41355-D4F3-FE60-8BFE-34EEF3C612D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CB9C26-39F5-240B-FF90-FDF3E5D59535}"/>
              </a:ext>
            </a:extLst>
          </p:cNvPr>
          <p:cNvSpPr>
            <a:spLocks noGrp="1"/>
          </p:cNvSpPr>
          <p:nvPr>
            <p:ph sz="half" idx="2"/>
          </p:nvPr>
        </p:nvSpPr>
        <p:spPr>
          <a:xfrm>
            <a:off x="822251" y="3881318"/>
            <a:ext cx="10547498" cy="1632242"/>
          </a:xfrm>
        </p:spPr>
        <p:txBody>
          <a:bodyPr>
            <a:normAutofit fontScale="92500" lnSpcReduction="10000"/>
          </a:bodyPr>
          <a:lstStyle/>
          <a:p>
            <a:pPr lvl="1"/>
            <a:endParaRPr lang="en-US" dirty="0"/>
          </a:p>
          <a:p>
            <a:pPr lvl="1"/>
            <a:r>
              <a:rPr lang="en-US" sz="2300" dirty="0"/>
              <a:t>Water main breaks and valve replacement are emergency work and therefore are not scheduled. This contract is used for emergency response to breaks and leaks.</a:t>
            </a:r>
          </a:p>
          <a:p>
            <a:pPr lvl="1"/>
            <a:r>
              <a:rPr lang="en-US" sz="2300" dirty="0"/>
              <a:t>Valves Replaced FY’26 y-t-d - 12</a:t>
            </a:r>
          </a:p>
          <a:p>
            <a:pPr marL="457200" lvl="1" indent="0">
              <a:buNone/>
            </a:pPr>
            <a:r>
              <a:rPr lang="en-US" sz="2300" dirty="0"/>
              <a:t> </a:t>
            </a:r>
          </a:p>
          <a:p>
            <a:pPr lvl="1"/>
            <a:endParaRPr lang="en-US" dirty="0"/>
          </a:p>
          <a:p>
            <a:pPr marL="457200" lvl="1" indent="0">
              <a:buNone/>
            </a:pPr>
            <a:endParaRPr lang="en-US" dirty="0"/>
          </a:p>
        </p:txBody>
      </p:sp>
      <p:sp>
        <p:nvSpPr>
          <p:cNvPr id="3" name="Content Placeholder 2">
            <a:extLst>
              <a:ext uri="{FF2B5EF4-FFF2-40B4-BE49-F238E27FC236}">
                <a16:creationId xmlns:a16="http://schemas.microsoft.com/office/drawing/2014/main" id="{2C4950C8-EBA8-749F-D784-7013EF85C2BB}"/>
              </a:ext>
            </a:extLst>
          </p:cNvPr>
          <p:cNvSpPr>
            <a:spLocks noGrp="1"/>
          </p:cNvSpPr>
          <p:nvPr>
            <p:ph sz="half" idx="13"/>
          </p:nvPr>
        </p:nvSpPr>
        <p:spPr>
          <a:xfrm>
            <a:off x="188911" y="1188720"/>
            <a:ext cx="10547498" cy="473825"/>
          </a:xfrm>
        </p:spPr>
        <p:txBody>
          <a:bodyPr>
            <a:normAutofit/>
          </a:bodyPr>
          <a:lstStyle/>
          <a:p>
            <a:pPr algn="ctr"/>
            <a:r>
              <a:rPr lang="en-US" dirty="0"/>
              <a:t>Contracted Maintenance – Water/Sewer Fund </a:t>
            </a:r>
          </a:p>
        </p:txBody>
      </p:sp>
      <p:graphicFrame>
        <p:nvGraphicFramePr>
          <p:cNvPr id="4" name="Table 3">
            <a:extLst>
              <a:ext uri="{FF2B5EF4-FFF2-40B4-BE49-F238E27FC236}">
                <a16:creationId xmlns:a16="http://schemas.microsoft.com/office/drawing/2014/main" id="{13882102-548B-2C4F-742D-D729D89A6D97}"/>
              </a:ext>
            </a:extLst>
          </p:cNvPr>
          <p:cNvGraphicFramePr>
            <a:graphicFrameLocks noGrp="1"/>
          </p:cNvGraphicFramePr>
          <p:nvPr>
            <p:extLst>
              <p:ext uri="{D42A27DB-BD31-4B8C-83A1-F6EECF244321}">
                <p14:modId xmlns:p14="http://schemas.microsoft.com/office/powerpoint/2010/main" val="2565572079"/>
              </p:ext>
            </p:extLst>
          </p:nvPr>
        </p:nvGraphicFramePr>
        <p:xfrm>
          <a:off x="3491111" y="1872894"/>
          <a:ext cx="5209778" cy="1677320"/>
        </p:xfrm>
        <a:graphic>
          <a:graphicData uri="http://schemas.openxmlformats.org/drawingml/2006/table">
            <a:tbl>
              <a:tblPr firstRow="1" firstCol="1" bandRow="1">
                <a:tableStyleId>{E8B1032C-EA38-4F05-BA0D-38AFFFC7BED3}</a:tableStyleId>
              </a:tblPr>
              <a:tblGrid>
                <a:gridCol w="2589291">
                  <a:extLst>
                    <a:ext uri="{9D8B030D-6E8A-4147-A177-3AD203B41FA5}">
                      <a16:colId xmlns:a16="http://schemas.microsoft.com/office/drawing/2014/main" val="3623679971"/>
                    </a:ext>
                  </a:extLst>
                </a:gridCol>
                <a:gridCol w="2620487">
                  <a:extLst>
                    <a:ext uri="{9D8B030D-6E8A-4147-A177-3AD203B41FA5}">
                      <a16:colId xmlns:a16="http://schemas.microsoft.com/office/drawing/2014/main" val="2922352734"/>
                    </a:ext>
                  </a:extLst>
                </a:gridCol>
              </a:tblGrid>
              <a:tr h="4193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u="sng" dirty="0">
                          <a:effectLst/>
                          <a:latin typeface="Aptos" panose="020B0004020202020204" pitchFamily="34" charset="0"/>
                          <a:ea typeface="Aptos" panose="020B0004020202020204" pitchFamily="34" charset="0"/>
                          <a:cs typeface="Aptos" panose="020B0004020202020204" pitchFamily="34" charset="0"/>
                        </a:rPr>
                        <a:t>Fiscal Year</a:t>
                      </a:r>
                    </a:p>
                  </a:txBody>
                  <a:tcPr marL="68580" marR="68580" marT="0" marB="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u="sng" dirty="0">
                          <a:effectLst/>
                        </a:rPr>
                        <a:t># Main Breaks</a:t>
                      </a:r>
                    </a:p>
                  </a:txBody>
                  <a:tcPr marL="68580" marR="68580" marT="0" marB="0" anchor="b"/>
                </a:tc>
                <a:extLst>
                  <a:ext uri="{0D108BD9-81ED-4DB2-BD59-A6C34878D82A}">
                    <a16:rowId xmlns:a16="http://schemas.microsoft.com/office/drawing/2014/main" val="3345210210"/>
                  </a:ext>
                </a:extLst>
              </a:tr>
              <a:tr h="419330">
                <a:tc>
                  <a:txBody>
                    <a:bodyPr/>
                    <a:lstStyle/>
                    <a:p>
                      <a:pPr marL="0" marR="0">
                        <a:buNone/>
                      </a:pPr>
                      <a:r>
                        <a:rPr lang="en-US" sz="1800" b="0" dirty="0">
                          <a:effectLst/>
                          <a:latin typeface="Aptos" panose="020B0004020202020204" pitchFamily="34" charset="0"/>
                          <a:ea typeface="Aptos" panose="020B0004020202020204" pitchFamily="34" charset="0"/>
                          <a:cs typeface="Aptos" panose="020B0004020202020204" pitchFamily="34" charset="0"/>
                        </a:rPr>
                        <a:t>FY’24</a:t>
                      </a:r>
                    </a:p>
                  </a:txBody>
                  <a:tcPr marL="68580" marR="68580" marT="0" marB="0" anchor="b"/>
                </a:tc>
                <a:tc>
                  <a:txBody>
                    <a:bodyPr/>
                    <a:lstStyle/>
                    <a:p>
                      <a:pPr marL="0" marR="0" algn="ctr">
                        <a:buNone/>
                      </a:pPr>
                      <a:r>
                        <a:rPr lang="en-US" sz="1800" dirty="0">
                          <a:effectLst/>
                          <a:latin typeface="Aptos" panose="020B0004020202020204" pitchFamily="34" charset="0"/>
                          <a:ea typeface="Aptos" panose="020B0004020202020204" pitchFamily="34" charset="0"/>
                          <a:cs typeface="Aptos" panose="020B0004020202020204" pitchFamily="34" charset="0"/>
                        </a:rPr>
                        <a:t>80</a:t>
                      </a:r>
                    </a:p>
                  </a:txBody>
                  <a:tcPr marL="68580" marR="68580" marT="0" marB="0" anchor="b"/>
                </a:tc>
                <a:extLst>
                  <a:ext uri="{0D108BD9-81ED-4DB2-BD59-A6C34878D82A}">
                    <a16:rowId xmlns:a16="http://schemas.microsoft.com/office/drawing/2014/main" val="2987150800"/>
                  </a:ext>
                </a:extLst>
              </a:tr>
              <a:tr h="419330">
                <a:tc>
                  <a:txBody>
                    <a:bodyPr/>
                    <a:lstStyle/>
                    <a:p>
                      <a:pPr marL="0" marR="0">
                        <a:buNone/>
                      </a:pPr>
                      <a:r>
                        <a:rPr lang="en-US" sz="1800" b="0" dirty="0">
                          <a:effectLst/>
                          <a:latin typeface="Aptos" panose="020B0004020202020204" pitchFamily="34" charset="0"/>
                          <a:ea typeface="Aptos" panose="020B0004020202020204" pitchFamily="34" charset="0"/>
                          <a:cs typeface="Aptos" panose="020B0004020202020204" pitchFamily="34" charset="0"/>
                        </a:rPr>
                        <a:t>FY’25</a:t>
                      </a:r>
                    </a:p>
                  </a:txBody>
                  <a:tcPr marL="68580" marR="68580" marT="0" marB="0" anchor="b"/>
                </a:tc>
                <a:tc>
                  <a:txBody>
                    <a:bodyPr/>
                    <a:lstStyle/>
                    <a:p>
                      <a:pPr marL="0" marR="0" algn="ctr">
                        <a:buNone/>
                      </a:pPr>
                      <a:r>
                        <a:rPr lang="en-US" sz="1800" dirty="0">
                          <a:effectLst/>
                          <a:latin typeface="Aptos" panose="020B0004020202020204" pitchFamily="34" charset="0"/>
                          <a:ea typeface="Aptos" panose="020B0004020202020204" pitchFamily="34" charset="0"/>
                          <a:cs typeface="Aptos" panose="020B0004020202020204" pitchFamily="34" charset="0"/>
                        </a:rPr>
                        <a:t>129</a:t>
                      </a:r>
                    </a:p>
                  </a:txBody>
                  <a:tcPr marL="68580" marR="68580" marT="0" marB="0" anchor="b"/>
                </a:tc>
                <a:extLst>
                  <a:ext uri="{0D108BD9-81ED-4DB2-BD59-A6C34878D82A}">
                    <a16:rowId xmlns:a16="http://schemas.microsoft.com/office/drawing/2014/main" val="2796260326"/>
                  </a:ext>
                </a:extLst>
              </a:tr>
              <a:tr h="419330">
                <a:tc>
                  <a:txBody>
                    <a:bodyPr/>
                    <a:lstStyle/>
                    <a:p>
                      <a:pPr marL="0" marR="0">
                        <a:buNone/>
                      </a:pPr>
                      <a:r>
                        <a:rPr lang="en-US" sz="1800" b="0" dirty="0">
                          <a:effectLst/>
                          <a:latin typeface="Aptos" panose="020B0004020202020204" pitchFamily="34" charset="0"/>
                          <a:ea typeface="Aptos" panose="020B0004020202020204" pitchFamily="34" charset="0"/>
                          <a:cs typeface="Aptos" panose="020B0004020202020204" pitchFamily="34" charset="0"/>
                        </a:rPr>
                        <a:t>FY’26 y-t-d</a:t>
                      </a:r>
                    </a:p>
                  </a:txBody>
                  <a:tcPr marL="68580" marR="68580" marT="0" marB="0" anchor="b"/>
                </a:tc>
                <a:tc>
                  <a:txBody>
                    <a:bodyPr/>
                    <a:lstStyle/>
                    <a:p>
                      <a:pPr marL="0" marR="0" algn="ctr">
                        <a:buNone/>
                      </a:pPr>
                      <a:r>
                        <a:rPr lang="en-US" sz="1800" dirty="0">
                          <a:effectLst/>
                          <a:latin typeface="Aptos" panose="020B0004020202020204" pitchFamily="34" charset="0"/>
                          <a:ea typeface="Aptos" panose="020B0004020202020204" pitchFamily="34" charset="0"/>
                          <a:cs typeface="Aptos" panose="020B0004020202020204" pitchFamily="34" charset="0"/>
                        </a:rPr>
                        <a:t>78</a:t>
                      </a:r>
                    </a:p>
                  </a:txBody>
                  <a:tcPr marL="68580" marR="68580" marT="0" marB="0" anchor="b"/>
                </a:tc>
                <a:extLst>
                  <a:ext uri="{0D108BD9-81ED-4DB2-BD59-A6C34878D82A}">
                    <a16:rowId xmlns:a16="http://schemas.microsoft.com/office/drawing/2014/main" val="943324028"/>
                  </a:ext>
                </a:extLst>
              </a:tr>
            </a:tbl>
          </a:graphicData>
        </a:graphic>
      </p:graphicFrame>
    </p:spTree>
    <p:extLst>
      <p:ext uri="{BB962C8B-B14F-4D97-AF65-F5344CB8AC3E}">
        <p14:creationId xmlns:p14="http://schemas.microsoft.com/office/powerpoint/2010/main" val="594045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35935" y="1758575"/>
            <a:ext cx="10968535" cy="4778749"/>
          </a:xfrm>
        </p:spPr>
        <p:txBody>
          <a:bodyPr/>
          <a:lstStyle/>
          <a:p>
            <a:pPr marL="0" indent="0">
              <a:buNone/>
            </a:pPr>
            <a:r>
              <a:rPr lang="en-US" dirty="0"/>
              <a:t>Discuss the impact to the department regarding vacant positions.</a:t>
            </a:r>
          </a:p>
          <a:p>
            <a:pPr marL="514350" indent="-514350">
              <a:buFont typeface="+mj-lt"/>
              <a:buAutoNum type="romanLcPeriod"/>
            </a:pPr>
            <a:r>
              <a:rPr lang="en-US" sz="2000" dirty="0"/>
              <a:t>Specify duration of the vacancy.</a:t>
            </a:r>
          </a:p>
          <a:p>
            <a:pPr marL="514350" indent="-514350">
              <a:buFont typeface="+mj-lt"/>
              <a:buAutoNum type="romanLcPeriod"/>
            </a:pPr>
            <a:r>
              <a:rPr lang="en-US" sz="2000" dirty="0"/>
              <a:t>Specify timeframe for filling position.</a:t>
            </a:r>
          </a:p>
          <a:p>
            <a:pPr marL="514350" indent="-514350">
              <a:buFont typeface="+mj-lt"/>
              <a:buAutoNum type="romanLcPeriod"/>
            </a:pPr>
            <a:r>
              <a:rPr lang="en-US" sz="2000" dirty="0"/>
              <a:t>Specify any impact to </a:t>
            </a:r>
            <a:r>
              <a:rPr lang="en-US" sz="2000" b="1" u="sng" dirty="0"/>
              <a:t>$526K </a:t>
            </a:r>
            <a:r>
              <a:rPr lang="en-US" sz="2000" dirty="0"/>
              <a:t>budgeted in Overtime, Temp Agency </a:t>
            </a:r>
            <a:r>
              <a:rPr lang="en-US" sz="2000" b="1" u="sng" dirty="0"/>
              <a:t>$565K</a:t>
            </a:r>
            <a:r>
              <a:rPr lang="en-US" sz="2000" dirty="0"/>
              <a:t>, and Consultants </a:t>
            </a:r>
            <a:r>
              <a:rPr lang="en-US" sz="2000" b="1" u="sng" dirty="0"/>
              <a:t>$2.2M</a:t>
            </a:r>
            <a:r>
              <a:rPr lang="en-US" sz="2000" dirty="0"/>
              <a:t>.</a:t>
            </a:r>
          </a:p>
          <a:p>
            <a:pPr marL="514350" indent="-514350">
              <a:buFont typeface="+mj-lt"/>
              <a:buAutoNum type="romanLcPeriod"/>
            </a:pPr>
            <a:r>
              <a:rPr lang="en-US" sz="2000" dirty="0"/>
              <a:t>Specify any impact with the Residency requirement for filling vacant positions.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9 – Water/Sewer Fund </a:t>
            </a:r>
          </a:p>
        </p:txBody>
      </p:sp>
    </p:spTree>
    <p:extLst>
      <p:ext uri="{BB962C8B-B14F-4D97-AF65-F5344CB8AC3E}">
        <p14:creationId xmlns:p14="http://schemas.microsoft.com/office/powerpoint/2010/main" val="3389962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923702"/>
            <a:ext cx="10549973" cy="473825"/>
          </a:xfrm>
        </p:spPr>
        <p:txBody>
          <a:bodyPr>
            <a:normAutofit/>
          </a:bodyPr>
          <a:lstStyle/>
          <a:p>
            <a:pPr algn="ctr"/>
            <a:r>
              <a:rPr lang="en-US" dirty="0"/>
              <a:t>Changes / Vacant Positions – Water/Sewer Fund </a:t>
            </a:r>
          </a:p>
        </p:txBody>
      </p:sp>
      <p:graphicFrame>
        <p:nvGraphicFramePr>
          <p:cNvPr id="4" name="Object 3">
            <a:extLst>
              <a:ext uri="{FF2B5EF4-FFF2-40B4-BE49-F238E27FC236}">
                <a16:creationId xmlns:a16="http://schemas.microsoft.com/office/drawing/2014/main" id="{D753EC8A-3FEC-42C9-9390-25D991033C07}"/>
              </a:ext>
            </a:extLst>
          </p:cNvPr>
          <p:cNvGraphicFramePr>
            <a:graphicFrameLocks noChangeAspect="1"/>
          </p:cNvGraphicFramePr>
          <p:nvPr>
            <p:extLst>
              <p:ext uri="{D42A27DB-BD31-4B8C-83A1-F6EECF244321}">
                <p14:modId xmlns:p14="http://schemas.microsoft.com/office/powerpoint/2010/main" val="2338904500"/>
              </p:ext>
            </p:extLst>
          </p:nvPr>
        </p:nvGraphicFramePr>
        <p:xfrm>
          <a:off x="3318274" y="1681672"/>
          <a:ext cx="5555452" cy="2200214"/>
        </p:xfrm>
        <a:graphic>
          <a:graphicData uri="http://schemas.openxmlformats.org/presentationml/2006/ole">
            <mc:AlternateContent xmlns:mc="http://schemas.openxmlformats.org/markup-compatibility/2006">
              <mc:Choice xmlns:v="urn:schemas-microsoft-com:vml" Requires="v">
                <p:oleObj name="Worksheet" r:id="rId2" imgW="5800696" imgH="2295593" progId="Excel.Sheet.8">
                  <p:embed/>
                </p:oleObj>
              </mc:Choice>
              <mc:Fallback>
                <p:oleObj name="Worksheet" r:id="rId2" imgW="5800696" imgH="2295593" progId="Excel.Sheet.8">
                  <p:embed/>
                  <p:pic>
                    <p:nvPicPr>
                      <p:cNvPr id="4" name="Object 3">
                        <a:extLst>
                          <a:ext uri="{FF2B5EF4-FFF2-40B4-BE49-F238E27FC236}">
                            <a16:creationId xmlns:a16="http://schemas.microsoft.com/office/drawing/2014/main" id="{D753EC8A-3FEC-42C9-9390-25D991033C07}"/>
                          </a:ext>
                        </a:extLst>
                      </p:cNvPr>
                      <p:cNvPicPr/>
                      <p:nvPr/>
                    </p:nvPicPr>
                    <p:blipFill>
                      <a:blip r:embed="rId3"/>
                      <a:stretch>
                        <a:fillRect/>
                      </a:stretch>
                    </p:blipFill>
                    <p:spPr>
                      <a:xfrm>
                        <a:off x="3318274" y="1681672"/>
                        <a:ext cx="5555452" cy="2200214"/>
                      </a:xfrm>
                      <a:prstGeom prst="rect">
                        <a:avLst/>
                      </a:prstGeom>
                    </p:spPr>
                  </p:pic>
                </p:oleObj>
              </mc:Fallback>
            </mc:AlternateContent>
          </a:graphicData>
        </a:graphic>
      </p:graphicFrame>
    </p:spTree>
    <p:extLst>
      <p:ext uri="{BB962C8B-B14F-4D97-AF65-F5344CB8AC3E}">
        <p14:creationId xmlns:p14="http://schemas.microsoft.com/office/powerpoint/2010/main" val="2654727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C5842-B193-E941-C560-2493CED58B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947A57-ACCD-C3FF-0381-CFECA2E93F2C}"/>
              </a:ext>
            </a:extLst>
          </p:cNvPr>
          <p:cNvSpPr>
            <a:spLocks noGrp="1"/>
          </p:cNvSpPr>
          <p:nvPr>
            <p:ph sz="half" idx="13"/>
          </p:nvPr>
        </p:nvSpPr>
        <p:spPr>
          <a:xfrm>
            <a:off x="188911" y="923702"/>
            <a:ext cx="10549973" cy="473825"/>
          </a:xfrm>
        </p:spPr>
        <p:txBody>
          <a:bodyPr>
            <a:normAutofit/>
          </a:bodyPr>
          <a:lstStyle/>
          <a:p>
            <a:pPr algn="ctr"/>
            <a:r>
              <a:rPr lang="en-US" dirty="0"/>
              <a:t>Vacant Positions – Water/Sewer Fund </a:t>
            </a:r>
          </a:p>
        </p:txBody>
      </p:sp>
      <p:sp>
        <p:nvSpPr>
          <p:cNvPr id="5" name="TextBox 4">
            <a:extLst>
              <a:ext uri="{FF2B5EF4-FFF2-40B4-BE49-F238E27FC236}">
                <a16:creationId xmlns:a16="http://schemas.microsoft.com/office/drawing/2014/main" id="{3E9E73DD-DE88-CAAC-A217-B6971B2F8E2E}"/>
              </a:ext>
            </a:extLst>
          </p:cNvPr>
          <p:cNvSpPr txBox="1"/>
          <p:nvPr/>
        </p:nvSpPr>
        <p:spPr>
          <a:xfrm>
            <a:off x="188911" y="1808566"/>
            <a:ext cx="11036595" cy="2862322"/>
          </a:xfrm>
          <a:prstGeom prst="rect">
            <a:avLst/>
          </a:prstGeom>
          <a:noFill/>
        </p:spPr>
        <p:txBody>
          <a:bodyPr wrap="square" rtlCol="0">
            <a:spAutoFit/>
          </a:bodyPr>
          <a:lstStyle/>
          <a:p>
            <a:pPr marL="800100" lvl="1" indent="-342900">
              <a:buClr>
                <a:srgbClr val="92D050"/>
              </a:buClr>
              <a:buFont typeface="Wingdings" panose="05000000000000000000" pitchFamily="2" charset="2"/>
              <a:buChar char="§"/>
            </a:pPr>
            <a:r>
              <a:rPr lang="en-US" sz="2000" dirty="0"/>
              <a:t>We are working closely with Human Resources to fill vacancies as quickly as possible that are approved by the Chief of Staff.</a:t>
            </a:r>
          </a:p>
          <a:p>
            <a:pPr marL="800100" lvl="1" indent="-342900">
              <a:buClr>
                <a:srgbClr val="92D050"/>
              </a:buClr>
              <a:buFont typeface="Wingdings" panose="05000000000000000000" pitchFamily="2" charset="2"/>
              <a:buChar char="§"/>
            </a:pPr>
            <a:r>
              <a:rPr lang="en-US" sz="2000" dirty="0"/>
              <a:t>Public Works averages 18-25 vacancies due to employee turnover and has experienced difficulty in the current labor market attracting and retaining qualified staff due to the available salary ranges and residency requirements. </a:t>
            </a:r>
          </a:p>
          <a:p>
            <a:pPr marL="800100" lvl="1" indent="-342900">
              <a:buClr>
                <a:srgbClr val="92D050"/>
              </a:buClr>
              <a:buFont typeface="Wingdings" panose="05000000000000000000" pitchFamily="2" charset="2"/>
              <a:buChar char="§"/>
            </a:pPr>
            <a:r>
              <a:rPr lang="en-US" sz="2000" dirty="0"/>
              <a:t>One applicant for Forest Program Operation Supervisor turned down the position due to the City’s Residency Requirement. </a:t>
            </a:r>
          </a:p>
          <a:p>
            <a:pPr marL="800100" lvl="1" indent="-342900">
              <a:buClr>
                <a:srgbClr val="92D050"/>
              </a:buClr>
              <a:buFont typeface="Wingdings" panose="05000000000000000000" pitchFamily="2" charset="2"/>
              <a:buChar char="§"/>
            </a:pPr>
            <a:r>
              <a:rPr lang="en-US" sz="2000" dirty="0"/>
              <a:t>Temp Employees are being used to perform some of the job functions of vacant positions where possible.</a:t>
            </a:r>
          </a:p>
        </p:txBody>
      </p:sp>
    </p:spTree>
    <p:extLst>
      <p:ext uri="{BB962C8B-B14F-4D97-AF65-F5344CB8AC3E}">
        <p14:creationId xmlns:p14="http://schemas.microsoft.com/office/powerpoint/2010/main" val="1646346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67833" y="1758575"/>
            <a:ext cx="10764898" cy="4778749"/>
          </a:xfrm>
        </p:spPr>
        <p:txBody>
          <a:bodyPr/>
          <a:lstStyle/>
          <a:p>
            <a:pPr marL="0" indent="0">
              <a:buNone/>
            </a:pPr>
            <a:r>
              <a:rPr lang="en-US" dirty="0"/>
              <a:t>Discuss the planned use of approximately </a:t>
            </a:r>
            <a:r>
              <a:rPr lang="en-US" b="1" u="sng" dirty="0"/>
              <a:t>$2.1M </a:t>
            </a:r>
            <a:r>
              <a:rPr lang="en-US" dirty="0"/>
              <a:t>budgeted in Petroleum and Chemicals account line pertaining to the water treatment at both Porter and Brandywine Filter Plants.</a:t>
            </a:r>
          </a:p>
          <a:p>
            <a:pPr marL="457200" indent="-457200">
              <a:buFont typeface="+mj-lt"/>
              <a:buAutoNum type="alphaLcPeriod"/>
            </a:pPr>
            <a:r>
              <a:rPr lang="en-US" sz="2000" dirty="0"/>
              <a:t>Specify if concerns with taste and odor has been addressed.</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10 – Water/Sewer Fund</a:t>
            </a:r>
          </a:p>
        </p:txBody>
      </p:sp>
    </p:spTree>
    <p:extLst>
      <p:ext uri="{BB962C8B-B14F-4D97-AF65-F5344CB8AC3E}">
        <p14:creationId xmlns:p14="http://schemas.microsoft.com/office/powerpoint/2010/main" val="3919466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67833" y="1758575"/>
            <a:ext cx="10764898" cy="4778749"/>
          </a:xfrm>
        </p:spPr>
        <p:txBody>
          <a:bodyPr/>
          <a:lstStyle/>
          <a:p>
            <a:r>
              <a:rPr lang="en-US" dirty="0"/>
              <a:t>Motor Fuels &amp; Lubricants 		- $16k</a:t>
            </a:r>
          </a:p>
          <a:p>
            <a:pPr lvl="1"/>
            <a:r>
              <a:rPr lang="en-US" dirty="0"/>
              <a:t>Propane Gas Cylinders – Keen</a:t>
            </a:r>
          </a:p>
          <a:p>
            <a:pPr lvl="1"/>
            <a:r>
              <a:rPr lang="en-US" dirty="0"/>
              <a:t>Lubrication for Pumps and Motors – Reit Energy Co.</a:t>
            </a:r>
          </a:p>
          <a:p>
            <a:r>
              <a:rPr lang="en-US" dirty="0"/>
              <a:t>Bulk Chemicals 			- $1.98M</a:t>
            </a:r>
          </a:p>
          <a:p>
            <a:pPr lvl="1"/>
            <a:r>
              <a:rPr lang="en-US" dirty="0"/>
              <a:t>Chemicals for Water Treatment</a:t>
            </a:r>
          </a:p>
          <a:p>
            <a:r>
              <a:rPr lang="en-US" dirty="0"/>
              <a:t>Laboratory Supplies 			- $143.2k</a:t>
            </a:r>
          </a:p>
          <a:p>
            <a:pPr lvl="1"/>
            <a:r>
              <a:rPr lang="en-US" dirty="0"/>
              <a:t>Misc. Lab Supplies &amp; Parts – Fisher Scientific &amp; Hach</a:t>
            </a:r>
          </a:p>
          <a:p>
            <a:pPr lvl="1"/>
            <a:r>
              <a:rPr lang="en-US" dirty="0"/>
              <a:t>Supplies for Bacteria Analysis - Idexx </a:t>
            </a:r>
          </a:p>
          <a:p>
            <a:pPr lvl="1"/>
            <a:r>
              <a:rPr lang="en-US" dirty="0"/>
              <a:t>Nitrogen for TOC Analyzer - Keen Gas</a:t>
            </a:r>
          </a:p>
          <a:p>
            <a:pPr lvl="1"/>
            <a:r>
              <a:rPr lang="en-US" dirty="0" err="1"/>
              <a:t>Bottleware</a:t>
            </a:r>
            <a:r>
              <a:rPr lang="en-US" dirty="0"/>
              <a:t> – Scientific Specialties</a:t>
            </a:r>
          </a:p>
          <a:p>
            <a:pPr lvl="1"/>
            <a:r>
              <a:rPr lang="en-US" dirty="0"/>
              <a:t>Parts for TOC Analyzer - Teledyne</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1043820" cy="473825"/>
          </a:xfrm>
        </p:spPr>
        <p:txBody>
          <a:bodyPr>
            <a:normAutofit/>
          </a:bodyPr>
          <a:lstStyle/>
          <a:p>
            <a:pPr algn="ctr"/>
            <a:r>
              <a:rPr lang="en-US" dirty="0"/>
              <a:t>Petroleum and Chemicals – Water/Sewer Fund</a:t>
            </a:r>
          </a:p>
        </p:txBody>
      </p:sp>
    </p:spTree>
    <p:extLst>
      <p:ext uri="{BB962C8B-B14F-4D97-AF65-F5344CB8AC3E}">
        <p14:creationId xmlns:p14="http://schemas.microsoft.com/office/powerpoint/2010/main" val="17948585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E0B798-6EE6-4A7E-8739-4F03C28B06BC}"/>
              </a:ext>
            </a:extLst>
          </p:cNvPr>
          <p:cNvSpPr>
            <a:spLocks noGrp="1"/>
          </p:cNvSpPr>
          <p:nvPr>
            <p:ph sz="half" idx="2"/>
          </p:nvPr>
        </p:nvSpPr>
        <p:spPr>
          <a:xfrm>
            <a:off x="188911" y="1827128"/>
            <a:ext cx="11302409" cy="4531142"/>
          </a:xfrm>
        </p:spPr>
        <p:txBody>
          <a:bodyPr>
            <a:normAutofit/>
          </a:bodyPr>
          <a:lstStyle/>
          <a:p>
            <a:pPr lvl="1"/>
            <a:r>
              <a:rPr lang="en-US" dirty="0"/>
              <a:t>Chemical usage is based on average production of 20 MGD. Chemical usage is being continually optimized and is based on production demand. Main breaks and leaks result in higher water production and therefore require additional water treatment chemicals.</a:t>
            </a:r>
          </a:p>
          <a:p>
            <a:pPr lvl="1"/>
            <a:r>
              <a:rPr lang="en-US" dirty="0"/>
              <a:t>Usage of water from Hoopes Reservoir requires much higher levels liquid Ferric Chloride to coagulate. This also requires higher dosing of Lime to balance ph. Heavy rain events; pollution discharge; or drought conditions can require the switch to Hoopes water. Hoopes Reservoir is the City’s backup source to ensure continuous clean water.</a:t>
            </a:r>
          </a:p>
          <a:p>
            <a:pPr lvl="1"/>
            <a:r>
              <a:rPr lang="en-US" dirty="0"/>
              <a:t>Bulk chemical usage is not linear. Water production is higher during spring and summer periods and requires greater chemical usage during warm months.</a:t>
            </a:r>
          </a:p>
          <a:p>
            <a:pPr lvl="1"/>
            <a:r>
              <a:rPr lang="en-US" dirty="0"/>
              <a:t>Our two most frequently used chemicals are Ferric Chloride and Sodium Hypochlorite. These have both increased in price by 93% and 44% respectively since 2022.</a:t>
            </a:r>
          </a:p>
        </p:txBody>
      </p:sp>
      <p:sp>
        <p:nvSpPr>
          <p:cNvPr id="3" name="Content Placeholder 2">
            <a:extLst>
              <a:ext uri="{FF2B5EF4-FFF2-40B4-BE49-F238E27FC236}">
                <a16:creationId xmlns:a16="http://schemas.microsoft.com/office/drawing/2014/main" id="{997CF686-20FA-4CFC-96E7-9AE6EF6B6743}"/>
              </a:ext>
            </a:extLst>
          </p:cNvPr>
          <p:cNvSpPr>
            <a:spLocks noGrp="1"/>
          </p:cNvSpPr>
          <p:nvPr>
            <p:ph sz="half" idx="13"/>
          </p:nvPr>
        </p:nvSpPr>
        <p:spPr>
          <a:xfrm>
            <a:off x="188911" y="1188720"/>
            <a:ext cx="11503341" cy="473825"/>
          </a:xfrm>
        </p:spPr>
        <p:txBody>
          <a:bodyPr>
            <a:normAutofit/>
          </a:bodyPr>
          <a:lstStyle/>
          <a:p>
            <a:pPr algn="ctr"/>
            <a:r>
              <a:rPr lang="en-US" dirty="0"/>
              <a:t>Bulk Chemicals – Water/Sewer Fund</a:t>
            </a:r>
          </a:p>
        </p:txBody>
      </p:sp>
    </p:spTree>
    <p:extLst>
      <p:ext uri="{BB962C8B-B14F-4D97-AF65-F5344CB8AC3E}">
        <p14:creationId xmlns:p14="http://schemas.microsoft.com/office/powerpoint/2010/main" val="21814575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88B98-7021-AD5E-3898-3D3C14974FD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301B31-7277-0028-946B-9C004BC0DEFC}"/>
              </a:ext>
            </a:extLst>
          </p:cNvPr>
          <p:cNvSpPr>
            <a:spLocks noGrp="1"/>
          </p:cNvSpPr>
          <p:nvPr>
            <p:ph sz="half" idx="2"/>
          </p:nvPr>
        </p:nvSpPr>
        <p:spPr>
          <a:xfrm>
            <a:off x="188911" y="1827128"/>
            <a:ext cx="11302409" cy="4531142"/>
          </a:xfrm>
        </p:spPr>
        <p:txBody>
          <a:bodyPr>
            <a:normAutofit/>
          </a:bodyPr>
          <a:lstStyle/>
          <a:p>
            <a:pPr lvl="1"/>
            <a:r>
              <a:rPr lang="en-US" dirty="0"/>
              <a:t>Wilmington's drinking water occasionally experiences temporary taste and odor issues, often due to seasonal algal growth in the source water. While these issues can cause an earthy taste or smell, the water remains safe to drink, as the City's treatment processes effectively removes the algae. Wilmington Water is continually working on long-term solutions to proactively minimize these aesthetic concerns. </a:t>
            </a:r>
          </a:p>
          <a:p>
            <a:pPr lvl="1"/>
            <a:r>
              <a:rPr lang="en-US" dirty="0"/>
              <a:t>Taste and odor are aesthetic (not health) concerns, caused by naturally occurring compounds from seasonal algae that can give water an earthy or musty taste or smell. Seasonal algae blooms are becoming more frequent and intense due to climate change, as warmer temperatures and increased nutrient runoff create ideal conditions for growth. The water remains safe to drink and meets all standards.</a:t>
            </a:r>
          </a:p>
          <a:p>
            <a:pPr lvl="1"/>
            <a:r>
              <a:rPr lang="en-US" dirty="0"/>
              <a:t>Wilmington actively manages these conditions by adjusting treatment, including dosing powdered activated carbon (PAC) as needed to remove taste and odor causing compounds. The City has also implemented an LG Sonic buoy system to control algae at the source and will continue improving this system this summer to further reduce occurrences.</a:t>
            </a:r>
          </a:p>
        </p:txBody>
      </p:sp>
      <p:sp>
        <p:nvSpPr>
          <p:cNvPr id="3" name="Content Placeholder 2">
            <a:extLst>
              <a:ext uri="{FF2B5EF4-FFF2-40B4-BE49-F238E27FC236}">
                <a16:creationId xmlns:a16="http://schemas.microsoft.com/office/drawing/2014/main" id="{0FAE3A0E-DCBC-CD32-8C12-9D9A9E58983F}"/>
              </a:ext>
            </a:extLst>
          </p:cNvPr>
          <p:cNvSpPr>
            <a:spLocks noGrp="1"/>
          </p:cNvSpPr>
          <p:nvPr>
            <p:ph sz="half" idx="13"/>
          </p:nvPr>
        </p:nvSpPr>
        <p:spPr>
          <a:xfrm>
            <a:off x="188911" y="1188720"/>
            <a:ext cx="11503341" cy="473825"/>
          </a:xfrm>
        </p:spPr>
        <p:txBody>
          <a:bodyPr>
            <a:normAutofit/>
          </a:bodyPr>
          <a:lstStyle/>
          <a:p>
            <a:pPr algn="ctr"/>
            <a:r>
              <a:rPr lang="en-US" dirty="0"/>
              <a:t>Taste &amp; Odor – Water/Sewer Fund</a:t>
            </a:r>
          </a:p>
        </p:txBody>
      </p:sp>
    </p:spTree>
    <p:extLst>
      <p:ext uri="{BB962C8B-B14F-4D97-AF65-F5344CB8AC3E}">
        <p14:creationId xmlns:p14="http://schemas.microsoft.com/office/powerpoint/2010/main" val="13539090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89098" y="1852008"/>
            <a:ext cx="10627592" cy="4685316"/>
          </a:xfrm>
        </p:spPr>
        <p:txBody>
          <a:bodyPr/>
          <a:lstStyle/>
          <a:p>
            <a:pPr marL="0" indent="0">
              <a:buNone/>
            </a:pPr>
            <a:r>
              <a:rPr lang="en-US" dirty="0"/>
              <a:t>Discuss the </a:t>
            </a:r>
            <a:r>
              <a:rPr lang="en-US" b="1" u="sng" dirty="0"/>
              <a:t>~$809K </a:t>
            </a:r>
            <a:r>
              <a:rPr lang="en-US" dirty="0"/>
              <a:t>budgeted in the Miscellaneous, Materials, Supplies, or Parts account line.</a:t>
            </a:r>
          </a:p>
          <a:p>
            <a:pPr marL="457200" indent="-457200">
              <a:buFont typeface="+mj-lt"/>
              <a:buAutoNum type="alphaLcPeriod"/>
            </a:pPr>
            <a:r>
              <a:rPr lang="en-US" sz="2000" dirty="0"/>
              <a:t>Specify if any of the vendors are DBE’s.</a:t>
            </a:r>
          </a:p>
          <a:p>
            <a:pPr marL="457200" indent="-457200">
              <a:buFont typeface="+mj-lt"/>
              <a:buAutoNum type="alphaLcPeriod"/>
            </a:pPr>
            <a:r>
              <a:rPr lang="en-US" sz="2000" dirty="0"/>
              <a:t>Specify the number of fire hydrants slated for replacement.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11 – Water/Sewer Fund </a:t>
            </a:r>
          </a:p>
        </p:txBody>
      </p:sp>
    </p:spTree>
    <p:extLst>
      <p:ext uri="{BB962C8B-B14F-4D97-AF65-F5344CB8AC3E}">
        <p14:creationId xmlns:p14="http://schemas.microsoft.com/office/powerpoint/2010/main" val="22907368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E95614C8-0164-4C97-8687-6E01616349D7}"/>
              </a:ext>
            </a:extLst>
          </p:cNvPr>
          <p:cNvGraphicFramePr>
            <a:graphicFrameLocks noChangeAspect="1"/>
          </p:cNvGraphicFramePr>
          <p:nvPr>
            <p:extLst>
              <p:ext uri="{D42A27DB-BD31-4B8C-83A1-F6EECF244321}">
                <p14:modId xmlns:p14="http://schemas.microsoft.com/office/powerpoint/2010/main" val="3696966656"/>
              </p:ext>
            </p:extLst>
          </p:nvPr>
        </p:nvGraphicFramePr>
        <p:xfrm>
          <a:off x="1928812" y="1226839"/>
          <a:ext cx="8334375" cy="4848225"/>
        </p:xfrm>
        <a:graphic>
          <a:graphicData uri="http://schemas.openxmlformats.org/presentationml/2006/ole">
            <mc:AlternateContent xmlns:mc="http://schemas.openxmlformats.org/markup-compatibility/2006">
              <mc:Choice xmlns:v="urn:schemas-microsoft-com:vml" Requires="v">
                <p:oleObj name="Worksheet" r:id="rId2" imgW="8334365" imgH="4848361" progId="Excel.Sheet.8">
                  <p:embed/>
                </p:oleObj>
              </mc:Choice>
              <mc:Fallback>
                <p:oleObj name="Worksheet" r:id="rId2" imgW="8334365" imgH="4848361" progId="Excel.Sheet.8">
                  <p:embed/>
                  <p:pic>
                    <p:nvPicPr>
                      <p:cNvPr id="2" name="Object 1">
                        <a:extLst>
                          <a:ext uri="{FF2B5EF4-FFF2-40B4-BE49-F238E27FC236}">
                            <a16:creationId xmlns:a16="http://schemas.microsoft.com/office/drawing/2014/main" id="{E95614C8-0164-4C97-8687-6E01616349D7}"/>
                          </a:ext>
                        </a:extLst>
                      </p:cNvPr>
                      <p:cNvPicPr/>
                      <p:nvPr/>
                    </p:nvPicPr>
                    <p:blipFill>
                      <a:blip r:embed="rId3"/>
                      <a:stretch>
                        <a:fillRect/>
                      </a:stretch>
                    </p:blipFill>
                    <p:spPr>
                      <a:xfrm>
                        <a:off x="1928812" y="1226839"/>
                        <a:ext cx="8334375" cy="4848225"/>
                      </a:xfrm>
                      <a:prstGeom prst="rect">
                        <a:avLst/>
                      </a:prstGeom>
                    </p:spPr>
                  </p:pic>
                </p:oleObj>
              </mc:Fallback>
            </mc:AlternateContent>
          </a:graphicData>
        </a:graphic>
      </p:graphicFrame>
    </p:spTree>
    <p:extLst>
      <p:ext uri="{BB962C8B-B14F-4D97-AF65-F5344CB8AC3E}">
        <p14:creationId xmlns:p14="http://schemas.microsoft.com/office/powerpoint/2010/main" val="7683198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E95614C8-0164-4C97-8687-6E01616349D7}"/>
              </a:ext>
            </a:extLst>
          </p:cNvPr>
          <p:cNvGraphicFramePr>
            <a:graphicFrameLocks noChangeAspect="1"/>
          </p:cNvGraphicFramePr>
          <p:nvPr>
            <p:extLst>
              <p:ext uri="{D42A27DB-BD31-4B8C-83A1-F6EECF244321}">
                <p14:modId xmlns:p14="http://schemas.microsoft.com/office/powerpoint/2010/main" val="2365059068"/>
              </p:ext>
            </p:extLst>
          </p:nvPr>
        </p:nvGraphicFramePr>
        <p:xfrm>
          <a:off x="2002107" y="1203325"/>
          <a:ext cx="7607300" cy="4932363"/>
        </p:xfrm>
        <a:graphic>
          <a:graphicData uri="http://schemas.openxmlformats.org/presentationml/2006/ole">
            <mc:AlternateContent xmlns:mc="http://schemas.openxmlformats.org/markup-compatibility/2006">
              <mc:Choice xmlns:v="urn:schemas-microsoft-com:vml" Requires="v">
                <p:oleObj name="Worksheet" r:id="rId2" imgW="7477249" imgH="4848361" progId="Excel.Sheet.8">
                  <p:embed/>
                </p:oleObj>
              </mc:Choice>
              <mc:Fallback>
                <p:oleObj name="Worksheet" r:id="rId2" imgW="7477249" imgH="4848361" progId="Excel.Sheet.8">
                  <p:embed/>
                  <p:pic>
                    <p:nvPicPr>
                      <p:cNvPr id="2" name="Object 1">
                        <a:extLst>
                          <a:ext uri="{FF2B5EF4-FFF2-40B4-BE49-F238E27FC236}">
                            <a16:creationId xmlns:a16="http://schemas.microsoft.com/office/drawing/2014/main" id="{E95614C8-0164-4C97-8687-6E01616349D7}"/>
                          </a:ext>
                        </a:extLst>
                      </p:cNvPr>
                      <p:cNvPicPr/>
                      <p:nvPr/>
                    </p:nvPicPr>
                    <p:blipFill>
                      <a:blip r:embed="rId3"/>
                      <a:stretch>
                        <a:fillRect/>
                      </a:stretch>
                    </p:blipFill>
                    <p:spPr>
                      <a:xfrm>
                        <a:off x="2002107" y="1203325"/>
                        <a:ext cx="7607300" cy="4932363"/>
                      </a:xfrm>
                      <a:prstGeom prst="rect">
                        <a:avLst/>
                      </a:prstGeom>
                    </p:spPr>
                  </p:pic>
                </p:oleObj>
              </mc:Fallback>
            </mc:AlternateContent>
          </a:graphicData>
        </a:graphic>
      </p:graphicFrame>
    </p:spTree>
    <p:extLst>
      <p:ext uri="{BB962C8B-B14F-4D97-AF65-F5344CB8AC3E}">
        <p14:creationId xmlns:p14="http://schemas.microsoft.com/office/powerpoint/2010/main" val="9741701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E95614C8-0164-4C97-8687-6E01616349D7}"/>
              </a:ext>
            </a:extLst>
          </p:cNvPr>
          <p:cNvGraphicFramePr>
            <a:graphicFrameLocks noChangeAspect="1"/>
          </p:cNvGraphicFramePr>
          <p:nvPr>
            <p:extLst>
              <p:ext uri="{D42A27DB-BD31-4B8C-83A1-F6EECF244321}">
                <p14:modId xmlns:p14="http://schemas.microsoft.com/office/powerpoint/2010/main" val="1990185312"/>
              </p:ext>
            </p:extLst>
          </p:nvPr>
        </p:nvGraphicFramePr>
        <p:xfrm>
          <a:off x="2147908" y="990799"/>
          <a:ext cx="7896184" cy="4417963"/>
        </p:xfrm>
        <a:graphic>
          <a:graphicData uri="http://schemas.openxmlformats.org/presentationml/2006/ole">
            <mc:AlternateContent xmlns:mc="http://schemas.openxmlformats.org/markup-compatibility/2006">
              <mc:Choice xmlns:v="urn:schemas-microsoft-com:vml" Requires="v">
                <p:oleObj name="Worksheet" r:id="rId2" imgW="7982084" imgH="4467191" progId="Excel.Sheet.8">
                  <p:embed/>
                </p:oleObj>
              </mc:Choice>
              <mc:Fallback>
                <p:oleObj name="Worksheet" r:id="rId2" imgW="7982084" imgH="4467191" progId="Excel.Sheet.8">
                  <p:embed/>
                  <p:pic>
                    <p:nvPicPr>
                      <p:cNvPr id="2" name="Object 1">
                        <a:extLst>
                          <a:ext uri="{FF2B5EF4-FFF2-40B4-BE49-F238E27FC236}">
                            <a16:creationId xmlns:a16="http://schemas.microsoft.com/office/drawing/2014/main" id="{E95614C8-0164-4C97-8687-6E01616349D7}"/>
                          </a:ext>
                        </a:extLst>
                      </p:cNvPr>
                      <p:cNvPicPr/>
                      <p:nvPr/>
                    </p:nvPicPr>
                    <p:blipFill>
                      <a:blip r:embed="rId3"/>
                      <a:stretch>
                        <a:fillRect/>
                      </a:stretch>
                    </p:blipFill>
                    <p:spPr>
                      <a:xfrm>
                        <a:off x="2147908" y="990799"/>
                        <a:ext cx="7896184" cy="4417963"/>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8B6DB668-837E-A588-7801-66AAA280A12B}"/>
              </a:ext>
            </a:extLst>
          </p:cNvPr>
          <p:cNvSpPr txBox="1"/>
          <p:nvPr/>
        </p:nvSpPr>
        <p:spPr>
          <a:xfrm>
            <a:off x="697735" y="5724525"/>
            <a:ext cx="10796529" cy="646331"/>
          </a:xfrm>
          <a:prstGeom prst="rect">
            <a:avLst/>
          </a:prstGeom>
          <a:noFill/>
        </p:spPr>
        <p:txBody>
          <a:bodyPr wrap="square" rtlCol="0">
            <a:spAutoFit/>
          </a:bodyPr>
          <a:lstStyle/>
          <a:p>
            <a:pPr marL="285750" indent="-285750">
              <a:buClr>
                <a:srgbClr val="92D050"/>
              </a:buClr>
              <a:buFont typeface="Wingdings" panose="05000000000000000000" pitchFamily="2" charset="2"/>
              <a:buChar char="§"/>
            </a:pPr>
            <a:r>
              <a:rPr lang="en-US" dirty="0"/>
              <a:t>Fire Hydrant Replacement - 75</a:t>
            </a:r>
          </a:p>
          <a:p>
            <a:pPr marL="285750" indent="-285750">
              <a:buClr>
                <a:schemeClr val="accent5"/>
              </a:buClr>
              <a:buFont typeface="Wingdings" panose="05000000000000000000" pitchFamily="2" charset="2"/>
              <a:buChar char="§"/>
            </a:pPr>
            <a:endParaRPr lang="en-US" dirty="0"/>
          </a:p>
        </p:txBody>
      </p:sp>
    </p:spTree>
    <p:extLst>
      <p:ext uri="{BB962C8B-B14F-4D97-AF65-F5344CB8AC3E}">
        <p14:creationId xmlns:p14="http://schemas.microsoft.com/office/powerpoint/2010/main" val="23976153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1986615"/>
            <a:ext cx="10749031" cy="4550709"/>
          </a:xfrm>
        </p:spPr>
        <p:txBody>
          <a:bodyPr/>
          <a:lstStyle/>
          <a:p>
            <a:pPr marL="0" indent="0">
              <a:buNone/>
            </a:pPr>
            <a:r>
              <a:rPr lang="en-US" dirty="0"/>
              <a:t>Justify the </a:t>
            </a:r>
            <a:r>
              <a:rPr lang="en-US" b="1" u="sng" dirty="0"/>
              <a:t>$795K </a:t>
            </a:r>
            <a:r>
              <a:rPr lang="en-US" dirty="0"/>
              <a:t>budgeted in Construction &amp; Repairs account line, considering year to date is well below budget, and the last 3 years has trended well below budget.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12 – Water/Sewer Fund</a:t>
            </a:r>
          </a:p>
        </p:txBody>
      </p:sp>
    </p:spTree>
    <p:extLst>
      <p:ext uri="{BB962C8B-B14F-4D97-AF65-F5344CB8AC3E}">
        <p14:creationId xmlns:p14="http://schemas.microsoft.com/office/powerpoint/2010/main" val="41130247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1986615"/>
            <a:ext cx="10749031" cy="4550709"/>
          </a:xfrm>
        </p:spPr>
        <p:txBody>
          <a:bodyPr>
            <a:normAutofit fontScale="92500" lnSpcReduction="10000"/>
          </a:bodyPr>
          <a:lstStyle/>
          <a:p>
            <a:pPr marL="0" indent="0">
              <a:buNone/>
            </a:pPr>
            <a:r>
              <a:rPr lang="en-US" sz="2600" dirty="0"/>
              <a:t>Building Supplies - $1.5k</a:t>
            </a:r>
          </a:p>
          <a:p>
            <a:pPr lvl="1"/>
            <a:r>
              <a:rPr lang="en-US" sz="2200" dirty="0"/>
              <a:t>Blanket PO for Home Depot</a:t>
            </a:r>
          </a:p>
          <a:p>
            <a:pPr marL="0" indent="0">
              <a:buNone/>
            </a:pPr>
            <a:r>
              <a:rPr lang="en-US" sz="2600" dirty="0"/>
              <a:t>Materials &amp; Supplies-Roads - $458k</a:t>
            </a:r>
          </a:p>
          <a:p>
            <a:pPr lvl="1"/>
            <a:r>
              <a:rPr lang="en-US" sz="2200" dirty="0"/>
              <a:t>Concrete</a:t>
            </a:r>
          </a:p>
          <a:p>
            <a:pPr lvl="1"/>
            <a:r>
              <a:rPr lang="en-US" sz="2200" dirty="0"/>
              <a:t>Black Top Hot Mix</a:t>
            </a:r>
          </a:p>
          <a:p>
            <a:pPr lvl="1"/>
            <a:r>
              <a:rPr lang="en-US" sz="2200" dirty="0"/>
              <a:t>Cold Patch</a:t>
            </a:r>
          </a:p>
          <a:p>
            <a:pPr lvl="1"/>
            <a:r>
              <a:rPr lang="en-US" sz="2200" dirty="0"/>
              <a:t>Mineral Aggregates</a:t>
            </a:r>
          </a:p>
          <a:p>
            <a:pPr lvl="1"/>
            <a:r>
              <a:rPr lang="en-US" sz="2200" dirty="0"/>
              <a:t>Catch Basins</a:t>
            </a:r>
          </a:p>
          <a:p>
            <a:pPr lvl="1"/>
            <a:r>
              <a:rPr lang="en-US" sz="2200" dirty="0"/>
              <a:t>Manhole Covers, Catch Basins, Monument Boxes</a:t>
            </a:r>
          </a:p>
          <a:p>
            <a:pPr marL="0" indent="0">
              <a:buNone/>
            </a:pPr>
            <a:r>
              <a:rPr lang="en-US" sz="2600" dirty="0"/>
              <a:t>Water Meter Shop Supplies - $335k</a:t>
            </a:r>
          </a:p>
          <a:p>
            <a:pPr lvl="1"/>
            <a:r>
              <a:rPr lang="en-US" sz="2200" dirty="0"/>
              <a:t>Water Meters – </a:t>
            </a:r>
            <a:r>
              <a:rPr lang="en-US" sz="1700" dirty="0"/>
              <a:t>Over the past 3 years there have been supply chain issues with deliveries in excess of a year.</a:t>
            </a:r>
          </a:p>
          <a:p>
            <a:pPr lvl="1"/>
            <a:r>
              <a:rPr lang="en-US" sz="2200" dirty="0"/>
              <a:t>Fire Meters</a:t>
            </a:r>
          </a:p>
          <a:p>
            <a:pPr lvl="1"/>
            <a:r>
              <a:rPr lang="en-US" sz="2200" dirty="0"/>
              <a:t>Itron ERT’s </a:t>
            </a:r>
            <a:r>
              <a:rPr lang="en-US" sz="1700" dirty="0"/>
              <a:t>– Over the past 3 years there have been supply chain issues with deliveries in excess of a year</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749031" cy="473825"/>
          </a:xfrm>
        </p:spPr>
        <p:txBody>
          <a:bodyPr>
            <a:normAutofit/>
          </a:bodyPr>
          <a:lstStyle/>
          <a:p>
            <a:pPr algn="ctr"/>
            <a:r>
              <a:rPr lang="en-US" dirty="0"/>
              <a:t>Construction and Repairs – Water/Sewer Fund</a:t>
            </a:r>
          </a:p>
        </p:txBody>
      </p:sp>
    </p:spTree>
    <p:extLst>
      <p:ext uri="{BB962C8B-B14F-4D97-AF65-F5344CB8AC3E}">
        <p14:creationId xmlns:p14="http://schemas.microsoft.com/office/powerpoint/2010/main" val="1943165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78CD4-BAFB-CD09-0DE6-F79D6F7F24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D0A768-8A29-787D-FFBE-EFA640315738}"/>
              </a:ext>
            </a:extLst>
          </p:cNvPr>
          <p:cNvSpPr>
            <a:spLocks noGrp="1"/>
          </p:cNvSpPr>
          <p:nvPr>
            <p:ph sz="half" idx="2"/>
          </p:nvPr>
        </p:nvSpPr>
        <p:spPr>
          <a:xfrm>
            <a:off x="446567" y="1986615"/>
            <a:ext cx="10749031" cy="4550709"/>
          </a:xfrm>
        </p:spPr>
        <p:txBody>
          <a:bodyPr/>
          <a:lstStyle/>
          <a:p>
            <a:pPr marL="0" indent="0">
              <a:buNone/>
            </a:pPr>
            <a:r>
              <a:rPr lang="en-US" dirty="0"/>
              <a:t>Share the plans for informing the public regarding homeowner connection and the water protection subsidy.</a:t>
            </a:r>
          </a:p>
          <a:p>
            <a:pPr marL="457200" indent="-457200">
              <a:buFont typeface="+mj-lt"/>
              <a:buAutoNum type="alphaLcPeriod"/>
            </a:pPr>
            <a:r>
              <a:rPr lang="en-US" sz="2000" dirty="0"/>
              <a:t>Specify number of participants over the last 2 years.</a:t>
            </a:r>
          </a:p>
        </p:txBody>
      </p:sp>
      <p:sp>
        <p:nvSpPr>
          <p:cNvPr id="3" name="Content Placeholder 2">
            <a:extLst>
              <a:ext uri="{FF2B5EF4-FFF2-40B4-BE49-F238E27FC236}">
                <a16:creationId xmlns:a16="http://schemas.microsoft.com/office/drawing/2014/main" id="{089D290E-903B-D6E2-3C3E-06C02E0D39E9}"/>
              </a:ext>
            </a:extLst>
          </p:cNvPr>
          <p:cNvSpPr>
            <a:spLocks noGrp="1"/>
          </p:cNvSpPr>
          <p:nvPr>
            <p:ph sz="half" idx="13"/>
          </p:nvPr>
        </p:nvSpPr>
        <p:spPr/>
        <p:txBody>
          <a:bodyPr>
            <a:normAutofit/>
          </a:bodyPr>
          <a:lstStyle/>
          <a:p>
            <a:r>
              <a:rPr lang="en-US" dirty="0"/>
              <a:t>Question 13 – Water/Sewer Fund</a:t>
            </a:r>
          </a:p>
        </p:txBody>
      </p:sp>
    </p:spTree>
    <p:extLst>
      <p:ext uri="{BB962C8B-B14F-4D97-AF65-F5344CB8AC3E}">
        <p14:creationId xmlns:p14="http://schemas.microsoft.com/office/powerpoint/2010/main" val="2440880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75499-1DDE-629E-252C-D473686ADE6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DD4C7E-518B-B201-58BB-9951C386D7D1}"/>
              </a:ext>
            </a:extLst>
          </p:cNvPr>
          <p:cNvSpPr>
            <a:spLocks noGrp="1"/>
          </p:cNvSpPr>
          <p:nvPr>
            <p:ph sz="half" idx="2"/>
          </p:nvPr>
        </p:nvSpPr>
        <p:spPr>
          <a:xfrm>
            <a:off x="446567" y="1837853"/>
            <a:ext cx="10749031" cy="4825497"/>
          </a:xfrm>
        </p:spPr>
        <p:txBody>
          <a:bodyPr>
            <a:normAutofit/>
          </a:bodyPr>
          <a:lstStyle/>
          <a:p>
            <a:pPr marL="0" indent="0">
              <a:buNone/>
            </a:pPr>
            <a:r>
              <a:rPr lang="en-US" dirty="0"/>
              <a:t>Homeowner Connection Subsidy - $60k</a:t>
            </a:r>
          </a:p>
          <a:p>
            <a:pPr lvl="1"/>
            <a:r>
              <a:rPr lang="en-US" dirty="0"/>
              <a:t>Customers are notified whenever Water Service responds to a leak on property or when they contact Engineering Division for assistance. This is also advertised on the Wilmington Water website at </a:t>
            </a:r>
            <a:r>
              <a:rPr lang="en-US" dirty="0">
                <a:hlinkClick r:id="rId2"/>
              </a:rPr>
              <a:t>https://www.wilmingtondewater.gov/209/Lead-Service-Line-Replacement</a:t>
            </a:r>
            <a:r>
              <a:rPr lang="en-US" dirty="0"/>
              <a:t>.</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marL="0" indent="0">
              <a:buNone/>
            </a:pPr>
            <a:r>
              <a:rPr lang="en-US" dirty="0"/>
              <a:t>Water Protection Subsidy - $60k</a:t>
            </a:r>
          </a:p>
          <a:p>
            <a:pPr marL="857250" lvl="1" indent="-342900"/>
            <a:r>
              <a:rPr lang="en-US" dirty="0"/>
              <a:t>These funds are used for grants to agencies upstream on the Brandywine Creek to prevent contaminants from entering the surface water supply to decrease downstream treatment costs.</a:t>
            </a:r>
          </a:p>
        </p:txBody>
      </p:sp>
      <p:sp>
        <p:nvSpPr>
          <p:cNvPr id="3" name="Content Placeholder 2">
            <a:extLst>
              <a:ext uri="{FF2B5EF4-FFF2-40B4-BE49-F238E27FC236}">
                <a16:creationId xmlns:a16="http://schemas.microsoft.com/office/drawing/2014/main" id="{E40B28A3-C809-8AF2-9C75-9AA97B0CCD83}"/>
              </a:ext>
            </a:extLst>
          </p:cNvPr>
          <p:cNvSpPr>
            <a:spLocks noGrp="1"/>
          </p:cNvSpPr>
          <p:nvPr>
            <p:ph sz="half" idx="13"/>
          </p:nvPr>
        </p:nvSpPr>
        <p:spPr>
          <a:xfrm>
            <a:off x="188911" y="1188720"/>
            <a:ext cx="10749031" cy="473825"/>
          </a:xfrm>
        </p:spPr>
        <p:txBody>
          <a:bodyPr>
            <a:normAutofit/>
          </a:bodyPr>
          <a:lstStyle/>
          <a:p>
            <a:pPr algn="ctr"/>
            <a:r>
              <a:rPr lang="en-US" dirty="0"/>
              <a:t>Community Activities – Water/Sewer Fund</a:t>
            </a:r>
          </a:p>
        </p:txBody>
      </p:sp>
      <p:graphicFrame>
        <p:nvGraphicFramePr>
          <p:cNvPr id="4" name="Table 3">
            <a:extLst>
              <a:ext uri="{FF2B5EF4-FFF2-40B4-BE49-F238E27FC236}">
                <a16:creationId xmlns:a16="http://schemas.microsoft.com/office/drawing/2014/main" id="{79BF970F-A7AA-0471-EB93-F55D42559790}"/>
              </a:ext>
            </a:extLst>
          </p:cNvPr>
          <p:cNvGraphicFramePr>
            <a:graphicFrameLocks noGrp="1"/>
          </p:cNvGraphicFramePr>
          <p:nvPr>
            <p:extLst>
              <p:ext uri="{D42A27DB-BD31-4B8C-83A1-F6EECF244321}">
                <p14:modId xmlns:p14="http://schemas.microsoft.com/office/powerpoint/2010/main" val="3549094059"/>
              </p:ext>
            </p:extLst>
          </p:nvPr>
        </p:nvGraphicFramePr>
        <p:xfrm>
          <a:off x="3028087" y="3318798"/>
          <a:ext cx="5585990" cy="1483360"/>
        </p:xfrm>
        <a:graphic>
          <a:graphicData uri="http://schemas.openxmlformats.org/drawingml/2006/table">
            <a:tbl>
              <a:tblPr firstRow="1" bandRow="1">
                <a:tableStyleId>{E8B1032C-EA38-4F05-BA0D-38AFFFC7BED3}</a:tableStyleId>
              </a:tblPr>
              <a:tblGrid>
                <a:gridCol w="2794743">
                  <a:extLst>
                    <a:ext uri="{9D8B030D-6E8A-4147-A177-3AD203B41FA5}">
                      <a16:colId xmlns:a16="http://schemas.microsoft.com/office/drawing/2014/main" val="1514968935"/>
                    </a:ext>
                  </a:extLst>
                </a:gridCol>
                <a:gridCol w="2791247">
                  <a:extLst>
                    <a:ext uri="{9D8B030D-6E8A-4147-A177-3AD203B41FA5}">
                      <a16:colId xmlns:a16="http://schemas.microsoft.com/office/drawing/2014/main" val="2685758947"/>
                    </a:ext>
                  </a:extLst>
                </a:gridCol>
              </a:tblGrid>
              <a:tr h="370840">
                <a:tc>
                  <a:txBody>
                    <a:bodyPr/>
                    <a:lstStyle/>
                    <a:p>
                      <a:pPr algn="ctr"/>
                      <a:r>
                        <a:rPr lang="en-US" sz="1800" u="none" dirty="0"/>
                        <a:t>Fiscal Year</a:t>
                      </a:r>
                    </a:p>
                  </a:txBody>
                  <a:tcPr/>
                </a:tc>
                <a:tc>
                  <a:txBody>
                    <a:bodyPr/>
                    <a:lstStyle/>
                    <a:p>
                      <a:pPr algn="ctr"/>
                      <a:r>
                        <a:rPr lang="en-US" sz="1800" u="none" dirty="0"/>
                        <a:t>Expenditures ($1,000 each)</a:t>
                      </a:r>
                    </a:p>
                  </a:txBody>
                  <a:tcPr/>
                </a:tc>
                <a:extLst>
                  <a:ext uri="{0D108BD9-81ED-4DB2-BD59-A6C34878D82A}">
                    <a16:rowId xmlns:a16="http://schemas.microsoft.com/office/drawing/2014/main" val="3421307268"/>
                  </a:ext>
                </a:extLst>
              </a:tr>
              <a:tr h="370840">
                <a:tc>
                  <a:txBody>
                    <a:bodyPr/>
                    <a:lstStyle/>
                    <a:p>
                      <a:pPr algn="l"/>
                      <a:r>
                        <a:rPr lang="en-US" sz="1800" dirty="0"/>
                        <a:t>FY’24</a:t>
                      </a:r>
                    </a:p>
                  </a:txBody>
                  <a:tcPr/>
                </a:tc>
                <a:tc>
                  <a:txBody>
                    <a:bodyPr/>
                    <a:lstStyle/>
                    <a:p>
                      <a:r>
                        <a:rPr lang="en-US" sz="1800" dirty="0"/>
                        <a:t>$9,000</a:t>
                      </a:r>
                    </a:p>
                  </a:txBody>
                  <a:tcPr/>
                </a:tc>
                <a:extLst>
                  <a:ext uri="{0D108BD9-81ED-4DB2-BD59-A6C34878D82A}">
                    <a16:rowId xmlns:a16="http://schemas.microsoft.com/office/drawing/2014/main" val="1849133535"/>
                  </a:ext>
                </a:extLst>
              </a:tr>
              <a:tr h="370840">
                <a:tc>
                  <a:txBody>
                    <a:bodyPr/>
                    <a:lstStyle/>
                    <a:p>
                      <a:pPr algn="l"/>
                      <a:r>
                        <a:rPr lang="en-US" sz="1800" dirty="0"/>
                        <a:t>FY’25</a:t>
                      </a:r>
                    </a:p>
                  </a:txBody>
                  <a:tcPr/>
                </a:tc>
                <a:tc>
                  <a:txBody>
                    <a:bodyPr/>
                    <a:lstStyle/>
                    <a:p>
                      <a:r>
                        <a:rPr lang="en-US" sz="1800" dirty="0"/>
                        <a:t>$13,000</a:t>
                      </a:r>
                    </a:p>
                  </a:txBody>
                  <a:tcPr/>
                </a:tc>
                <a:extLst>
                  <a:ext uri="{0D108BD9-81ED-4DB2-BD59-A6C34878D82A}">
                    <a16:rowId xmlns:a16="http://schemas.microsoft.com/office/drawing/2014/main" val="1276978147"/>
                  </a:ext>
                </a:extLst>
              </a:tr>
              <a:tr h="370840">
                <a:tc>
                  <a:txBody>
                    <a:bodyPr/>
                    <a:lstStyle/>
                    <a:p>
                      <a:pPr algn="l"/>
                      <a:r>
                        <a:rPr lang="en-US" sz="1800" dirty="0"/>
                        <a:t>FY’26 y-t-d</a:t>
                      </a:r>
                    </a:p>
                  </a:txBody>
                  <a:tcPr/>
                </a:tc>
                <a:tc>
                  <a:txBody>
                    <a:bodyPr/>
                    <a:lstStyle/>
                    <a:p>
                      <a:r>
                        <a:rPr lang="en-US" sz="1800" dirty="0"/>
                        <a:t>$17,000</a:t>
                      </a:r>
                    </a:p>
                  </a:txBody>
                  <a:tcPr/>
                </a:tc>
                <a:extLst>
                  <a:ext uri="{0D108BD9-81ED-4DB2-BD59-A6C34878D82A}">
                    <a16:rowId xmlns:a16="http://schemas.microsoft.com/office/drawing/2014/main" val="3279175474"/>
                  </a:ext>
                </a:extLst>
              </a:tr>
            </a:tbl>
          </a:graphicData>
        </a:graphic>
      </p:graphicFrame>
    </p:spTree>
    <p:extLst>
      <p:ext uri="{BB962C8B-B14F-4D97-AF65-F5344CB8AC3E}">
        <p14:creationId xmlns:p14="http://schemas.microsoft.com/office/powerpoint/2010/main" val="1681700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D37CA-BB2C-3C6E-BAA5-7D60D06FAB0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B3A426-0BE6-D2F3-3B32-14F9B840DF66}"/>
              </a:ext>
            </a:extLst>
          </p:cNvPr>
          <p:cNvSpPr>
            <a:spLocks noGrp="1"/>
          </p:cNvSpPr>
          <p:nvPr>
            <p:ph sz="half" idx="2"/>
          </p:nvPr>
        </p:nvSpPr>
        <p:spPr>
          <a:xfrm>
            <a:off x="446567" y="1986615"/>
            <a:ext cx="10749031" cy="4550709"/>
          </a:xfrm>
        </p:spPr>
        <p:txBody>
          <a:bodyPr/>
          <a:lstStyle/>
          <a:p>
            <a:pPr marL="0" indent="0">
              <a:buNone/>
            </a:pPr>
            <a:r>
              <a:rPr lang="en-US" dirty="0"/>
              <a:t>Discuss whether this budget provides adequate funding for training and professional development for staff.</a:t>
            </a:r>
          </a:p>
        </p:txBody>
      </p:sp>
      <p:sp>
        <p:nvSpPr>
          <p:cNvPr id="3" name="Content Placeholder 2">
            <a:extLst>
              <a:ext uri="{FF2B5EF4-FFF2-40B4-BE49-F238E27FC236}">
                <a16:creationId xmlns:a16="http://schemas.microsoft.com/office/drawing/2014/main" id="{EE8DAB74-E02B-D5CE-CF2C-69E0B3C7ABDE}"/>
              </a:ext>
            </a:extLst>
          </p:cNvPr>
          <p:cNvSpPr>
            <a:spLocks noGrp="1"/>
          </p:cNvSpPr>
          <p:nvPr>
            <p:ph sz="half" idx="13"/>
          </p:nvPr>
        </p:nvSpPr>
        <p:spPr/>
        <p:txBody>
          <a:bodyPr>
            <a:normAutofit/>
          </a:bodyPr>
          <a:lstStyle/>
          <a:p>
            <a:r>
              <a:rPr lang="en-US" dirty="0"/>
              <a:t>Question 14 – Water/Sewer Fund</a:t>
            </a:r>
          </a:p>
        </p:txBody>
      </p:sp>
    </p:spTree>
    <p:extLst>
      <p:ext uri="{BB962C8B-B14F-4D97-AF65-F5344CB8AC3E}">
        <p14:creationId xmlns:p14="http://schemas.microsoft.com/office/powerpoint/2010/main" val="2778624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2B998-A8D5-828F-F955-158FF37FE4D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B18BEB-5ADA-66C6-7647-36E4B62ADE6B}"/>
              </a:ext>
            </a:extLst>
          </p:cNvPr>
          <p:cNvSpPr>
            <a:spLocks noGrp="1"/>
          </p:cNvSpPr>
          <p:nvPr>
            <p:ph sz="half" idx="2"/>
          </p:nvPr>
        </p:nvSpPr>
        <p:spPr>
          <a:xfrm>
            <a:off x="446567" y="1784733"/>
            <a:ext cx="10749031" cy="4902506"/>
          </a:xfrm>
        </p:spPr>
        <p:txBody>
          <a:bodyPr>
            <a:normAutofit/>
          </a:bodyPr>
          <a:lstStyle/>
          <a:p>
            <a:pPr>
              <a:buFont typeface="Wingdings" panose="05000000000000000000" pitchFamily="2" charset="2"/>
              <a:buChar char="§"/>
            </a:pPr>
            <a:r>
              <a:rPr lang="en-US" dirty="0"/>
              <a:t>Funds are budgeted for staff to attend conferences and seminars; Water Quality Training, GIS conferences, Delaware Rural Water Association Training, Damage Prevention Conferences, Construction Training, Customer Service Training, SCBA Certification, Water Operators License Fees, Water Quality Training, etc.</a:t>
            </a:r>
          </a:p>
        </p:txBody>
      </p:sp>
      <p:sp>
        <p:nvSpPr>
          <p:cNvPr id="3" name="Content Placeholder 2">
            <a:extLst>
              <a:ext uri="{FF2B5EF4-FFF2-40B4-BE49-F238E27FC236}">
                <a16:creationId xmlns:a16="http://schemas.microsoft.com/office/drawing/2014/main" id="{69603457-1A8D-D7F7-21F9-2D1B9C5D6F91}"/>
              </a:ext>
            </a:extLst>
          </p:cNvPr>
          <p:cNvSpPr>
            <a:spLocks noGrp="1"/>
          </p:cNvSpPr>
          <p:nvPr>
            <p:ph sz="half" idx="13"/>
          </p:nvPr>
        </p:nvSpPr>
        <p:spPr>
          <a:xfrm>
            <a:off x="188911" y="1188720"/>
            <a:ext cx="10749031" cy="473825"/>
          </a:xfrm>
        </p:spPr>
        <p:txBody>
          <a:bodyPr>
            <a:normAutofit/>
          </a:bodyPr>
          <a:lstStyle/>
          <a:p>
            <a:pPr algn="ctr"/>
            <a:r>
              <a:rPr lang="en-US" dirty="0"/>
              <a:t>Training &amp; Professional Development – Water/Sewer Fund</a:t>
            </a:r>
          </a:p>
        </p:txBody>
      </p:sp>
    </p:spTree>
    <p:extLst>
      <p:ext uri="{BB962C8B-B14F-4D97-AF65-F5344CB8AC3E}">
        <p14:creationId xmlns:p14="http://schemas.microsoft.com/office/powerpoint/2010/main" val="343310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1FE817-C49F-41A9-8E21-95E746A162F8}"/>
              </a:ext>
            </a:extLst>
          </p:cNvPr>
          <p:cNvSpPr>
            <a:spLocks noGrp="1"/>
          </p:cNvSpPr>
          <p:nvPr>
            <p:ph sz="half" idx="2"/>
          </p:nvPr>
        </p:nvSpPr>
        <p:spPr>
          <a:xfrm>
            <a:off x="393405" y="1921632"/>
            <a:ext cx="10778985" cy="4233162"/>
          </a:xfrm>
        </p:spPr>
        <p:txBody>
          <a:bodyPr/>
          <a:lstStyle/>
          <a:p>
            <a:pPr marL="0" indent="0">
              <a:buNone/>
            </a:pPr>
            <a:r>
              <a:rPr lang="en-US" dirty="0"/>
              <a:t>Provide FY2027 proposed organizational chart with the total number of employees (i.e., permanent, temporary, contract, vacancies).</a:t>
            </a:r>
          </a:p>
          <a:p>
            <a:pPr marL="914400" lvl="1" indent="-457200">
              <a:buFont typeface="+mj-lt"/>
              <a:buAutoNum type="alphaLcPeriod"/>
            </a:pPr>
            <a:r>
              <a:rPr lang="en-US" dirty="0"/>
              <a:t>If there are multiple divisions, please ensure there are sub-org charts that enumerate all the above. </a:t>
            </a:r>
          </a:p>
          <a:p>
            <a:pPr marL="914400" lvl="1" indent="-457200">
              <a:buFont typeface="+mj-lt"/>
              <a:buAutoNum type="alphaLcPeriod"/>
            </a:pPr>
            <a:r>
              <a:rPr lang="en-US" dirty="0"/>
              <a:t>Please include in the Org chart a photo of all Directors, Managers, Divisions Heads, and Supervisors.</a:t>
            </a:r>
          </a:p>
        </p:txBody>
      </p:sp>
      <p:sp>
        <p:nvSpPr>
          <p:cNvPr id="3" name="Content Placeholder 2">
            <a:extLst>
              <a:ext uri="{FF2B5EF4-FFF2-40B4-BE49-F238E27FC236}">
                <a16:creationId xmlns:a16="http://schemas.microsoft.com/office/drawing/2014/main" id="{8E153D8F-0CFC-4D88-9A2A-68B7DC6F8EC8}"/>
              </a:ext>
            </a:extLst>
          </p:cNvPr>
          <p:cNvSpPr>
            <a:spLocks noGrp="1"/>
          </p:cNvSpPr>
          <p:nvPr>
            <p:ph sz="half" idx="13"/>
          </p:nvPr>
        </p:nvSpPr>
        <p:spPr/>
        <p:txBody>
          <a:bodyPr/>
          <a:lstStyle/>
          <a:p>
            <a:r>
              <a:rPr lang="en-US" dirty="0"/>
              <a:t>Question 12 – All Departments</a:t>
            </a:r>
          </a:p>
        </p:txBody>
      </p:sp>
    </p:spTree>
    <p:extLst>
      <p:ext uri="{BB962C8B-B14F-4D97-AF65-F5344CB8AC3E}">
        <p14:creationId xmlns:p14="http://schemas.microsoft.com/office/powerpoint/2010/main" val="1820452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FF11B-398B-A187-C831-28177EDE9E0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40BD504-49DF-9DCB-E709-D2A997060C8E}"/>
              </a:ext>
            </a:extLst>
          </p:cNvPr>
          <p:cNvPicPr>
            <a:picLocks noChangeAspect="1"/>
          </p:cNvPicPr>
          <p:nvPr/>
        </p:nvPicPr>
        <p:blipFill>
          <a:blip r:embed="rId2"/>
          <a:stretch>
            <a:fillRect/>
          </a:stretch>
        </p:blipFill>
        <p:spPr>
          <a:xfrm>
            <a:off x="1585912" y="890587"/>
            <a:ext cx="9020175" cy="5076825"/>
          </a:xfrm>
          <a:prstGeom prst="rect">
            <a:avLst/>
          </a:prstGeom>
        </p:spPr>
      </p:pic>
    </p:spTree>
    <p:extLst>
      <p:ext uri="{BB962C8B-B14F-4D97-AF65-F5344CB8AC3E}">
        <p14:creationId xmlns:p14="http://schemas.microsoft.com/office/powerpoint/2010/main" val="20624524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2AF48B-5E6F-7BC4-6252-F3BEF33EFFE9}"/>
              </a:ext>
            </a:extLst>
          </p:cNvPr>
          <p:cNvPicPr>
            <a:picLocks noChangeAspect="1"/>
          </p:cNvPicPr>
          <p:nvPr/>
        </p:nvPicPr>
        <p:blipFill>
          <a:blip r:embed="rId2"/>
          <a:stretch>
            <a:fillRect/>
          </a:stretch>
        </p:blipFill>
        <p:spPr>
          <a:xfrm>
            <a:off x="1540786" y="56628"/>
            <a:ext cx="8948935" cy="6736435"/>
          </a:xfrm>
          <a:prstGeom prst="rect">
            <a:avLst/>
          </a:prstGeom>
        </p:spPr>
      </p:pic>
    </p:spTree>
    <p:extLst>
      <p:ext uri="{BB962C8B-B14F-4D97-AF65-F5344CB8AC3E}">
        <p14:creationId xmlns:p14="http://schemas.microsoft.com/office/powerpoint/2010/main" val="1250526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0F6598-8525-BD3B-016F-69FCFEBF1C53}"/>
              </a:ext>
            </a:extLst>
          </p:cNvPr>
          <p:cNvPicPr>
            <a:picLocks noChangeAspect="1"/>
          </p:cNvPicPr>
          <p:nvPr/>
        </p:nvPicPr>
        <p:blipFill>
          <a:blip r:embed="rId2"/>
          <a:stretch>
            <a:fillRect/>
          </a:stretch>
        </p:blipFill>
        <p:spPr>
          <a:xfrm>
            <a:off x="1612617" y="48782"/>
            <a:ext cx="8808092" cy="6736641"/>
          </a:xfrm>
          <a:prstGeom prst="rect">
            <a:avLst/>
          </a:prstGeom>
        </p:spPr>
      </p:pic>
    </p:spTree>
    <p:extLst>
      <p:ext uri="{BB962C8B-B14F-4D97-AF65-F5344CB8AC3E}">
        <p14:creationId xmlns:p14="http://schemas.microsoft.com/office/powerpoint/2010/main" val="3558538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753CFA-A30B-1201-A585-A25F8FEE09BD}"/>
              </a:ext>
            </a:extLst>
          </p:cNvPr>
          <p:cNvPicPr>
            <a:picLocks noChangeAspect="1"/>
          </p:cNvPicPr>
          <p:nvPr/>
        </p:nvPicPr>
        <p:blipFill>
          <a:blip r:embed="rId2"/>
          <a:stretch>
            <a:fillRect/>
          </a:stretch>
        </p:blipFill>
        <p:spPr>
          <a:xfrm>
            <a:off x="1947862" y="1176337"/>
            <a:ext cx="8296275" cy="4505325"/>
          </a:xfrm>
          <a:prstGeom prst="rect">
            <a:avLst/>
          </a:prstGeom>
        </p:spPr>
      </p:pic>
    </p:spTree>
    <p:extLst>
      <p:ext uri="{BB962C8B-B14F-4D97-AF65-F5344CB8AC3E}">
        <p14:creationId xmlns:p14="http://schemas.microsoft.com/office/powerpoint/2010/main" val="36567898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2A03-7813-06F8-B92D-CCB4940873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941EE87-8BA1-B198-E1F7-74FA412C5E68}"/>
              </a:ext>
            </a:extLst>
          </p:cNvPr>
          <p:cNvPicPr>
            <a:picLocks noChangeAspect="1"/>
          </p:cNvPicPr>
          <p:nvPr/>
        </p:nvPicPr>
        <p:blipFill>
          <a:blip r:embed="rId2"/>
          <a:stretch>
            <a:fillRect/>
          </a:stretch>
        </p:blipFill>
        <p:spPr>
          <a:xfrm>
            <a:off x="1585912" y="661987"/>
            <a:ext cx="9020175" cy="5534025"/>
          </a:xfrm>
          <a:prstGeom prst="rect">
            <a:avLst/>
          </a:prstGeom>
        </p:spPr>
      </p:pic>
    </p:spTree>
    <p:extLst>
      <p:ext uri="{BB962C8B-B14F-4D97-AF65-F5344CB8AC3E}">
        <p14:creationId xmlns:p14="http://schemas.microsoft.com/office/powerpoint/2010/main" val="3297135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0AF1-69B2-FBB9-B37B-CF988111CB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8782F0-C830-AE6A-9A77-623F487313CA}"/>
              </a:ext>
            </a:extLst>
          </p:cNvPr>
          <p:cNvPicPr>
            <a:picLocks noChangeAspect="1"/>
          </p:cNvPicPr>
          <p:nvPr/>
        </p:nvPicPr>
        <p:blipFill>
          <a:blip r:embed="rId2"/>
          <a:stretch>
            <a:fillRect/>
          </a:stretch>
        </p:blipFill>
        <p:spPr>
          <a:xfrm>
            <a:off x="2257425" y="661987"/>
            <a:ext cx="7677150" cy="5534025"/>
          </a:xfrm>
          <a:prstGeom prst="rect">
            <a:avLst/>
          </a:prstGeom>
        </p:spPr>
      </p:pic>
    </p:spTree>
    <p:extLst>
      <p:ext uri="{BB962C8B-B14F-4D97-AF65-F5344CB8AC3E}">
        <p14:creationId xmlns:p14="http://schemas.microsoft.com/office/powerpoint/2010/main" val="1051311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1DAE362-9B7A-4D8B-8BB9-319F80A20DF0}"/>
              </a:ext>
            </a:extLst>
          </p:cNvPr>
          <p:cNvSpPr>
            <a:spLocks noGrp="1"/>
          </p:cNvSpPr>
          <p:nvPr>
            <p:ph sz="half" idx="2"/>
          </p:nvPr>
        </p:nvSpPr>
        <p:spPr>
          <a:xfrm>
            <a:off x="1362969" y="2956970"/>
            <a:ext cx="9237691" cy="2394284"/>
          </a:xfrm>
        </p:spPr>
        <p:txBody>
          <a:bodyPr>
            <a:normAutofit/>
          </a:bodyPr>
          <a:lstStyle/>
          <a:p>
            <a:pPr marL="0" indent="0" algn="ctr">
              <a:buNone/>
            </a:pPr>
            <a:r>
              <a:rPr lang="en-US" sz="6000" dirty="0"/>
              <a:t>Thank You!</a:t>
            </a:r>
          </a:p>
        </p:txBody>
      </p:sp>
    </p:spTree>
    <p:extLst>
      <p:ext uri="{BB962C8B-B14F-4D97-AF65-F5344CB8AC3E}">
        <p14:creationId xmlns:p14="http://schemas.microsoft.com/office/powerpoint/2010/main" val="425231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c800a66-7daa-4331-853d-d71d86b4884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5E812B3A346043A3B25005E6DE6BEC" ma:contentTypeVersion="16" ma:contentTypeDescription="Create a new document." ma:contentTypeScope="" ma:versionID="08a0a8e1424478e528d8c196fef34536">
  <xsd:schema xmlns:xsd="http://www.w3.org/2001/XMLSchema" xmlns:xs="http://www.w3.org/2001/XMLSchema" xmlns:p="http://schemas.microsoft.com/office/2006/metadata/properties" xmlns:ns3="2f02c675-6a85-43ef-8a08-4d7d683a3d36" xmlns:ns4="6c800a66-7daa-4331-853d-d71d86b4884f" targetNamespace="http://schemas.microsoft.com/office/2006/metadata/properties" ma:root="true" ma:fieldsID="3980aa2a6c2ebf86513931a77a3fb9de" ns3:_="" ns4:_="">
    <xsd:import namespace="2f02c675-6a85-43ef-8a08-4d7d683a3d36"/>
    <xsd:import namespace="6c800a66-7daa-4331-853d-d71d86b4884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Location" minOccurs="0"/>
                <xsd:element ref="ns4:MediaServiceAutoTags" minOccurs="0"/>
                <xsd:element ref="ns4:MediaServiceOCR" minOccurs="0"/>
                <xsd:element ref="ns4:MediaServiceGenerationTime" minOccurs="0"/>
                <xsd:element ref="ns4:MediaServiceEventHashCode" minOccurs="0"/>
                <xsd:element ref="ns4:MediaServiceObjectDetectorVersions" minOccurs="0"/>
                <xsd:element ref="ns4:MediaLengthInSeconds" minOccurs="0"/>
                <xsd:element ref="ns4:_activity"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2c675-6a85-43ef-8a08-4d7d683a3d3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800a66-7daa-4331-853d-d71d86b4884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ABA279-F55B-40FB-A5DE-1DD9F15BC08A}">
  <ds:schemaRefs>
    <ds:schemaRef ds:uri="http://purl.org/dc/dcmitype/"/>
    <ds:schemaRef ds:uri="http://purl.org/dc/terms/"/>
    <ds:schemaRef ds:uri="http://schemas.openxmlformats.org/package/2006/metadata/core-properties"/>
    <ds:schemaRef ds:uri="2f02c675-6a85-43ef-8a08-4d7d683a3d36"/>
    <ds:schemaRef ds:uri="http://schemas.microsoft.com/office/infopath/2007/PartnerControls"/>
    <ds:schemaRef ds:uri="http://schemas.microsoft.com/office/2006/documentManagement/types"/>
    <ds:schemaRef ds:uri="http://www.w3.org/XML/1998/namespace"/>
    <ds:schemaRef ds:uri="6c800a66-7daa-4331-853d-d71d86b4884f"/>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1E2724B3-6284-43AD-ABAC-A73EC0C3D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2c675-6a85-43ef-8a08-4d7d683a3d36"/>
    <ds:schemaRef ds:uri="6c800a66-7daa-4331-853d-d71d86b488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C40859-C78F-49B7-BBC3-AC05986935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2944</TotalTime>
  <Words>4173</Words>
  <Application>Microsoft Office PowerPoint</Application>
  <PresentationFormat>Widescreen</PresentationFormat>
  <Paragraphs>381</Paragraphs>
  <Slides>61</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61</vt:i4>
      </vt:variant>
    </vt:vector>
  </HeadingPairs>
  <TitlesOfParts>
    <vt:vector size="71" baseType="lpstr">
      <vt:lpstr>Aptos</vt:lpstr>
      <vt:lpstr>Arial</vt:lpstr>
      <vt:lpstr>Calibri</vt:lpstr>
      <vt:lpstr>Calibri Light</vt:lpstr>
      <vt:lpstr>Courier New</vt:lpstr>
      <vt:lpstr>Times New Roman</vt:lpstr>
      <vt:lpstr>Wingdings</vt:lpstr>
      <vt:lpstr>Office Theme</vt:lpstr>
      <vt:lpstr>Worksheet</vt:lpstr>
      <vt:lpstr>Microsoft Excel 97-2003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Vincent Carroccia</cp:lastModifiedBy>
  <cp:revision>126</cp:revision>
  <dcterms:created xsi:type="dcterms:W3CDTF">2023-02-09T18:35:57Z</dcterms:created>
  <dcterms:modified xsi:type="dcterms:W3CDTF">2026-04-27T14:22:36Z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0x010100D15E812B3A346043A3B25005E6DE6BEC</vt:lpwstr>
  </property>
</Properties>
</file>