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400" r:id="rId2"/>
    <p:sldId id="280" r:id="rId3"/>
    <p:sldId id="369" r:id="rId4"/>
    <p:sldId id="370" r:id="rId5"/>
    <p:sldId id="267" r:id="rId6"/>
    <p:sldId id="268" r:id="rId7"/>
    <p:sldId id="269" r:id="rId8"/>
    <p:sldId id="407" r:id="rId9"/>
    <p:sldId id="408" r:id="rId10"/>
    <p:sldId id="303" r:id="rId11"/>
    <p:sldId id="401" r:id="rId12"/>
    <p:sldId id="402" r:id="rId13"/>
    <p:sldId id="379" r:id="rId14"/>
    <p:sldId id="325" r:id="rId15"/>
    <p:sldId id="403" r:id="rId16"/>
    <p:sldId id="404" r:id="rId17"/>
    <p:sldId id="405" r:id="rId18"/>
    <p:sldId id="406" r:id="rId19"/>
    <p:sldId id="410" r:id="rId20"/>
    <p:sldId id="411" r:id="rId21"/>
    <p:sldId id="324" r:id="rId22"/>
    <p:sldId id="327" r:id="rId23"/>
    <p:sldId id="377" r:id="rId24"/>
    <p:sldId id="412" r:id="rId25"/>
    <p:sldId id="328" r:id="rId26"/>
    <p:sldId id="372" r:id="rId27"/>
    <p:sldId id="373" r:id="rId28"/>
    <p:sldId id="376" r:id="rId29"/>
    <p:sldId id="344" r:id="rId3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27" autoAdjust="0"/>
    <p:restoredTop sz="94660"/>
  </p:normalViewPr>
  <p:slideViewPr>
    <p:cSldViewPr snapToGrid="0">
      <p:cViewPr varScale="1">
        <p:scale>
          <a:sx n="111" d="100"/>
          <a:sy n="111" d="100"/>
        </p:scale>
        <p:origin x="34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dirty="0"/>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DFA5848-4350-4C8C-841A-A2639A912AD6}" type="datetimeFigureOut">
              <a:rPr lang="en-US" smtClean="0"/>
              <a:t>4/27/2026</a:t>
            </a:fld>
            <a:endParaRPr lang="en-US" dirty="0"/>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CC9B554-CE9A-4EFC-8C58-8C0B48350D8A}" type="slidenum">
              <a:rPr lang="en-US" smtClean="0"/>
              <a:t>‹#›</a:t>
            </a:fld>
            <a:endParaRPr lang="en-US" dirty="0"/>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dirty="0"/>
              <a:t>FY 2024 Budget Hearings - Department of Real Estate &amp; Housing</a:t>
            </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1D78027-D353-483E-95A2-FCBA33FBCBEA}" type="datetimeFigureOut">
              <a:rPr lang="en-US" smtClean="0"/>
              <a:t>4/27/2026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334F976-DB2A-4B38-ABF1-FB6B30916456}" type="slidenum">
              <a:rPr lang="en-US" smtClean="0"/>
              <a:t>‹#›</a:t>
            </a:fld>
            <a:endParaRPr lang="en-US" dirty="0"/>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dirty="0"/>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dirty="0"/>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dirty="0"/>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280282" y="1899138"/>
            <a:ext cx="10889465" cy="4638186"/>
          </a:xfrm>
        </p:spPr>
        <p:txBody>
          <a:bodyPr anchor="t">
            <a:normAutofit/>
          </a:bodyPr>
          <a:lstStyle>
            <a:lvl1pPr marL="230188" indent="-230188">
              <a:spcAft>
                <a:spcPts val="1800"/>
              </a:spcAft>
              <a:buFont typeface="Arial" panose="020B0604020202020204" pitchFamily="34" charset="0"/>
              <a:buChar char="•"/>
              <a:defRPr b="1">
                <a:solidFill>
                  <a:schemeClr val="tx1"/>
                </a:solidFill>
                <a:effectLst/>
              </a:defRPr>
            </a:lvl1pPr>
            <a:lvl2pPr marL="569913" indent="-225425">
              <a:spcAft>
                <a:spcPts val="1800"/>
              </a:spcAft>
              <a:defRPr b="1">
                <a:solidFill>
                  <a:schemeClr val="tx1"/>
                </a:solidFill>
                <a:effectLst/>
              </a:defRPr>
            </a:lvl2pPr>
            <a:lvl3pPr marL="914400" indent="-230188">
              <a:spcAft>
                <a:spcPts val="1800"/>
              </a:spcAft>
              <a:defRPr b="1">
                <a:solidFill>
                  <a:schemeClr val="tx1"/>
                </a:solidFill>
                <a:effectLst/>
              </a:defRPr>
            </a:lvl3pPr>
            <a:lvl4pPr marL="1258888" indent="-230188">
              <a:spcAft>
                <a:spcPts val="1800"/>
              </a:spcAft>
              <a:defRPr b="1">
                <a:solidFill>
                  <a:schemeClr val="tx1"/>
                </a:solidFill>
                <a:effectLst/>
              </a:defRPr>
            </a:lvl4pPr>
            <a:lvl5pPr marL="1655763" indent="-282575">
              <a:spcAft>
                <a:spcPts val="1800"/>
              </a:spcAft>
              <a:defRPr b="1">
                <a:solidFill>
                  <a:schemeClr val="tx1"/>
                </a:solidFill>
                <a:effect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280282" y="1216855"/>
            <a:ext cx="4934479" cy="473825"/>
          </a:xfrm>
        </p:spPr>
        <p:txBody>
          <a:bodyPr>
            <a:normAutofit/>
          </a:bodyPr>
          <a:lstStyle>
            <a:lvl1pPr marL="0" indent="0">
              <a:buNone/>
              <a:defRPr b="1">
                <a:solidFill>
                  <a:schemeClr val="tx1"/>
                </a:solidFill>
                <a:effectLst/>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214311" y="362066"/>
            <a:ext cx="8534399" cy="646331"/>
          </a:xfrm>
          <a:prstGeom prst="rect">
            <a:avLst/>
          </a:prstGeom>
          <a:noFill/>
        </p:spPr>
        <p:txBody>
          <a:bodyPr wrap="square" rtlCol="0">
            <a:spAutoFit/>
          </a:bodyPr>
          <a:lstStyle/>
          <a:p>
            <a:r>
              <a:rPr lang="en-US" b="1" dirty="0">
                <a:effectLst/>
              </a:rPr>
              <a:t>FY 2027 Budget Hearing</a:t>
            </a:r>
            <a:br>
              <a:rPr lang="en-US" b="1" dirty="0">
                <a:effectLst/>
              </a:rPr>
            </a:br>
            <a:r>
              <a:rPr lang="en-US" b="1" dirty="0">
                <a:effectLst/>
              </a:rPr>
              <a:t>Real Estate &amp; Housing Department</a:t>
            </a:r>
          </a:p>
        </p:txBody>
      </p:sp>
      <p:pic>
        <p:nvPicPr>
          <p:cNvPr id="2" name="Picture 1">
            <a:extLst>
              <a:ext uri="{FF2B5EF4-FFF2-40B4-BE49-F238E27FC236}">
                <a16:creationId xmlns:a16="http://schemas.microsoft.com/office/drawing/2014/main" id="{B1DF8CCA-2B28-E437-3404-8A7702DBBBB5}"/>
              </a:ext>
            </a:extLst>
          </p:cNvPr>
          <p:cNvPicPr>
            <a:picLocks noChangeAspect="1"/>
          </p:cNvPicPr>
          <p:nvPr userDrawn="1"/>
        </p:nvPicPr>
        <p:blipFill>
          <a:blip r:embed="rId2"/>
          <a:stretch>
            <a:fillRect/>
          </a:stretch>
        </p:blipFill>
        <p:spPr>
          <a:xfrm>
            <a:off x="10458478" y="135899"/>
            <a:ext cx="1519211" cy="1519211"/>
          </a:xfrm>
          <a:prstGeom prst="rect">
            <a:avLst/>
          </a:prstGeom>
        </p:spPr>
      </p:pic>
    </p:spTree>
    <p:extLst>
      <p:ext uri="{BB962C8B-B14F-4D97-AF65-F5344CB8AC3E}">
        <p14:creationId xmlns:p14="http://schemas.microsoft.com/office/powerpoint/2010/main" val="3127524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dirty="0"/>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ature, shore, city&#10;&#10;AI-generated content may be incorrect.">
            <a:extLst>
              <a:ext uri="{FF2B5EF4-FFF2-40B4-BE49-F238E27FC236}">
                <a16:creationId xmlns:a16="http://schemas.microsoft.com/office/drawing/2014/main" id="{73E16086-A9FE-DAF7-A674-ED9A089D50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78D54B3-D87F-5CF0-D71C-0BB0DDED11CF}"/>
              </a:ext>
            </a:extLst>
          </p:cNvPr>
          <p:cNvSpPr txBox="1">
            <a:spLocks/>
          </p:cNvSpPr>
          <p:nvPr/>
        </p:nvSpPr>
        <p:spPr>
          <a:xfrm>
            <a:off x="0" y="4513554"/>
            <a:ext cx="12192000" cy="1686757"/>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2027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a:t>
            </a:r>
            <a:r>
              <a:rPr lang="en-US" b="1" dirty="0">
                <a:solidFill>
                  <a:srgbClr val="00642D"/>
                </a:solidFill>
                <a:latin typeface="+mn-lt"/>
                <a:cs typeface="Times New Roman" panose="02020603050405020304" pitchFamily="18" charset="0"/>
              </a:rPr>
              <a:t>REAL ESTATE &amp; HOUSING</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8" name="Picture 7" descr="A picture containing calendar&#10;&#10;Description automatically generated">
            <a:extLst>
              <a:ext uri="{FF2B5EF4-FFF2-40B4-BE49-F238E27FC236}">
                <a16:creationId xmlns:a16="http://schemas.microsoft.com/office/drawing/2014/main" id="{5ABB8688-599B-BF5A-B3E9-1E445F54AC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43117" y="4018599"/>
            <a:ext cx="2618913" cy="2618913"/>
          </a:xfrm>
          <a:prstGeom prst="rect">
            <a:avLst/>
          </a:prstGeom>
          <a:noFill/>
        </p:spPr>
      </p:pic>
    </p:spTree>
    <p:extLst>
      <p:ext uri="{BB962C8B-B14F-4D97-AF65-F5344CB8AC3E}">
        <p14:creationId xmlns:p14="http://schemas.microsoft.com/office/powerpoint/2010/main" val="188475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96A93715-0CED-4496-B0EB-9D02B5B1DAFF}"/>
              </a:ext>
            </a:extLst>
          </p:cNvPr>
          <p:cNvGraphicFramePr>
            <a:graphicFrameLocks noGrp="1"/>
          </p:cNvGraphicFramePr>
          <p:nvPr>
            <p:ph sz="half" idx="2"/>
            <p:extLst>
              <p:ext uri="{D42A27DB-BD31-4B8C-83A1-F6EECF244321}">
                <p14:modId xmlns:p14="http://schemas.microsoft.com/office/powerpoint/2010/main" val="4243492065"/>
              </p:ext>
            </p:extLst>
          </p:nvPr>
        </p:nvGraphicFramePr>
        <p:xfrm>
          <a:off x="422878" y="2175130"/>
          <a:ext cx="10987244" cy="3709757"/>
        </p:xfrm>
        <a:graphic>
          <a:graphicData uri="http://schemas.openxmlformats.org/drawingml/2006/table">
            <a:tbl>
              <a:tblPr firstRow="1" bandRow="1">
                <a:tableStyleId>{93296810-A885-4BE3-A3E7-6D5BEEA58F35}</a:tableStyleId>
              </a:tblPr>
              <a:tblGrid>
                <a:gridCol w="3426861">
                  <a:extLst>
                    <a:ext uri="{9D8B030D-6E8A-4147-A177-3AD203B41FA5}">
                      <a16:colId xmlns:a16="http://schemas.microsoft.com/office/drawing/2014/main" val="2551090829"/>
                    </a:ext>
                  </a:extLst>
                </a:gridCol>
                <a:gridCol w="1257099">
                  <a:extLst>
                    <a:ext uri="{9D8B030D-6E8A-4147-A177-3AD203B41FA5}">
                      <a16:colId xmlns:a16="http://schemas.microsoft.com/office/drawing/2014/main" val="4162923738"/>
                    </a:ext>
                  </a:extLst>
                </a:gridCol>
                <a:gridCol w="1233577">
                  <a:extLst>
                    <a:ext uri="{9D8B030D-6E8A-4147-A177-3AD203B41FA5}">
                      <a16:colId xmlns:a16="http://schemas.microsoft.com/office/drawing/2014/main" val="1242384018"/>
                    </a:ext>
                  </a:extLst>
                </a:gridCol>
                <a:gridCol w="1104181">
                  <a:extLst>
                    <a:ext uri="{9D8B030D-6E8A-4147-A177-3AD203B41FA5}">
                      <a16:colId xmlns:a16="http://schemas.microsoft.com/office/drawing/2014/main" val="2874584347"/>
                    </a:ext>
                  </a:extLst>
                </a:gridCol>
                <a:gridCol w="1437532">
                  <a:extLst>
                    <a:ext uri="{9D8B030D-6E8A-4147-A177-3AD203B41FA5}">
                      <a16:colId xmlns:a16="http://schemas.microsoft.com/office/drawing/2014/main" val="3538922274"/>
                    </a:ext>
                  </a:extLst>
                </a:gridCol>
                <a:gridCol w="1310320">
                  <a:extLst>
                    <a:ext uri="{9D8B030D-6E8A-4147-A177-3AD203B41FA5}">
                      <a16:colId xmlns:a16="http://schemas.microsoft.com/office/drawing/2014/main" val="3619692300"/>
                    </a:ext>
                  </a:extLst>
                </a:gridCol>
                <a:gridCol w="1217674">
                  <a:extLst>
                    <a:ext uri="{9D8B030D-6E8A-4147-A177-3AD203B41FA5}">
                      <a16:colId xmlns:a16="http://schemas.microsoft.com/office/drawing/2014/main" val="596270393"/>
                    </a:ext>
                  </a:extLst>
                </a:gridCol>
              </a:tblGrid>
              <a:tr h="765609">
                <a:tc>
                  <a:txBody>
                    <a:bodyPr/>
                    <a:lstStyle/>
                    <a:p>
                      <a:r>
                        <a:rPr lang="en-US" sz="1600" dirty="0"/>
                        <a:t>General Fund</a:t>
                      </a:r>
                    </a:p>
                  </a:txBody>
                  <a:tcPr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2026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2027</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FY’27-26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FY’27-26</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539869">
                <a:tc>
                  <a:txBody>
                    <a:bodyPr/>
                    <a:lstStyle/>
                    <a:p>
                      <a:r>
                        <a:rPr lang="en-US" sz="1600" dirty="0"/>
                        <a:t>Personal Services</a:t>
                      </a:r>
                      <a:endParaRPr lang="en-US" sz="1600" dirty="0">
                        <a:latin typeface="Calibri" panose="020F0502020204030204" pitchFamily="34" charset="0"/>
                        <a:cs typeface="Calibri" panose="020F0502020204030204" pitchFamily="34" charset="0"/>
                      </a:endParaRPr>
                    </a:p>
                  </a:txBody>
                  <a:tcPr anchor="ctr"/>
                </a:tc>
                <a:tc>
                  <a:txBody>
                    <a:bodyPr/>
                    <a:lstStyle/>
                    <a:p>
                      <a:pPr marL="0" algn="ctr" defTabSz="457200" rtl="0" eaLnBrk="1" fontAlgn="b" latinLnBrk="0" hangingPunct="1"/>
                      <a:r>
                        <a:rPr lang="en-US" sz="1600" b="0" u="none" strike="noStrike" kern="1200" dirty="0">
                          <a:solidFill>
                            <a:srgbClr val="000000"/>
                          </a:solidFill>
                          <a:effectLst/>
                        </a:rPr>
                        <a:t>$314,633</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$309,681</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$306,625</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$312,640</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$6,015</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2.0%</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52553187"/>
                  </a:ext>
                </a:extLst>
              </a:tr>
              <a:tr h="490258">
                <a:tc>
                  <a:txBody>
                    <a:bodyPr/>
                    <a:lstStyle/>
                    <a:p>
                      <a:r>
                        <a:rPr lang="en-US" sz="1600" dirty="0"/>
                        <a:t>Materials, Supplies, and Equipment</a:t>
                      </a:r>
                      <a:endParaRPr lang="en-US" sz="1600" dirty="0">
                        <a:latin typeface="Calibri" panose="020F0502020204030204" pitchFamily="34" charset="0"/>
                        <a:cs typeface="Calibri" panose="020F0502020204030204" pitchFamily="34" charset="0"/>
                      </a:endParaRPr>
                    </a:p>
                  </a:txBody>
                  <a:tcPr anchor="ctr"/>
                </a:tc>
                <a:tc>
                  <a:txBody>
                    <a:bodyPr/>
                    <a:lstStyle/>
                    <a:p>
                      <a:pPr marL="0" algn="ctr" defTabSz="457200" rtl="0" eaLnBrk="1" fontAlgn="b" latinLnBrk="0" hangingPunct="1"/>
                      <a:r>
                        <a:rPr lang="en-US" sz="1600" b="0" u="none" strike="noStrike" kern="1200" dirty="0">
                          <a:solidFill>
                            <a:srgbClr val="000000"/>
                          </a:solidFill>
                          <a:effectLst/>
                        </a:rPr>
                        <a:t>1,306,443</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1,510,051</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1,622,600</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1,622,100</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(500)</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0.0%</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1107242354"/>
                  </a:ext>
                </a:extLst>
              </a:tr>
              <a:tr h="490258">
                <a:tc>
                  <a:txBody>
                    <a:bodyPr/>
                    <a:lstStyle/>
                    <a:p>
                      <a:r>
                        <a:rPr lang="en-US" sz="1600" dirty="0"/>
                        <a:t>Internal Services</a:t>
                      </a:r>
                      <a:endParaRPr lang="en-US" sz="1600" dirty="0">
                        <a:latin typeface="Calibri" panose="020F0502020204030204" pitchFamily="34" charset="0"/>
                        <a:cs typeface="Calibri" panose="020F0502020204030204" pitchFamily="34" charset="0"/>
                      </a:endParaRPr>
                    </a:p>
                  </a:txBody>
                  <a:tcPr anchor="ctr"/>
                </a:tc>
                <a:tc>
                  <a:txBody>
                    <a:bodyPr/>
                    <a:lstStyle/>
                    <a:p>
                      <a:pPr marL="0" algn="ctr" defTabSz="457200" rtl="0" eaLnBrk="1" fontAlgn="b" latinLnBrk="0" hangingPunct="1"/>
                      <a:r>
                        <a:rPr lang="en-US" sz="1600" b="0" u="none" strike="noStrike" kern="1200" dirty="0">
                          <a:solidFill>
                            <a:srgbClr val="000000"/>
                          </a:solidFill>
                          <a:effectLst/>
                        </a:rPr>
                        <a:t>34,469</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32,716</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63,141</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65,655</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2,517</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4.0%</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455438367"/>
                  </a:ext>
                </a:extLst>
              </a:tr>
              <a:tr h="490258">
                <a:tc>
                  <a:txBody>
                    <a:bodyPr/>
                    <a:lstStyle/>
                    <a:p>
                      <a:r>
                        <a:rPr lang="en-US" sz="1600" dirty="0"/>
                        <a:t>Debt Service</a:t>
                      </a:r>
                      <a:endParaRPr lang="en-US" sz="1600" dirty="0">
                        <a:latin typeface="Calibri" panose="020F0502020204030204" pitchFamily="34" charset="0"/>
                        <a:cs typeface="Calibri" panose="020F0502020204030204" pitchFamily="34" charset="0"/>
                      </a:endParaRPr>
                    </a:p>
                  </a:txBody>
                  <a:tcPr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730,971</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708,748</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685,945</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791,710</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105,765</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rPr>
                        <a:t>15.4%</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2568109426"/>
                  </a:ext>
                </a:extLst>
              </a:tr>
              <a:tr h="490258">
                <a:tc>
                  <a:txBody>
                    <a:bodyPr/>
                    <a:lstStyle/>
                    <a:p>
                      <a:r>
                        <a:rPr lang="en-US" sz="1600" b="1" dirty="0"/>
                        <a:t>Total</a:t>
                      </a:r>
                      <a:endParaRPr lang="en-US" sz="1600" b="1" dirty="0">
                        <a:latin typeface="Calibri" panose="020F0502020204030204" pitchFamily="34" charset="0"/>
                        <a:cs typeface="Calibri" panose="020F0502020204030204" pitchFamily="34" charset="0"/>
                      </a:endParaRPr>
                    </a:p>
                  </a:txBody>
                  <a:tcPr anchor="ctr"/>
                </a:tc>
                <a:tc>
                  <a:txBody>
                    <a:bodyPr/>
                    <a:lstStyle/>
                    <a:p>
                      <a:pPr marL="0" algn="ctr" defTabSz="457200" rtl="0" eaLnBrk="1" fontAlgn="b" latinLnBrk="0" hangingPunct="1"/>
                      <a:r>
                        <a:rPr lang="en-US" sz="1600" b="1" u="none" strike="noStrike" kern="1200" dirty="0">
                          <a:solidFill>
                            <a:srgbClr val="000000"/>
                          </a:solidFill>
                          <a:effectLst/>
                        </a:rPr>
                        <a:t>$2,385,516</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rPr>
                        <a:t>$2,561,196</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rPr>
                        <a:t>$2,678,311</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rPr>
                        <a:t>$2,792,105</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rPr>
                        <a:t>$113,794</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rPr>
                        <a:t>4.2%</a:t>
                      </a:r>
                      <a:endParaRPr lang="en-US" sz="1600" b="1"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415591311"/>
                  </a:ext>
                </a:extLst>
              </a:tr>
              <a:tr h="443247">
                <a:tc>
                  <a:txBody>
                    <a:bodyPr/>
                    <a:lstStyle/>
                    <a:p>
                      <a:r>
                        <a:rPr lang="en-US" sz="1600" b="1" dirty="0"/>
                        <a:t>Staffing Level (FTEs)</a:t>
                      </a:r>
                      <a:endParaRPr lang="en-US" sz="1600" b="1" dirty="0">
                        <a:latin typeface="Calibri" panose="020F0502020204030204" pitchFamily="34" charset="0"/>
                        <a:cs typeface="Calibri" panose="020F0502020204030204" pitchFamily="34" charset="0"/>
                      </a:endParaRPr>
                    </a:p>
                  </a:txBody>
                  <a:tcPr anchor="ctr"/>
                </a:tc>
                <a:tc>
                  <a:txBody>
                    <a:bodyPr/>
                    <a:lstStyle/>
                    <a:p>
                      <a:pPr algn="ctr" fontAlgn="b"/>
                      <a:r>
                        <a:rPr lang="en-US" sz="1600" b="1" u="none" strike="noStrike" dirty="0">
                          <a:solidFill>
                            <a:srgbClr val="000000"/>
                          </a:solidFill>
                          <a:effectLst/>
                        </a:rPr>
                        <a:t>2.15 </a:t>
                      </a:r>
                      <a:endParaRPr lang="en-US" sz="1600" b="1" i="0" u="none" strike="noStrike" dirty="0">
                        <a:solidFill>
                          <a:srgbClr val="000000"/>
                        </a:solidFill>
                        <a:effectLst/>
                        <a:latin typeface="Calibri" panose="020F0502020204030204" pitchFamily="34" charset="0"/>
                        <a:cs typeface="Calibri" panose="020F0502020204030204" pitchFamily="34" charset="0"/>
                      </a:endParaRPr>
                    </a:p>
                  </a:txBody>
                  <a:tcPr marL="4763" marR="4763" marT="4763" marB="0" anchor="ctr"/>
                </a:tc>
                <a:tc>
                  <a:txBody>
                    <a:bodyPr/>
                    <a:lstStyle/>
                    <a:p>
                      <a:pPr algn="ctr" fontAlgn="b"/>
                      <a:r>
                        <a:rPr lang="en-US" sz="1600" b="1" u="none" strike="noStrike" dirty="0">
                          <a:solidFill>
                            <a:srgbClr val="000000"/>
                          </a:solidFill>
                          <a:effectLst/>
                        </a:rPr>
                        <a:t>2.20 </a:t>
                      </a:r>
                      <a:endParaRPr lang="en-US" sz="1600" b="1" i="0" u="none" strike="noStrike" dirty="0">
                        <a:solidFill>
                          <a:srgbClr val="000000"/>
                        </a:solidFill>
                        <a:effectLst/>
                        <a:latin typeface="Calibri" panose="020F0502020204030204" pitchFamily="34" charset="0"/>
                        <a:cs typeface="Calibri" panose="020F0502020204030204" pitchFamily="34" charset="0"/>
                      </a:endParaRPr>
                    </a:p>
                  </a:txBody>
                  <a:tcPr marL="4763" marR="4763" marT="4763" marB="0" anchor="ctr"/>
                </a:tc>
                <a:tc>
                  <a:txBody>
                    <a:bodyPr/>
                    <a:lstStyle/>
                    <a:p>
                      <a:pPr algn="ctr" fontAlgn="b"/>
                      <a:r>
                        <a:rPr lang="en-US" sz="1600" b="1" u="none" strike="noStrike" dirty="0">
                          <a:solidFill>
                            <a:srgbClr val="000000"/>
                          </a:solidFill>
                          <a:effectLst/>
                        </a:rPr>
                        <a:t>2.00</a:t>
                      </a:r>
                      <a:endParaRPr lang="en-US" sz="1600" b="1" i="0" u="none" strike="noStrike" dirty="0">
                        <a:solidFill>
                          <a:srgbClr val="000000"/>
                        </a:solidFill>
                        <a:effectLst/>
                        <a:latin typeface="Calibri" panose="020F0502020204030204" pitchFamily="34" charset="0"/>
                        <a:cs typeface="Calibri" panose="020F0502020204030204" pitchFamily="34" charset="0"/>
                      </a:endParaRPr>
                    </a:p>
                  </a:txBody>
                  <a:tcPr marL="4763" marR="4763" marT="4763" marB="0" anchor="ctr"/>
                </a:tc>
                <a:tc>
                  <a:txBody>
                    <a:bodyPr/>
                    <a:lstStyle/>
                    <a:p>
                      <a:pPr algn="ctr" fontAlgn="b"/>
                      <a:r>
                        <a:rPr lang="en-US" sz="1600" b="1" u="none" strike="noStrike" dirty="0">
                          <a:solidFill>
                            <a:srgbClr val="000000"/>
                          </a:solidFill>
                          <a:effectLst/>
                        </a:rPr>
                        <a:t>2.00</a:t>
                      </a:r>
                      <a:endParaRPr lang="en-US" sz="1600" b="1" i="0" u="none" strike="noStrike" dirty="0">
                        <a:solidFill>
                          <a:srgbClr val="000000"/>
                        </a:solidFill>
                        <a:effectLst/>
                        <a:latin typeface="Calibri" panose="020F0502020204030204" pitchFamily="34" charset="0"/>
                        <a:cs typeface="Calibri" panose="020F0502020204030204" pitchFamily="34" charset="0"/>
                      </a:endParaRPr>
                    </a:p>
                  </a:txBody>
                  <a:tcPr marL="4763" marR="4763" marT="4763" marB="0" anchor="ctr"/>
                </a:tc>
                <a:tc>
                  <a:txBody>
                    <a:bodyPr/>
                    <a:lstStyle/>
                    <a:p>
                      <a:pPr marL="0" algn="ctr" defTabSz="457200" rtl="0" eaLnBrk="1" fontAlgn="b" latinLnBrk="0" hangingPunct="1"/>
                      <a:r>
                        <a:rPr lang="en-US" sz="1600" b="1" kern="1200" dirty="0">
                          <a:solidFill>
                            <a:schemeClr val="dk1"/>
                          </a:solidFill>
                          <a:latin typeface="Calibri" panose="020F0502020204030204" pitchFamily="34" charset="0"/>
                          <a:ea typeface="+mn-ea"/>
                          <a:cs typeface="Calibri" panose="020F0502020204030204" pitchFamily="34" charset="0"/>
                        </a:rPr>
                        <a:t>0</a:t>
                      </a:r>
                    </a:p>
                  </a:txBody>
                  <a:tcPr marL="6350" marT="6350" marB="0" anchor="ctr"/>
                </a:tc>
                <a:tc>
                  <a:txBody>
                    <a:bodyPr/>
                    <a:lstStyle/>
                    <a:p>
                      <a:pPr marL="0" algn="ctr" defTabSz="457200" rtl="0" eaLnBrk="1" fontAlgn="b" latinLnBrk="0" hangingPunct="1"/>
                      <a:r>
                        <a:rPr lang="en-US" sz="1600" b="1" kern="1200" dirty="0">
                          <a:solidFill>
                            <a:schemeClr val="dk1"/>
                          </a:solidFill>
                        </a:rPr>
                        <a:t>0.0%</a:t>
                      </a:r>
                      <a:endParaRPr lang="en-US" sz="1600" b="1" kern="1200" dirty="0">
                        <a:solidFill>
                          <a:schemeClr val="dk1"/>
                        </a:solidFill>
                        <a:latin typeface="Calibri" panose="020F0502020204030204" pitchFamily="34" charset="0"/>
                        <a:ea typeface="+mn-ea"/>
                        <a:cs typeface="Calibri" panose="020F0502020204030204" pitchFamily="34" charset="0"/>
                      </a:endParaRPr>
                    </a:p>
                  </a:txBody>
                  <a:tcPr marL="6350" marT="6350" marB="0" anchor="ctr"/>
                </a:tc>
                <a:extLst>
                  <a:ext uri="{0D108BD9-81ED-4DB2-BD59-A6C34878D82A}">
                    <a16:rowId xmlns:a16="http://schemas.microsoft.com/office/drawing/2014/main" val="2006873689"/>
                  </a:ext>
                </a:extLst>
              </a:tr>
            </a:tbl>
          </a:graphicData>
        </a:graphic>
      </p:graphicFrame>
      <p:sp>
        <p:nvSpPr>
          <p:cNvPr id="3" name="Content Placeholder 2">
            <a:extLst>
              <a:ext uri="{FF2B5EF4-FFF2-40B4-BE49-F238E27FC236}">
                <a16:creationId xmlns:a16="http://schemas.microsoft.com/office/drawing/2014/main" id="{5E10707D-63BE-4A76-A649-DE2C13E7D8B0}"/>
              </a:ext>
            </a:extLst>
          </p:cNvPr>
          <p:cNvSpPr>
            <a:spLocks noGrp="1"/>
          </p:cNvSpPr>
          <p:nvPr>
            <p:ph sz="half" idx="13"/>
          </p:nvPr>
        </p:nvSpPr>
        <p:spPr>
          <a:xfrm>
            <a:off x="297104" y="1567410"/>
            <a:ext cx="6301294" cy="473825"/>
          </a:xfrm>
        </p:spPr>
        <p:txBody>
          <a:bodyPr vert="horz" lIns="0" tIns="45720" rIns="0" bIns="45720" rtlCol="0" anchor="t">
            <a:normAutofit lnSpcReduction="10000"/>
          </a:bodyPr>
          <a:lstStyle/>
          <a:p>
            <a:r>
              <a:rPr lang="en-US" dirty="0"/>
              <a:t>FY 2027 General Fund Budget</a:t>
            </a:r>
          </a:p>
        </p:txBody>
      </p:sp>
    </p:spTree>
    <p:extLst>
      <p:ext uri="{BB962C8B-B14F-4D97-AF65-F5344CB8AC3E}">
        <p14:creationId xmlns:p14="http://schemas.microsoft.com/office/powerpoint/2010/main" val="1426400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10707D-63BE-4A76-A649-DE2C13E7D8B0}"/>
              </a:ext>
            </a:extLst>
          </p:cNvPr>
          <p:cNvSpPr>
            <a:spLocks noGrp="1"/>
          </p:cNvSpPr>
          <p:nvPr>
            <p:ph sz="half" idx="13"/>
          </p:nvPr>
        </p:nvSpPr>
        <p:spPr>
          <a:xfrm>
            <a:off x="281353" y="1398444"/>
            <a:ext cx="10230053" cy="473825"/>
          </a:xfrm>
        </p:spPr>
        <p:txBody>
          <a:bodyPr>
            <a:noAutofit/>
          </a:bodyPr>
          <a:lstStyle/>
          <a:p>
            <a:r>
              <a:rPr lang="en-US" dirty="0"/>
              <a:t>Major Funding Changes, General Fund – Proposed FY 2027 Budget</a:t>
            </a:r>
          </a:p>
        </p:txBody>
      </p:sp>
      <p:sp>
        <p:nvSpPr>
          <p:cNvPr id="6" name="Content Placeholder 1">
            <a:extLst>
              <a:ext uri="{FF2B5EF4-FFF2-40B4-BE49-F238E27FC236}">
                <a16:creationId xmlns:a16="http://schemas.microsoft.com/office/drawing/2014/main" id="{DD3A4019-3933-4A4A-934A-124BEA2E6B90}"/>
              </a:ext>
            </a:extLst>
          </p:cNvPr>
          <p:cNvSpPr txBox="1">
            <a:spLocks/>
          </p:cNvSpPr>
          <p:nvPr/>
        </p:nvSpPr>
        <p:spPr>
          <a:xfrm>
            <a:off x="395655" y="1872269"/>
            <a:ext cx="11211562" cy="4819043"/>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nSpc>
                <a:spcPct val="150000"/>
              </a:lnSpc>
              <a:spcBef>
                <a:spcPts val="1000"/>
              </a:spcBef>
              <a:spcAft>
                <a:spcPts val="0"/>
              </a:spcAft>
              <a:buClrTx/>
              <a:buSzTx/>
              <a:buNone/>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Personal Services Changes</a:t>
            </a:r>
            <a:r>
              <a:rPr kumimoji="0" lang="en-US" sz="2400" b="1" i="0" strike="noStrike" kern="1200" cap="none" spc="0" normalizeH="0" baseline="0" noProof="0" dirty="0">
                <a:ln>
                  <a:noFill/>
                </a:ln>
                <a:solidFill>
                  <a:prstClr val="black"/>
                </a:solidFill>
                <a:effectLst/>
                <a:uLnTx/>
                <a:uFillTx/>
                <a:latin typeface="Calibri" panose="020F0502020204030204"/>
                <a:ea typeface="+mn-ea"/>
                <a:cs typeface="+mn-cs"/>
              </a:rPr>
              <a:t>  </a:t>
            </a:r>
          </a:p>
          <a:p>
            <a:pPr lvl="1">
              <a:lnSpc>
                <a:spcPct val="150000"/>
              </a:lnSpc>
              <a:spcBef>
                <a:spcPts val="0"/>
              </a:spcBef>
              <a:spcAft>
                <a:spcPts val="600"/>
              </a:spcAft>
              <a:buClr>
                <a:schemeClr val="accent5"/>
              </a:buClr>
              <a:buFont typeface="Arial" panose="020B0604020202020204" pitchFamily="34" charset="0"/>
              <a:buChar char="•"/>
              <a:defRPr/>
            </a:pPr>
            <a:r>
              <a:rPr lang="en-US" sz="2400" dirty="0"/>
              <a:t>Regular Salaries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↑$4,461) – </a:t>
            </a:r>
            <a:r>
              <a:rPr lang="en-US" sz="2400" dirty="0"/>
              <a:t>COLAs and Anniversary Step Increases. </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Materials, Supplies, and Equipment Changes</a:t>
            </a:r>
          </a:p>
          <a:p>
            <a:pPr lvl="1">
              <a:lnSpc>
                <a:spcPct val="150000"/>
              </a:lnSpc>
              <a:spcBef>
                <a:spcPts val="0"/>
              </a:spcBef>
              <a:spcAft>
                <a:spcPts val="600"/>
              </a:spcAft>
              <a:buClr>
                <a:schemeClr val="accent5"/>
              </a:buClr>
              <a:buFont typeface="Arial" panose="020B0604020202020204" pitchFamily="34" charset="0"/>
              <a:buChar char="•"/>
            </a:pPr>
            <a:r>
              <a:rPr kumimoji="0" lang="en-US" sz="2400" i="0" u="none" strike="noStrike" kern="1200" cap="none" spc="0" normalizeH="0" baseline="0" noProof="0" dirty="0">
                <a:ln>
                  <a:noFill/>
                </a:ln>
                <a:solidFill>
                  <a:prstClr val="black"/>
                </a:solidFill>
                <a:effectLst/>
                <a:uLnTx/>
                <a:uFillTx/>
                <a:latin typeface="Calibri" panose="020F0502020204030204"/>
                <a:ea typeface="+mn-ea"/>
                <a:cs typeface="+mn-cs"/>
              </a:rPr>
              <a:t>Consultants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sz="2400" dirty="0">
                <a:solidFill>
                  <a:prstClr val="black"/>
                </a:solidFill>
                <a:latin typeface="Calibri" panose="020F0502020204030204"/>
              </a:rPr>
              <a:t>5</a:t>
            </a:r>
            <a:r>
              <a:rPr kumimoji="0" lang="en-US" sz="2400" i="0" u="none" strike="noStrike" kern="1200" cap="none" spc="0" normalizeH="0" baseline="0" noProof="0" dirty="0">
                <a:ln>
                  <a:noFill/>
                </a:ln>
                <a:solidFill>
                  <a:prstClr val="black"/>
                </a:solidFill>
                <a:effectLst/>
                <a:uLnTx/>
                <a:uFillTx/>
                <a:latin typeface="Calibri" panose="020F0502020204030204"/>
                <a:ea typeface="+mn-ea"/>
                <a:cs typeface="+mn-cs"/>
              </a:rPr>
              <a:t>,000) - Ensure compliance with federal reporting requirements</a:t>
            </a:r>
          </a:p>
          <a:p>
            <a:pPr lvl="1">
              <a:lnSpc>
                <a:spcPct val="150000"/>
              </a:lnSpc>
              <a:spcBef>
                <a:spcPts val="0"/>
              </a:spcBef>
              <a:spcAft>
                <a:spcPts val="600"/>
              </a:spcAft>
              <a:buClr>
                <a:schemeClr val="accent5"/>
              </a:buClr>
              <a:buFont typeface="Arial" panose="020B0604020202020204" pitchFamily="34" charset="0"/>
              <a:buChar char="•"/>
            </a:pPr>
            <a:r>
              <a:rPr kumimoji="0" lang="en-US" sz="2400" i="0" u="none" strike="noStrike" kern="1200" cap="none" spc="0" normalizeH="0" baseline="0" noProof="0" dirty="0">
                <a:ln>
                  <a:noFill/>
                </a:ln>
                <a:solidFill>
                  <a:prstClr val="black"/>
                </a:solidFill>
                <a:effectLst/>
                <a:uLnTx/>
                <a:uFillTx/>
                <a:latin typeface="Calibri" panose="020F0502020204030204"/>
                <a:ea typeface="+mn-ea"/>
                <a:cs typeface="+mn-cs"/>
              </a:rPr>
              <a:t>Miscellaneous Charges-N.O.C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↓$5,000) - Eliminated</a:t>
            </a:r>
            <a:endParaRPr lang="en-US" sz="2400" dirty="0">
              <a:solidFill>
                <a:prstClr val="black"/>
              </a:solidFill>
              <a:latin typeface="Calibri" panose="020F0502020204030204"/>
            </a:endParaRPr>
          </a:p>
          <a:p>
            <a:pPr marL="0" indent="0">
              <a:lnSpc>
                <a:spcPct val="150000"/>
              </a:lnSpc>
              <a:spcBef>
                <a:spcPts val="0"/>
              </a:spcBef>
              <a:spcAft>
                <a:spcPts val="600"/>
              </a:spcAft>
              <a:buClr>
                <a:schemeClr val="accent5"/>
              </a:buClr>
              <a:buNone/>
            </a:pPr>
            <a:r>
              <a:rPr lang="en-US" sz="2400" b="1" u="sng" dirty="0"/>
              <a:t>Debt Service</a:t>
            </a:r>
            <a:r>
              <a:rPr lang="en-US" sz="2400" b="1" dirty="0"/>
              <a:t> </a:t>
            </a:r>
            <a:r>
              <a:rPr lang="en-US" sz="2400" dirty="0"/>
              <a:t>(</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sz="2400" b="1" dirty="0"/>
              <a:t>$105,765</a:t>
            </a:r>
            <a:r>
              <a:rPr lang="en-US" sz="2400" dirty="0"/>
              <a:t>) – December 2025 Bond Issuance</a:t>
            </a:r>
          </a:p>
        </p:txBody>
      </p:sp>
    </p:spTree>
    <p:extLst>
      <p:ext uri="{BB962C8B-B14F-4D97-AF65-F5344CB8AC3E}">
        <p14:creationId xmlns:p14="http://schemas.microsoft.com/office/powerpoint/2010/main" val="303857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10707D-63BE-4A76-A649-DE2C13E7D8B0}"/>
              </a:ext>
            </a:extLst>
          </p:cNvPr>
          <p:cNvSpPr>
            <a:spLocks noGrp="1"/>
          </p:cNvSpPr>
          <p:nvPr>
            <p:ph sz="half" idx="13"/>
          </p:nvPr>
        </p:nvSpPr>
        <p:spPr>
          <a:xfrm>
            <a:off x="281353" y="1398444"/>
            <a:ext cx="10230053" cy="473825"/>
          </a:xfrm>
        </p:spPr>
        <p:txBody>
          <a:bodyPr>
            <a:noAutofit/>
          </a:bodyPr>
          <a:lstStyle/>
          <a:p>
            <a:r>
              <a:rPr lang="en-US" dirty="0"/>
              <a:t>Major Funding Changes, HUD Grant Funds</a:t>
            </a:r>
          </a:p>
        </p:txBody>
      </p:sp>
      <p:sp>
        <p:nvSpPr>
          <p:cNvPr id="6" name="Content Placeholder 1">
            <a:extLst>
              <a:ext uri="{FF2B5EF4-FFF2-40B4-BE49-F238E27FC236}">
                <a16:creationId xmlns:a16="http://schemas.microsoft.com/office/drawing/2014/main" id="{DD3A4019-3933-4A4A-934A-124BEA2E6B90}"/>
              </a:ext>
            </a:extLst>
          </p:cNvPr>
          <p:cNvSpPr txBox="1">
            <a:spLocks/>
          </p:cNvSpPr>
          <p:nvPr/>
        </p:nvSpPr>
        <p:spPr>
          <a:xfrm>
            <a:off x="395655" y="1705581"/>
            <a:ext cx="11211562" cy="4985731"/>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Bef>
                <a:spcPts val="1000"/>
              </a:spcBef>
              <a:spcAft>
                <a:spcPts val="0"/>
              </a:spcAft>
              <a:buClrTx/>
              <a:buSzTx/>
              <a:buNone/>
              <a:defRPr/>
            </a:pPr>
            <a:endPar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endParaRPr>
          </a:p>
          <a:p>
            <a:pPr lvl="1">
              <a:lnSpc>
                <a:spcPct val="100000"/>
              </a:lnSpc>
              <a:spcBef>
                <a:spcPts val="0"/>
              </a:spcBef>
              <a:spcAft>
                <a:spcPts val="600"/>
              </a:spcAft>
              <a:buClr>
                <a:schemeClr val="accent5"/>
              </a:buClr>
              <a:buSzTx/>
              <a:buFont typeface="Arial" panose="020B0604020202020204" pitchFamily="34" charset="0"/>
              <a:buChar char="•"/>
              <a:defRPr/>
            </a:pPr>
            <a:endParaRPr lang="en-US" sz="2400" dirty="0">
              <a:solidFill>
                <a:prstClr val="black"/>
              </a:solidFill>
              <a:latin typeface="Calibri" panose="020F0502020204030204"/>
            </a:endParaRPr>
          </a:p>
        </p:txBody>
      </p:sp>
      <p:graphicFrame>
        <p:nvGraphicFramePr>
          <p:cNvPr id="2" name="Table 1">
            <a:extLst>
              <a:ext uri="{FF2B5EF4-FFF2-40B4-BE49-F238E27FC236}">
                <a16:creationId xmlns:a16="http://schemas.microsoft.com/office/drawing/2014/main" id="{FF785D7D-4A40-ADBE-B835-CE219CB4D6A8}"/>
              </a:ext>
            </a:extLst>
          </p:cNvPr>
          <p:cNvGraphicFramePr>
            <a:graphicFrameLocks noGrp="1"/>
          </p:cNvGraphicFramePr>
          <p:nvPr>
            <p:extLst>
              <p:ext uri="{D42A27DB-BD31-4B8C-83A1-F6EECF244321}">
                <p14:modId xmlns:p14="http://schemas.microsoft.com/office/powerpoint/2010/main" val="3356388832"/>
              </p:ext>
            </p:extLst>
          </p:nvPr>
        </p:nvGraphicFramePr>
        <p:xfrm>
          <a:off x="1713317" y="2395220"/>
          <a:ext cx="8223163" cy="3064335"/>
        </p:xfrm>
        <a:graphic>
          <a:graphicData uri="http://schemas.openxmlformats.org/drawingml/2006/table">
            <a:tbl>
              <a:tblPr/>
              <a:tblGrid>
                <a:gridCol w="1797864">
                  <a:extLst>
                    <a:ext uri="{9D8B030D-6E8A-4147-A177-3AD203B41FA5}">
                      <a16:colId xmlns:a16="http://schemas.microsoft.com/office/drawing/2014/main" val="3516498346"/>
                    </a:ext>
                  </a:extLst>
                </a:gridCol>
                <a:gridCol w="2070258">
                  <a:extLst>
                    <a:ext uri="{9D8B030D-6E8A-4147-A177-3AD203B41FA5}">
                      <a16:colId xmlns:a16="http://schemas.microsoft.com/office/drawing/2014/main" val="3317171348"/>
                    </a:ext>
                  </a:extLst>
                </a:gridCol>
                <a:gridCol w="2235145">
                  <a:extLst>
                    <a:ext uri="{9D8B030D-6E8A-4147-A177-3AD203B41FA5}">
                      <a16:colId xmlns:a16="http://schemas.microsoft.com/office/drawing/2014/main" val="2923715914"/>
                    </a:ext>
                  </a:extLst>
                </a:gridCol>
                <a:gridCol w="2119896">
                  <a:extLst>
                    <a:ext uri="{9D8B030D-6E8A-4147-A177-3AD203B41FA5}">
                      <a16:colId xmlns:a16="http://schemas.microsoft.com/office/drawing/2014/main" val="1771088362"/>
                    </a:ext>
                  </a:extLst>
                </a:gridCol>
              </a:tblGrid>
              <a:tr h="710984">
                <a:tc>
                  <a:txBody>
                    <a:bodyPr/>
                    <a:lstStyle/>
                    <a:p>
                      <a:pPr marL="0" algn="ctr" defTabSz="914400" rtl="0" eaLnBrk="1" fontAlgn="ctr" latinLnBrk="0" hangingPunct="1">
                        <a:buNone/>
                      </a:pPr>
                      <a:r>
                        <a:rPr lang="en-US" sz="1700" b="1" kern="1200" dirty="0">
                          <a:solidFill>
                            <a:schemeClr val="tx1"/>
                          </a:solidFill>
                          <a:latin typeface="+mn-lt"/>
                          <a:ea typeface="+mn-ea"/>
                          <a:cs typeface="+mn-cs"/>
                        </a:rPr>
                        <a:t>FUND</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algn="ctr" defTabSz="914400" rtl="0" eaLnBrk="1" fontAlgn="ctr" latinLnBrk="0" hangingPunct="1">
                        <a:buNone/>
                      </a:pPr>
                      <a:r>
                        <a:rPr lang="en-US" sz="1700" b="1" kern="1200" dirty="0">
                          <a:solidFill>
                            <a:schemeClr val="tx1"/>
                          </a:solidFill>
                          <a:latin typeface="+mn-lt"/>
                          <a:ea typeface="+mn-ea"/>
                          <a:cs typeface="+mn-cs"/>
                        </a:rPr>
                        <a:t>FY 2026 Award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algn="ctr" defTabSz="914400" rtl="0" eaLnBrk="1" fontAlgn="ctr" latinLnBrk="0" hangingPunct="1">
                        <a:buNone/>
                      </a:pPr>
                      <a:r>
                        <a:rPr lang="en-US" sz="1700" b="1" kern="1200" dirty="0">
                          <a:solidFill>
                            <a:schemeClr val="tx1"/>
                          </a:solidFill>
                          <a:latin typeface="+mn-lt"/>
                          <a:ea typeface="+mn-ea"/>
                          <a:cs typeface="+mn-cs"/>
                        </a:rPr>
                        <a:t>FY 2027 Award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algn="ctr" defTabSz="914400" rtl="0" eaLnBrk="1" fontAlgn="ctr" latinLnBrk="0" hangingPunct="1">
                        <a:buNone/>
                      </a:pPr>
                      <a:r>
                        <a:rPr lang="en-US" sz="1700" b="1" kern="1200" dirty="0">
                          <a:solidFill>
                            <a:schemeClr val="tx1"/>
                          </a:solidFill>
                          <a:latin typeface="+mn-lt"/>
                          <a:ea typeface="+mn-ea"/>
                          <a:cs typeface="+mn-cs"/>
                        </a:rPr>
                        <a:t>$ Change FY’26-’27</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extLst>
                  <a:ext uri="{0D108BD9-81ED-4DB2-BD59-A6C34878D82A}">
                    <a16:rowId xmlns:a16="http://schemas.microsoft.com/office/drawing/2014/main" val="1601640010"/>
                  </a:ext>
                </a:extLst>
              </a:tr>
              <a:tr h="461871">
                <a:tc>
                  <a:txBody>
                    <a:bodyPr/>
                    <a:lstStyle/>
                    <a:p>
                      <a:pPr marL="0" algn="ctr" defTabSz="914400" rtl="0" eaLnBrk="1" fontAlgn="b" latinLnBrk="0" hangingPunct="1">
                        <a:buNone/>
                      </a:pPr>
                      <a:r>
                        <a:rPr lang="en-US" sz="1700" b="1" kern="1200" dirty="0">
                          <a:solidFill>
                            <a:schemeClr val="tx1"/>
                          </a:solidFill>
                          <a:latin typeface="+mn-lt"/>
                          <a:ea typeface="+mn-ea"/>
                          <a:cs typeface="+mn-cs"/>
                        </a:rPr>
                        <a:t>CDBG</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914400" rtl="0" eaLnBrk="1" fontAlgn="b" latinLnBrk="0" hangingPunct="1">
                        <a:buNone/>
                      </a:pPr>
                      <a:r>
                        <a:rPr lang="en-US" sz="1700" b="1" kern="1200" dirty="0">
                          <a:solidFill>
                            <a:schemeClr val="tx1"/>
                          </a:solidFill>
                          <a:latin typeface="+mn-lt"/>
                          <a:ea typeface="+mn-ea"/>
                          <a:cs typeface="+mn-cs"/>
                        </a:rPr>
                        <a:t> $2,261,378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914400" rtl="0" eaLnBrk="1" fontAlgn="b" latinLnBrk="0" hangingPunct="1">
                        <a:buNone/>
                      </a:pPr>
                      <a:r>
                        <a:rPr lang="en-US" sz="1700" b="1" kern="1200" dirty="0">
                          <a:solidFill>
                            <a:schemeClr val="tx1"/>
                          </a:solidFill>
                          <a:latin typeface="+mn-lt"/>
                          <a:ea typeface="+mn-ea"/>
                          <a:cs typeface="+mn-cs"/>
                        </a:rPr>
                        <a:t> $2,224,294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914400" rtl="0" eaLnBrk="1" fontAlgn="b" latinLnBrk="0" hangingPunct="1">
                        <a:buNone/>
                      </a:pPr>
                      <a:r>
                        <a:rPr lang="en-US" sz="1700" b="1" kern="1200" dirty="0">
                          <a:solidFill>
                            <a:srgbClr val="FF0000"/>
                          </a:solidFill>
                          <a:latin typeface="+mn-lt"/>
                          <a:ea typeface="+mn-ea"/>
                          <a:cs typeface="+mn-cs"/>
                        </a:rPr>
                        <a:t> </a:t>
                      </a:r>
                      <a:r>
                        <a:rPr lang="en-US" sz="1700" b="1" kern="1200" dirty="0">
                          <a:solidFill>
                            <a:schemeClr val="tx1"/>
                          </a:solidFill>
                          <a:latin typeface="+mn-lt"/>
                          <a:ea typeface="+mn-ea"/>
                          <a:cs typeface="+mn-cs"/>
                        </a:rPr>
                        <a:t>&lt;$37,084&gt;</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7220563"/>
                  </a:ext>
                </a:extLst>
              </a:tr>
              <a:tr h="461871">
                <a:tc>
                  <a:txBody>
                    <a:bodyPr/>
                    <a:lstStyle/>
                    <a:p>
                      <a:pPr marL="0" algn="ctr" defTabSz="914400" rtl="0" eaLnBrk="1" fontAlgn="b" latinLnBrk="0" hangingPunct="1">
                        <a:buNone/>
                      </a:pPr>
                      <a:r>
                        <a:rPr lang="en-US" sz="1700" b="1" kern="1200" dirty="0">
                          <a:solidFill>
                            <a:schemeClr val="tx1"/>
                          </a:solidFill>
                          <a:latin typeface="+mn-lt"/>
                          <a:ea typeface="+mn-ea"/>
                          <a:cs typeface="+mn-cs"/>
                        </a:rPr>
                        <a:t>HOME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914400" rtl="0" eaLnBrk="1" fontAlgn="b" latinLnBrk="0" hangingPunct="1">
                        <a:buNone/>
                      </a:pPr>
                      <a:r>
                        <a:rPr lang="en-US" sz="1700" b="1" kern="1200" dirty="0">
                          <a:solidFill>
                            <a:schemeClr val="tx1"/>
                          </a:solidFill>
                          <a:latin typeface="+mn-lt"/>
                          <a:ea typeface="+mn-ea"/>
                          <a:cs typeface="+mn-cs"/>
                        </a:rPr>
                        <a:t>$477,885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914400" rtl="0" eaLnBrk="1" fontAlgn="b" latinLnBrk="0" hangingPunct="1">
                        <a:buNone/>
                      </a:pPr>
                      <a:r>
                        <a:rPr lang="en-US" sz="1700" b="1" kern="1200" dirty="0">
                          <a:solidFill>
                            <a:schemeClr val="tx1"/>
                          </a:solidFill>
                          <a:latin typeface="+mn-lt"/>
                          <a:ea typeface="+mn-ea"/>
                          <a:cs typeface="+mn-cs"/>
                        </a:rPr>
                        <a:t>$464,610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914400" rtl="0" eaLnBrk="1" fontAlgn="b" latinLnBrk="0" hangingPunct="1">
                        <a:buNone/>
                      </a:pPr>
                      <a:r>
                        <a:rPr lang="en-US" sz="1700" b="1" kern="1200" dirty="0">
                          <a:solidFill>
                            <a:schemeClr val="tx1"/>
                          </a:solidFill>
                          <a:latin typeface="+mn-lt"/>
                          <a:ea typeface="+mn-ea"/>
                          <a:cs typeface="+mn-cs"/>
                        </a:rPr>
                        <a:t>&lt;$13,275&gt;</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4312317"/>
                  </a:ext>
                </a:extLst>
              </a:tr>
              <a:tr h="461871">
                <a:tc>
                  <a:txBody>
                    <a:bodyPr/>
                    <a:lstStyle/>
                    <a:p>
                      <a:pPr marL="0" algn="ctr" defTabSz="914400" rtl="0" eaLnBrk="1" fontAlgn="b" latinLnBrk="0" hangingPunct="1">
                        <a:buNone/>
                      </a:pPr>
                      <a:r>
                        <a:rPr lang="en-US" sz="1700" b="1" kern="1200" dirty="0">
                          <a:solidFill>
                            <a:schemeClr val="tx1"/>
                          </a:solidFill>
                          <a:latin typeface="+mn-lt"/>
                          <a:ea typeface="+mn-ea"/>
                          <a:cs typeface="+mn-cs"/>
                        </a:rPr>
                        <a:t>HOPWA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914400" rtl="0" eaLnBrk="1" fontAlgn="b" latinLnBrk="0" hangingPunct="1">
                        <a:buNone/>
                      </a:pPr>
                      <a:r>
                        <a:rPr lang="en-US" sz="1700" b="1" kern="1200" dirty="0">
                          <a:solidFill>
                            <a:schemeClr val="tx1"/>
                          </a:solidFill>
                          <a:latin typeface="+mn-lt"/>
                          <a:ea typeface="+mn-ea"/>
                          <a:cs typeface="+mn-cs"/>
                        </a:rPr>
                        <a:t>$944, 530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914400" rtl="0" eaLnBrk="1" fontAlgn="b" latinLnBrk="0" hangingPunct="1">
                        <a:buNone/>
                      </a:pPr>
                      <a:r>
                        <a:rPr lang="en-US" sz="1700" b="1" kern="1200" dirty="0">
                          <a:solidFill>
                            <a:schemeClr val="tx1"/>
                          </a:solidFill>
                          <a:latin typeface="+mn-lt"/>
                          <a:ea typeface="+mn-ea"/>
                          <a:cs typeface="+mn-cs"/>
                        </a:rPr>
                        <a:t>$1,053,630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914400" rtl="0" eaLnBrk="1" fontAlgn="b" latinLnBrk="0" hangingPunct="1">
                        <a:buNone/>
                      </a:pPr>
                      <a:r>
                        <a:rPr lang="en-US" sz="1700" b="1" kern="1200" dirty="0">
                          <a:solidFill>
                            <a:schemeClr val="tx1"/>
                          </a:solidFill>
                          <a:latin typeface="+mn-lt"/>
                          <a:ea typeface="+mn-ea"/>
                          <a:cs typeface="+mn-cs"/>
                        </a:rPr>
                        <a:t>$109,100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4142259"/>
                  </a:ext>
                </a:extLst>
              </a:tr>
              <a:tr h="483869">
                <a:tc>
                  <a:txBody>
                    <a:bodyPr/>
                    <a:lstStyle/>
                    <a:p>
                      <a:pPr marL="0" algn="ctr" defTabSz="914400" rtl="0" eaLnBrk="1" fontAlgn="b" latinLnBrk="0" hangingPunct="1">
                        <a:buNone/>
                      </a:pPr>
                      <a:r>
                        <a:rPr lang="en-US" sz="1700" b="1" kern="1200" dirty="0">
                          <a:solidFill>
                            <a:schemeClr val="tx1"/>
                          </a:solidFill>
                          <a:latin typeface="+mn-lt"/>
                          <a:ea typeface="+mn-ea"/>
                          <a:cs typeface="+mn-cs"/>
                        </a:rPr>
                        <a:t>ESG</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fontAlgn="b" latinLnBrk="0" hangingPunct="1">
                        <a:buNone/>
                      </a:pPr>
                      <a:r>
                        <a:rPr lang="en-US" sz="1700" b="1" kern="1200" dirty="0">
                          <a:solidFill>
                            <a:schemeClr val="tx1"/>
                          </a:solidFill>
                          <a:latin typeface="+mn-lt"/>
                          <a:ea typeface="+mn-ea"/>
                          <a:cs typeface="+mn-cs"/>
                        </a:rPr>
                        <a:t>$197,824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fontAlgn="b" latinLnBrk="0" hangingPunct="1">
                        <a:buNone/>
                      </a:pPr>
                      <a:r>
                        <a:rPr lang="en-US" sz="1700" b="1" kern="1200" dirty="0">
                          <a:solidFill>
                            <a:schemeClr val="tx1"/>
                          </a:solidFill>
                          <a:latin typeface="+mn-lt"/>
                          <a:ea typeface="+mn-ea"/>
                          <a:cs typeface="+mn-cs"/>
                        </a:rPr>
                        <a:t>$198,751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fontAlgn="b" latinLnBrk="0" hangingPunct="1">
                        <a:buNone/>
                      </a:pPr>
                      <a:r>
                        <a:rPr lang="en-US" sz="1700" b="1" kern="1200" dirty="0">
                          <a:solidFill>
                            <a:schemeClr val="tx1"/>
                          </a:solidFill>
                          <a:latin typeface="+mn-lt"/>
                          <a:ea typeface="+mn-ea"/>
                          <a:cs typeface="+mn-cs"/>
                        </a:rPr>
                        <a:t>$927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7864139"/>
                  </a:ext>
                </a:extLst>
              </a:tr>
              <a:tr h="483869">
                <a:tc>
                  <a:txBody>
                    <a:bodyPr/>
                    <a:lstStyle/>
                    <a:p>
                      <a:pPr marL="0" algn="ctr" defTabSz="914400" rtl="0" eaLnBrk="1" fontAlgn="ctr" latinLnBrk="0" hangingPunct="1">
                        <a:buNone/>
                      </a:pPr>
                      <a:r>
                        <a:rPr lang="en-US" sz="1700" b="1" kern="1200" dirty="0">
                          <a:solidFill>
                            <a:schemeClr val="tx1"/>
                          </a:solidFill>
                          <a:latin typeface="+mn-lt"/>
                          <a:ea typeface="+mn-ea"/>
                          <a:cs typeface="+mn-cs"/>
                        </a:rPr>
                        <a:t>Total</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algn="ctr" defTabSz="914400" rtl="0" eaLnBrk="1" fontAlgn="ctr" latinLnBrk="0" hangingPunct="1">
                        <a:buNone/>
                      </a:pPr>
                      <a:r>
                        <a:rPr lang="en-US" sz="1700" b="1" kern="1200" dirty="0">
                          <a:solidFill>
                            <a:schemeClr val="tx1"/>
                          </a:solidFill>
                          <a:latin typeface="+mn-lt"/>
                          <a:ea typeface="+mn-ea"/>
                          <a:cs typeface="+mn-cs"/>
                        </a:rPr>
                        <a:t> $3,881,617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algn="ctr" defTabSz="914400" rtl="0" eaLnBrk="1" fontAlgn="ctr" latinLnBrk="0" hangingPunct="1">
                        <a:buNone/>
                      </a:pPr>
                      <a:r>
                        <a:rPr lang="en-US" sz="1700" b="1" kern="1200" dirty="0">
                          <a:solidFill>
                            <a:schemeClr val="tx1"/>
                          </a:solidFill>
                          <a:latin typeface="+mn-lt"/>
                          <a:ea typeface="+mn-ea"/>
                          <a:cs typeface="+mn-cs"/>
                        </a:rPr>
                        <a:t> $3,941,285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0" algn="ctr" defTabSz="914400" rtl="0" eaLnBrk="1" fontAlgn="ctr" latinLnBrk="0" hangingPunct="1">
                        <a:buNone/>
                      </a:pPr>
                      <a:r>
                        <a:rPr lang="en-US" sz="1700" b="1" kern="1200" dirty="0">
                          <a:solidFill>
                            <a:schemeClr val="tx1"/>
                          </a:solidFill>
                          <a:latin typeface="+mn-lt"/>
                          <a:ea typeface="+mn-ea"/>
                          <a:cs typeface="+mn-cs"/>
                        </a:rPr>
                        <a:t>$59,668</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extLst>
                  <a:ext uri="{0D108BD9-81ED-4DB2-BD59-A6C34878D82A}">
                    <a16:rowId xmlns:a16="http://schemas.microsoft.com/office/drawing/2014/main" val="3595389161"/>
                  </a:ext>
                </a:extLst>
              </a:tr>
            </a:tbl>
          </a:graphicData>
        </a:graphic>
      </p:graphicFrame>
    </p:spTree>
    <p:extLst>
      <p:ext uri="{BB962C8B-B14F-4D97-AF65-F5344CB8AC3E}">
        <p14:creationId xmlns:p14="http://schemas.microsoft.com/office/powerpoint/2010/main" val="1102329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837609-4D48-4908-B0D6-A02464BE2BE8}"/>
              </a:ext>
            </a:extLst>
          </p:cNvPr>
          <p:cNvSpPr>
            <a:spLocks noGrp="1"/>
          </p:cNvSpPr>
          <p:nvPr>
            <p:ph sz="half" idx="2"/>
          </p:nvPr>
        </p:nvSpPr>
        <p:spPr>
          <a:xfrm>
            <a:off x="217081" y="1756746"/>
            <a:ext cx="11175169" cy="4778749"/>
          </a:xfrm>
        </p:spPr>
        <p:txBody>
          <a:bodyPr>
            <a:normAutofit/>
          </a:bodyPr>
          <a:lstStyle/>
          <a:p>
            <a:pPr marL="0" indent="0" algn="just">
              <a:lnSpc>
                <a:spcPct val="100000"/>
              </a:lnSpc>
              <a:buNone/>
            </a:pPr>
            <a:r>
              <a:rPr lang="en-US" b="0" i="1" dirty="0"/>
              <a:t>    </a:t>
            </a:r>
            <a:r>
              <a:rPr lang="en-US" sz="2400" b="0" dirty="0"/>
              <a:t>The vision of the Department of Real Estate and Housing is to improve the quality of life for the residents in the City of Wilmington by increasing the supply of affordable housing, improving housing markets and the existing housing stock, promoting self-sufficiency and engaging in activities to stabilize and revitalize neighborhoods. </a:t>
            </a:r>
          </a:p>
          <a:p>
            <a:pPr marL="0" indent="0" algn="just">
              <a:lnSpc>
                <a:spcPct val="100000"/>
              </a:lnSpc>
              <a:buNone/>
            </a:pPr>
            <a:r>
              <a:rPr lang="en-US" sz="2400" b="0" dirty="0"/>
              <a:t>  The Department plans, allocates, and administers Federal, State, and local resources for the benefit of persons of low- and moderate-income and the neighborhoods in which they live, involving residents to the greatest extent feasible in decisions that affect their lives. In carrying out this mission, the Department partners with other City departments, government agencies, the private sector, and other organizations that share its goals.</a:t>
            </a:r>
          </a:p>
        </p:txBody>
      </p:sp>
      <p:sp>
        <p:nvSpPr>
          <p:cNvPr id="3" name="Content Placeholder 2">
            <a:extLst>
              <a:ext uri="{FF2B5EF4-FFF2-40B4-BE49-F238E27FC236}">
                <a16:creationId xmlns:a16="http://schemas.microsoft.com/office/drawing/2014/main" id="{1763EAEF-36C3-4373-B890-8CE6E3B33A13}"/>
              </a:ext>
            </a:extLst>
          </p:cNvPr>
          <p:cNvSpPr>
            <a:spLocks noGrp="1"/>
          </p:cNvSpPr>
          <p:nvPr>
            <p:ph sz="half" idx="13"/>
          </p:nvPr>
        </p:nvSpPr>
        <p:spPr/>
        <p:txBody>
          <a:bodyPr>
            <a:normAutofit lnSpcReduction="10000"/>
          </a:bodyPr>
          <a:lstStyle/>
          <a:p>
            <a:r>
              <a:rPr lang="en-US" dirty="0"/>
              <a:t>Departmental Vision</a:t>
            </a:r>
          </a:p>
        </p:txBody>
      </p:sp>
    </p:spTree>
    <p:extLst>
      <p:ext uri="{BB962C8B-B14F-4D97-AF65-F5344CB8AC3E}">
        <p14:creationId xmlns:p14="http://schemas.microsoft.com/office/powerpoint/2010/main" val="3830554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837609-4D48-4908-B0D6-A02464BE2BE8}"/>
              </a:ext>
            </a:extLst>
          </p:cNvPr>
          <p:cNvSpPr>
            <a:spLocks noGrp="1"/>
          </p:cNvSpPr>
          <p:nvPr>
            <p:ph sz="half" idx="2"/>
          </p:nvPr>
        </p:nvSpPr>
        <p:spPr>
          <a:xfrm>
            <a:off x="280282" y="1845540"/>
            <a:ext cx="11476347" cy="4656273"/>
          </a:xfrm>
        </p:spPr>
        <p:txBody>
          <a:bodyPr>
            <a:normAutofit/>
          </a:bodyPr>
          <a:lstStyle/>
          <a:p>
            <a:pPr algn="just">
              <a:lnSpc>
                <a:spcPct val="100000"/>
              </a:lnSpc>
              <a:buClr>
                <a:schemeClr val="accent5"/>
              </a:buClr>
            </a:pPr>
            <a:r>
              <a:rPr lang="en-US" sz="2800" b="0" dirty="0"/>
              <a:t>Increase the supply of affordable housing that is decent, safe and sanitary.</a:t>
            </a:r>
          </a:p>
          <a:p>
            <a:pPr algn="just">
              <a:lnSpc>
                <a:spcPct val="100000"/>
              </a:lnSpc>
              <a:buClr>
                <a:schemeClr val="accent5"/>
              </a:buClr>
            </a:pPr>
            <a:r>
              <a:rPr lang="en-US" sz="2800" b="0" dirty="0"/>
              <a:t>Engage in activities geared toward stabilization and revitalization of neighborhoods.</a:t>
            </a:r>
          </a:p>
          <a:p>
            <a:pPr algn="just">
              <a:lnSpc>
                <a:spcPct val="100000"/>
              </a:lnSpc>
              <a:buClr>
                <a:schemeClr val="accent5"/>
              </a:buClr>
            </a:pPr>
            <a:r>
              <a:rPr lang="en-US" sz="2800" b="0" dirty="0"/>
              <a:t>Increase homeownership opportunities through City-sponsored initiatives and collaborative efforts with non-profit and for-profit developers.</a:t>
            </a:r>
          </a:p>
        </p:txBody>
      </p:sp>
      <p:sp>
        <p:nvSpPr>
          <p:cNvPr id="3" name="Content Placeholder 2">
            <a:extLst>
              <a:ext uri="{FF2B5EF4-FFF2-40B4-BE49-F238E27FC236}">
                <a16:creationId xmlns:a16="http://schemas.microsoft.com/office/drawing/2014/main" id="{1763EAEF-36C3-4373-B890-8CE6E3B33A13}"/>
              </a:ext>
            </a:extLst>
          </p:cNvPr>
          <p:cNvSpPr>
            <a:spLocks noGrp="1"/>
          </p:cNvSpPr>
          <p:nvPr>
            <p:ph sz="half" idx="13"/>
          </p:nvPr>
        </p:nvSpPr>
        <p:spPr/>
        <p:txBody>
          <a:bodyPr>
            <a:normAutofit lnSpcReduction="10000"/>
          </a:bodyPr>
          <a:lstStyle/>
          <a:p>
            <a:r>
              <a:rPr lang="en-US" dirty="0"/>
              <a:t>Top Three Priorities</a:t>
            </a:r>
          </a:p>
        </p:txBody>
      </p:sp>
    </p:spTree>
    <p:extLst>
      <p:ext uri="{BB962C8B-B14F-4D97-AF65-F5344CB8AC3E}">
        <p14:creationId xmlns:p14="http://schemas.microsoft.com/office/powerpoint/2010/main" val="743996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837609-4D48-4908-B0D6-A02464BE2BE8}"/>
              </a:ext>
            </a:extLst>
          </p:cNvPr>
          <p:cNvSpPr>
            <a:spLocks noGrp="1"/>
          </p:cNvSpPr>
          <p:nvPr>
            <p:ph sz="half" idx="2"/>
          </p:nvPr>
        </p:nvSpPr>
        <p:spPr>
          <a:xfrm>
            <a:off x="280282" y="1899138"/>
            <a:ext cx="11491508" cy="4638186"/>
          </a:xfrm>
        </p:spPr>
        <p:txBody>
          <a:bodyPr>
            <a:normAutofit/>
          </a:bodyPr>
          <a:lstStyle/>
          <a:p>
            <a:pPr algn="just">
              <a:lnSpc>
                <a:spcPct val="100000"/>
              </a:lnSpc>
              <a:buClr>
                <a:schemeClr val="accent5"/>
              </a:buClr>
            </a:pPr>
            <a:r>
              <a:rPr lang="en-US" sz="2800" b="0" dirty="0"/>
              <a:t>Support organizations that provide services to Wilmington’s most needy residents in compliance with the funding sources.</a:t>
            </a:r>
          </a:p>
          <a:p>
            <a:pPr algn="just">
              <a:lnSpc>
                <a:spcPct val="100000"/>
              </a:lnSpc>
              <a:buClr>
                <a:schemeClr val="accent5"/>
              </a:buClr>
            </a:pPr>
            <a:r>
              <a:rPr lang="en-US" sz="2800" b="0" dirty="0"/>
              <a:t>Administer and/or fund programs to create affordable housing, preserve existing housing and help stabilize neighborhoods.</a:t>
            </a:r>
          </a:p>
          <a:p>
            <a:pPr algn="just">
              <a:lnSpc>
                <a:spcPct val="100000"/>
              </a:lnSpc>
              <a:buClr>
                <a:schemeClr val="accent5"/>
              </a:buClr>
            </a:pPr>
            <a:r>
              <a:rPr lang="en-US" sz="2800" b="0" dirty="0"/>
              <a:t>Increase the accessibility to affordable homeownership units.</a:t>
            </a:r>
          </a:p>
        </p:txBody>
      </p:sp>
      <p:sp>
        <p:nvSpPr>
          <p:cNvPr id="3" name="Content Placeholder 2">
            <a:extLst>
              <a:ext uri="{FF2B5EF4-FFF2-40B4-BE49-F238E27FC236}">
                <a16:creationId xmlns:a16="http://schemas.microsoft.com/office/drawing/2014/main" id="{1763EAEF-36C3-4373-B890-8CE6E3B33A13}"/>
              </a:ext>
            </a:extLst>
          </p:cNvPr>
          <p:cNvSpPr>
            <a:spLocks noGrp="1"/>
          </p:cNvSpPr>
          <p:nvPr>
            <p:ph sz="half" idx="13"/>
          </p:nvPr>
        </p:nvSpPr>
        <p:spPr>
          <a:xfrm>
            <a:off x="280282" y="1216855"/>
            <a:ext cx="5815718" cy="473825"/>
          </a:xfrm>
        </p:spPr>
        <p:txBody>
          <a:bodyPr>
            <a:noAutofit/>
          </a:bodyPr>
          <a:lstStyle/>
          <a:p>
            <a:r>
              <a:rPr lang="en-US" dirty="0"/>
              <a:t>Top Three Performance Measures</a:t>
            </a:r>
          </a:p>
        </p:txBody>
      </p:sp>
    </p:spTree>
    <p:extLst>
      <p:ext uri="{BB962C8B-B14F-4D97-AF65-F5344CB8AC3E}">
        <p14:creationId xmlns:p14="http://schemas.microsoft.com/office/powerpoint/2010/main" val="1772641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425492-555B-676E-FCD0-06CA185C5B62}"/>
              </a:ext>
            </a:extLst>
          </p:cNvPr>
          <p:cNvSpPr>
            <a:spLocks noGrp="1"/>
          </p:cNvSpPr>
          <p:nvPr>
            <p:ph sz="half" idx="2"/>
          </p:nvPr>
        </p:nvSpPr>
        <p:spPr>
          <a:xfrm>
            <a:off x="213607" y="1600200"/>
            <a:ext cx="10889465" cy="5327649"/>
          </a:xfrm>
        </p:spPr>
        <p:txBody>
          <a:bodyPr>
            <a:normAutofit lnSpcReduction="10000"/>
          </a:bodyPr>
          <a:lstStyle/>
          <a:p>
            <a:r>
              <a:rPr lang="en-US" sz="2400" dirty="0"/>
              <a:t>Question 1 - The Delaware General Assembly recently introduced SB# 23, to require counties and municipalities to include an affordable housing plan in comprehensive plans. If passed, it would require municipalities to develop an affordable housing plan that includes an inventory of existing affordable housing, an analysis of existing and projected housing needs for all income levels along with an assessment of barriers to meeting those needs, reporting on the percentage of permits issued for affordable housing, percentage of all housing units in the City that meet the definition of "affordable," and an objective of reaching a minimum of 20% affordability for all housing inventory. Is this budget sufficient to support compliance with the objectives and reporting standards of the affordable housing plan component of the comprehensive plan, if enacted?</a:t>
            </a:r>
          </a:p>
          <a:p>
            <a:pPr marL="0" indent="0">
              <a:buNone/>
            </a:pPr>
            <a:r>
              <a:rPr lang="en-US" sz="2400" b="0" dirty="0"/>
              <a:t>The proposed legislation requires Affordable Housing Plans for counties and municipalities with populations over 2,000.  REH already completes a 5-year Comprehensive Plan that includes affordable housing.  A multi department response is expected to meet compliance of SB#23 including Land Use, OED and Mayor’s Office. </a:t>
            </a:r>
          </a:p>
        </p:txBody>
      </p:sp>
    </p:spTree>
    <p:extLst>
      <p:ext uri="{BB962C8B-B14F-4D97-AF65-F5344CB8AC3E}">
        <p14:creationId xmlns:p14="http://schemas.microsoft.com/office/powerpoint/2010/main" val="572228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CC83DE-FBFA-6829-D856-7E07D9278ECD}"/>
              </a:ext>
            </a:extLst>
          </p:cNvPr>
          <p:cNvSpPr>
            <a:spLocks noGrp="1"/>
          </p:cNvSpPr>
          <p:nvPr>
            <p:ph sz="half" idx="2"/>
          </p:nvPr>
        </p:nvSpPr>
        <p:spPr>
          <a:xfrm>
            <a:off x="242182" y="1470513"/>
            <a:ext cx="10889465" cy="5168412"/>
          </a:xfrm>
        </p:spPr>
        <p:txBody>
          <a:bodyPr>
            <a:normAutofit/>
          </a:bodyPr>
          <a:lstStyle/>
          <a:p>
            <a:r>
              <a:rPr lang="en-US" sz="2200" dirty="0"/>
              <a:t>Question 2 - Understanding the 5-year revenue and expenditure projections show expenditures far outpacing revenues for FY27 to FY30, and FY27 General Fund Proposed Budget uses$25.7M of the Tax Stabilization Reserve Fund, please share how this budget aligns with closing any potential budget gaps.</a:t>
            </a:r>
          </a:p>
          <a:p>
            <a:r>
              <a:rPr lang="en-US" sz="2200" dirty="0"/>
              <a:t>Specify any cost savings or reductions, and if this budget provides adequate resources to meet the departmental needs.</a:t>
            </a:r>
          </a:p>
          <a:p>
            <a:r>
              <a:rPr lang="en-US" sz="2200" dirty="0"/>
              <a:t>Specify any high-level major additions.</a:t>
            </a:r>
          </a:p>
          <a:p>
            <a:pPr marL="0" indent="0">
              <a:buNone/>
            </a:pPr>
            <a:r>
              <a:rPr lang="en-US" sz="2200" b="0" dirty="0"/>
              <a:t>REH’s  Administration, Program and Project funding is primarily federally funded.  Additional nonfederal programs and projects would require additional staffing or consultancy based on volume and detail of the project and programs.</a:t>
            </a:r>
          </a:p>
          <a:p>
            <a:endParaRPr lang="en-US" sz="2400" dirty="0">
              <a:solidFill>
                <a:srgbClr val="FF0000"/>
              </a:solidFill>
            </a:endParaRPr>
          </a:p>
          <a:p>
            <a:pPr marL="0" indent="0">
              <a:buNone/>
            </a:pPr>
            <a:endParaRPr lang="en-US" sz="2400" dirty="0"/>
          </a:p>
          <a:p>
            <a:endParaRPr lang="en-US" dirty="0"/>
          </a:p>
        </p:txBody>
      </p:sp>
    </p:spTree>
    <p:extLst>
      <p:ext uri="{BB962C8B-B14F-4D97-AF65-F5344CB8AC3E}">
        <p14:creationId xmlns:p14="http://schemas.microsoft.com/office/powerpoint/2010/main" val="2477632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A650A-9B5E-4DA8-953A-78258826B505}"/>
              </a:ext>
            </a:extLst>
          </p:cNvPr>
          <p:cNvSpPr>
            <a:spLocks noGrp="1"/>
          </p:cNvSpPr>
          <p:nvPr>
            <p:ph sz="half" idx="13"/>
          </p:nvPr>
        </p:nvSpPr>
        <p:spPr>
          <a:xfrm>
            <a:off x="261620" y="1216488"/>
            <a:ext cx="10683188" cy="5193643"/>
          </a:xfrm>
        </p:spPr>
        <p:txBody>
          <a:bodyPr>
            <a:normAutofit fontScale="25000" lnSpcReduction="20000"/>
          </a:bodyPr>
          <a:lstStyle/>
          <a:p>
            <a:pPr algn="just">
              <a:lnSpc>
                <a:spcPct val="110000"/>
              </a:lnSpc>
            </a:pPr>
            <a:r>
              <a:rPr lang="en-US" sz="5600" dirty="0"/>
              <a:t>Question 3 - Discuss the planned use for $20M drawdown from the Tax Stabilization Reserve Fund to the Neighborhood Stabilization Fund for special projects: $16.8M Affordable Housing, $2M Vacant Lots, $500K Home Repair Lottery, $500K Landbank, $200K Architectural and Engineering Services for Predevelopment Work and Planning).</a:t>
            </a:r>
          </a:p>
          <a:p>
            <a:pPr algn="just">
              <a:lnSpc>
                <a:spcPct val="110000"/>
              </a:lnSpc>
            </a:pPr>
            <a:r>
              <a:rPr lang="en-US" sz="5600" dirty="0"/>
              <a:t>a. Specify the ROI for the $20M and the projected timeframe.  </a:t>
            </a:r>
            <a:r>
              <a:rPr lang="en-US" sz="5600" b="0" dirty="0"/>
              <a:t>For the $16.8M  / 200+ affordable units under 10 years</a:t>
            </a:r>
          </a:p>
          <a:p>
            <a:pPr algn="just">
              <a:lnSpc>
                <a:spcPct val="110000"/>
              </a:lnSpc>
            </a:pPr>
            <a:r>
              <a:rPr lang="en-US" sz="5600" dirty="0"/>
              <a:t>b. Specify if any planned allocations for certain percentage of funds for large developers and small developers. </a:t>
            </a:r>
            <a:r>
              <a:rPr lang="en-US" sz="5600" b="0" dirty="0"/>
              <a:t>No current allocations</a:t>
            </a:r>
          </a:p>
          <a:p>
            <a:pPr algn="just">
              <a:lnSpc>
                <a:spcPct val="110000"/>
              </a:lnSpc>
            </a:pPr>
            <a:r>
              <a:rPr lang="en-US" sz="5600" dirty="0"/>
              <a:t>c. Specify if any requirements for affordability targets are based on rental versus home ownership. </a:t>
            </a:r>
            <a:r>
              <a:rPr lang="en-US" sz="5600" b="0" dirty="0"/>
              <a:t>Incomes of </a:t>
            </a:r>
            <a:r>
              <a:rPr lang="en-US" sz="4400" b="0" dirty="0"/>
              <a:t>30% and up to 80% of the area median income (30% - $25,100 / 80% - $66,850)</a:t>
            </a:r>
            <a:endParaRPr lang="en-US" sz="5600" b="0" dirty="0"/>
          </a:p>
          <a:p>
            <a:pPr algn="just">
              <a:lnSpc>
                <a:spcPct val="110000"/>
              </a:lnSpc>
            </a:pPr>
            <a:r>
              <a:rPr lang="en-US" sz="5600" dirty="0"/>
              <a:t>d. Specify plans for any Large Development Subsidy Program (# of units, income, levels of subsidy, affordability period, and eligibility requirements).  e. Specify plans for any Small Development Subsidy Program (# of units, grant ranges, milestone specifications, cap for developer fee, and eligibility requirements).  </a:t>
            </a:r>
            <a:r>
              <a:rPr lang="en-US" sz="5600" b="0" dirty="0"/>
              <a:t>Planning for Large Development Subsidy Program includes non-profit developers with 100% or less of affordable units and for-profit developers building income diversity within their developments, Small Development Subsidy Program for infill and under 10 units </a:t>
            </a:r>
          </a:p>
          <a:p>
            <a:pPr algn="just">
              <a:lnSpc>
                <a:spcPct val="110000"/>
              </a:lnSpc>
            </a:pPr>
            <a:r>
              <a:rPr lang="en-US" sz="5600" dirty="0"/>
              <a:t>f. Specify plans and eligibility requirements for the Get-A-Lot Program. (# of vacant lots in the City)  </a:t>
            </a:r>
            <a:r>
              <a:rPr lang="en-US" sz="5600" b="0" dirty="0"/>
              <a:t>REH primary focus is on the 150 lots controlled by WNCLB.  City –wide potential of infill of the 2200 vacant lots city-wide).</a:t>
            </a:r>
          </a:p>
          <a:p>
            <a:pPr algn="just">
              <a:lnSpc>
                <a:spcPct val="110000"/>
              </a:lnSpc>
            </a:pPr>
            <a:r>
              <a:rPr lang="en-US" sz="5600" dirty="0"/>
              <a:t>g. Specify amount of funds allocated, expended, encumbered, and available balance for the Homeowner Lottery Repair Program (in presentation) </a:t>
            </a:r>
            <a:endParaRPr lang="en-US" sz="5600" dirty="0">
              <a:solidFill>
                <a:srgbClr val="FF0000"/>
              </a:solidFill>
            </a:endParaRPr>
          </a:p>
          <a:p>
            <a:pPr lvl="1" algn="just">
              <a:lnSpc>
                <a:spcPct val="110000"/>
              </a:lnSpc>
            </a:pPr>
            <a:r>
              <a:rPr lang="en-US" sz="5200" b="1" dirty="0"/>
              <a:t>i. Share any initiatives beyond the home repair lottery program to assist with home repairs such as educational awareness, etc</a:t>
            </a:r>
            <a:r>
              <a:rPr lang="en-US" sz="5200" dirty="0"/>
              <a:t>. </a:t>
            </a:r>
            <a:r>
              <a:rPr lang="en-US" sz="5200" b="0" dirty="0"/>
              <a:t>Partnerships and funding for non-profit partners i.e. Ingleside Senior Center, Habitat for Humanity</a:t>
            </a:r>
          </a:p>
          <a:p>
            <a:pPr algn="just">
              <a:lnSpc>
                <a:spcPct val="110000"/>
              </a:lnSpc>
            </a:pPr>
            <a:r>
              <a:rPr lang="en-US" sz="5600" dirty="0"/>
              <a:t>h. Has the city fulfilled its funding commitment to the Landbank since inception. </a:t>
            </a:r>
            <a:r>
              <a:rPr lang="en-US" sz="5600" b="0" dirty="0"/>
              <a:t>Yes, details in the presentation</a:t>
            </a:r>
          </a:p>
          <a:p>
            <a:pPr lvl="1" algn="just">
              <a:lnSpc>
                <a:spcPct val="110000"/>
              </a:lnSpc>
            </a:pPr>
            <a:r>
              <a:rPr lang="en-US" sz="5200" b="1" dirty="0"/>
              <a:t>i. Specify if the Landbank has fully exhausted $3.1M in City ARPA Funds (Demolition and Repair). </a:t>
            </a:r>
            <a:r>
              <a:rPr lang="en-US" sz="5200" b="0" dirty="0"/>
              <a:t>Yes, as per their latest audit</a:t>
            </a:r>
            <a:endParaRPr lang="en-US" sz="6000" b="0" dirty="0">
              <a:solidFill>
                <a:srgbClr val="FF0000"/>
              </a:solidFill>
            </a:endParaRPr>
          </a:p>
          <a:p>
            <a:endParaRPr lang="en-US" b="0" dirty="0"/>
          </a:p>
        </p:txBody>
      </p:sp>
    </p:spTree>
    <p:extLst>
      <p:ext uri="{BB962C8B-B14F-4D97-AF65-F5344CB8AC3E}">
        <p14:creationId xmlns:p14="http://schemas.microsoft.com/office/powerpoint/2010/main" val="4164536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EEFE80-7782-29FA-7102-3E72CF63D400}"/>
              </a:ext>
            </a:extLst>
          </p:cNvPr>
          <p:cNvSpPr>
            <a:spLocks noGrp="1"/>
          </p:cNvSpPr>
          <p:nvPr>
            <p:ph sz="half" idx="2"/>
          </p:nvPr>
        </p:nvSpPr>
        <p:spPr>
          <a:xfrm>
            <a:off x="280282" y="1500996"/>
            <a:ext cx="10889465" cy="5036328"/>
          </a:xfrm>
        </p:spPr>
        <p:txBody>
          <a:bodyPr>
            <a:normAutofit fontScale="40000" lnSpcReduction="20000"/>
          </a:bodyPr>
          <a:lstStyle/>
          <a:p>
            <a:pPr marL="0" marR="0">
              <a:lnSpc>
                <a:spcPct val="115000"/>
              </a:lnSpc>
              <a:spcBef>
                <a:spcPts val="0"/>
              </a:spcBef>
              <a:spcAft>
                <a:spcPts val="0"/>
              </a:spcAft>
              <a:buNone/>
            </a:pPr>
            <a:r>
              <a:rPr lang="en-US" sz="4400" dirty="0"/>
              <a:t>The City will support a mix of large (10+ units) and small projects focused on increasing the supply of affordable housing. This includes but not limited to land currently under control, partnering with developers, and applying flexible affordability standards to meet community needs. </a:t>
            </a:r>
            <a:r>
              <a:rPr lang="en-US" sz="4400" kern="100" dirty="0">
                <a:effectLst/>
                <a:latin typeface="Aptos" panose="020B0004020202020204" pitchFamily="34" charset="0"/>
                <a:ea typeface="Aptos" panose="020B0004020202020204" pitchFamily="34" charset="0"/>
                <a:cs typeface="Times New Roman" panose="02020603050405020304" pitchFamily="18" charset="0"/>
              </a:rPr>
              <a:t>The City will not construct homes itself. Instead, it will support qualified developers through land access, incentives, and funding tools.  </a:t>
            </a:r>
          </a:p>
          <a:p>
            <a:pPr marL="0" marR="0">
              <a:lnSpc>
                <a:spcPct val="115000"/>
              </a:lnSpc>
              <a:spcBef>
                <a:spcPts val="0"/>
              </a:spcBef>
              <a:spcAft>
                <a:spcPts val="0"/>
              </a:spcAft>
              <a:buNone/>
            </a:pPr>
            <a:endParaRPr lang="en-US" sz="4400" kern="100" dirty="0">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0"/>
              </a:spcAft>
              <a:buNone/>
            </a:pPr>
            <a:r>
              <a:rPr lang="en-US" sz="4400" kern="100" dirty="0">
                <a:effectLst/>
                <a:latin typeface="Aptos" panose="020B0004020202020204" pitchFamily="34" charset="0"/>
                <a:ea typeface="Aptos" panose="020B0004020202020204" pitchFamily="34" charset="0"/>
                <a:cs typeface="Times New Roman" panose="02020603050405020304" pitchFamily="18" charset="0"/>
              </a:rPr>
              <a:t>Subsidy amounts will vary by project (subject to income limits on end users) and demonstrated need. All participating developers will be subject to </a:t>
            </a:r>
            <a:r>
              <a:rPr lang="en-US" sz="4400" b="1" kern="100" dirty="0">
                <a:effectLst/>
                <a:latin typeface="Aptos" panose="020B0004020202020204" pitchFamily="34" charset="0"/>
                <a:ea typeface="Aptos" panose="020B0004020202020204" pitchFamily="34" charset="0"/>
                <a:cs typeface="Times New Roman" panose="02020603050405020304" pitchFamily="18" charset="0"/>
              </a:rPr>
              <a:t>caps on allowable fees</a:t>
            </a:r>
            <a:r>
              <a:rPr lang="en-US" sz="4400" kern="100" dirty="0">
                <a:effectLst/>
                <a:latin typeface="Aptos" panose="020B0004020202020204" pitchFamily="34" charset="0"/>
                <a:ea typeface="Aptos" panose="020B0004020202020204" pitchFamily="34" charset="0"/>
                <a:cs typeface="Times New Roman" panose="02020603050405020304" pitchFamily="18" charset="0"/>
              </a:rPr>
              <a:t>.  Locations will depend on: existing </a:t>
            </a:r>
            <a:r>
              <a:rPr lang="en-US" sz="4400" b="1" kern="100" dirty="0">
                <a:effectLst/>
                <a:latin typeface="Aptos" panose="020B0004020202020204" pitchFamily="34" charset="0"/>
                <a:ea typeface="Aptos" panose="020B0004020202020204" pitchFamily="34" charset="0"/>
                <a:cs typeface="Times New Roman" panose="02020603050405020304" pitchFamily="18" charset="0"/>
              </a:rPr>
              <a:t>controlled infill lots, o</a:t>
            </a:r>
            <a:r>
              <a:rPr lang="en-US" sz="4400" kern="100" dirty="0">
                <a:effectLst/>
                <a:latin typeface="Aptos" panose="020B0004020202020204" pitchFamily="34" charset="0"/>
                <a:ea typeface="Aptos" panose="020B0004020202020204" pitchFamily="34" charset="0"/>
                <a:cs typeface="Times New Roman" panose="02020603050405020304" pitchFamily="18" charset="0"/>
              </a:rPr>
              <a:t>pportunities on </a:t>
            </a:r>
            <a:r>
              <a:rPr lang="en-US" sz="4400" b="1" kern="100" dirty="0">
                <a:effectLst/>
                <a:latin typeface="Aptos" panose="020B0004020202020204" pitchFamily="34" charset="0"/>
                <a:ea typeface="Aptos" panose="020B0004020202020204" pitchFamily="34" charset="0"/>
                <a:cs typeface="Times New Roman" panose="02020603050405020304" pitchFamily="18" charset="0"/>
              </a:rPr>
              <a:t>vacant or mixed‑use sites along with the </a:t>
            </a:r>
            <a:r>
              <a:rPr lang="en-US" sz="4400" kern="100" dirty="0">
                <a:effectLst/>
                <a:latin typeface="Aptos" panose="020B0004020202020204" pitchFamily="34" charset="0"/>
                <a:ea typeface="Aptos" panose="020B0004020202020204" pitchFamily="34" charset="0"/>
                <a:cs typeface="Times New Roman" panose="02020603050405020304" pitchFamily="18" charset="0"/>
              </a:rPr>
              <a:t>ability to </a:t>
            </a:r>
            <a:r>
              <a:rPr lang="en-US" sz="4400" b="1" kern="100" dirty="0">
                <a:effectLst/>
                <a:latin typeface="Aptos" panose="020B0004020202020204" pitchFamily="34" charset="0"/>
                <a:ea typeface="Aptos" panose="020B0004020202020204" pitchFamily="34" charset="0"/>
                <a:cs typeface="Times New Roman" panose="02020603050405020304" pitchFamily="18" charset="0"/>
              </a:rPr>
              <a:t>leverage private and public investment</a:t>
            </a:r>
          </a:p>
          <a:p>
            <a:pPr marL="0" marR="0">
              <a:lnSpc>
                <a:spcPct val="115000"/>
              </a:lnSpc>
              <a:spcBef>
                <a:spcPts val="0"/>
              </a:spcBef>
              <a:spcAft>
                <a:spcPts val="0"/>
              </a:spcAft>
              <a:buNone/>
            </a:pPr>
            <a:endParaRPr lang="en-US" sz="4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0"/>
              </a:spcAft>
              <a:buNone/>
            </a:pPr>
            <a:r>
              <a:rPr lang="en-US" sz="4400" b="1" kern="100" dirty="0">
                <a:effectLst/>
                <a:latin typeface="Aptos" panose="020B0004020202020204" pitchFamily="34" charset="0"/>
                <a:ea typeface="Aptos" panose="020B0004020202020204" pitchFamily="34" charset="0"/>
                <a:cs typeface="Times New Roman" panose="02020603050405020304" pitchFamily="18" charset="0"/>
              </a:rPr>
              <a:t>Minority‑owned and small local contractors will be included through a</a:t>
            </a:r>
            <a:r>
              <a:rPr lang="en-US" sz="4400" kern="100" dirty="0">
                <a:effectLst/>
                <a:latin typeface="Aptos" panose="020B0004020202020204" pitchFamily="34" charset="0"/>
                <a:ea typeface="Aptos" panose="020B0004020202020204" pitchFamily="34" charset="0"/>
                <a:cs typeface="Times New Roman" panose="02020603050405020304" pitchFamily="18" charset="0"/>
              </a:rPr>
              <a:t>ctive recruitment, predevelopment grants (e.g., architectural and engineering support), infrastructure assistance and sliding‑scale development grants with the goal to expand participation and build long‑term capacity.</a:t>
            </a:r>
          </a:p>
          <a:p>
            <a:pPr marL="0" marR="0">
              <a:lnSpc>
                <a:spcPct val="115000"/>
              </a:lnSpc>
              <a:spcBef>
                <a:spcPts val="0"/>
              </a:spcBef>
              <a:spcAft>
                <a:spcPts val="0"/>
              </a:spcAft>
              <a:buNone/>
            </a:pPr>
            <a:endParaRPr lang="en-US" sz="4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0"/>
              </a:spcAft>
              <a:buNone/>
            </a:pPr>
            <a:r>
              <a:rPr lang="en-US" sz="4400" b="1" kern="100" dirty="0">
                <a:effectLst/>
                <a:latin typeface="Aptos" panose="020B0004020202020204" pitchFamily="34" charset="0"/>
                <a:ea typeface="Aptos" panose="020B0004020202020204" pitchFamily="34" charset="0"/>
                <a:cs typeface="Times New Roman" panose="02020603050405020304" pitchFamily="18" charset="0"/>
              </a:rPr>
              <a:t>Existing projects can request affordable housing funding.  </a:t>
            </a:r>
            <a:r>
              <a:rPr lang="en-US" sz="4400" kern="100" dirty="0">
                <a:effectLst/>
                <a:latin typeface="Aptos" panose="020B0004020202020204" pitchFamily="34" charset="0"/>
                <a:ea typeface="Aptos" panose="020B0004020202020204" pitchFamily="34" charset="0"/>
                <a:cs typeface="Times New Roman" panose="02020603050405020304" pitchFamily="18" charset="0"/>
              </a:rPr>
              <a:t>Requests will go through a </a:t>
            </a:r>
            <a:r>
              <a:rPr lang="en-US" sz="4400" b="1" kern="100" dirty="0">
                <a:effectLst/>
                <a:latin typeface="Aptos" panose="020B0004020202020204" pitchFamily="34" charset="0"/>
                <a:ea typeface="Aptos" panose="020B0004020202020204" pitchFamily="34" charset="0"/>
                <a:cs typeface="Times New Roman" panose="02020603050405020304" pitchFamily="18" charset="0"/>
              </a:rPr>
              <a:t>need-based review process</a:t>
            </a:r>
            <a:r>
              <a:rPr lang="en-US" sz="4400" kern="100" dirty="0">
                <a:effectLst/>
                <a:latin typeface="Aptos" panose="020B0004020202020204" pitchFamily="34" charset="0"/>
                <a:ea typeface="Aptos" panose="020B0004020202020204" pitchFamily="34" charset="0"/>
                <a:cs typeface="Times New Roman" panose="02020603050405020304" pitchFamily="18" charset="0"/>
              </a:rPr>
              <a:t>. Developer fee caps will apply to ensure responsible use of funds. Funding will be distributed through an application submission, review and scoring, award decisions with payments for completed work or reimbursement for eligible expenses</a:t>
            </a:r>
          </a:p>
          <a:p>
            <a:pPr marL="0" indent="0">
              <a:buNone/>
            </a:pPr>
            <a:endParaRPr lang="en-US" dirty="0"/>
          </a:p>
          <a:p>
            <a:endParaRPr lang="en-US" dirty="0"/>
          </a:p>
        </p:txBody>
      </p:sp>
      <p:sp>
        <p:nvSpPr>
          <p:cNvPr id="3" name="Content Placeholder 2">
            <a:extLst>
              <a:ext uri="{FF2B5EF4-FFF2-40B4-BE49-F238E27FC236}">
                <a16:creationId xmlns:a16="http://schemas.microsoft.com/office/drawing/2014/main" id="{1B4066B4-EA7F-DAE8-AEE2-C8D6E5C7DBE7}"/>
              </a:ext>
            </a:extLst>
          </p:cNvPr>
          <p:cNvSpPr>
            <a:spLocks noGrp="1"/>
          </p:cNvSpPr>
          <p:nvPr>
            <p:ph sz="half" idx="13"/>
          </p:nvPr>
        </p:nvSpPr>
        <p:spPr>
          <a:xfrm>
            <a:off x="364257" y="1027171"/>
            <a:ext cx="7967979" cy="473825"/>
          </a:xfrm>
        </p:spPr>
        <p:txBody>
          <a:bodyPr>
            <a:normAutofit lnSpcReduction="10000"/>
          </a:bodyPr>
          <a:lstStyle/>
          <a:p>
            <a:r>
              <a:rPr lang="en-US" dirty="0"/>
              <a:t>3a What is the plan for the $16.8 million in funding?</a:t>
            </a:r>
          </a:p>
          <a:p>
            <a:endParaRPr lang="en-US" dirty="0"/>
          </a:p>
        </p:txBody>
      </p:sp>
    </p:spTree>
    <p:extLst>
      <p:ext uri="{BB962C8B-B14F-4D97-AF65-F5344CB8AC3E}">
        <p14:creationId xmlns:p14="http://schemas.microsoft.com/office/powerpoint/2010/main" val="1367935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DC0533-23BF-E775-7017-2B3F6DECCB9A}"/>
              </a:ext>
            </a:extLst>
          </p:cNvPr>
          <p:cNvSpPr>
            <a:spLocks noGrp="1"/>
          </p:cNvSpPr>
          <p:nvPr>
            <p:ph sz="half" idx="2"/>
          </p:nvPr>
        </p:nvSpPr>
        <p:spPr/>
        <p:txBody>
          <a:bodyPr>
            <a:normAutofit fontScale="92500"/>
          </a:bodyPr>
          <a:lstStyle/>
          <a:p>
            <a:r>
              <a:rPr lang="en-US" dirty="0"/>
              <a:t>$2M Vacant Lots – The infill development of vacant lots owned by the COW and the WNCLB.  REH has completed predevelopment analysis and believes 60+ affordable units can be in place with 36 months with Infrastructure grants and architectural and engineering services for predevelopment work (projected subsidy of $35K per unit plus land; leveraging more than $11M) </a:t>
            </a:r>
          </a:p>
          <a:p>
            <a:r>
              <a:rPr lang="en-US" dirty="0"/>
              <a:t>$500K Home Repair Lottery – Budget projects moving from a lottery program to a by application homeowner repair program managed thru partners (projected grant of up to $25K per household) </a:t>
            </a:r>
          </a:p>
          <a:p>
            <a:r>
              <a:rPr lang="en-US" dirty="0"/>
              <a:t>$500K Landbank – Administrative grant to allow WNCLB to operate and use other capital funding made available thru other sources</a:t>
            </a:r>
          </a:p>
          <a:p>
            <a:endParaRPr lang="en-US" dirty="0"/>
          </a:p>
        </p:txBody>
      </p:sp>
      <p:sp>
        <p:nvSpPr>
          <p:cNvPr id="3" name="Content Placeholder 2">
            <a:extLst>
              <a:ext uri="{FF2B5EF4-FFF2-40B4-BE49-F238E27FC236}">
                <a16:creationId xmlns:a16="http://schemas.microsoft.com/office/drawing/2014/main" id="{647A424D-D42E-63B9-1B66-CE7C7C622E08}"/>
              </a:ext>
            </a:extLst>
          </p:cNvPr>
          <p:cNvSpPr>
            <a:spLocks noGrp="1"/>
          </p:cNvSpPr>
          <p:nvPr>
            <p:ph sz="half" idx="13"/>
          </p:nvPr>
        </p:nvSpPr>
        <p:spPr/>
        <p:txBody>
          <a:bodyPr>
            <a:normAutofit lnSpcReduction="10000"/>
          </a:bodyPr>
          <a:lstStyle/>
          <a:p>
            <a:r>
              <a:rPr lang="en-US" dirty="0"/>
              <a:t>3a continued</a:t>
            </a:r>
          </a:p>
          <a:p>
            <a:endParaRPr lang="en-US" dirty="0"/>
          </a:p>
        </p:txBody>
      </p:sp>
    </p:spTree>
    <p:extLst>
      <p:ext uri="{BB962C8B-B14F-4D97-AF65-F5344CB8AC3E}">
        <p14:creationId xmlns:p14="http://schemas.microsoft.com/office/powerpoint/2010/main" val="3651442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96384-529E-B541-7A29-68178684EAA9}"/>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C12EA70-CDCF-45E6-E21F-80A7B31CE2A4}"/>
              </a:ext>
            </a:extLst>
          </p:cNvPr>
          <p:cNvGraphicFramePr>
            <a:graphicFrameLocks noGrp="1"/>
          </p:cNvGraphicFramePr>
          <p:nvPr>
            <p:ph sz="half" idx="2"/>
            <p:extLst>
              <p:ext uri="{D42A27DB-BD31-4B8C-83A1-F6EECF244321}">
                <p14:modId xmlns:p14="http://schemas.microsoft.com/office/powerpoint/2010/main" val="3332752250"/>
              </p:ext>
            </p:extLst>
          </p:nvPr>
        </p:nvGraphicFramePr>
        <p:xfrm>
          <a:off x="121298" y="2687319"/>
          <a:ext cx="11927827" cy="2814186"/>
        </p:xfrm>
        <a:graphic>
          <a:graphicData uri="http://schemas.openxmlformats.org/drawingml/2006/table">
            <a:tbl>
              <a:tblPr firstRow="1" bandRow="1">
                <a:tableStyleId>{93296810-A885-4BE3-A3E7-6D5BEEA58F35}</a:tableStyleId>
              </a:tblPr>
              <a:tblGrid>
                <a:gridCol w="4359437">
                  <a:extLst>
                    <a:ext uri="{9D8B030D-6E8A-4147-A177-3AD203B41FA5}">
                      <a16:colId xmlns:a16="http://schemas.microsoft.com/office/drawing/2014/main" val="2391190300"/>
                    </a:ext>
                  </a:extLst>
                </a:gridCol>
                <a:gridCol w="2346579">
                  <a:extLst>
                    <a:ext uri="{9D8B030D-6E8A-4147-A177-3AD203B41FA5}">
                      <a16:colId xmlns:a16="http://schemas.microsoft.com/office/drawing/2014/main" val="2858673094"/>
                    </a:ext>
                  </a:extLst>
                </a:gridCol>
                <a:gridCol w="2005461">
                  <a:extLst>
                    <a:ext uri="{9D8B030D-6E8A-4147-A177-3AD203B41FA5}">
                      <a16:colId xmlns:a16="http://schemas.microsoft.com/office/drawing/2014/main" val="35417551"/>
                    </a:ext>
                  </a:extLst>
                </a:gridCol>
                <a:gridCol w="3216350">
                  <a:extLst>
                    <a:ext uri="{9D8B030D-6E8A-4147-A177-3AD203B41FA5}">
                      <a16:colId xmlns:a16="http://schemas.microsoft.com/office/drawing/2014/main" val="418478419"/>
                    </a:ext>
                  </a:extLst>
                </a:gridCol>
              </a:tblGrid>
              <a:tr h="446973">
                <a:tc>
                  <a:txBody>
                    <a:bodyPr/>
                    <a:lstStyle/>
                    <a:p>
                      <a:r>
                        <a:rPr lang="en-US" u="none" dirty="0"/>
                        <a:t>Homeowner </a:t>
                      </a:r>
                      <a:r>
                        <a:rPr lang="en-US" dirty="0"/>
                        <a:t>Repair Lottery</a:t>
                      </a:r>
                    </a:p>
                  </a:txBody>
                  <a:tcPr anchor="ctr"/>
                </a:tc>
                <a:tc>
                  <a:txBody>
                    <a:bodyPr/>
                    <a:lstStyle/>
                    <a:p>
                      <a:pPr algn="ctr"/>
                      <a:r>
                        <a:rPr lang="en-US" sz="1800" b="1" dirty="0"/>
                        <a:t># Homeowners Assisted </a:t>
                      </a:r>
                      <a:endParaRPr lang="en-US" b="1" dirty="0"/>
                    </a:p>
                  </a:txBody>
                  <a:tcPr anchor="ctr"/>
                </a:tc>
                <a:tc>
                  <a:txBody>
                    <a:bodyPr/>
                    <a:lstStyle/>
                    <a:p>
                      <a:pPr algn="ctr"/>
                      <a:r>
                        <a:rPr lang="en-US" sz="1800" b="1" dirty="0"/>
                        <a:t>Total Spent</a:t>
                      </a:r>
                      <a:endParaRPr lang="en-US" b="1" dirty="0"/>
                    </a:p>
                  </a:txBody>
                  <a:tcPr anchor="ctr"/>
                </a:tc>
                <a:tc>
                  <a:txBody>
                    <a:bodyPr/>
                    <a:lstStyle/>
                    <a:p>
                      <a:pPr algn="ctr"/>
                      <a:r>
                        <a:rPr lang="en-US" sz="1800" b="1" dirty="0"/>
                        <a:t>Average Spent per Homeowner</a:t>
                      </a:r>
                      <a:endParaRPr lang="en-US" b="1" dirty="0"/>
                    </a:p>
                  </a:txBody>
                  <a:tcPr anchor="ctr"/>
                </a:tc>
                <a:extLst>
                  <a:ext uri="{0D108BD9-81ED-4DB2-BD59-A6C34878D82A}">
                    <a16:rowId xmlns:a16="http://schemas.microsoft.com/office/drawing/2014/main" val="1330846336"/>
                  </a:ext>
                </a:extLst>
              </a:tr>
              <a:tr h="446973">
                <a:tc>
                  <a:txBody>
                    <a:bodyPr/>
                    <a:lstStyle/>
                    <a:p>
                      <a:r>
                        <a:rPr lang="en-US" sz="1800" b="1" dirty="0"/>
                        <a:t>Safe, Warm and Dry #1 </a:t>
                      </a:r>
                      <a:endParaRPr lang="en-US" b="1" dirty="0"/>
                    </a:p>
                  </a:txBody>
                  <a:tcPr anchor="ctr"/>
                </a:tc>
                <a:tc>
                  <a:txBody>
                    <a:bodyPr/>
                    <a:lstStyle/>
                    <a:p>
                      <a:pPr algn="ctr"/>
                      <a:r>
                        <a:rPr lang="en-US" sz="1800" b="1" dirty="0"/>
                        <a:t>73</a:t>
                      </a:r>
                      <a:endParaRPr lang="en-US" b="1" dirty="0"/>
                    </a:p>
                  </a:txBody>
                  <a:tcPr anchor="ctr"/>
                </a:tc>
                <a:tc>
                  <a:txBody>
                    <a:bodyPr/>
                    <a:lstStyle/>
                    <a:p>
                      <a:pPr algn="ctr"/>
                      <a:r>
                        <a:rPr lang="en-US" sz="1800" b="1" dirty="0"/>
                        <a:t>$831,017 </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t>$11,384</a:t>
                      </a:r>
                    </a:p>
                  </a:txBody>
                  <a:tcPr anchor="ctr"/>
                </a:tc>
                <a:extLst>
                  <a:ext uri="{0D108BD9-81ED-4DB2-BD59-A6C34878D82A}">
                    <a16:rowId xmlns:a16="http://schemas.microsoft.com/office/drawing/2014/main" val="1836995594"/>
                  </a:ext>
                </a:extLst>
              </a:tr>
              <a:tr h="446973">
                <a:tc>
                  <a:txBody>
                    <a:bodyPr/>
                    <a:lstStyle/>
                    <a:p>
                      <a:r>
                        <a:rPr lang="en-US" sz="1800" b="1" dirty="0"/>
                        <a:t>Safe, Warm and Dry #2 </a:t>
                      </a:r>
                      <a:endParaRPr lang="en-US" b="1" dirty="0"/>
                    </a:p>
                  </a:txBody>
                  <a:tcPr anchor="ctr"/>
                </a:tc>
                <a:tc>
                  <a:txBody>
                    <a:bodyPr/>
                    <a:lstStyle/>
                    <a:p>
                      <a:pPr algn="ctr"/>
                      <a:r>
                        <a:rPr lang="en-US" b="1" dirty="0"/>
                        <a:t>74</a:t>
                      </a:r>
                    </a:p>
                  </a:txBody>
                  <a:tcPr anchor="ctr"/>
                </a:tc>
                <a:tc>
                  <a:txBody>
                    <a:bodyPr/>
                    <a:lstStyle/>
                    <a:p>
                      <a:pPr algn="ctr"/>
                      <a:r>
                        <a:rPr lang="en-US" sz="1800" b="1" dirty="0"/>
                        <a:t>$690,128 </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t>$9,326</a:t>
                      </a:r>
                    </a:p>
                  </a:txBody>
                  <a:tcPr anchor="ctr"/>
                </a:tc>
                <a:extLst>
                  <a:ext uri="{0D108BD9-81ED-4DB2-BD59-A6C34878D82A}">
                    <a16:rowId xmlns:a16="http://schemas.microsoft.com/office/drawing/2014/main" val="2794451557"/>
                  </a:ext>
                </a:extLst>
              </a:tr>
              <a:tr h="541937">
                <a:tc>
                  <a:txBody>
                    <a:bodyPr/>
                    <a:lstStyle/>
                    <a:p>
                      <a:r>
                        <a:rPr lang="en-US" sz="1800" b="1" dirty="0"/>
                        <a:t>Safe, Warm and Dry #3     (65 years and older)</a:t>
                      </a:r>
                      <a:endParaRPr lang="en-US" b="1" dirty="0"/>
                    </a:p>
                  </a:txBody>
                  <a:tcPr anchor="ctr"/>
                </a:tc>
                <a:tc>
                  <a:txBody>
                    <a:bodyPr/>
                    <a:lstStyle/>
                    <a:p>
                      <a:pPr algn="ctr"/>
                      <a:r>
                        <a:rPr lang="en-US" b="1" dirty="0">
                          <a:solidFill>
                            <a:schemeClr val="tx1"/>
                          </a:solidFill>
                        </a:rPr>
                        <a:t>65</a:t>
                      </a:r>
                      <a:endParaRPr lang="en-US" sz="1400" b="1" dirty="0">
                        <a:solidFill>
                          <a:schemeClr val="tx1"/>
                        </a:solidFill>
                      </a:endParaRPr>
                    </a:p>
                  </a:txBody>
                  <a:tcPr anchor="ctr"/>
                </a:tc>
                <a:tc>
                  <a:txBody>
                    <a:bodyPr/>
                    <a:lstStyle/>
                    <a:p>
                      <a:pPr algn="ctr"/>
                      <a:r>
                        <a:rPr lang="en-US" b="1" dirty="0">
                          <a:solidFill>
                            <a:schemeClr val="tx1"/>
                          </a:solidFill>
                        </a:rPr>
                        <a:t>$618,930</a:t>
                      </a:r>
                    </a:p>
                  </a:txBody>
                  <a:tcPr anchor="ctr"/>
                </a:tc>
                <a:tc>
                  <a:txBody>
                    <a:bodyPr/>
                    <a:lstStyle/>
                    <a:p>
                      <a:pPr algn="ctr"/>
                      <a:r>
                        <a:rPr lang="en-US" b="1" dirty="0">
                          <a:solidFill>
                            <a:schemeClr val="tx1"/>
                          </a:solidFill>
                        </a:rPr>
                        <a:t>$9,522</a:t>
                      </a:r>
                    </a:p>
                  </a:txBody>
                  <a:tcPr anchor="ctr"/>
                </a:tc>
                <a:extLst>
                  <a:ext uri="{0D108BD9-81ED-4DB2-BD59-A6C34878D82A}">
                    <a16:rowId xmlns:a16="http://schemas.microsoft.com/office/drawing/2014/main" val="703819151"/>
                  </a:ext>
                </a:extLst>
              </a:tr>
              <a:tr h="598984">
                <a:tc>
                  <a:txBody>
                    <a:bodyPr/>
                    <a:lstStyle/>
                    <a:p>
                      <a:r>
                        <a:rPr lang="en-US" b="1" dirty="0"/>
                        <a:t>Safe, Warm and Dry #4 </a:t>
                      </a:r>
                    </a:p>
                    <a:p>
                      <a:endParaRPr lang="en-US" b="1" dirty="0"/>
                    </a:p>
                  </a:txBody>
                  <a:tcPr anchor="ctr"/>
                </a:tc>
                <a:tc>
                  <a:txBody>
                    <a:bodyPr/>
                    <a:lstStyle/>
                    <a:p>
                      <a:pPr algn="ctr"/>
                      <a:r>
                        <a:rPr lang="en-US" sz="1800" b="1" dirty="0">
                          <a:solidFill>
                            <a:schemeClr val="tx1"/>
                          </a:solidFill>
                        </a:rPr>
                        <a:t>74</a:t>
                      </a:r>
                    </a:p>
                  </a:txBody>
                  <a:tcPr anchor="ctr"/>
                </a:tc>
                <a:tc>
                  <a:txBody>
                    <a:bodyPr/>
                    <a:lstStyle/>
                    <a:p>
                      <a:pPr algn="ctr"/>
                      <a:r>
                        <a:rPr lang="en-US" b="1" dirty="0">
                          <a:solidFill>
                            <a:schemeClr val="tx1"/>
                          </a:solidFill>
                        </a:rPr>
                        <a:t>Under construction or bid</a:t>
                      </a:r>
                    </a:p>
                  </a:txBody>
                  <a:tcPr anchor="ctr"/>
                </a:tc>
                <a:tc>
                  <a:txBody>
                    <a:bodyPr/>
                    <a:lstStyle/>
                    <a:p>
                      <a:pPr algn="ctr"/>
                      <a:endParaRPr lang="en-US" b="1" dirty="0">
                        <a:solidFill>
                          <a:schemeClr val="tx1"/>
                        </a:solidFill>
                      </a:endParaRPr>
                    </a:p>
                  </a:txBody>
                  <a:tcPr anchor="ctr"/>
                </a:tc>
                <a:extLst>
                  <a:ext uri="{0D108BD9-81ED-4DB2-BD59-A6C34878D82A}">
                    <a16:rowId xmlns:a16="http://schemas.microsoft.com/office/drawing/2014/main" val="1272750515"/>
                  </a:ext>
                </a:extLst>
              </a:tr>
            </a:tbl>
          </a:graphicData>
        </a:graphic>
      </p:graphicFrame>
      <p:sp>
        <p:nvSpPr>
          <p:cNvPr id="3" name="Content Placeholder 2">
            <a:extLst>
              <a:ext uri="{FF2B5EF4-FFF2-40B4-BE49-F238E27FC236}">
                <a16:creationId xmlns:a16="http://schemas.microsoft.com/office/drawing/2014/main" id="{D65C911C-3983-A789-37AD-05E9532BF766}"/>
              </a:ext>
            </a:extLst>
          </p:cNvPr>
          <p:cNvSpPr>
            <a:spLocks noGrp="1"/>
          </p:cNvSpPr>
          <p:nvPr>
            <p:ph sz="half" idx="13"/>
          </p:nvPr>
        </p:nvSpPr>
        <p:spPr>
          <a:xfrm>
            <a:off x="280282" y="1216855"/>
            <a:ext cx="10034492" cy="911048"/>
          </a:xfrm>
        </p:spPr>
        <p:txBody>
          <a:bodyPr>
            <a:normAutofit/>
          </a:bodyPr>
          <a:lstStyle/>
          <a:p>
            <a:r>
              <a:rPr lang="en-US" sz="2000" dirty="0"/>
              <a:t>3G i) Specify amount of funds allocated for the Home Repair Lottery Program for the last 2 years and amount expended year to date.</a:t>
            </a:r>
          </a:p>
        </p:txBody>
      </p:sp>
    </p:spTree>
    <p:extLst>
      <p:ext uri="{BB962C8B-B14F-4D97-AF65-F5344CB8AC3E}">
        <p14:creationId xmlns:p14="http://schemas.microsoft.com/office/powerpoint/2010/main" val="2971524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A650A-9B5E-4DA8-953A-78258826B505}"/>
              </a:ext>
            </a:extLst>
          </p:cNvPr>
          <p:cNvSpPr>
            <a:spLocks noGrp="1"/>
          </p:cNvSpPr>
          <p:nvPr>
            <p:ph sz="half" idx="13"/>
          </p:nvPr>
        </p:nvSpPr>
        <p:spPr>
          <a:xfrm>
            <a:off x="280282" y="1130865"/>
            <a:ext cx="10291302" cy="5503199"/>
          </a:xfrm>
        </p:spPr>
        <p:txBody>
          <a:bodyPr>
            <a:noAutofit/>
          </a:bodyPr>
          <a:lstStyle/>
          <a:p>
            <a:pPr algn="just">
              <a:lnSpc>
                <a:spcPct val="100000"/>
              </a:lnSpc>
            </a:pPr>
            <a:r>
              <a:rPr lang="en-US" sz="2000" dirty="0"/>
              <a:t>Wilmington Neighborhood Conservancy Land </a:t>
            </a:r>
            <a:r>
              <a:rPr lang="en-US" sz="2000" b="0" dirty="0"/>
              <a:t> </a:t>
            </a:r>
          </a:p>
          <a:p>
            <a:pPr algn="just">
              <a:lnSpc>
                <a:spcPct val="100000"/>
              </a:lnSpc>
              <a:spcAft>
                <a:spcPts val="600"/>
              </a:spcAft>
            </a:pPr>
            <a:r>
              <a:rPr lang="en-US" sz="2000" dirty="0"/>
              <a:t>3H i) Funding that City has allocated to WNCLB per year since inception. </a:t>
            </a:r>
          </a:p>
        </p:txBody>
      </p:sp>
      <p:graphicFrame>
        <p:nvGraphicFramePr>
          <p:cNvPr id="7" name="Table 6">
            <a:extLst>
              <a:ext uri="{FF2B5EF4-FFF2-40B4-BE49-F238E27FC236}">
                <a16:creationId xmlns:a16="http://schemas.microsoft.com/office/drawing/2014/main" id="{333BDE58-DF38-7DBC-6CF0-19CCC420DA5F}"/>
              </a:ext>
            </a:extLst>
          </p:cNvPr>
          <p:cNvGraphicFramePr>
            <a:graphicFrameLocks noGrp="1"/>
          </p:cNvGraphicFramePr>
          <p:nvPr>
            <p:extLst>
              <p:ext uri="{D42A27DB-BD31-4B8C-83A1-F6EECF244321}">
                <p14:modId xmlns:p14="http://schemas.microsoft.com/office/powerpoint/2010/main" val="2960920225"/>
              </p:ext>
            </p:extLst>
          </p:nvPr>
        </p:nvGraphicFramePr>
        <p:xfrm>
          <a:off x="3614469" y="2018581"/>
          <a:ext cx="4765943" cy="3403782"/>
        </p:xfrm>
        <a:graphic>
          <a:graphicData uri="http://schemas.openxmlformats.org/drawingml/2006/table">
            <a:tbl>
              <a:tblPr firstRow="1" firstCol="1" bandRow="1">
                <a:tableStyleId>{912C8C85-51F0-491E-9774-3900AFEF0FD7}</a:tableStyleId>
              </a:tblPr>
              <a:tblGrid>
                <a:gridCol w="838213">
                  <a:extLst>
                    <a:ext uri="{9D8B030D-6E8A-4147-A177-3AD203B41FA5}">
                      <a16:colId xmlns:a16="http://schemas.microsoft.com/office/drawing/2014/main" val="1707215733"/>
                    </a:ext>
                  </a:extLst>
                </a:gridCol>
                <a:gridCol w="2553257">
                  <a:extLst>
                    <a:ext uri="{9D8B030D-6E8A-4147-A177-3AD203B41FA5}">
                      <a16:colId xmlns:a16="http://schemas.microsoft.com/office/drawing/2014/main" val="2326583122"/>
                    </a:ext>
                  </a:extLst>
                </a:gridCol>
                <a:gridCol w="1374473">
                  <a:extLst>
                    <a:ext uri="{9D8B030D-6E8A-4147-A177-3AD203B41FA5}">
                      <a16:colId xmlns:a16="http://schemas.microsoft.com/office/drawing/2014/main" val="1122346689"/>
                    </a:ext>
                  </a:extLst>
                </a:gridCol>
              </a:tblGrid>
              <a:tr h="248934">
                <a:tc>
                  <a:txBody>
                    <a:bodyPr/>
                    <a:lstStyle/>
                    <a:p>
                      <a:pPr marL="0" marR="0"/>
                      <a:r>
                        <a:rPr lang="en-US" sz="1100" b="1" dirty="0">
                          <a:solidFill>
                            <a:srgbClr val="000000"/>
                          </a:solidFill>
                          <a:effectLst/>
                        </a:rPr>
                        <a:t>Fiscal Year</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b="1" dirty="0">
                          <a:solidFill>
                            <a:srgbClr val="000000"/>
                          </a:solidFill>
                          <a:effectLst/>
                        </a:rPr>
                        <a:t>Source</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b="1" dirty="0">
                          <a:solidFill>
                            <a:srgbClr val="000000"/>
                          </a:solidFill>
                          <a:effectLst/>
                        </a:rPr>
                        <a:t>Amount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extLst>
                  <a:ext uri="{0D108BD9-81ED-4DB2-BD59-A6C34878D82A}">
                    <a16:rowId xmlns:a16="http://schemas.microsoft.com/office/drawing/2014/main" val="3677070889"/>
                  </a:ext>
                </a:extLst>
              </a:tr>
              <a:tr h="248934">
                <a:tc>
                  <a:txBody>
                    <a:bodyPr/>
                    <a:lstStyle/>
                    <a:p>
                      <a:pPr marL="0" marR="0"/>
                      <a:r>
                        <a:rPr lang="en-US" sz="1050" dirty="0">
                          <a:effectLst/>
                        </a:rPr>
                        <a:t>2026</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050" dirty="0">
                          <a:effectLst/>
                        </a:rPr>
                        <a:t>Neighborhood Stabilization Fund (proposed)</a:t>
                      </a:r>
                      <a:endParaRPr lang="en-US" sz="105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lgn="ctr"/>
                      <a:r>
                        <a:rPr lang="en-US" sz="1100" dirty="0">
                          <a:effectLst/>
                        </a:rPr>
                        <a:t>500,000.00</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1898434178"/>
                  </a:ext>
                </a:extLst>
              </a:tr>
              <a:tr h="248934">
                <a:tc>
                  <a:txBody>
                    <a:bodyPr/>
                    <a:lstStyle/>
                    <a:p>
                      <a:pPr marL="0" marR="0"/>
                      <a:r>
                        <a:rPr lang="en-US" sz="1100" dirty="0">
                          <a:solidFill>
                            <a:srgbClr val="000000"/>
                          </a:solidFill>
                          <a:effectLst/>
                        </a:rPr>
                        <a:t>2025</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solidFill>
                            <a:srgbClr val="000000"/>
                          </a:solidFill>
                          <a:effectLst/>
                        </a:rPr>
                        <a:t>Neighborhood Stabilization Fund</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effectLst/>
                        </a:rPr>
                        <a:t>      1,000,000.00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2799897440"/>
                  </a:ext>
                </a:extLst>
              </a:tr>
              <a:tr h="248934">
                <a:tc>
                  <a:txBody>
                    <a:bodyPr/>
                    <a:lstStyle/>
                    <a:p>
                      <a:pPr marL="0" marR="0"/>
                      <a:r>
                        <a:rPr lang="en-US" sz="1100" dirty="0">
                          <a:solidFill>
                            <a:srgbClr val="000000"/>
                          </a:solidFill>
                          <a:effectLst/>
                        </a:rPr>
                        <a:t>2025</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solidFill>
                            <a:srgbClr val="000000"/>
                          </a:solidFill>
                          <a:effectLst/>
                        </a:rPr>
                        <a:t>State Bond Bill</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effectLst/>
                        </a:rPr>
                        <a:t>      1,500,000.00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2985170314"/>
                  </a:ext>
                </a:extLst>
              </a:tr>
              <a:tr h="248934">
                <a:tc>
                  <a:txBody>
                    <a:bodyPr/>
                    <a:lstStyle/>
                    <a:p>
                      <a:pPr marL="0" marR="0"/>
                      <a:r>
                        <a:rPr lang="en-US" sz="1100" dirty="0">
                          <a:solidFill>
                            <a:srgbClr val="000000"/>
                          </a:solidFill>
                          <a:effectLst/>
                        </a:rPr>
                        <a:t>2024</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solidFill>
                            <a:srgbClr val="000000"/>
                          </a:solidFill>
                          <a:effectLst/>
                        </a:rPr>
                        <a:t>Neighborhood Stabilization Fund</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effectLst/>
                        </a:rPr>
                        <a:t>      2,400,000.00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4289553711"/>
                  </a:ext>
                </a:extLst>
              </a:tr>
              <a:tr h="248934">
                <a:tc>
                  <a:txBody>
                    <a:bodyPr/>
                    <a:lstStyle/>
                    <a:p>
                      <a:pPr marL="0" marR="0"/>
                      <a:r>
                        <a:rPr lang="en-US" sz="1100" dirty="0">
                          <a:solidFill>
                            <a:srgbClr val="000000"/>
                          </a:solidFill>
                          <a:effectLst/>
                        </a:rPr>
                        <a:t>2024</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solidFill>
                            <a:srgbClr val="000000"/>
                          </a:solidFill>
                          <a:effectLst/>
                        </a:rPr>
                        <a:t>ARPA</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effectLst/>
                        </a:rPr>
                        <a:t>      1,860,000.00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1123520506"/>
                  </a:ext>
                </a:extLst>
              </a:tr>
              <a:tr h="248934">
                <a:tc>
                  <a:txBody>
                    <a:bodyPr/>
                    <a:lstStyle/>
                    <a:p>
                      <a:pPr marL="0" marR="0"/>
                      <a:r>
                        <a:rPr lang="en-US" sz="1100" dirty="0">
                          <a:solidFill>
                            <a:srgbClr val="000000"/>
                          </a:solidFill>
                          <a:effectLst/>
                        </a:rPr>
                        <a:t>2023</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solidFill>
                            <a:srgbClr val="000000"/>
                          </a:solidFill>
                          <a:effectLst/>
                        </a:rPr>
                        <a:t>ARPA</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effectLst/>
                        </a:rPr>
                        <a:t>          749,441.51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3541704694"/>
                  </a:ext>
                </a:extLst>
              </a:tr>
              <a:tr h="248934">
                <a:tc>
                  <a:txBody>
                    <a:bodyPr/>
                    <a:lstStyle/>
                    <a:p>
                      <a:pPr marL="0" marR="0"/>
                      <a:r>
                        <a:rPr lang="en-US" sz="1100" dirty="0">
                          <a:solidFill>
                            <a:srgbClr val="000000"/>
                          </a:solidFill>
                          <a:effectLst/>
                        </a:rPr>
                        <a:t>2023</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solidFill>
                            <a:srgbClr val="000000"/>
                          </a:solidFill>
                          <a:effectLst/>
                        </a:rPr>
                        <a:t>General Fund Operating Budget</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effectLst/>
                        </a:rPr>
                        <a:t>          500,000.00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504777386"/>
                  </a:ext>
                </a:extLst>
              </a:tr>
              <a:tr h="248934">
                <a:tc>
                  <a:txBody>
                    <a:bodyPr/>
                    <a:lstStyle/>
                    <a:p>
                      <a:pPr marL="0" marR="0"/>
                      <a:r>
                        <a:rPr lang="en-US" sz="1100" dirty="0">
                          <a:solidFill>
                            <a:srgbClr val="000000"/>
                          </a:solidFill>
                          <a:effectLst/>
                        </a:rPr>
                        <a:t>2022</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solidFill>
                            <a:srgbClr val="000000"/>
                          </a:solidFill>
                          <a:effectLst/>
                        </a:rPr>
                        <a:t>ARPA</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effectLst/>
                        </a:rPr>
                        <a:t>      4,149,410.46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2440817273"/>
                  </a:ext>
                </a:extLst>
              </a:tr>
              <a:tr h="248934">
                <a:tc>
                  <a:txBody>
                    <a:bodyPr/>
                    <a:lstStyle/>
                    <a:p>
                      <a:pPr marL="0" marR="0"/>
                      <a:r>
                        <a:rPr lang="en-US" sz="1100" dirty="0">
                          <a:solidFill>
                            <a:srgbClr val="000000"/>
                          </a:solidFill>
                          <a:effectLst/>
                        </a:rPr>
                        <a:t>2022</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solidFill>
                            <a:srgbClr val="000000"/>
                          </a:solidFill>
                          <a:effectLst/>
                        </a:rPr>
                        <a:t>General Fund Operating Budget</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effectLst/>
                        </a:rPr>
                        <a:t>          511,752.32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2928702781"/>
                  </a:ext>
                </a:extLst>
              </a:tr>
              <a:tr h="248934">
                <a:tc>
                  <a:txBody>
                    <a:bodyPr/>
                    <a:lstStyle/>
                    <a:p>
                      <a:pPr marL="0" marR="0"/>
                      <a:r>
                        <a:rPr lang="en-US" sz="1100" dirty="0">
                          <a:solidFill>
                            <a:srgbClr val="000000"/>
                          </a:solidFill>
                          <a:effectLst/>
                        </a:rPr>
                        <a:t>2022</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solidFill>
                            <a:srgbClr val="000000"/>
                          </a:solidFill>
                          <a:effectLst/>
                        </a:rPr>
                        <a:t>General Fund Capital Budget</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effectLst/>
                        </a:rPr>
                        <a:t>          275,632.00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3006300021"/>
                  </a:ext>
                </a:extLst>
              </a:tr>
              <a:tr h="248934">
                <a:tc>
                  <a:txBody>
                    <a:bodyPr/>
                    <a:lstStyle/>
                    <a:p>
                      <a:pPr marL="0" marR="0"/>
                      <a:r>
                        <a:rPr lang="en-US" sz="1100" dirty="0">
                          <a:solidFill>
                            <a:srgbClr val="000000"/>
                          </a:solidFill>
                          <a:effectLst/>
                        </a:rPr>
                        <a:t>2021</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solidFill>
                            <a:srgbClr val="000000"/>
                          </a:solidFill>
                          <a:effectLst/>
                        </a:rPr>
                        <a:t>General Fund Operating Budget</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effectLst/>
                        </a:rPr>
                        <a:t>      1,000,000.00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2434946854"/>
                  </a:ext>
                </a:extLst>
              </a:tr>
              <a:tr h="248934">
                <a:tc>
                  <a:txBody>
                    <a:bodyPr/>
                    <a:lstStyle/>
                    <a:p>
                      <a:pPr marL="0" marR="0"/>
                      <a:r>
                        <a:rPr lang="en-US" sz="1100" dirty="0">
                          <a:solidFill>
                            <a:srgbClr val="000000"/>
                          </a:solidFill>
                          <a:effectLst/>
                        </a:rPr>
                        <a:t>2017</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solidFill>
                            <a:srgbClr val="000000"/>
                          </a:solidFill>
                          <a:effectLst/>
                        </a:rPr>
                        <a:t>Housing Strategic Fund</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dirty="0">
                          <a:effectLst/>
                        </a:rPr>
                        <a:t>      1,449,000.00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1338481514"/>
                  </a:ext>
                </a:extLst>
              </a:tr>
              <a:tr h="0">
                <a:tc>
                  <a:txBody>
                    <a:bodyPr/>
                    <a:lstStyle/>
                    <a:p>
                      <a:pPr marL="0" marR="0"/>
                      <a:r>
                        <a:rPr lang="en-US" sz="1100" dirty="0">
                          <a:solidFill>
                            <a:srgbClr val="000000"/>
                          </a:solidFill>
                          <a:effectLst/>
                        </a:rPr>
                        <a:t>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b="1" dirty="0">
                          <a:solidFill>
                            <a:srgbClr val="000000"/>
                          </a:solidFill>
                          <a:effectLst/>
                        </a:rPr>
                        <a:t>Total: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a:r>
                        <a:rPr lang="en-US" sz="1100" b="1" dirty="0">
                          <a:solidFill>
                            <a:srgbClr val="000000"/>
                          </a:solidFill>
                          <a:effectLst/>
                        </a:rPr>
                        <a:t>    15,895,236.29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3238147205"/>
                  </a:ext>
                </a:extLst>
              </a:tr>
            </a:tbl>
          </a:graphicData>
        </a:graphic>
      </p:graphicFrame>
      <p:sp>
        <p:nvSpPr>
          <p:cNvPr id="2" name="TextBox 1">
            <a:extLst>
              <a:ext uri="{FF2B5EF4-FFF2-40B4-BE49-F238E27FC236}">
                <a16:creationId xmlns:a16="http://schemas.microsoft.com/office/drawing/2014/main" id="{D8116EE5-287B-84E0-1961-AF3A91DE9207}"/>
              </a:ext>
            </a:extLst>
          </p:cNvPr>
          <p:cNvSpPr txBox="1"/>
          <p:nvPr/>
        </p:nvSpPr>
        <p:spPr>
          <a:xfrm>
            <a:off x="280282" y="5572664"/>
            <a:ext cx="11788073" cy="1200329"/>
          </a:xfrm>
          <a:prstGeom prst="rect">
            <a:avLst/>
          </a:prstGeom>
          <a:noFill/>
        </p:spPr>
        <p:txBody>
          <a:bodyPr wrap="square" rtlCol="0">
            <a:spAutoFit/>
          </a:bodyPr>
          <a:lstStyle/>
          <a:p>
            <a:r>
              <a:rPr lang="en-US" dirty="0"/>
              <a:t>Dispositions to date: 183 / affordable homeownership, 38 / affordable rental, 121 / non-profit joint projects and side lots, parcels for garden leases and green space.</a:t>
            </a:r>
          </a:p>
          <a:p>
            <a:r>
              <a:rPr lang="en-US" dirty="0"/>
              <a:t>Inventory: 150 vacant lots, 36 structures of which 11 under construction; 3 reserved for non-profits; Elbert Palmer site &amp; Gibraltar; 3 Jumpstart; 1 demo; 2 disposition in process; 3 listed; 1 garage; 3 hold for future projects;7 will advertise to sell.</a:t>
            </a:r>
          </a:p>
        </p:txBody>
      </p:sp>
    </p:spTree>
    <p:extLst>
      <p:ext uri="{BB962C8B-B14F-4D97-AF65-F5344CB8AC3E}">
        <p14:creationId xmlns:p14="http://schemas.microsoft.com/office/powerpoint/2010/main" val="2770702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5C83C7A-BAB2-73DB-7DC2-4C29F7736E88}"/>
              </a:ext>
            </a:extLst>
          </p:cNvPr>
          <p:cNvPicPr>
            <a:picLocks noGrp="1" noChangeAspect="1"/>
          </p:cNvPicPr>
          <p:nvPr>
            <p:ph sz="half" idx="2"/>
          </p:nvPr>
        </p:nvPicPr>
        <p:blipFill>
          <a:blip r:embed="rId2"/>
          <a:stretch>
            <a:fillRect/>
          </a:stretch>
        </p:blipFill>
        <p:spPr>
          <a:xfrm>
            <a:off x="3874770" y="793749"/>
            <a:ext cx="4779264" cy="5852160"/>
          </a:xfrm>
          <a:prstGeom prst="rect">
            <a:avLst/>
          </a:prstGeom>
        </p:spPr>
      </p:pic>
    </p:spTree>
    <p:extLst>
      <p:ext uri="{BB962C8B-B14F-4D97-AF65-F5344CB8AC3E}">
        <p14:creationId xmlns:p14="http://schemas.microsoft.com/office/powerpoint/2010/main" val="4060157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FCC60F2-0DE9-7BF1-3963-058F9A5556FA}"/>
              </a:ext>
            </a:extLst>
          </p:cNvPr>
          <p:cNvPicPr>
            <a:picLocks noGrp="1" noChangeAspect="1"/>
          </p:cNvPicPr>
          <p:nvPr>
            <p:ph sz="half" idx="2"/>
          </p:nvPr>
        </p:nvPicPr>
        <p:blipFill>
          <a:blip r:embed="rId2"/>
          <a:stretch>
            <a:fillRect/>
          </a:stretch>
        </p:blipFill>
        <p:spPr>
          <a:xfrm>
            <a:off x="3930015" y="755649"/>
            <a:ext cx="4681728" cy="5852160"/>
          </a:xfrm>
          <a:prstGeom prst="rect">
            <a:avLst/>
          </a:prstGeom>
        </p:spPr>
      </p:pic>
    </p:spTree>
    <p:extLst>
      <p:ext uri="{BB962C8B-B14F-4D97-AF65-F5344CB8AC3E}">
        <p14:creationId xmlns:p14="http://schemas.microsoft.com/office/powerpoint/2010/main" val="3193232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CB2BDEE-9F8F-7652-FFA9-9B02D097EB57}"/>
              </a:ext>
            </a:extLst>
          </p:cNvPr>
          <p:cNvPicPr>
            <a:picLocks noGrp="1" noChangeAspect="1"/>
          </p:cNvPicPr>
          <p:nvPr>
            <p:ph sz="half" idx="2"/>
          </p:nvPr>
        </p:nvPicPr>
        <p:blipFill>
          <a:blip r:embed="rId2"/>
          <a:stretch>
            <a:fillRect/>
          </a:stretch>
        </p:blipFill>
        <p:spPr>
          <a:xfrm>
            <a:off x="3907949" y="812799"/>
            <a:ext cx="4681728" cy="5852160"/>
          </a:xfrm>
          <a:prstGeom prst="rect">
            <a:avLst/>
          </a:prstGeom>
        </p:spPr>
      </p:pic>
    </p:spTree>
    <p:extLst>
      <p:ext uri="{BB962C8B-B14F-4D97-AF65-F5344CB8AC3E}">
        <p14:creationId xmlns:p14="http://schemas.microsoft.com/office/powerpoint/2010/main" val="2806695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475EB6E-6401-3857-9CAB-65D9741124D2}"/>
              </a:ext>
            </a:extLst>
          </p:cNvPr>
          <p:cNvPicPr>
            <a:picLocks noGrp="1" noChangeAspect="1"/>
          </p:cNvPicPr>
          <p:nvPr>
            <p:ph sz="half" idx="2"/>
          </p:nvPr>
        </p:nvPicPr>
        <p:blipFill>
          <a:blip r:embed="rId2"/>
          <a:stretch>
            <a:fillRect/>
          </a:stretch>
        </p:blipFill>
        <p:spPr>
          <a:xfrm>
            <a:off x="3882390" y="908049"/>
            <a:ext cx="4681728" cy="5852160"/>
          </a:xfrm>
          <a:prstGeom prst="rect">
            <a:avLst/>
          </a:prstGeom>
        </p:spPr>
      </p:pic>
    </p:spTree>
    <p:extLst>
      <p:ext uri="{BB962C8B-B14F-4D97-AF65-F5344CB8AC3E}">
        <p14:creationId xmlns:p14="http://schemas.microsoft.com/office/powerpoint/2010/main" val="123763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38DDD-0ED4-941F-0FF0-5DD9EAB3403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BB26848-C138-73BB-9539-7FF71753F9BD}"/>
              </a:ext>
            </a:extLst>
          </p:cNvPr>
          <p:cNvSpPr>
            <a:spLocks noGrp="1"/>
          </p:cNvSpPr>
          <p:nvPr>
            <p:ph sz="half" idx="2"/>
          </p:nvPr>
        </p:nvSpPr>
        <p:spPr>
          <a:xfrm>
            <a:off x="265141" y="1151010"/>
            <a:ext cx="11205701" cy="5081007"/>
          </a:xfrm>
        </p:spPr>
        <p:txBody>
          <a:bodyPr>
            <a:normAutofit/>
          </a:bodyPr>
          <a:lstStyle/>
          <a:p>
            <a:pPr marL="0" indent="0">
              <a:lnSpc>
                <a:spcPct val="100000"/>
              </a:lnSpc>
              <a:spcAft>
                <a:spcPts val="600"/>
              </a:spcAft>
              <a:buNone/>
            </a:pPr>
            <a:r>
              <a:rPr lang="en-US" sz="2400" dirty="0"/>
              <a:t>Question 4 - Discuss if this budget provides adequate funding and resources for projects that provide essential public services to low- and moderate-income families and neighborhoods, and homelessness prevention.</a:t>
            </a:r>
          </a:p>
          <a:p>
            <a:pPr marL="742950" indent="-742950">
              <a:lnSpc>
                <a:spcPct val="100000"/>
              </a:lnSpc>
              <a:spcAft>
                <a:spcPts val="600"/>
              </a:spcAft>
              <a:buAutoNum type="alphaLcPeriod"/>
            </a:pPr>
            <a:r>
              <a:rPr lang="en-US" sz="2400" dirty="0"/>
              <a:t>Specify any budgetary initiatives and collaborations to support home ownership.</a:t>
            </a:r>
          </a:p>
          <a:p>
            <a:pPr marL="0" indent="0">
              <a:lnSpc>
                <a:spcPct val="100000"/>
              </a:lnSpc>
              <a:spcAft>
                <a:spcPts val="600"/>
              </a:spcAft>
              <a:buNone/>
            </a:pPr>
            <a:r>
              <a:rPr lang="en-US" sz="2400" b="0" dirty="0"/>
              <a:t>REH participates regularly in homeownership fairs and events and presents the Live Near Your Work program at every new employee orientation.</a:t>
            </a:r>
          </a:p>
          <a:p>
            <a:pPr marL="0" indent="0">
              <a:lnSpc>
                <a:spcPct val="100000"/>
              </a:lnSpc>
              <a:spcAft>
                <a:spcPts val="600"/>
              </a:spcAft>
              <a:buClr>
                <a:schemeClr val="accent5"/>
              </a:buClr>
              <a:buNone/>
            </a:pPr>
            <a:endParaRPr lang="en-US" sz="4000" b="0" dirty="0"/>
          </a:p>
        </p:txBody>
      </p:sp>
    </p:spTree>
    <p:extLst>
      <p:ext uri="{BB962C8B-B14F-4D97-AF65-F5344CB8AC3E}">
        <p14:creationId xmlns:p14="http://schemas.microsoft.com/office/powerpoint/2010/main" val="546000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A17D35-521C-B94D-416B-C99C3CB69E36}"/>
              </a:ext>
            </a:extLst>
          </p:cNvPr>
          <p:cNvSpPr>
            <a:spLocks noGrp="1"/>
          </p:cNvSpPr>
          <p:nvPr>
            <p:ph sz="half" idx="2"/>
          </p:nvPr>
        </p:nvSpPr>
        <p:spPr/>
        <p:txBody>
          <a:bodyPr>
            <a:normAutofit fontScale="92500" lnSpcReduction="20000"/>
          </a:bodyPr>
          <a:lstStyle/>
          <a:p>
            <a:pPr marL="0" indent="0">
              <a:buNone/>
            </a:pPr>
            <a:r>
              <a:rPr lang="en-US" dirty="0"/>
              <a:t>Given that the State of Delaware is taking more action regarding lead-based paint, please share if this budget provides adequate funding and resources to best address, or if any leveraging with other non-profits.</a:t>
            </a:r>
          </a:p>
          <a:p>
            <a:pPr marL="0" indent="0">
              <a:buNone/>
            </a:pPr>
            <a:r>
              <a:rPr lang="en-US" b="0" dirty="0"/>
              <a:t>REH currently partners with the NCC Lead Hazard Control and Healthy Homes Program for lead hazard reduction and rehabilitation in Wilmington.  REH currently is replacing lead drinking water lines in the eastside as part of the redevelopment there.</a:t>
            </a:r>
          </a:p>
          <a:p>
            <a:pPr marL="0" indent="0">
              <a:buNone/>
            </a:pPr>
            <a:r>
              <a:rPr lang="en-US" dirty="0"/>
              <a:t>a) Specify if any plans to assist with lead safe or lead-free certifications (such as HB#70).</a:t>
            </a:r>
          </a:p>
          <a:p>
            <a:pPr marL="0" indent="0">
              <a:buNone/>
            </a:pPr>
            <a:r>
              <a:rPr lang="en-US" b="0" dirty="0"/>
              <a:t>REH sponsors Lead-Based Paint Safe Worker Certification classes thru CDBG funding.</a:t>
            </a:r>
          </a:p>
          <a:p>
            <a:endParaRPr lang="en-US" dirty="0"/>
          </a:p>
        </p:txBody>
      </p:sp>
      <p:sp>
        <p:nvSpPr>
          <p:cNvPr id="3" name="Content Placeholder 2">
            <a:extLst>
              <a:ext uri="{FF2B5EF4-FFF2-40B4-BE49-F238E27FC236}">
                <a16:creationId xmlns:a16="http://schemas.microsoft.com/office/drawing/2014/main" id="{96051094-83F2-ABC8-F89F-4754ACD223B1}"/>
              </a:ext>
            </a:extLst>
          </p:cNvPr>
          <p:cNvSpPr>
            <a:spLocks noGrp="1"/>
          </p:cNvSpPr>
          <p:nvPr>
            <p:ph sz="half" idx="13"/>
          </p:nvPr>
        </p:nvSpPr>
        <p:spPr/>
        <p:txBody>
          <a:bodyPr>
            <a:normAutofit lnSpcReduction="10000"/>
          </a:bodyPr>
          <a:lstStyle/>
          <a:p>
            <a:r>
              <a:rPr lang="en-US" b="0" dirty="0"/>
              <a:t>Question 5</a:t>
            </a:r>
          </a:p>
        </p:txBody>
      </p:sp>
    </p:spTree>
    <p:extLst>
      <p:ext uri="{BB962C8B-B14F-4D97-AF65-F5344CB8AC3E}">
        <p14:creationId xmlns:p14="http://schemas.microsoft.com/office/powerpoint/2010/main" val="487427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A650A-9B5E-4DA8-953A-78258826B505}"/>
              </a:ext>
            </a:extLst>
          </p:cNvPr>
          <p:cNvSpPr>
            <a:spLocks noGrp="1"/>
          </p:cNvSpPr>
          <p:nvPr>
            <p:ph sz="half" idx="13"/>
          </p:nvPr>
        </p:nvSpPr>
        <p:spPr>
          <a:xfrm>
            <a:off x="280282" y="1145834"/>
            <a:ext cx="9983392" cy="5534883"/>
          </a:xfrm>
        </p:spPr>
        <p:txBody>
          <a:bodyPr>
            <a:normAutofit/>
          </a:bodyPr>
          <a:lstStyle/>
          <a:p>
            <a:pPr algn="just">
              <a:lnSpc>
                <a:spcPct val="100000"/>
              </a:lnSpc>
              <a:spcBef>
                <a:spcPts val="0"/>
              </a:spcBef>
              <a:spcAft>
                <a:spcPts val="800"/>
              </a:spcAft>
            </a:pPr>
            <a:r>
              <a:rPr lang="en-US" sz="2400" kern="100" dirty="0">
                <a:ea typeface="Aptos" panose="020B0004020202020204" pitchFamily="34" charset="0"/>
                <a:cs typeface="Times New Roman" panose="02020603050405020304" pitchFamily="18" charset="0"/>
              </a:rPr>
              <a:t>Question 6 - Understanding the legal challenges with evolving Federal Mandates pertaining to “sanctuary cities”, specify if any potential impact to your budget if Wilmington was a Welcoming City or Safe Haven for immigrants.</a:t>
            </a:r>
          </a:p>
          <a:p>
            <a:pPr algn="just">
              <a:lnSpc>
                <a:spcPct val="100000"/>
              </a:lnSpc>
              <a:spcBef>
                <a:spcPts val="0"/>
              </a:spcBef>
              <a:spcAft>
                <a:spcPts val="800"/>
              </a:spcAft>
            </a:pPr>
            <a:r>
              <a:rPr lang="en-US" sz="2400" b="0" dirty="0"/>
              <a:t>Federal policy, executive orders, legislative efforts and court rulings would dictate awards of federal entitlement funds.</a:t>
            </a:r>
            <a:endParaRPr lang="en-US" sz="2400" b="1" kern="1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02764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A650A-9B5E-4DA8-953A-78258826B505}"/>
              </a:ext>
            </a:extLst>
          </p:cNvPr>
          <p:cNvSpPr>
            <a:spLocks noGrp="1"/>
          </p:cNvSpPr>
          <p:nvPr>
            <p:ph sz="half" idx="13"/>
          </p:nvPr>
        </p:nvSpPr>
        <p:spPr>
          <a:xfrm>
            <a:off x="336266" y="1091682"/>
            <a:ext cx="10039375" cy="5467739"/>
          </a:xfrm>
        </p:spPr>
        <p:txBody>
          <a:bodyPr>
            <a:noAutofit/>
          </a:bodyPr>
          <a:lstStyle/>
          <a:p>
            <a:pPr algn="just"/>
            <a:r>
              <a:rPr lang="en-US" sz="1800" dirty="0"/>
              <a:t>Question 7 - With the recent criteria changes pertaining to the Community Development Block Grant Fund (CDBG), and other Federal Funds, please share the impact for the ~$4M budgeted across Community Development Block Grant Fund (CDBG), Home Investment Partnership Program Fund (HOME), Housing Opportunities for Persons with Aids(HOPWA), and Emergency Solutions Grant (ESG).</a:t>
            </a:r>
          </a:p>
          <a:p>
            <a:endParaRPr lang="en-US" sz="2000" dirty="0"/>
          </a:p>
          <a:p>
            <a:endParaRPr lang="en-US" sz="2000" dirty="0"/>
          </a:p>
          <a:p>
            <a:endParaRPr lang="en-US" sz="2000" dirty="0"/>
          </a:p>
          <a:p>
            <a:endParaRPr lang="en-US" sz="2000" dirty="0"/>
          </a:p>
          <a:p>
            <a:pPr algn="just">
              <a:lnSpc>
                <a:spcPct val="100000"/>
              </a:lnSpc>
              <a:spcAft>
                <a:spcPts val="600"/>
              </a:spcAft>
              <a:buClr>
                <a:schemeClr val="tx1"/>
              </a:buClr>
            </a:pPr>
            <a:endParaRPr lang="en-US" sz="2000" dirty="0"/>
          </a:p>
          <a:p>
            <a:pPr algn="just">
              <a:lnSpc>
                <a:spcPct val="100000"/>
              </a:lnSpc>
              <a:spcAft>
                <a:spcPts val="600"/>
              </a:spcAft>
              <a:buClr>
                <a:schemeClr val="tx1"/>
              </a:buClr>
            </a:pPr>
            <a:endParaRPr lang="en-US" sz="2000" dirty="0"/>
          </a:p>
          <a:p>
            <a:pPr algn="just">
              <a:lnSpc>
                <a:spcPct val="100000"/>
              </a:lnSpc>
              <a:spcAft>
                <a:spcPts val="600"/>
              </a:spcAft>
              <a:buClr>
                <a:schemeClr val="tx1"/>
              </a:buClr>
            </a:pPr>
            <a:r>
              <a:rPr lang="en-US" sz="2000" dirty="0"/>
              <a:t>Specify if any concerns with compliance of Federal Executive Orders regarding Diversity, Equity, Inclusion, and if any impact to funding  - </a:t>
            </a:r>
            <a:r>
              <a:rPr lang="en-US" sz="2000" b="0" dirty="0"/>
              <a:t>Not at this time</a:t>
            </a:r>
          </a:p>
          <a:p>
            <a:pPr algn="just">
              <a:lnSpc>
                <a:spcPct val="100000"/>
              </a:lnSpc>
              <a:spcAft>
                <a:spcPts val="600"/>
              </a:spcAft>
              <a:buClr>
                <a:schemeClr val="tx1"/>
              </a:buClr>
            </a:pPr>
            <a:r>
              <a:rPr lang="en-US" sz="2000" dirty="0"/>
              <a:t>Specify if there are any contingency plans for federal funding – </a:t>
            </a:r>
            <a:r>
              <a:rPr lang="en-US" sz="2000" b="0" dirty="0"/>
              <a:t>less funding less programing; reduced workforce</a:t>
            </a:r>
          </a:p>
        </p:txBody>
      </p:sp>
      <p:pic>
        <p:nvPicPr>
          <p:cNvPr id="11" name="Picture 10">
            <a:extLst>
              <a:ext uri="{FF2B5EF4-FFF2-40B4-BE49-F238E27FC236}">
                <a16:creationId xmlns:a16="http://schemas.microsoft.com/office/drawing/2014/main" id="{2F0B1AA1-BFEA-78EC-4C1E-2B15BAB8034A}"/>
              </a:ext>
            </a:extLst>
          </p:cNvPr>
          <p:cNvPicPr>
            <a:picLocks noChangeAspect="1"/>
          </p:cNvPicPr>
          <p:nvPr/>
        </p:nvPicPr>
        <p:blipFill>
          <a:blip r:embed="rId2"/>
          <a:stretch>
            <a:fillRect/>
          </a:stretch>
        </p:blipFill>
        <p:spPr>
          <a:xfrm>
            <a:off x="1599399" y="2111303"/>
            <a:ext cx="7209321" cy="2795977"/>
          </a:xfrm>
          <a:prstGeom prst="rect">
            <a:avLst/>
          </a:prstGeom>
        </p:spPr>
      </p:pic>
    </p:spTree>
    <p:extLst>
      <p:ext uri="{BB962C8B-B14F-4D97-AF65-F5344CB8AC3E}">
        <p14:creationId xmlns:p14="http://schemas.microsoft.com/office/powerpoint/2010/main" val="4100626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62D9D-397C-F5DF-C514-3E41D61529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3D2798-082D-2CE5-41A1-530D23D4C4B7}"/>
              </a:ext>
            </a:extLst>
          </p:cNvPr>
          <p:cNvSpPr>
            <a:spLocks noGrp="1"/>
          </p:cNvSpPr>
          <p:nvPr>
            <p:ph sz="half" idx="13"/>
          </p:nvPr>
        </p:nvSpPr>
        <p:spPr>
          <a:xfrm>
            <a:off x="301872" y="1082351"/>
            <a:ext cx="11588256" cy="4394718"/>
          </a:xfrm>
        </p:spPr>
        <p:txBody>
          <a:bodyPr>
            <a:noAutofit/>
          </a:bodyPr>
          <a:lstStyle/>
          <a:p>
            <a:pPr algn="just">
              <a:lnSpc>
                <a:spcPct val="100000"/>
              </a:lnSpc>
              <a:spcAft>
                <a:spcPts val="600"/>
              </a:spcAft>
              <a:buClr>
                <a:schemeClr val="tx1"/>
              </a:buClr>
            </a:pPr>
            <a:r>
              <a:rPr lang="en-US" sz="1800" dirty="0"/>
              <a:t>Question 7 (continued) Specify criteria and selection process for grant awards. </a:t>
            </a:r>
          </a:p>
          <a:p>
            <a:pPr algn="just">
              <a:lnSpc>
                <a:spcPct val="100000"/>
              </a:lnSpc>
              <a:spcAft>
                <a:spcPts val="600"/>
              </a:spcAft>
              <a:buClr>
                <a:schemeClr val="accent5"/>
              </a:buClr>
            </a:pPr>
            <a:r>
              <a:rPr lang="en-US" sz="1800" b="0" dirty="0"/>
              <a:t>The COW / REH accepted proposals from organizations between 12.29.25 – 02.13.26. The application review committee met on 03.05.26 and scored the applications. RE&amp;H makes the final recommendations for funding to Council.</a:t>
            </a:r>
          </a:p>
          <a:p>
            <a:pPr algn="just">
              <a:lnSpc>
                <a:spcPct val="100000"/>
              </a:lnSpc>
              <a:spcAft>
                <a:spcPts val="600"/>
              </a:spcAft>
              <a:buClr>
                <a:schemeClr val="tx1"/>
              </a:buClr>
            </a:pPr>
            <a:r>
              <a:rPr lang="en-US" sz="1800" dirty="0"/>
              <a:t>Specify any new recipients projected to receive funds. </a:t>
            </a:r>
          </a:p>
          <a:p>
            <a:pPr marL="0" indent="0" algn="just">
              <a:lnSpc>
                <a:spcPct val="100000"/>
              </a:lnSpc>
              <a:spcAft>
                <a:spcPts val="600"/>
              </a:spcAft>
              <a:buClr>
                <a:schemeClr val="accent5"/>
              </a:buClr>
              <a:buNone/>
            </a:pPr>
            <a:r>
              <a:rPr lang="en-US" sz="1800" b="0" dirty="0"/>
              <a:t>No new applicants are being recommended at this time.</a:t>
            </a:r>
            <a:endParaRPr lang="en-US" sz="1800" dirty="0"/>
          </a:p>
          <a:p>
            <a:pPr algn="just">
              <a:lnSpc>
                <a:spcPct val="100000"/>
              </a:lnSpc>
              <a:spcAft>
                <a:spcPts val="600"/>
              </a:spcAft>
              <a:buClr>
                <a:schemeClr val="tx1"/>
              </a:buClr>
            </a:pPr>
            <a:r>
              <a:rPr lang="en-US" sz="1800" dirty="0"/>
              <a:t>Specify the total dollar amount of requests submitted, and the total amount to be awarded. </a:t>
            </a:r>
          </a:p>
          <a:p>
            <a:pPr algn="just">
              <a:lnSpc>
                <a:spcPct val="100000"/>
              </a:lnSpc>
              <a:spcAft>
                <a:spcPts val="600"/>
              </a:spcAft>
              <a:buClr>
                <a:schemeClr val="accent5"/>
              </a:buClr>
            </a:pPr>
            <a:endParaRPr lang="en-US" sz="2000" b="0" dirty="0"/>
          </a:p>
        </p:txBody>
      </p:sp>
      <p:graphicFrame>
        <p:nvGraphicFramePr>
          <p:cNvPr id="2" name="Table 1">
            <a:extLst>
              <a:ext uri="{FF2B5EF4-FFF2-40B4-BE49-F238E27FC236}">
                <a16:creationId xmlns:a16="http://schemas.microsoft.com/office/drawing/2014/main" id="{5F91C7F2-D7A7-A234-930D-9ACADD1BB8DC}"/>
              </a:ext>
            </a:extLst>
          </p:cNvPr>
          <p:cNvGraphicFramePr>
            <a:graphicFrameLocks noGrp="1"/>
          </p:cNvGraphicFramePr>
          <p:nvPr>
            <p:extLst>
              <p:ext uri="{D42A27DB-BD31-4B8C-83A1-F6EECF244321}">
                <p14:modId xmlns:p14="http://schemas.microsoft.com/office/powerpoint/2010/main" val="881095803"/>
              </p:ext>
            </p:extLst>
          </p:nvPr>
        </p:nvGraphicFramePr>
        <p:xfrm>
          <a:off x="1406603" y="3686175"/>
          <a:ext cx="7550784" cy="2589216"/>
        </p:xfrm>
        <a:graphic>
          <a:graphicData uri="http://schemas.openxmlformats.org/drawingml/2006/table">
            <a:tbl>
              <a:tblPr firstRow="1" bandRow="1">
                <a:tableStyleId>{93296810-A885-4BE3-A3E7-6D5BEEA58F35}</a:tableStyleId>
              </a:tblPr>
              <a:tblGrid>
                <a:gridCol w="2516928">
                  <a:extLst>
                    <a:ext uri="{9D8B030D-6E8A-4147-A177-3AD203B41FA5}">
                      <a16:colId xmlns:a16="http://schemas.microsoft.com/office/drawing/2014/main" val="1717121864"/>
                    </a:ext>
                  </a:extLst>
                </a:gridCol>
                <a:gridCol w="2516928">
                  <a:extLst>
                    <a:ext uri="{9D8B030D-6E8A-4147-A177-3AD203B41FA5}">
                      <a16:colId xmlns:a16="http://schemas.microsoft.com/office/drawing/2014/main" val="149624922"/>
                    </a:ext>
                  </a:extLst>
                </a:gridCol>
                <a:gridCol w="2516928">
                  <a:extLst>
                    <a:ext uri="{9D8B030D-6E8A-4147-A177-3AD203B41FA5}">
                      <a16:colId xmlns:a16="http://schemas.microsoft.com/office/drawing/2014/main" val="964899319"/>
                    </a:ext>
                  </a:extLst>
                </a:gridCol>
              </a:tblGrid>
              <a:tr h="369888">
                <a:tc>
                  <a:txBody>
                    <a:bodyPr/>
                    <a:lstStyle/>
                    <a:p>
                      <a:pPr algn="ctr"/>
                      <a:r>
                        <a:rPr lang="en-US" sz="1600" b="0" dirty="0"/>
                        <a:t> HUD Program</a:t>
                      </a:r>
                      <a:endParaRPr lang="en-US" sz="1600" dirty="0"/>
                    </a:p>
                  </a:txBody>
                  <a:tcPr/>
                </a:tc>
                <a:tc>
                  <a:txBody>
                    <a:bodyPr/>
                    <a:lstStyle/>
                    <a:p>
                      <a:pPr algn="ctr"/>
                      <a:r>
                        <a:rPr lang="en-US" sz="1600" b="0" dirty="0"/>
                        <a:t>Requested</a:t>
                      </a:r>
                      <a:endParaRPr lang="en-US" sz="1600" dirty="0"/>
                    </a:p>
                  </a:txBody>
                  <a:tcPr/>
                </a:tc>
                <a:tc>
                  <a:txBody>
                    <a:bodyPr/>
                    <a:lstStyle/>
                    <a:p>
                      <a:pPr algn="ctr"/>
                      <a:r>
                        <a:rPr lang="en-US" sz="1600" b="0" dirty="0"/>
                        <a:t>To Be Allocated</a:t>
                      </a:r>
                      <a:endParaRPr lang="en-US" sz="1600" dirty="0"/>
                    </a:p>
                  </a:txBody>
                  <a:tcPr/>
                </a:tc>
                <a:extLst>
                  <a:ext uri="{0D108BD9-81ED-4DB2-BD59-A6C34878D82A}">
                    <a16:rowId xmlns:a16="http://schemas.microsoft.com/office/drawing/2014/main" val="2305271892"/>
                  </a:ext>
                </a:extLst>
              </a:tr>
              <a:tr h="369888">
                <a:tc>
                  <a:txBody>
                    <a:bodyPr/>
                    <a:lstStyle/>
                    <a:p>
                      <a:r>
                        <a:rPr lang="en-US" sz="1600" b="0" dirty="0"/>
                        <a:t>CDBG public service </a:t>
                      </a:r>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$1,262,972.45</a:t>
                      </a:r>
                    </a:p>
                  </a:txBody>
                  <a:tcPr/>
                </a:tc>
                <a:tc>
                  <a:txBody>
                    <a:bodyPr/>
                    <a:lstStyle/>
                    <a:p>
                      <a:pPr algn="ctr"/>
                      <a:r>
                        <a:rPr lang="en-US" sz="1600" b="0" dirty="0">
                          <a:solidFill>
                            <a:schemeClr val="tx1"/>
                          </a:solidFill>
                        </a:rPr>
                        <a:t>$341,999</a:t>
                      </a:r>
                      <a:endParaRPr lang="en-US" sz="1600" dirty="0">
                        <a:solidFill>
                          <a:schemeClr val="tx1"/>
                        </a:solidFill>
                      </a:endParaRPr>
                    </a:p>
                  </a:txBody>
                  <a:tcPr/>
                </a:tc>
                <a:extLst>
                  <a:ext uri="{0D108BD9-81ED-4DB2-BD59-A6C34878D82A}">
                    <a16:rowId xmlns:a16="http://schemas.microsoft.com/office/drawing/2014/main" val="3153267033"/>
                  </a:ext>
                </a:extLst>
              </a:tr>
              <a:tr h="369888">
                <a:tc>
                  <a:txBody>
                    <a:bodyPr/>
                    <a:lstStyle/>
                    <a:p>
                      <a:r>
                        <a:rPr lang="en-US" sz="1600" b="0" dirty="0"/>
                        <a:t>CDBG public facility</a:t>
                      </a:r>
                      <a:endParaRPr lang="en-US" sz="1600" dirty="0"/>
                    </a:p>
                  </a:txBody>
                  <a:tcPr/>
                </a:tc>
                <a:tc>
                  <a:txBody>
                    <a:bodyPr/>
                    <a:lstStyle/>
                    <a:p>
                      <a:pPr algn="ctr"/>
                      <a:r>
                        <a:rPr lang="en-US" sz="1600" dirty="0">
                          <a:solidFill>
                            <a:schemeClr val="tx1"/>
                          </a:solidFill>
                        </a:rPr>
                        <a:t>$1,376,767.50</a:t>
                      </a:r>
                    </a:p>
                  </a:txBody>
                  <a:tcPr/>
                </a:tc>
                <a:tc>
                  <a:txBody>
                    <a:bodyPr/>
                    <a:lstStyle/>
                    <a:p>
                      <a:pPr algn="ctr"/>
                      <a:r>
                        <a:rPr lang="en-US" sz="1600" dirty="0">
                          <a:solidFill>
                            <a:schemeClr val="tx1"/>
                          </a:solidFill>
                        </a:rPr>
                        <a:t>$781,000</a:t>
                      </a:r>
                      <a:r>
                        <a:rPr lang="en-US" sz="1600" b="0" dirty="0">
                          <a:solidFill>
                            <a:schemeClr val="tx1"/>
                          </a:solidFill>
                        </a:rPr>
                        <a:t> </a:t>
                      </a:r>
                      <a:endParaRPr lang="en-US" sz="1600" dirty="0">
                        <a:solidFill>
                          <a:schemeClr val="tx1"/>
                        </a:solidFill>
                      </a:endParaRPr>
                    </a:p>
                  </a:txBody>
                  <a:tcPr/>
                </a:tc>
                <a:extLst>
                  <a:ext uri="{0D108BD9-81ED-4DB2-BD59-A6C34878D82A}">
                    <a16:rowId xmlns:a16="http://schemas.microsoft.com/office/drawing/2014/main" val="365384103"/>
                  </a:ext>
                </a:extLst>
              </a:tr>
              <a:tr h="369888">
                <a:tc>
                  <a:txBody>
                    <a:bodyPr/>
                    <a:lstStyle/>
                    <a:p>
                      <a:r>
                        <a:rPr lang="en-US" sz="1600" b="0" dirty="0"/>
                        <a:t>HOME requests </a:t>
                      </a:r>
                      <a:endParaRPr lang="en-US" sz="1600" dirty="0"/>
                    </a:p>
                  </a:txBody>
                  <a:tcPr/>
                </a:tc>
                <a:tc>
                  <a:txBody>
                    <a:bodyPr/>
                    <a:lstStyle/>
                    <a:p>
                      <a:pPr algn="ctr"/>
                      <a:r>
                        <a:rPr lang="en-US" sz="1600" dirty="0">
                          <a:solidFill>
                            <a:schemeClr val="tx1"/>
                          </a:solidFill>
                        </a:rPr>
                        <a:t>$2,345,357.56</a:t>
                      </a:r>
                    </a:p>
                  </a:txBody>
                  <a:tcPr/>
                </a:tc>
                <a:tc>
                  <a:txBody>
                    <a:bodyPr/>
                    <a:lstStyle/>
                    <a:p>
                      <a:pPr algn="ctr"/>
                      <a:r>
                        <a:rPr lang="en-US" sz="1600" dirty="0">
                          <a:solidFill>
                            <a:schemeClr val="tx1"/>
                          </a:solidFill>
                        </a:rPr>
                        <a:t>$348,451.72</a:t>
                      </a:r>
                    </a:p>
                  </a:txBody>
                  <a:tcPr/>
                </a:tc>
                <a:extLst>
                  <a:ext uri="{0D108BD9-81ED-4DB2-BD59-A6C34878D82A}">
                    <a16:rowId xmlns:a16="http://schemas.microsoft.com/office/drawing/2014/main" val="2667632564"/>
                  </a:ext>
                </a:extLst>
              </a:tr>
              <a:tr h="369888">
                <a:tc>
                  <a:txBody>
                    <a:bodyPr/>
                    <a:lstStyle/>
                    <a:p>
                      <a:r>
                        <a:rPr lang="en-US" sz="1600" b="0" dirty="0"/>
                        <a:t>ESG</a:t>
                      </a:r>
                      <a:endParaRPr lang="en-US" sz="1600" dirty="0"/>
                    </a:p>
                  </a:txBody>
                  <a:tcPr/>
                </a:tc>
                <a:tc>
                  <a:txBody>
                    <a:bodyPr/>
                    <a:lstStyle/>
                    <a:p>
                      <a:pPr algn="ctr"/>
                      <a:r>
                        <a:rPr lang="en-US" sz="1600" dirty="0">
                          <a:solidFill>
                            <a:schemeClr val="tx1"/>
                          </a:solidFill>
                        </a:rPr>
                        <a:t>$339,716</a:t>
                      </a:r>
                    </a:p>
                  </a:txBody>
                  <a:tcPr/>
                </a:tc>
                <a:tc>
                  <a:txBody>
                    <a:bodyPr/>
                    <a:lstStyle/>
                    <a:p>
                      <a:pPr algn="ctr"/>
                      <a:r>
                        <a:rPr lang="en-US" sz="1600" dirty="0">
                          <a:solidFill>
                            <a:schemeClr val="tx1"/>
                          </a:solidFill>
                        </a:rPr>
                        <a:t>$183,845</a:t>
                      </a:r>
                    </a:p>
                  </a:txBody>
                  <a:tcPr/>
                </a:tc>
                <a:extLst>
                  <a:ext uri="{0D108BD9-81ED-4DB2-BD59-A6C34878D82A}">
                    <a16:rowId xmlns:a16="http://schemas.microsoft.com/office/drawing/2014/main" val="2659523999"/>
                  </a:ext>
                </a:extLst>
              </a:tr>
              <a:tr h="369888">
                <a:tc>
                  <a:txBody>
                    <a:bodyPr/>
                    <a:lstStyle/>
                    <a:p>
                      <a:r>
                        <a:rPr lang="en-US" sz="1600" b="0" dirty="0"/>
                        <a:t>HOPWA</a:t>
                      </a:r>
                      <a:endParaRPr lang="en-US"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$1,100,660</a:t>
                      </a:r>
                      <a:endParaRPr lang="en-US" sz="1600" b="1"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$1,022,022</a:t>
                      </a:r>
                      <a:endParaRPr lang="en-US" sz="1600" b="0" dirty="0">
                        <a:solidFill>
                          <a:schemeClr val="tx1"/>
                        </a:solidFill>
                      </a:endParaRPr>
                    </a:p>
                  </a:txBody>
                  <a:tcPr/>
                </a:tc>
                <a:extLst>
                  <a:ext uri="{0D108BD9-81ED-4DB2-BD59-A6C34878D82A}">
                    <a16:rowId xmlns:a16="http://schemas.microsoft.com/office/drawing/2014/main" val="285692459"/>
                  </a:ext>
                </a:extLst>
              </a:tr>
              <a:tr h="369888">
                <a:tc>
                  <a:txBody>
                    <a:bodyPr/>
                    <a:lstStyle/>
                    <a:p>
                      <a:r>
                        <a:rPr lang="en-US" sz="1600" b="1" dirty="0"/>
                        <a:t>TOTALS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rPr>
                        <a:t>$6,425,473.51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rPr>
                        <a:t>$2,677,317.72</a:t>
                      </a:r>
                    </a:p>
                  </a:txBody>
                  <a:tcPr/>
                </a:tc>
                <a:extLst>
                  <a:ext uri="{0D108BD9-81ED-4DB2-BD59-A6C34878D82A}">
                    <a16:rowId xmlns:a16="http://schemas.microsoft.com/office/drawing/2014/main" val="551126905"/>
                  </a:ext>
                </a:extLst>
              </a:tr>
            </a:tbl>
          </a:graphicData>
        </a:graphic>
      </p:graphicFrame>
    </p:spTree>
    <p:extLst>
      <p:ext uri="{BB962C8B-B14F-4D97-AF65-F5344CB8AC3E}">
        <p14:creationId xmlns:p14="http://schemas.microsoft.com/office/powerpoint/2010/main" val="2659680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3D4374-E903-9F8C-815B-0CDDB10C394D}"/>
              </a:ext>
            </a:extLst>
          </p:cNvPr>
          <p:cNvSpPr>
            <a:spLocks noGrp="1"/>
          </p:cNvSpPr>
          <p:nvPr>
            <p:ph sz="half" idx="2"/>
          </p:nvPr>
        </p:nvSpPr>
        <p:spPr/>
        <p:txBody>
          <a:bodyPr>
            <a:normAutofit fontScale="62500" lnSpcReduction="20000"/>
          </a:bodyPr>
          <a:lstStyle/>
          <a:p>
            <a:pPr marL="0" indent="0">
              <a:buNone/>
            </a:pPr>
            <a:r>
              <a:rPr lang="en-US" dirty="0"/>
              <a:t>Discuss the planned use for ~$1.55M budgeted in Community Activities.</a:t>
            </a:r>
          </a:p>
          <a:p>
            <a:pPr marL="0" indent="0">
              <a:buNone/>
            </a:pPr>
            <a:r>
              <a:rPr lang="en-US" dirty="0"/>
              <a:t>a. Specify the names of the entities for the Neighborhood Clean Team and amount per entity. </a:t>
            </a:r>
            <a:r>
              <a:rPr lang="en-US" b="0" dirty="0"/>
              <a:t>In presentation</a:t>
            </a:r>
          </a:p>
          <a:p>
            <a:pPr marL="0" indent="0">
              <a:buNone/>
            </a:pPr>
            <a:r>
              <a:rPr lang="en-US" dirty="0"/>
              <a:t>b. Specify if any consideration for expanding some version of the Clean Team program for the winter months. </a:t>
            </a:r>
            <a:r>
              <a:rPr lang="en-US" b="0" dirty="0"/>
              <a:t>No due to extreme weather</a:t>
            </a:r>
          </a:p>
          <a:p>
            <a:pPr marL="0" indent="0">
              <a:lnSpc>
                <a:spcPct val="100000"/>
              </a:lnSpc>
              <a:spcAft>
                <a:spcPts val="600"/>
              </a:spcAft>
              <a:buClr>
                <a:schemeClr val="accent5"/>
              </a:buClr>
              <a:buNone/>
            </a:pPr>
            <a:r>
              <a:rPr lang="en-US" dirty="0"/>
              <a:t>c. Specify the number of people who have participated in the Live Near Your Work program and the number of City employees that have used this program within the last 2 years. </a:t>
            </a:r>
            <a:r>
              <a:rPr lang="en-US" b="0" dirty="0"/>
              <a:t>181 employees since Program inception with 11 settlements in 25/26.  2 additional employees anticipate to go to settlement before July 1</a:t>
            </a:r>
          </a:p>
          <a:p>
            <a:pPr marL="0" indent="0">
              <a:buNone/>
            </a:pPr>
            <a:r>
              <a:rPr lang="en-US" dirty="0"/>
              <a:t>d. Specify the number of people that participated in the Down Payment Assistance Program, and average amount of funds allocated per person, and specify number of City employees that have participated if any</a:t>
            </a:r>
            <a:r>
              <a:rPr lang="en-US" b="0" dirty="0"/>
              <a:t>. 183</a:t>
            </a:r>
            <a:r>
              <a:rPr lang="en-US" b="0" dirty="0">
                <a:solidFill>
                  <a:srgbClr val="FF0000"/>
                </a:solidFill>
              </a:rPr>
              <a:t> </a:t>
            </a:r>
            <a:r>
              <a:rPr lang="en-US" b="0" dirty="0"/>
              <a:t>closings to date, with the average assistance of $12,389</a:t>
            </a:r>
            <a:r>
              <a:rPr lang="en-US" b="0" dirty="0">
                <a:solidFill>
                  <a:srgbClr val="FF0000"/>
                </a:solidFill>
              </a:rPr>
              <a:t> </a:t>
            </a:r>
            <a:r>
              <a:rPr lang="en-US" b="0" dirty="0"/>
              <a:t>with 7 City employees in the program</a:t>
            </a:r>
          </a:p>
          <a:p>
            <a:pPr marL="0" indent="0">
              <a:buNone/>
            </a:pPr>
            <a:r>
              <a:rPr lang="en-US" dirty="0"/>
              <a:t>e. Specify how non-federal activities funds are administered. </a:t>
            </a:r>
            <a:r>
              <a:rPr lang="en-US" b="0" dirty="0"/>
              <a:t>In presentation</a:t>
            </a:r>
          </a:p>
          <a:p>
            <a:endParaRPr lang="en-US" dirty="0"/>
          </a:p>
        </p:txBody>
      </p:sp>
      <p:sp>
        <p:nvSpPr>
          <p:cNvPr id="3" name="Content Placeholder 2">
            <a:extLst>
              <a:ext uri="{FF2B5EF4-FFF2-40B4-BE49-F238E27FC236}">
                <a16:creationId xmlns:a16="http://schemas.microsoft.com/office/drawing/2014/main" id="{E30B8D34-2EB1-4B91-D9A3-16CA5285BCF7}"/>
              </a:ext>
            </a:extLst>
          </p:cNvPr>
          <p:cNvSpPr>
            <a:spLocks noGrp="1"/>
          </p:cNvSpPr>
          <p:nvPr>
            <p:ph sz="half" idx="13"/>
          </p:nvPr>
        </p:nvSpPr>
        <p:spPr/>
        <p:txBody>
          <a:bodyPr>
            <a:normAutofit lnSpcReduction="10000"/>
          </a:bodyPr>
          <a:lstStyle/>
          <a:p>
            <a:r>
              <a:rPr lang="en-US" dirty="0"/>
              <a:t>Question 8</a:t>
            </a:r>
          </a:p>
        </p:txBody>
      </p:sp>
    </p:spTree>
    <p:extLst>
      <p:ext uri="{BB962C8B-B14F-4D97-AF65-F5344CB8AC3E}">
        <p14:creationId xmlns:p14="http://schemas.microsoft.com/office/powerpoint/2010/main" val="27164834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A650A-9B5E-4DA8-953A-78258826B505}"/>
              </a:ext>
            </a:extLst>
          </p:cNvPr>
          <p:cNvSpPr>
            <a:spLocks noGrp="1"/>
          </p:cNvSpPr>
          <p:nvPr>
            <p:ph sz="half" idx="13"/>
          </p:nvPr>
        </p:nvSpPr>
        <p:spPr>
          <a:xfrm>
            <a:off x="186976" y="681625"/>
            <a:ext cx="10393938" cy="4098227"/>
          </a:xfrm>
        </p:spPr>
        <p:txBody>
          <a:bodyPr>
            <a:normAutofit fontScale="32500" lnSpcReduction="20000"/>
          </a:bodyPr>
          <a:lstStyle/>
          <a:p>
            <a:endParaRPr lang="en-US" sz="5500" dirty="0"/>
          </a:p>
          <a:p>
            <a:r>
              <a:rPr lang="en-US" sz="5500" dirty="0"/>
              <a:t>Question 8 - Discuss the planned use for ~$1.55M budgeted in Community Activities: </a:t>
            </a:r>
            <a:endParaRPr lang="en-US" sz="5500" b="0" dirty="0"/>
          </a:p>
          <a:p>
            <a:endParaRPr lang="en-US" sz="6400" b="0" dirty="0"/>
          </a:p>
          <a:p>
            <a:endParaRPr lang="en-US" sz="6400" b="0" dirty="0"/>
          </a:p>
          <a:p>
            <a:endParaRPr lang="en-US" sz="6400" b="0" dirty="0"/>
          </a:p>
          <a:p>
            <a:endParaRPr lang="en-US" sz="6400" b="0" dirty="0"/>
          </a:p>
          <a:p>
            <a:endParaRPr lang="en-US" sz="6400" b="0" dirty="0"/>
          </a:p>
          <a:p>
            <a:endParaRPr lang="en-US" sz="6400" b="0" dirty="0"/>
          </a:p>
          <a:p>
            <a:endParaRPr lang="en-US" sz="6400" b="0" dirty="0"/>
          </a:p>
          <a:p>
            <a:pPr marL="457200" indent="-457200">
              <a:lnSpc>
                <a:spcPct val="120000"/>
              </a:lnSpc>
              <a:spcAft>
                <a:spcPts val="600"/>
              </a:spcAft>
              <a:buFont typeface="+mj-lt"/>
              <a:buAutoNum type="alphaLcParenR"/>
            </a:pPr>
            <a:r>
              <a:rPr lang="en-US" sz="5500" dirty="0"/>
              <a:t>Specify the names of the entities for the Neighborhood Clean Team and amount per entity. </a:t>
            </a:r>
            <a:endParaRPr lang="en-US" sz="7200" dirty="0"/>
          </a:p>
          <a:p>
            <a:pPr marL="457200" indent="-457200">
              <a:lnSpc>
                <a:spcPct val="110000"/>
              </a:lnSpc>
              <a:spcAft>
                <a:spcPts val="600"/>
              </a:spcAft>
              <a:buFont typeface="+mj-lt"/>
              <a:buAutoNum type="alphaLcParenR"/>
            </a:pPr>
            <a:endParaRPr lang="en-US" sz="1800" b="0" i="0" u="none" strike="noStrike" baseline="0" dirty="0">
              <a:solidFill>
                <a:srgbClr val="000000"/>
              </a:solidFill>
              <a:latin typeface="Times New Roman" panose="02020603050405020304" pitchFamily="18" charset="0"/>
            </a:endParaRPr>
          </a:p>
        </p:txBody>
      </p:sp>
      <p:graphicFrame>
        <p:nvGraphicFramePr>
          <p:cNvPr id="6" name="Table 5">
            <a:extLst>
              <a:ext uri="{FF2B5EF4-FFF2-40B4-BE49-F238E27FC236}">
                <a16:creationId xmlns:a16="http://schemas.microsoft.com/office/drawing/2014/main" id="{FAB87F23-DB74-362F-958A-493474B0A9C2}"/>
              </a:ext>
            </a:extLst>
          </p:cNvPr>
          <p:cNvGraphicFramePr>
            <a:graphicFrameLocks noGrp="1"/>
          </p:cNvGraphicFramePr>
          <p:nvPr>
            <p:extLst>
              <p:ext uri="{D42A27DB-BD31-4B8C-83A1-F6EECF244321}">
                <p14:modId xmlns:p14="http://schemas.microsoft.com/office/powerpoint/2010/main" val="1771207623"/>
              </p:ext>
            </p:extLst>
          </p:nvPr>
        </p:nvGraphicFramePr>
        <p:xfrm>
          <a:off x="1499909" y="1566810"/>
          <a:ext cx="7550784" cy="2011680"/>
        </p:xfrm>
        <a:graphic>
          <a:graphicData uri="http://schemas.openxmlformats.org/drawingml/2006/table">
            <a:tbl>
              <a:tblPr firstRow="1" bandRow="1">
                <a:tableStyleId>{93296810-A885-4BE3-A3E7-6D5BEEA58F35}</a:tableStyleId>
              </a:tblPr>
              <a:tblGrid>
                <a:gridCol w="3561693">
                  <a:extLst>
                    <a:ext uri="{9D8B030D-6E8A-4147-A177-3AD203B41FA5}">
                      <a16:colId xmlns:a16="http://schemas.microsoft.com/office/drawing/2014/main" val="1717121864"/>
                    </a:ext>
                  </a:extLst>
                </a:gridCol>
                <a:gridCol w="1918610">
                  <a:extLst>
                    <a:ext uri="{9D8B030D-6E8A-4147-A177-3AD203B41FA5}">
                      <a16:colId xmlns:a16="http://schemas.microsoft.com/office/drawing/2014/main" val="149624922"/>
                    </a:ext>
                  </a:extLst>
                </a:gridCol>
                <a:gridCol w="2070481">
                  <a:extLst>
                    <a:ext uri="{9D8B030D-6E8A-4147-A177-3AD203B41FA5}">
                      <a16:colId xmlns:a16="http://schemas.microsoft.com/office/drawing/2014/main" val="964899319"/>
                    </a:ext>
                  </a:extLst>
                </a:gridCol>
              </a:tblGrid>
              <a:tr h="310365">
                <a:tc>
                  <a:txBody>
                    <a:bodyPr/>
                    <a:lstStyle/>
                    <a:p>
                      <a:pPr algn="ctr"/>
                      <a:r>
                        <a:rPr lang="en-US" sz="1600" dirty="0"/>
                        <a:t>Program</a:t>
                      </a:r>
                    </a:p>
                  </a:txBody>
                  <a:tcPr/>
                </a:tc>
                <a:tc>
                  <a:txBody>
                    <a:bodyPr/>
                    <a:lstStyle/>
                    <a:p>
                      <a:pPr algn="ctr"/>
                      <a:r>
                        <a:rPr lang="en-US" sz="1600" dirty="0"/>
                        <a:t>FY26 BUDGET</a:t>
                      </a:r>
                    </a:p>
                  </a:txBody>
                  <a:tcPr/>
                </a:tc>
                <a:tc>
                  <a:txBody>
                    <a:bodyPr/>
                    <a:lstStyle/>
                    <a:p>
                      <a:pPr algn="ctr"/>
                      <a:r>
                        <a:rPr lang="en-US" sz="1600" dirty="0"/>
                        <a:t>FY27 PROPOSED</a:t>
                      </a:r>
                    </a:p>
                  </a:txBody>
                  <a:tcPr/>
                </a:tc>
                <a:extLst>
                  <a:ext uri="{0D108BD9-81ED-4DB2-BD59-A6C34878D82A}">
                    <a16:rowId xmlns:a16="http://schemas.microsoft.com/office/drawing/2014/main" val="2305271892"/>
                  </a:ext>
                </a:extLst>
              </a:tr>
              <a:tr h="310365">
                <a:tc>
                  <a:txBody>
                    <a:bodyPr/>
                    <a:lstStyle/>
                    <a:p>
                      <a:r>
                        <a:rPr lang="en-US" sz="1600" dirty="0"/>
                        <a:t>Non-Federal Activities</a:t>
                      </a:r>
                    </a:p>
                  </a:txBody>
                  <a:tcPr/>
                </a:tc>
                <a:tc>
                  <a:txBody>
                    <a:bodyPr/>
                    <a:lstStyle/>
                    <a:p>
                      <a:pPr algn="ctr"/>
                      <a:r>
                        <a:rPr lang="en-US" sz="1600" dirty="0">
                          <a:solidFill>
                            <a:schemeClr val="tx1"/>
                          </a:solidFill>
                        </a:rPr>
                        <a:t>$200,000</a:t>
                      </a:r>
                    </a:p>
                  </a:txBody>
                  <a:tcPr/>
                </a:tc>
                <a:tc>
                  <a:txBody>
                    <a:bodyPr/>
                    <a:lstStyle/>
                    <a:p>
                      <a:pPr algn="ctr"/>
                      <a:r>
                        <a:rPr lang="en-US" sz="1600" dirty="0">
                          <a:solidFill>
                            <a:schemeClr val="tx1"/>
                          </a:solidFill>
                        </a:rPr>
                        <a:t>$200,000</a:t>
                      </a:r>
                    </a:p>
                  </a:txBody>
                  <a:tcPr/>
                </a:tc>
                <a:extLst>
                  <a:ext uri="{0D108BD9-81ED-4DB2-BD59-A6C34878D82A}">
                    <a16:rowId xmlns:a16="http://schemas.microsoft.com/office/drawing/2014/main" val="3153267033"/>
                  </a:ext>
                </a:extLst>
              </a:tr>
              <a:tr h="310365">
                <a:tc>
                  <a:txBody>
                    <a:bodyPr/>
                    <a:lstStyle/>
                    <a:p>
                      <a:r>
                        <a:rPr lang="en-US" sz="1600" dirty="0"/>
                        <a:t>Neighborhood Clean Team Initiative</a:t>
                      </a:r>
                    </a:p>
                  </a:txBody>
                  <a:tcPr/>
                </a:tc>
                <a:tc>
                  <a:txBody>
                    <a:bodyPr/>
                    <a:lstStyle/>
                    <a:p>
                      <a:pPr algn="ctr"/>
                      <a:r>
                        <a:rPr lang="en-US" sz="1600" dirty="0">
                          <a:solidFill>
                            <a:schemeClr val="tx1"/>
                          </a:solidFill>
                        </a:rPr>
                        <a:t>$900,000</a:t>
                      </a:r>
                    </a:p>
                  </a:txBody>
                  <a:tcPr/>
                </a:tc>
                <a:tc>
                  <a:txBody>
                    <a:bodyPr/>
                    <a:lstStyle/>
                    <a:p>
                      <a:pPr algn="ctr"/>
                      <a:r>
                        <a:rPr lang="en-US" sz="1600" dirty="0">
                          <a:solidFill>
                            <a:schemeClr val="tx1"/>
                          </a:solidFill>
                        </a:rPr>
                        <a:t>$900,000</a:t>
                      </a:r>
                    </a:p>
                  </a:txBody>
                  <a:tcPr/>
                </a:tc>
                <a:extLst>
                  <a:ext uri="{0D108BD9-81ED-4DB2-BD59-A6C34878D82A}">
                    <a16:rowId xmlns:a16="http://schemas.microsoft.com/office/drawing/2014/main" val="365384103"/>
                  </a:ext>
                </a:extLst>
              </a:tr>
              <a:tr h="310365">
                <a:tc>
                  <a:txBody>
                    <a:bodyPr/>
                    <a:lstStyle/>
                    <a:p>
                      <a:r>
                        <a:rPr lang="en-US" sz="1600" dirty="0"/>
                        <a:t>Live Near Your Work</a:t>
                      </a:r>
                    </a:p>
                  </a:txBody>
                  <a:tcPr/>
                </a:tc>
                <a:tc>
                  <a:txBody>
                    <a:bodyPr/>
                    <a:lstStyle/>
                    <a:p>
                      <a:pPr algn="ctr"/>
                      <a:r>
                        <a:rPr lang="en-US" sz="1600" dirty="0">
                          <a:solidFill>
                            <a:schemeClr val="tx1"/>
                          </a:solidFill>
                        </a:rPr>
                        <a:t>$150,000</a:t>
                      </a:r>
                    </a:p>
                  </a:txBody>
                  <a:tcPr/>
                </a:tc>
                <a:tc>
                  <a:txBody>
                    <a:bodyPr/>
                    <a:lstStyle/>
                    <a:p>
                      <a:pPr algn="ctr"/>
                      <a:r>
                        <a:rPr lang="en-US" sz="1600" dirty="0">
                          <a:solidFill>
                            <a:schemeClr val="tx1"/>
                          </a:solidFill>
                        </a:rPr>
                        <a:t>$150,000</a:t>
                      </a:r>
                    </a:p>
                  </a:txBody>
                  <a:tcPr/>
                </a:tc>
                <a:extLst>
                  <a:ext uri="{0D108BD9-81ED-4DB2-BD59-A6C34878D82A}">
                    <a16:rowId xmlns:a16="http://schemas.microsoft.com/office/drawing/2014/main" val="2667632564"/>
                  </a:ext>
                </a:extLst>
              </a:tr>
              <a:tr h="310365">
                <a:tc>
                  <a:txBody>
                    <a:bodyPr/>
                    <a:lstStyle/>
                    <a:p>
                      <a:r>
                        <a:rPr lang="en-US" sz="1600" dirty="0"/>
                        <a:t>Down Payment Assistance Program</a:t>
                      </a:r>
                    </a:p>
                  </a:txBody>
                  <a:tcPr/>
                </a:tc>
                <a:tc>
                  <a:txBody>
                    <a:bodyPr/>
                    <a:lstStyle/>
                    <a:p>
                      <a:pPr algn="ctr"/>
                      <a:r>
                        <a:rPr lang="en-US" sz="1600" dirty="0">
                          <a:solidFill>
                            <a:schemeClr val="tx1"/>
                          </a:solidFill>
                        </a:rPr>
                        <a:t>$300,000</a:t>
                      </a:r>
                    </a:p>
                  </a:txBody>
                  <a:tcPr/>
                </a:tc>
                <a:tc>
                  <a:txBody>
                    <a:bodyPr/>
                    <a:lstStyle/>
                    <a:p>
                      <a:pPr algn="ctr"/>
                      <a:r>
                        <a:rPr lang="en-US" sz="1600" dirty="0">
                          <a:solidFill>
                            <a:schemeClr val="tx1"/>
                          </a:solidFill>
                        </a:rPr>
                        <a:t>$300,000</a:t>
                      </a:r>
                    </a:p>
                  </a:txBody>
                  <a:tcPr/>
                </a:tc>
                <a:extLst>
                  <a:ext uri="{0D108BD9-81ED-4DB2-BD59-A6C34878D82A}">
                    <a16:rowId xmlns:a16="http://schemas.microsoft.com/office/drawing/2014/main" val="2659523999"/>
                  </a:ext>
                </a:extLst>
              </a:tr>
              <a:tr h="310365">
                <a:tc>
                  <a:txBody>
                    <a:bodyPr/>
                    <a:lstStyle/>
                    <a:p>
                      <a:r>
                        <a:rPr lang="en-US" sz="1600" b="1" dirty="0"/>
                        <a:t>TOTAL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rPr>
                        <a:t>$1,550,000</a:t>
                      </a:r>
                    </a:p>
                  </a:txBody>
                  <a:tcPr/>
                </a:tc>
                <a:tc>
                  <a:txBody>
                    <a:bodyPr/>
                    <a:lstStyle/>
                    <a:p>
                      <a:pPr algn="ctr"/>
                      <a:r>
                        <a:rPr lang="en-US" sz="1600" b="1" dirty="0">
                          <a:solidFill>
                            <a:schemeClr val="tx1"/>
                          </a:solidFill>
                        </a:rPr>
                        <a:t>$1,550,000</a:t>
                      </a:r>
                    </a:p>
                  </a:txBody>
                  <a:tcPr/>
                </a:tc>
                <a:extLst>
                  <a:ext uri="{0D108BD9-81ED-4DB2-BD59-A6C34878D82A}">
                    <a16:rowId xmlns:a16="http://schemas.microsoft.com/office/drawing/2014/main" val="3953977142"/>
                  </a:ext>
                </a:extLst>
              </a:tr>
            </a:tbl>
          </a:graphicData>
        </a:graphic>
      </p:graphicFrame>
      <p:graphicFrame>
        <p:nvGraphicFramePr>
          <p:cNvPr id="7" name="Table 6">
            <a:extLst>
              <a:ext uri="{FF2B5EF4-FFF2-40B4-BE49-F238E27FC236}">
                <a16:creationId xmlns:a16="http://schemas.microsoft.com/office/drawing/2014/main" id="{C3706B16-B9D4-02A8-51C1-04FA04F0B7D0}"/>
              </a:ext>
            </a:extLst>
          </p:cNvPr>
          <p:cNvGraphicFramePr>
            <a:graphicFrameLocks noGrp="1"/>
          </p:cNvGraphicFramePr>
          <p:nvPr>
            <p:extLst>
              <p:ext uri="{D42A27DB-BD31-4B8C-83A1-F6EECF244321}">
                <p14:modId xmlns:p14="http://schemas.microsoft.com/office/powerpoint/2010/main" val="3433215811"/>
              </p:ext>
            </p:extLst>
          </p:nvPr>
        </p:nvGraphicFramePr>
        <p:xfrm>
          <a:off x="1167681" y="4240348"/>
          <a:ext cx="8432528" cy="2465256"/>
        </p:xfrm>
        <a:graphic>
          <a:graphicData uri="http://schemas.openxmlformats.org/drawingml/2006/table">
            <a:tbl>
              <a:tblPr firstRow="1" bandRow="1">
                <a:tableStyleId>{93296810-A885-4BE3-A3E7-6D5BEEA58F35}</a:tableStyleId>
              </a:tblPr>
              <a:tblGrid>
                <a:gridCol w="3515295">
                  <a:extLst>
                    <a:ext uri="{9D8B030D-6E8A-4147-A177-3AD203B41FA5}">
                      <a16:colId xmlns:a16="http://schemas.microsoft.com/office/drawing/2014/main" val="3773956017"/>
                    </a:ext>
                  </a:extLst>
                </a:gridCol>
                <a:gridCol w="3284376">
                  <a:extLst>
                    <a:ext uri="{9D8B030D-6E8A-4147-A177-3AD203B41FA5}">
                      <a16:colId xmlns:a16="http://schemas.microsoft.com/office/drawing/2014/main" val="1712210700"/>
                    </a:ext>
                  </a:extLst>
                </a:gridCol>
                <a:gridCol w="1632857">
                  <a:extLst>
                    <a:ext uri="{9D8B030D-6E8A-4147-A177-3AD203B41FA5}">
                      <a16:colId xmlns:a16="http://schemas.microsoft.com/office/drawing/2014/main" val="3937294236"/>
                    </a:ext>
                  </a:extLst>
                </a:gridCol>
              </a:tblGrid>
              <a:tr h="308157">
                <a:tc>
                  <a:txBody>
                    <a:bodyPr/>
                    <a:lstStyle/>
                    <a:p>
                      <a:pPr algn="ctr"/>
                      <a:r>
                        <a:rPr lang="en-US" sz="1200" dirty="0"/>
                        <a:t>Entity</a:t>
                      </a:r>
                    </a:p>
                  </a:txBody>
                  <a:tcPr/>
                </a:tc>
                <a:tc>
                  <a:txBody>
                    <a:bodyPr/>
                    <a:lstStyle/>
                    <a:p>
                      <a:pPr algn="ctr"/>
                      <a:r>
                        <a:rPr lang="en-US" sz="1200" dirty="0"/>
                        <a:t>Neighborhood</a:t>
                      </a:r>
                    </a:p>
                  </a:txBody>
                  <a:tcPr/>
                </a:tc>
                <a:tc>
                  <a:txBody>
                    <a:bodyPr/>
                    <a:lstStyle/>
                    <a:p>
                      <a:pPr algn="ctr"/>
                      <a:r>
                        <a:rPr lang="en-US" sz="1200" dirty="0"/>
                        <a:t>FY 2026 Actual YTD</a:t>
                      </a:r>
                    </a:p>
                  </a:txBody>
                  <a:tcPr/>
                </a:tc>
                <a:extLst>
                  <a:ext uri="{0D108BD9-81ED-4DB2-BD59-A6C34878D82A}">
                    <a16:rowId xmlns:a16="http://schemas.microsoft.com/office/drawing/2014/main" val="1626192240"/>
                  </a:ext>
                </a:extLst>
              </a:tr>
              <a:tr h="308157">
                <a:tc>
                  <a:txBody>
                    <a:bodyPr/>
                    <a:lstStyle/>
                    <a:p>
                      <a:r>
                        <a:rPr lang="en-US" sz="1200" b="0" dirty="0"/>
                        <a:t>Temple United Learning Center, Inc</a:t>
                      </a:r>
                      <a:endParaRPr lang="en-US" sz="1200" dirty="0"/>
                    </a:p>
                  </a:txBody>
                  <a:tcPr/>
                </a:tc>
                <a:tc>
                  <a:txBody>
                    <a:bodyPr/>
                    <a:lstStyle/>
                    <a:p>
                      <a:r>
                        <a:rPr lang="en-US" sz="1200" b="0" dirty="0"/>
                        <a:t>West Center City, Hilltop &amp; Little Italy</a:t>
                      </a:r>
                      <a:endParaRPr lang="en-US" sz="1200" dirty="0"/>
                    </a:p>
                  </a:txBody>
                  <a:tcPr/>
                </a:tc>
                <a:tc>
                  <a:txBody>
                    <a:bodyPr/>
                    <a:lstStyle/>
                    <a:p>
                      <a:pPr algn="ctr"/>
                      <a:r>
                        <a:rPr lang="en-US" sz="1200" b="0" dirty="0">
                          <a:solidFill>
                            <a:schemeClr val="tx1"/>
                          </a:solidFill>
                        </a:rPr>
                        <a:t>$321,000</a:t>
                      </a:r>
                      <a:endParaRPr lang="en-US" sz="1200" dirty="0">
                        <a:solidFill>
                          <a:schemeClr val="tx1"/>
                        </a:solidFill>
                      </a:endParaRPr>
                    </a:p>
                  </a:txBody>
                  <a:tcPr/>
                </a:tc>
                <a:extLst>
                  <a:ext uri="{0D108BD9-81ED-4DB2-BD59-A6C34878D82A}">
                    <a16:rowId xmlns:a16="http://schemas.microsoft.com/office/drawing/2014/main" val="1925036508"/>
                  </a:ext>
                </a:extLst>
              </a:tr>
              <a:tr h="308157">
                <a:tc>
                  <a:txBody>
                    <a:bodyPr/>
                    <a:lstStyle/>
                    <a:p>
                      <a:r>
                        <a:rPr lang="en-US" sz="1200" b="0" dirty="0"/>
                        <a:t>Community Empowerment Project, Inc </a:t>
                      </a:r>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Eastside &amp; 9th Ward Area</a:t>
                      </a:r>
                    </a:p>
                  </a:txBody>
                  <a:tcPr/>
                </a:tc>
                <a:tc>
                  <a:txBody>
                    <a:bodyPr/>
                    <a:lstStyle/>
                    <a:p>
                      <a:pPr algn="ctr"/>
                      <a:r>
                        <a:rPr lang="en-US" sz="1200" b="0" dirty="0">
                          <a:solidFill>
                            <a:schemeClr val="tx1"/>
                          </a:solidFill>
                        </a:rPr>
                        <a:t>$219,070 </a:t>
                      </a:r>
                      <a:endParaRPr lang="en-US" sz="1200" dirty="0">
                        <a:solidFill>
                          <a:schemeClr val="tx1"/>
                        </a:solidFill>
                      </a:endParaRPr>
                    </a:p>
                  </a:txBody>
                  <a:tcPr/>
                </a:tc>
                <a:extLst>
                  <a:ext uri="{0D108BD9-81ED-4DB2-BD59-A6C34878D82A}">
                    <a16:rowId xmlns:a16="http://schemas.microsoft.com/office/drawing/2014/main" val="3909670501"/>
                  </a:ext>
                </a:extLst>
              </a:tr>
              <a:tr h="308157">
                <a:tc>
                  <a:txBody>
                    <a:bodyPr/>
                    <a:lstStyle/>
                    <a:p>
                      <a:r>
                        <a:rPr lang="en-US" sz="1200" b="0" dirty="0"/>
                        <a:t>Wilmington Hope Commission </a:t>
                      </a:r>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Northeast </a:t>
                      </a:r>
                    </a:p>
                  </a:txBody>
                  <a:tcPr/>
                </a:tc>
                <a:tc>
                  <a:txBody>
                    <a:bodyPr/>
                    <a:lstStyle/>
                    <a:p>
                      <a:pPr algn="ctr"/>
                      <a:r>
                        <a:rPr lang="en-US" sz="1200" b="0" dirty="0">
                          <a:solidFill>
                            <a:schemeClr val="tx1"/>
                          </a:solidFill>
                        </a:rPr>
                        <a:t>$107,830 </a:t>
                      </a:r>
                      <a:endParaRPr lang="en-US" sz="1200" dirty="0">
                        <a:solidFill>
                          <a:schemeClr val="tx1"/>
                        </a:solidFill>
                      </a:endParaRPr>
                    </a:p>
                  </a:txBody>
                  <a:tcPr/>
                </a:tc>
                <a:extLst>
                  <a:ext uri="{0D108BD9-81ED-4DB2-BD59-A6C34878D82A}">
                    <a16:rowId xmlns:a16="http://schemas.microsoft.com/office/drawing/2014/main" val="3592615806"/>
                  </a:ext>
                </a:extLst>
              </a:tr>
              <a:tr h="308157">
                <a:tc>
                  <a:txBody>
                    <a:bodyPr/>
                    <a:lstStyle/>
                    <a:p>
                      <a:r>
                        <a:rPr lang="en-US" sz="1200" b="0" dirty="0"/>
                        <a:t>Rainbow of Grace Community Services, Inc. </a:t>
                      </a:r>
                      <a:endParaRPr lang="en-US" sz="1200" dirty="0"/>
                    </a:p>
                  </a:txBody>
                  <a:tcPr/>
                </a:tc>
                <a:tc>
                  <a:txBody>
                    <a:bodyPr/>
                    <a:lstStyle/>
                    <a:p>
                      <a:r>
                        <a:rPr lang="en-US" sz="1200" b="0" dirty="0"/>
                        <a:t>Browntown, Hedgeville &amp; Bayard Square</a:t>
                      </a:r>
                      <a:endParaRPr lang="en-US" sz="1200" dirty="0"/>
                    </a:p>
                  </a:txBody>
                  <a:tcPr/>
                </a:tc>
                <a:tc>
                  <a:txBody>
                    <a:bodyPr/>
                    <a:lstStyle/>
                    <a:p>
                      <a:pPr algn="ctr"/>
                      <a:r>
                        <a:rPr lang="en-US" sz="1200" b="0" dirty="0">
                          <a:solidFill>
                            <a:schemeClr val="tx1"/>
                          </a:solidFill>
                        </a:rPr>
                        <a:t>$157,610 </a:t>
                      </a:r>
                      <a:endParaRPr lang="en-US" sz="1200" dirty="0">
                        <a:solidFill>
                          <a:schemeClr val="tx1"/>
                        </a:solidFill>
                      </a:endParaRPr>
                    </a:p>
                  </a:txBody>
                  <a:tcPr/>
                </a:tc>
                <a:extLst>
                  <a:ext uri="{0D108BD9-81ED-4DB2-BD59-A6C34878D82A}">
                    <a16:rowId xmlns:a16="http://schemas.microsoft.com/office/drawing/2014/main" val="2035712280"/>
                  </a:ext>
                </a:extLst>
              </a:tr>
              <a:tr h="308157">
                <a:tc>
                  <a:txBody>
                    <a:bodyPr/>
                    <a:lstStyle/>
                    <a:p>
                      <a:r>
                        <a:rPr lang="en-US" sz="1200" b="0" dirty="0"/>
                        <a:t>Lawrence Consultant Group, LLC </a:t>
                      </a:r>
                      <a:endParaRPr lang="en-US" sz="1200" dirty="0"/>
                    </a:p>
                  </a:txBody>
                  <a:tcPr/>
                </a:tc>
                <a:tc>
                  <a:txBody>
                    <a:bodyPr/>
                    <a:lstStyle/>
                    <a:p>
                      <a:endParaRPr lang="en-US" sz="1200" dirty="0"/>
                    </a:p>
                  </a:txBody>
                  <a:tcPr/>
                </a:tc>
                <a:tc>
                  <a:txBody>
                    <a:bodyPr/>
                    <a:lstStyle/>
                    <a:p>
                      <a:pPr algn="ctr"/>
                      <a:r>
                        <a:rPr lang="en-US" sz="1200" b="0" dirty="0">
                          <a:solidFill>
                            <a:schemeClr val="tx1"/>
                          </a:solidFill>
                        </a:rPr>
                        <a:t>$41,184</a:t>
                      </a:r>
                      <a:endParaRPr lang="en-US" sz="1200" dirty="0">
                        <a:solidFill>
                          <a:schemeClr val="tx1"/>
                        </a:solidFill>
                      </a:endParaRPr>
                    </a:p>
                  </a:txBody>
                  <a:tcPr/>
                </a:tc>
                <a:extLst>
                  <a:ext uri="{0D108BD9-81ED-4DB2-BD59-A6C34878D82A}">
                    <a16:rowId xmlns:a16="http://schemas.microsoft.com/office/drawing/2014/main" val="3813137437"/>
                  </a:ext>
                </a:extLst>
              </a:tr>
              <a:tr h="308157">
                <a:tc>
                  <a:txBody>
                    <a:bodyPr/>
                    <a:lstStyle/>
                    <a:p>
                      <a:r>
                        <a:rPr lang="en-US" sz="1200" dirty="0"/>
                        <a:t>Administrative Fees (Payroll &amp; Tax Filing)</a:t>
                      </a:r>
                    </a:p>
                  </a:txBody>
                  <a:tcPr/>
                </a:tc>
                <a:tc>
                  <a:txBody>
                    <a:bodyPr/>
                    <a:lstStyle/>
                    <a:p>
                      <a:r>
                        <a:rPr lang="en-US" sz="1200" dirty="0"/>
                        <a:t>Jeter &amp; Company, LLC  for 4 organizations</a:t>
                      </a:r>
                    </a:p>
                  </a:txBody>
                  <a:tcPr/>
                </a:tc>
                <a:tc>
                  <a:txBody>
                    <a:bodyPr/>
                    <a:lstStyle/>
                    <a:p>
                      <a:pPr algn="ctr"/>
                      <a:r>
                        <a:rPr lang="en-US" sz="1200" dirty="0">
                          <a:solidFill>
                            <a:schemeClr val="tx1"/>
                          </a:solidFill>
                        </a:rPr>
                        <a:t>$13,970</a:t>
                      </a:r>
                    </a:p>
                  </a:txBody>
                  <a:tcPr/>
                </a:tc>
                <a:extLst>
                  <a:ext uri="{0D108BD9-81ED-4DB2-BD59-A6C34878D82A}">
                    <a16:rowId xmlns:a16="http://schemas.microsoft.com/office/drawing/2014/main" val="2338922000"/>
                  </a:ext>
                </a:extLst>
              </a:tr>
              <a:tr h="308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TOTAL</a:t>
                      </a:r>
                    </a:p>
                  </a:txBody>
                  <a:tcPr/>
                </a:tc>
                <a:tc>
                  <a:txBody>
                    <a:bodyPr/>
                    <a:lstStyle/>
                    <a:p>
                      <a:endParaRPr lang="en-US" sz="12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$860,664</a:t>
                      </a:r>
                    </a:p>
                  </a:txBody>
                  <a:tcPr/>
                </a:tc>
                <a:extLst>
                  <a:ext uri="{0D108BD9-81ED-4DB2-BD59-A6C34878D82A}">
                    <a16:rowId xmlns:a16="http://schemas.microsoft.com/office/drawing/2014/main" val="1943440311"/>
                  </a:ext>
                </a:extLst>
              </a:tr>
            </a:tbl>
          </a:graphicData>
        </a:graphic>
      </p:graphicFrame>
    </p:spTree>
    <p:extLst>
      <p:ext uri="{BB962C8B-B14F-4D97-AF65-F5344CB8AC3E}">
        <p14:creationId xmlns:p14="http://schemas.microsoft.com/office/powerpoint/2010/main" val="1251071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7E9E2-2720-A812-09F0-807A220290F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0138A4-4732-57C5-FB57-E4EDC778940E}"/>
              </a:ext>
            </a:extLst>
          </p:cNvPr>
          <p:cNvSpPr>
            <a:spLocks noGrp="1"/>
          </p:cNvSpPr>
          <p:nvPr>
            <p:ph sz="half" idx="2"/>
          </p:nvPr>
        </p:nvSpPr>
        <p:spPr>
          <a:xfrm>
            <a:off x="-4977" y="1811475"/>
            <a:ext cx="11205701" cy="4425279"/>
          </a:xfrm>
        </p:spPr>
        <p:txBody>
          <a:bodyPr>
            <a:normAutofit/>
          </a:bodyPr>
          <a:lstStyle/>
          <a:p>
            <a:pPr marL="0" indent="0">
              <a:lnSpc>
                <a:spcPct val="100000"/>
              </a:lnSpc>
              <a:spcAft>
                <a:spcPts val="600"/>
              </a:spcAft>
              <a:buNone/>
            </a:pPr>
            <a:r>
              <a:rPr lang="en-US" sz="2000" dirty="0"/>
              <a:t>e) Specify how non-federal activities funds are administered.</a:t>
            </a:r>
          </a:p>
          <a:p>
            <a:pPr marL="0" indent="0" algn="just">
              <a:lnSpc>
                <a:spcPct val="100000"/>
              </a:lnSpc>
              <a:spcAft>
                <a:spcPts val="600"/>
              </a:spcAft>
              <a:buClr>
                <a:schemeClr val="accent5"/>
              </a:buClr>
              <a:buNone/>
            </a:pPr>
            <a:r>
              <a:rPr lang="en-US" sz="2400" b="0" dirty="0"/>
              <a:t>The miscellaneous project line is used for various real estate activities including but not limited to, grass cutting, debris and snow removal, title searches, appraisals, testing and abatement of environmental contaminates, tree surgery and removal, property acquisitions, outside counsel legal services, down payment and settlement assistanc</a:t>
            </a:r>
            <a:r>
              <a:rPr lang="en-US" sz="2000" b="0" dirty="0"/>
              <a:t>e.</a:t>
            </a:r>
          </a:p>
          <a:p>
            <a:pPr marL="0" indent="0">
              <a:lnSpc>
                <a:spcPct val="100000"/>
              </a:lnSpc>
              <a:spcAft>
                <a:spcPts val="600"/>
              </a:spcAft>
              <a:buClr>
                <a:schemeClr val="accent5"/>
              </a:buClr>
              <a:buNone/>
            </a:pPr>
            <a:endParaRPr lang="en-US" sz="4000" b="0" dirty="0"/>
          </a:p>
        </p:txBody>
      </p:sp>
      <p:sp>
        <p:nvSpPr>
          <p:cNvPr id="3" name="Content Placeholder 2">
            <a:extLst>
              <a:ext uri="{FF2B5EF4-FFF2-40B4-BE49-F238E27FC236}">
                <a16:creationId xmlns:a16="http://schemas.microsoft.com/office/drawing/2014/main" id="{B8860866-A63E-31AD-23C9-910C871CFBD8}"/>
              </a:ext>
            </a:extLst>
          </p:cNvPr>
          <p:cNvSpPr>
            <a:spLocks noGrp="1"/>
          </p:cNvSpPr>
          <p:nvPr>
            <p:ph sz="half" idx="13"/>
          </p:nvPr>
        </p:nvSpPr>
        <p:spPr>
          <a:xfrm>
            <a:off x="280282" y="1248214"/>
            <a:ext cx="10122067" cy="393974"/>
          </a:xfrm>
        </p:spPr>
        <p:txBody>
          <a:bodyPr>
            <a:normAutofit lnSpcReduction="10000"/>
          </a:bodyPr>
          <a:lstStyle/>
          <a:p>
            <a:r>
              <a:rPr lang="en-US" sz="2400" dirty="0"/>
              <a:t>Question 8</a:t>
            </a:r>
          </a:p>
        </p:txBody>
      </p:sp>
    </p:spTree>
    <p:extLst>
      <p:ext uri="{BB962C8B-B14F-4D97-AF65-F5344CB8AC3E}">
        <p14:creationId xmlns:p14="http://schemas.microsoft.com/office/powerpoint/2010/main" val="3043347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537E9-0B26-4B8A-01F4-2BDAA72F971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9AEB78-1BDD-3367-6E8A-26988435F48D}"/>
              </a:ext>
            </a:extLst>
          </p:cNvPr>
          <p:cNvSpPr>
            <a:spLocks noGrp="1"/>
          </p:cNvSpPr>
          <p:nvPr>
            <p:ph sz="half" idx="13"/>
          </p:nvPr>
        </p:nvSpPr>
        <p:spPr>
          <a:xfrm>
            <a:off x="280282" y="1338781"/>
            <a:ext cx="10365347" cy="4399546"/>
          </a:xfrm>
        </p:spPr>
        <p:txBody>
          <a:bodyPr>
            <a:noAutofit/>
          </a:bodyPr>
          <a:lstStyle/>
          <a:p>
            <a:pPr algn="l"/>
            <a:r>
              <a:rPr lang="en-US" sz="2000" dirty="0"/>
              <a:t>Question 9 - Discuss mechanisms in place to ensure that Administrative Cost overruns from the CDBG Administrative Caps as it pertains to staffing will not create cost overruns to be charged to the General Fund.</a:t>
            </a:r>
          </a:p>
          <a:p>
            <a:pPr algn="l"/>
            <a:r>
              <a:rPr lang="en-US" sz="2000" b="0" dirty="0"/>
              <a:t>One Roof monthly reconciliation</a:t>
            </a:r>
          </a:p>
          <a:p>
            <a:r>
              <a:rPr lang="en-US" sz="2000" dirty="0"/>
              <a:t>a) Specify reallocation for Home Partnership Program that exceeded the budget $623K in FY25, and if any impact to FY26, and FY27 Proposed Budget.</a:t>
            </a:r>
          </a:p>
          <a:p>
            <a:r>
              <a:rPr lang="en-US" sz="2000" b="0" dirty="0"/>
              <a:t>REH does not believe the budget was exceeded; the report includes $623K budgeted of which $61, 708 has been expended.</a:t>
            </a:r>
          </a:p>
          <a:p>
            <a:pPr algn="l"/>
            <a:r>
              <a:rPr lang="en-US" sz="2000" dirty="0"/>
              <a:t>	</a:t>
            </a:r>
            <a:endParaRPr lang="en-US" sz="2000" b="0" i="0" u="none" strike="noStrike" baseline="0" dirty="0">
              <a:latin typeface="Times New Roman" panose="02020603050405020304" pitchFamily="18" charset="0"/>
            </a:endParaRPr>
          </a:p>
        </p:txBody>
      </p:sp>
    </p:spTree>
    <p:extLst>
      <p:ext uri="{BB962C8B-B14F-4D97-AF65-F5344CB8AC3E}">
        <p14:creationId xmlns:p14="http://schemas.microsoft.com/office/powerpoint/2010/main" val="3513597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CE865AA0-1831-C302-A953-C18A94F515A9}"/>
              </a:ext>
            </a:extLst>
          </p:cNvPr>
          <p:cNvSpPr>
            <a:spLocks noGrp="1"/>
          </p:cNvSpPr>
          <p:nvPr>
            <p:ph sz="half" idx="2"/>
          </p:nvPr>
        </p:nvSpPr>
        <p:spPr>
          <a:xfrm>
            <a:off x="147414" y="1156995"/>
            <a:ext cx="10889465" cy="5411756"/>
          </a:xfrm>
        </p:spPr>
        <p:txBody>
          <a:bodyPr>
            <a:normAutofit/>
          </a:bodyPr>
          <a:lstStyle/>
          <a:p>
            <a:pPr marL="0" indent="0" algn="just">
              <a:lnSpc>
                <a:spcPct val="100000"/>
              </a:lnSpc>
              <a:spcAft>
                <a:spcPts val="600"/>
              </a:spcAft>
              <a:buClr>
                <a:schemeClr val="accent5"/>
              </a:buClr>
              <a:buNone/>
            </a:pPr>
            <a:r>
              <a:rPr lang="en-US" sz="2000" dirty="0"/>
              <a:t>Question 10 - Discuss the planned use of $160K budgeted for consultants ($70K GF, $85K CDBG, $5K HOME).</a:t>
            </a:r>
          </a:p>
          <a:p>
            <a:pPr marL="457200" indent="-457200" algn="just">
              <a:lnSpc>
                <a:spcPct val="100000"/>
              </a:lnSpc>
              <a:spcAft>
                <a:spcPts val="600"/>
              </a:spcAft>
              <a:buFont typeface="+mj-lt"/>
              <a:buAutoNum type="alphaLcParenR"/>
            </a:pPr>
            <a:r>
              <a:rPr lang="en-US" sz="2000" dirty="0"/>
              <a:t>Specify vendor names.</a:t>
            </a:r>
          </a:p>
          <a:p>
            <a:pPr marL="457200" indent="-457200" algn="just">
              <a:lnSpc>
                <a:spcPct val="100000"/>
              </a:lnSpc>
              <a:spcAft>
                <a:spcPts val="600"/>
              </a:spcAft>
              <a:buFont typeface="+mj-lt"/>
              <a:buAutoNum type="alphaLcParenR"/>
            </a:pPr>
            <a:r>
              <a:rPr lang="en-US" sz="2000" dirty="0"/>
              <a:t>Specify if any DBE’s.</a:t>
            </a:r>
          </a:p>
          <a:p>
            <a:pPr marL="0" indent="0" algn="just">
              <a:lnSpc>
                <a:spcPct val="100000"/>
              </a:lnSpc>
              <a:spcAft>
                <a:spcPts val="600"/>
              </a:spcAft>
              <a:buClr>
                <a:schemeClr val="accent5"/>
              </a:buClr>
              <a:buNone/>
            </a:pPr>
            <a:r>
              <a:rPr lang="en-US" sz="2000" dirty="0"/>
              <a:t>a &amp; b) </a:t>
            </a:r>
            <a:r>
              <a:rPr lang="en-US" sz="2000" b="0" dirty="0"/>
              <a:t>Jeter &amp; Company, LLC (DBE) &amp; M&amp;L Associates.</a:t>
            </a:r>
            <a:endParaRPr lang="en-US" sz="2000" dirty="0"/>
          </a:p>
          <a:p>
            <a:pPr marL="0" indent="0" algn="just">
              <a:lnSpc>
                <a:spcPct val="100000"/>
              </a:lnSpc>
              <a:spcAft>
                <a:spcPts val="600"/>
              </a:spcAft>
              <a:buClr>
                <a:schemeClr val="accent5"/>
              </a:buClr>
              <a:buNone/>
            </a:pPr>
            <a:endParaRPr lang="en-US" sz="2000" b="0" dirty="0"/>
          </a:p>
          <a:p>
            <a:pPr marL="0" indent="0" algn="just">
              <a:lnSpc>
                <a:spcPct val="100000"/>
              </a:lnSpc>
              <a:spcAft>
                <a:spcPts val="600"/>
              </a:spcAft>
              <a:buClr>
                <a:schemeClr val="accent5"/>
              </a:buClr>
              <a:buNone/>
            </a:pPr>
            <a:endParaRPr lang="en-US" b="0" dirty="0"/>
          </a:p>
        </p:txBody>
      </p:sp>
    </p:spTree>
    <p:extLst>
      <p:ext uri="{BB962C8B-B14F-4D97-AF65-F5344CB8AC3E}">
        <p14:creationId xmlns:p14="http://schemas.microsoft.com/office/powerpoint/2010/main" val="2359103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lnSpcReduction="10000"/>
          </a:bodyPr>
          <a:lstStyle/>
          <a:p>
            <a:r>
              <a:rPr lang="en-US" dirty="0"/>
              <a:t>REH Organizational Chart </a:t>
            </a:r>
          </a:p>
        </p:txBody>
      </p:sp>
      <p:pic>
        <p:nvPicPr>
          <p:cNvPr id="7" name="Picture 6">
            <a:extLst>
              <a:ext uri="{FF2B5EF4-FFF2-40B4-BE49-F238E27FC236}">
                <a16:creationId xmlns:a16="http://schemas.microsoft.com/office/drawing/2014/main" id="{28F3C6B0-1CAC-CC39-6187-654DC33B8B09}"/>
              </a:ext>
            </a:extLst>
          </p:cNvPr>
          <p:cNvPicPr>
            <a:picLocks noChangeAspect="1"/>
          </p:cNvPicPr>
          <p:nvPr/>
        </p:nvPicPr>
        <p:blipFill>
          <a:blip r:embed="rId2"/>
          <a:stretch>
            <a:fillRect/>
          </a:stretch>
        </p:blipFill>
        <p:spPr>
          <a:xfrm>
            <a:off x="2267673" y="782015"/>
            <a:ext cx="9419136" cy="5499069"/>
          </a:xfrm>
          <a:prstGeom prst="rect">
            <a:avLst/>
          </a:prstGeom>
        </p:spPr>
      </p:pic>
      <p:pic>
        <p:nvPicPr>
          <p:cNvPr id="2" name="Picture 1">
            <a:extLst>
              <a:ext uri="{FF2B5EF4-FFF2-40B4-BE49-F238E27FC236}">
                <a16:creationId xmlns:a16="http://schemas.microsoft.com/office/drawing/2014/main" id="{DDCC59AF-A991-54D0-0F03-0D482C85A2A1}"/>
              </a:ext>
            </a:extLst>
          </p:cNvPr>
          <p:cNvPicPr>
            <a:picLocks noChangeAspect="1"/>
          </p:cNvPicPr>
          <p:nvPr/>
        </p:nvPicPr>
        <p:blipFill>
          <a:blip r:embed="rId3"/>
          <a:stretch>
            <a:fillRect/>
          </a:stretch>
        </p:blipFill>
        <p:spPr>
          <a:xfrm>
            <a:off x="7536305" y="1074594"/>
            <a:ext cx="914479" cy="914479"/>
          </a:xfrm>
          <a:prstGeom prst="rect">
            <a:avLst/>
          </a:prstGeom>
        </p:spPr>
      </p:pic>
    </p:spTree>
    <p:extLst>
      <p:ext uri="{BB962C8B-B14F-4D97-AF65-F5344CB8AC3E}">
        <p14:creationId xmlns:p14="http://schemas.microsoft.com/office/powerpoint/2010/main" val="7537813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9463</TotalTime>
  <Words>2845</Words>
  <Application>Microsoft Office PowerPoint</Application>
  <PresentationFormat>Widescreen</PresentationFormat>
  <Paragraphs>310</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Aptos</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Robert L. Weir</cp:lastModifiedBy>
  <cp:revision>171</cp:revision>
  <cp:lastPrinted>2026-04-23T18:16:49Z</cp:lastPrinted>
  <dcterms:created xsi:type="dcterms:W3CDTF">2023-02-09T18:35:57Z</dcterms:created>
  <dcterms:modified xsi:type="dcterms:W3CDTF">2026-04-27T19:06:18Z</dcterms:modified>
</cp:coreProperties>
</file>