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8"/>
  </p:notesMasterIdLst>
  <p:handoutMasterIdLst>
    <p:handoutMasterId r:id="rId39"/>
  </p:handoutMasterIdLst>
  <p:sldIdLst>
    <p:sldId id="400" r:id="rId5"/>
    <p:sldId id="416" r:id="rId6"/>
    <p:sldId id="417" r:id="rId7"/>
    <p:sldId id="482" r:id="rId8"/>
    <p:sldId id="418" r:id="rId9"/>
    <p:sldId id="419" r:id="rId10"/>
    <p:sldId id="420" r:id="rId11"/>
    <p:sldId id="441" r:id="rId12"/>
    <p:sldId id="443" r:id="rId13"/>
    <p:sldId id="494" r:id="rId14"/>
    <p:sldId id="452" r:id="rId15"/>
    <p:sldId id="485" r:id="rId16"/>
    <p:sldId id="477" r:id="rId17"/>
    <p:sldId id="459" r:id="rId18"/>
    <p:sldId id="461" r:id="rId19"/>
    <p:sldId id="476" r:id="rId20"/>
    <p:sldId id="462" r:id="rId21"/>
    <p:sldId id="493" r:id="rId22"/>
    <p:sldId id="460" r:id="rId23"/>
    <p:sldId id="456" r:id="rId24"/>
    <p:sldId id="458" r:id="rId25"/>
    <p:sldId id="475" r:id="rId26"/>
    <p:sldId id="465" r:id="rId27"/>
    <p:sldId id="435" r:id="rId28"/>
    <p:sldId id="495" r:id="rId29"/>
    <p:sldId id="492" r:id="rId30"/>
    <p:sldId id="489" r:id="rId31"/>
    <p:sldId id="498" r:id="rId32"/>
    <p:sldId id="488" r:id="rId33"/>
    <p:sldId id="474" r:id="rId34"/>
    <p:sldId id="472" r:id="rId35"/>
    <p:sldId id="423" r:id="rId36"/>
    <p:sldId id="381" r:id="rId37"/>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CE0B4"/>
    <a:srgbClr val="F0FEF4"/>
    <a:srgbClr val="CDFDDC"/>
    <a:srgbClr val="EFFA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2190" autoAdjust="0"/>
  </p:normalViewPr>
  <p:slideViewPr>
    <p:cSldViewPr snapToGrid="0">
      <p:cViewPr>
        <p:scale>
          <a:sx n="100" d="100"/>
          <a:sy n="100" d="100"/>
        </p:scale>
        <p:origin x="153" y="36"/>
      </p:cViewPr>
      <p:guideLst/>
    </p:cSldViewPr>
  </p:slideViewPr>
  <p:notesTextViewPr>
    <p:cViewPr>
      <p:scale>
        <a:sx n="1" d="1"/>
        <a:sy n="1" d="1"/>
      </p:scale>
      <p:origin x="0" y="0"/>
    </p:cViewPr>
  </p:notesTextViewPr>
  <p:sorterViewPr>
    <p:cViewPr>
      <p:scale>
        <a:sx n="100" d="100"/>
        <a:sy n="100" d="100"/>
      </p:scale>
      <p:origin x="0" y="-5517"/>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handoutMaster" Target="handoutMasters/handout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ny Bourjolly Smith" userId="4ebc47a3b5ea933f" providerId="LiveId" clId="{C7CB388C-C8F2-4530-B273-AC4480879DCE}"/>
    <pc:docChg chg="modSld">
      <pc:chgData name="Dany Bourjolly Smith" userId="4ebc47a3b5ea933f" providerId="LiveId" clId="{C7CB388C-C8F2-4530-B273-AC4480879DCE}" dt="2026-04-22T17:16:16.119" v="4" actId="20577"/>
      <pc:docMkLst>
        <pc:docMk/>
      </pc:docMkLst>
      <pc:sldChg chg="modSp mod">
        <pc:chgData name="Dany Bourjolly Smith" userId="4ebc47a3b5ea933f" providerId="LiveId" clId="{C7CB388C-C8F2-4530-B273-AC4480879DCE}" dt="2026-04-22T17:16:16.119" v="4" actId="20577"/>
        <pc:sldMkLst>
          <pc:docMk/>
          <pc:sldMk cId="1751153078" sldId="494"/>
        </pc:sldMkLst>
        <pc:spChg chg="mod">
          <ac:chgData name="Dany Bourjolly Smith" userId="4ebc47a3b5ea933f" providerId="LiveId" clId="{C7CB388C-C8F2-4530-B273-AC4480879DCE}" dt="2026-04-22T17:16:16.119" v="4" actId="20577"/>
          <ac:spMkLst>
            <pc:docMk/>
            <pc:sldMk cId="1751153078" sldId="494"/>
            <ac:spMk id="5" creationId="{947DB84B-F66D-607C-C857-64E786F68CE5}"/>
          </ac:spMkLst>
        </pc:spChg>
      </pc:sldChg>
    </pc:docChg>
  </pc:docChgLst>
</pc:chgInfo>
</file>

<file path=ppt/diagrams/_rels/data1.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diagrams/_rels/data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jpeg"/><Relationship Id="rId1" Type="http://schemas.openxmlformats.org/officeDocument/2006/relationships/image" Target="../media/image27.png"/><Relationship Id="rId4" Type="http://schemas.openxmlformats.org/officeDocument/2006/relationships/image" Target="../media/image30.png"/></Relationships>
</file>

<file path=ppt/diagrams/_rels/drawing1.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diagrams/_rels/drawing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jpeg"/><Relationship Id="rId1" Type="http://schemas.openxmlformats.org/officeDocument/2006/relationships/image" Target="../media/image27.png"/><Relationship Id="rId4" Type="http://schemas.openxmlformats.org/officeDocument/2006/relationships/image" Target="../media/image30.png"/></Relationships>
</file>

<file path=ppt/diagrams/colors1.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D126669-2C12-4CAB-9FA5-1C2D924A9EF5}" type="doc">
      <dgm:prSet loTypeId="urn:microsoft.com/office/officeart/2018/2/layout/IconLabelDescriptionList" loCatId="icon" qsTypeId="urn:microsoft.com/office/officeart/2005/8/quickstyle/simple1" qsCatId="simple" csTypeId="urn:microsoft.com/office/officeart/2005/8/colors/accent6_2" csCatId="accent6" phldr="1"/>
      <dgm:spPr/>
      <dgm:t>
        <a:bodyPr/>
        <a:lstStyle/>
        <a:p>
          <a:endParaRPr lang="en-US"/>
        </a:p>
      </dgm:t>
    </dgm:pt>
    <dgm:pt modelId="{1FA45811-749F-4BFC-BD5B-178228286593}">
      <dgm:prSet/>
      <dgm:spPr/>
      <dgm:t>
        <a:bodyPr/>
        <a:lstStyle/>
        <a:p>
          <a:pPr>
            <a:lnSpc>
              <a:spcPct val="100000"/>
            </a:lnSpc>
            <a:defRPr b="1"/>
          </a:pPr>
          <a:r>
            <a:rPr lang="en-US" u="sng" dirty="0"/>
            <a:t>Governance</a:t>
          </a:r>
          <a:endParaRPr lang="en-US" dirty="0"/>
        </a:p>
      </dgm:t>
    </dgm:pt>
    <dgm:pt modelId="{5E5CF7DA-8388-4E18-8C24-6F0D4C9CAA16}" type="parTrans" cxnId="{1713B2D1-CD6F-4867-BF92-7EE9DE08CA4E}">
      <dgm:prSet/>
      <dgm:spPr/>
      <dgm:t>
        <a:bodyPr/>
        <a:lstStyle/>
        <a:p>
          <a:endParaRPr lang="en-US"/>
        </a:p>
      </dgm:t>
    </dgm:pt>
    <dgm:pt modelId="{20F257A0-0D8D-4DE2-BE02-F4ED66472CE1}" type="sibTrans" cxnId="{1713B2D1-CD6F-4867-BF92-7EE9DE08CA4E}">
      <dgm:prSet phldrT="01" phldr="0"/>
      <dgm:spPr/>
      <dgm:t>
        <a:bodyPr/>
        <a:lstStyle/>
        <a:p>
          <a:endParaRPr lang="en-US"/>
        </a:p>
      </dgm:t>
    </dgm:pt>
    <dgm:pt modelId="{E1697798-86F6-46E8-BB4B-244E0924A88C}">
      <dgm:prSet custT="1"/>
      <dgm:spPr/>
      <dgm:t>
        <a:bodyPr/>
        <a:lstStyle/>
        <a:p>
          <a:pPr>
            <a:lnSpc>
              <a:spcPct val="100000"/>
            </a:lnSpc>
          </a:pPr>
          <a:r>
            <a:rPr lang="en-US" sz="1600" b="1" dirty="0"/>
            <a:t>A strong culture of integrity, compliance, and financial stewardship.</a:t>
          </a:r>
          <a:endParaRPr lang="en-US" sz="1600" dirty="0"/>
        </a:p>
      </dgm:t>
    </dgm:pt>
    <dgm:pt modelId="{A9CD862D-C519-4A27-88AB-7046E1BDC5B3}" type="parTrans" cxnId="{48281C1F-5077-495A-8E5D-552C53DFB11C}">
      <dgm:prSet/>
      <dgm:spPr/>
      <dgm:t>
        <a:bodyPr/>
        <a:lstStyle/>
        <a:p>
          <a:endParaRPr lang="en-US"/>
        </a:p>
      </dgm:t>
    </dgm:pt>
    <dgm:pt modelId="{37DAA1E5-0098-46AF-8791-906758B9BC87}" type="sibTrans" cxnId="{48281C1F-5077-495A-8E5D-552C53DFB11C}">
      <dgm:prSet/>
      <dgm:spPr/>
      <dgm:t>
        <a:bodyPr/>
        <a:lstStyle/>
        <a:p>
          <a:endParaRPr lang="en-US"/>
        </a:p>
      </dgm:t>
    </dgm:pt>
    <dgm:pt modelId="{6F4A04D8-A9E1-4C43-B273-FA9AD418A482}">
      <dgm:prSet/>
      <dgm:spPr/>
      <dgm:t>
        <a:bodyPr/>
        <a:lstStyle/>
        <a:p>
          <a:pPr>
            <a:lnSpc>
              <a:spcPct val="100000"/>
            </a:lnSpc>
            <a:defRPr b="1"/>
          </a:pPr>
          <a:r>
            <a:rPr lang="en-US" u="sng" dirty="0"/>
            <a:t>Modernization</a:t>
          </a:r>
          <a:endParaRPr lang="en-US" dirty="0"/>
        </a:p>
      </dgm:t>
    </dgm:pt>
    <dgm:pt modelId="{A6039A4B-96E2-41C6-AF77-17060C127311}" type="parTrans" cxnId="{8384A150-5821-4408-97A2-133C3341B8A8}">
      <dgm:prSet/>
      <dgm:spPr/>
      <dgm:t>
        <a:bodyPr/>
        <a:lstStyle/>
        <a:p>
          <a:endParaRPr lang="en-US"/>
        </a:p>
      </dgm:t>
    </dgm:pt>
    <dgm:pt modelId="{3D001942-D56D-4C8D-8725-82EA9E9644D2}" type="sibTrans" cxnId="{8384A150-5821-4408-97A2-133C3341B8A8}">
      <dgm:prSet phldrT="02" phldr="0"/>
      <dgm:spPr/>
      <dgm:t>
        <a:bodyPr/>
        <a:lstStyle/>
        <a:p>
          <a:endParaRPr lang="en-US"/>
        </a:p>
      </dgm:t>
    </dgm:pt>
    <dgm:pt modelId="{B36C2E66-1F27-47BD-A4C4-3893EFC49BFF}">
      <dgm:prSet custT="1"/>
      <dgm:spPr/>
      <dgm:t>
        <a:bodyPr/>
        <a:lstStyle/>
        <a:p>
          <a:pPr>
            <a:lnSpc>
              <a:spcPct val="100000"/>
            </a:lnSpc>
          </a:pPr>
          <a:r>
            <a:rPr lang="en-US" sz="1600" b="1" dirty="0"/>
            <a:t>Enhancing facilities, updating internal policies, and refining investment strategies. </a:t>
          </a:r>
        </a:p>
      </dgm:t>
    </dgm:pt>
    <dgm:pt modelId="{B66F4787-B369-4035-91DA-C11CC8DD1A06}" type="parTrans" cxnId="{41C8AFA6-02F1-47D1-BD92-BEA286085270}">
      <dgm:prSet/>
      <dgm:spPr/>
      <dgm:t>
        <a:bodyPr/>
        <a:lstStyle/>
        <a:p>
          <a:endParaRPr lang="en-US"/>
        </a:p>
      </dgm:t>
    </dgm:pt>
    <dgm:pt modelId="{ABE28482-11E3-4077-BDA4-9AD202C22D6C}" type="sibTrans" cxnId="{41C8AFA6-02F1-47D1-BD92-BEA286085270}">
      <dgm:prSet/>
      <dgm:spPr/>
      <dgm:t>
        <a:bodyPr/>
        <a:lstStyle/>
        <a:p>
          <a:endParaRPr lang="en-US"/>
        </a:p>
      </dgm:t>
    </dgm:pt>
    <dgm:pt modelId="{256CF833-7323-4977-9BB0-0F444863817F}">
      <dgm:prSet/>
      <dgm:spPr/>
      <dgm:t>
        <a:bodyPr/>
        <a:lstStyle/>
        <a:p>
          <a:pPr>
            <a:lnSpc>
              <a:spcPct val="100000"/>
            </a:lnSpc>
            <a:defRPr b="1"/>
          </a:pPr>
          <a:r>
            <a:rPr lang="en-US" u="sng" dirty="0"/>
            <a:t>Efficiency</a:t>
          </a:r>
          <a:endParaRPr lang="en-US" dirty="0"/>
        </a:p>
      </dgm:t>
    </dgm:pt>
    <dgm:pt modelId="{0B3AF98D-E9C3-457A-AD36-D233F95E1FAD}" type="parTrans" cxnId="{F06CA477-8E15-4A6E-AD9C-56A6CF5806E6}">
      <dgm:prSet/>
      <dgm:spPr/>
      <dgm:t>
        <a:bodyPr/>
        <a:lstStyle/>
        <a:p>
          <a:endParaRPr lang="en-US"/>
        </a:p>
      </dgm:t>
    </dgm:pt>
    <dgm:pt modelId="{36A95414-A12B-466C-8E86-DFA0D0281928}" type="sibTrans" cxnId="{F06CA477-8E15-4A6E-AD9C-56A6CF5806E6}">
      <dgm:prSet phldrT="03" phldr="0"/>
      <dgm:spPr/>
      <dgm:t>
        <a:bodyPr/>
        <a:lstStyle/>
        <a:p>
          <a:endParaRPr lang="en-US"/>
        </a:p>
      </dgm:t>
    </dgm:pt>
    <dgm:pt modelId="{B3DEDEC7-7D77-4BE8-82D3-B4C571A0D99E}">
      <dgm:prSet custT="1"/>
      <dgm:spPr/>
      <dgm:t>
        <a:bodyPr/>
        <a:lstStyle/>
        <a:p>
          <a:pPr>
            <a:lnSpc>
              <a:spcPct val="100000"/>
            </a:lnSpc>
          </a:pPr>
          <a:r>
            <a:rPr lang="en-US" sz="1600" b="1" dirty="0"/>
            <a:t>Continuous evaluation and optimization of processes, procedures, and resource alignment. </a:t>
          </a:r>
        </a:p>
      </dgm:t>
    </dgm:pt>
    <dgm:pt modelId="{A45B3B7E-7703-4ADF-856C-12888906DF80}" type="parTrans" cxnId="{7328FAA5-0DC7-49FE-BC34-6389A6F294F8}">
      <dgm:prSet/>
      <dgm:spPr/>
      <dgm:t>
        <a:bodyPr/>
        <a:lstStyle/>
        <a:p>
          <a:endParaRPr lang="en-US"/>
        </a:p>
      </dgm:t>
    </dgm:pt>
    <dgm:pt modelId="{7F53504F-44D1-4160-BF4C-1C460C7EDBBB}" type="sibTrans" cxnId="{7328FAA5-0DC7-49FE-BC34-6389A6F294F8}">
      <dgm:prSet/>
      <dgm:spPr/>
      <dgm:t>
        <a:bodyPr/>
        <a:lstStyle/>
        <a:p>
          <a:endParaRPr lang="en-US"/>
        </a:p>
      </dgm:t>
    </dgm:pt>
    <dgm:pt modelId="{D516D4DE-106A-4320-B978-61BCDAED86A4}">
      <dgm:prSet/>
      <dgm:spPr/>
      <dgm:t>
        <a:bodyPr/>
        <a:lstStyle/>
        <a:p>
          <a:pPr>
            <a:lnSpc>
              <a:spcPct val="100000"/>
            </a:lnSpc>
            <a:defRPr b="1"/>
          </a:pPr>
          <a:r>
            <a:rPr lang="en-US" u="sng" dirty="0"/>
            <a:t>Outreach </a:t>
          </a:r>
          <a:endParaRPr lang="en-US" dirty="0"/>
        </a:p>
      </dgm:t>
    </dgm:pt>
    <dgm:pt modelId="{C34F0A82-B783-4EF4-A968-909B3303892D}" type="parTrans" cxnId="{CED0254B-D414-4A05-9108-55D7C8911577}">
      <dgm:prSet/>
      <dgm:spPr/>
      <dgm:t>
        <a:bodyPr/>
        <a:lstStyle/>
        <a:p>
          <a:endParaRPr lang="en-US"/>
        </a:p>
      </dgm:t>
    </dgm:pt>
    <dgm:pt modelId="{3AE6E362-2E88-41FE-8D15-BDB682F5CA6A}" type="sibTrans" cxnId="{CED0254B-D414-4A05-9108-55D7C8911577}">
      <dgm:prSet phldrT="04" phldr="0"/>
      <dgm:spPr/>
      <dgm:t>
        <a:bodyPr/>
        <a:lstStyle/>
        <a:p>
          <a:endParaRPr lang="en-US"/>
        </a:p>
      </dgm:t>
    </dgm:pt>
    <dgm:pt modelId="{64DBE75E-35F5-4EA6-9A4E-5272822A3338}">
      <dgm:prSet custT="1"/>
      <dgm:spPr/>
      <dgm:t>
        <a:bodyPr/>
        <a:lstStyle/>
        <a:p>
          <a:pPr>
            <a:lnSpc>
              <a:spcPct val="100000"/>
            </a:lnSpc>
          </a:pPr>
          <a:r>
            <a:rPr lang="en-US" sz="1600" b="1" dirty="0"/>
            <a:t>Expand social, cultural, and financial empowerment initiatives for employees, retirees, and the Wilmington community.</a:t>
          </a:r>
          <a:endParaRPr lang="en-US" sz="1600" dirty="0"/>
        </a:p>
      </dgm:t>
    </dgm:pt>
    <dgm:pt modelId="{81E8E94B-7470-4C5B-A4B8-BF23FE478C29}" type="parTrans" cxnId="{6BF0EB47-AE79-419D-9F57-0F094BB2D12B}">
      <dgm:prSet/>
      <dgm:spPr/>
      <dgm:t>
        <a:bodyPr/>
        <a:lstStyle/>
        <a:p>
          <a:endParaRPr lang="en-US"/>
        </a:p>
      </dgm:t>
    </dgm:pt>
    <dgm:pt modelId="{8910D840-1483-4276-AFA2-C0ECB55AB2B7}" type="sibTrans" cxnId="{6BF0EB47-AE79-419D-9F57-0F094BB2D12B}">
      <dgm:prSet/>
      <dgm:spPr/>
      <dgm:t>
        <a:bodyPr/>
        <a:lstStyle/>
        <a:p>
          <a:endParaRPr lang="en-US"/>
        </a:p>
      </dgm:t>
    </dgm:pt>
    <dgm:pt modelId="{B997AAC5-D585-44F3-AE39-D555FFF9434E}">
      <dgm:prSet custT="1"/>
      <dgm:spPr/>
      <dgm:t>
        <a:bodyPr/>
        <a:lstStyle/>
        <a:p>
          <a:pPr>
            <a:lnSpc>
              <a:spcPct val="100000"/>
            </a:lnSpc>
          </a:pPr>
          <a:endParaRPr lang="en-US" sz="1600" dirty="0"/>
        </a:p>
      </dgm:t>
    </dgm:pt>
    <dgm:pt modelId="{645945D0-CFF7-4BB3-B1F9-8B76D311B818}" type="parTrans" cxnId="{8D8B77FC-FF02-4A17-8050-304FE6E90AE6}">
      <dgm:prSet/>
      <dgm:spPr/>
      <dgm:t>
        <a:bodyPr/>
        <a:lstStyle/>
        <a:p>
          <a:endParaRPr lang="en-US"/>
        </a:p>
      </dgm:t>
    </dgm:pt>
    <dgm:pt modelId="{AB4118F8-D6B3-49DA-975B-6C166797A29E}" type="sibTrans" cxnId="{8D8B77FC-FF02-4A17-8050-304FE6E90AE6}">
      <dgm:prSet/>
      <dgm:spPr/>
      <dgm:t>
        <a:bodyPr/>
        <a:lstStyle/>
        <a:p>
          <a:endParaRPr lang="en-US"/>
        </a:p>
      </dgm:t>
    </dgm:pt>
    <dgm:pt modelId="{D879C2C7-517C-4212-9ECE-A59FC85789E6}" type="pres">
      <dgm:prSet presAssocID="{BD126669-2C12-4CAB-9FA5-1C2D924A9EF5}" presName="root" presStyleCnt="0">
        <dgm:presLayoutVars>
          <dgm:dir/>
          <dgm:resizeHandles val="exact"/>
        </dgm:presLayoutVars>
      </dgm:prSet>
      <dgm:spPr/>
    </dgm:pt>
    <dgm:pt modelId="{90D405A7-AED2-4C3B-A3D9-EE6C7A8861FC}" type="pres">
      <dgm:prSet presAssocID="{1FA45811-749F-4BFC-BD5B-178228286593}" presName="compNode" presStyleCnt="0"/>
      <dgm:spPr/>
    </dgm:pt>
    <dgm:pt modelId="{15E6C308-FE80-46EA-968D-C59DEFCADEC1}" type="pres">
      <dgm:prSet presAssocID="{1FA45811-749F-4BFC-BD5B-178228286593}"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Meeting"/>
        </a:ext>
      </dgm:extLst>
    </dgm:pt>
    <dgm:pt modelId="{6F9F0484-9D3D-48A3-BC0E-8321E4E005E8}" type="pres">
      <dgm:prSet presAssocID="{1FA45811-749F-4BFC-BD5B-178228286593}" presName="iconSpace" presStyleCnt="0"/>
      <dgm:spPr/>
    </dgm:pt>
    <dgm:pt modelId="{A6D7BACF-803E-477E-ABA8-3138ABF860C5}" type="pres">
      <dgm:prSet presAssocID="{1FA45811-749F-4BFC-BD5B-178228286593}" presName="parTx" presStyleLbl="revTx" presStyleIdx="0" presStyleCnt="8">
        <dgm:presLayoutVars>
          <dgm:chMax val="0"/>
          <dgm:chPref val="0"/>
        </dgm:presLayoutVars>
      </dgm:prSet>
      <dgm:spPr/>
    </dgm:pt>
    <dgm:pt modelId="{A4208C34-7E4F-4419-BA8C-8ED4C687405D}" type="pres">
      <dgm:prSet presAssocID="{1FA45811-749F-4BFC-BD5B-178228286593}" presName="txSpace" presStyleCnt="0"/>
      <dgm:spPr/>
    </dgm:pt>
    <dgm:pt modelId="{4BBEADCB-736D-46AB-8599-FCB69A5648C6}" type="pres">
      <dgm:prSet presAssocID="{1FA45811-749F-4BFC-BD5B-178228286593}" presName="desTx" presStyleLbl="revTx" presStyleIdx="1" presStyleCnt="8">
        <dgm:presLayoutVars/>
      </dgm:prSet>
      <dgm:spPr/>
    </dgm:pt>
    <dgm:pt modelId="{D97B079C-B6EF-43FA-9377-7F9B0D10D607}" type="pres">
      <dgm:prSet presAssocID="{20F257A0-0D8D-4DE2-BE02-F4ED66472CE1}" presName="sibTrans" presStyleCnt="0"/>
      <dgm:spPr/>
    </dgm:pt>
    <dgm:pt modelId="{8D344335-DAF2-4B39-AD7A-1EA5038B6D9E}" type="pres">
      <dgm:prSet presAssocID="{6F4A04D8-A9E1-4C43-B273-FA9AD418A482}" presName="compNode" presStyleCnt="0"/>
      <dgm:spPr/>
    </dgm:pt>
    <dgm:pt modelId="{A12A652D-8266-419F-9324-44C6C48352FD}" type="pres">
      <dgm:prSet presAssocID="{6F4A04D8-A9E1-4C43-B273-FA9AD418A482}"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Bank"/>
        </a:ext>
      </dgm:extLst>
    </dgm:pt>
    <dgm:pt modelId="{65156048-BB96-439C-AC13-AEDA1DECC615}" type="pres">
      <dgm:prSet presAssocID="{6F4A04D8-A9E1-4C43-B273-FA9AD418A482}" presName="iconSpace" presStyleCnt="0"/>
      <dgm:spPr/>
    </dgm:pt>
    <dgm:pt modelId="{77763190-0AC3-4CE5-AA12-7BDF25426E7E}" type="pres">
      <dgm:prSet presAssocID="{6F4A04D8-A9E1-4C43-B273-FA9AD418A482}" presName="parTx" presStyleLbl="revTx" presStyleIdx="2" presStyleCnt="8">
        <dgm:presLayoutVars>
          <dgm:chMax val="0"/>
          <dgm:chPref val="0"/>
        </dgm:presLayoutVars>
      </dgm:prSet>
      <dgm:spPr/>
    </dgm:pt>
    <dgm:pt modelId="{61AD3E92-30A1-468E-BB6D-120111DD161F}" type="pres">
      <dgm:prSet presAssocID="{6F4A04D8-A9E1-4C43-B273-FA9AD418A482}" presName="txSpace" presStyleCnt="0"/>
      <dgm:spPr/>
    </dgm:pt>
    <dgm:pt modelId="{62C17E0D-8E9A-44C9-8E2B-9C85B5C745E0}" type="pres">
      <dgm:prSet presAssocID="{6F4A04D8-A9E1-4C43-B273-FA9AD418A482}" presName="desTx" presStyleLbl="revTx" presStyleIdx="3" presStyleCnt="8">
        <dgm:presLayoutVars/>
      </dgm:prSet>
      <dgm:spPr/>
    </dgm:pt>
    <dgm:pt modelId="{84BE9912-C473-4F7A-A474-2DC285891B66}" type="pres">
      <dgm:prSet presAssocID="{3D001942-D56D-4C8D-8725-82EA9E9644D2}" presName="sibTrans" presStyleCnt="0"/>
      <dgm:spPr/>
    </dgm:pt>
    <dgm:pt modelId="{782DA810-E578-49C8-9E27-14C8558E9E92}" type="pres">
      <dgm:prSet presAssocID="{256CF833-7323-4977-9BB0-0F444863817F}" presName="compNode" presStyleCnt="0"/>
      <dgm:spPr/>
    </dgm:pt>
    <dgm:pt modelId="{5085B384-9DD9-475B-89C1-B40EA56FD9BA}" type="pres">
      <dgm:prSet presAssocID="{256CF833-7323-4977-9BB0-0F444863817F}"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Money"/>
        </a:ext>
      </dgm:extLst>
    </dgm:pt>
    <dgm:pt modelId="{34CCABD5-1114-4AC0-BF80-67EE357385A9}" type="pres">
      <dgm:prSet presAssocID="{256CF833-7323-4977-9BB0-0F444863817F}" presName="iconSpace" presStyleCnt="0"/>
      <dgm:spPr/>
    </dgm:pt>
    <dgm:pt modelId="{CDEECD4C-6E92-4EB6-B4DE-892E71766838}" type="pres">
      <dgm:prSet presAssocID="{256CF833-7323-4977-9BB0-0F444863817F}" presName="parTx" presStyleLbl="revTx" presStyleIdx="4" presStyleCnt="8">
        <dgm:presLayoutVars>
          <dgm:chMax val="0"/>
          <dgm:chPref val="0"/>
        </dgm:presLayoutVars>
      </dgm:prSet>
      <dgm:spPr/>
    </dgm:pt>
    <dgm:pt modelId="{2AB4DC2E-BEB2-4B06-9F46-8816F5BD5F19}" type="pres">
      <dgm:prSet presAssocID="{256CF833-7323-4977-9BB0-0F444863817F}" presName="txSpace" presStyleCnt="0"/>
      <dgm:spPr/>
    </dgm:pt>
    <dgm:pt modelId="{777C5D71-730F-46EE-8BED-570EEA46CE97}" type="pres">
      <dgm:prSet presAssocID="{256CF833-7323-4977-9BB0-0F444863817F}" presName="desTx" presStyleLbl="revTx" presStyleIdx="5" presStyleCnt="8">
        <dgm:presLayoutVars/>
      </dgm:prSet>
      <dgm:spPr/>
    </dgm:pt>
    <dgm:pt modelId="{B42A3D43-1FCA-4194-8489-44967E38D6D4}" type="pres">
      <dgm:prSet presAssocID="{36A95414-A12B-466C-8E86-DFA0D0281928}" presName="sibTrans" presStyleCnt="0"/>
      <dgm:spPr/>
    </dgm:pt>
    <dgm:pt modelId="{15D6EA17-A5AE-4C72-AE93-DEB319148F26}" type="pres">
      <dgm:prSet presAssocID="{D516D4DE-106A-4320-B978-61BCDAED86A4}" presName="compNode" presStyleCnt="0"/>
      <dgm:spPr/>
    </dgm:pt>
    <dgm:pt modelId="{39B6914E-766B-4D64-AA03-159589723B94}" type="pres">
      <dgm:prSet presAssocID="{D516D4DE-106A-4320-B978-61BCDAED86A4}"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Business Growth"/>
        </a:ext>
      </dgm:extLst>
    </dgm:pt>
    <dgm:pt modelId="{F174B837-ECCE-451F-9BA3-4D77F9DDDDC7}" type="pres">
      <dgm:prSet presAssocID="{D516D4DE-106A-4320-B978-61BCDAED86A4}" presName="iconSpace" presStyleCnt="0"/>
      <dgm:spPr/>
    </dgm:pt>
    <dgm:pt modelId="{30B87C50-5679-4A95-A07F-FD706DB83221}" type="pres">
      <dgm:prSet presAssocID="{D516D4DE-106A-4320-B978-61BCDAED86A4}" presName="parTx" presStyleLbl="revTx" presStyleIdx="6" presStyleCnt="8">
        <dgm:presLayoutVars>
          <dgm:chMax val="0"/>
          <dgm:chPref val="0"/>
        </dgm:presLayoutVars>
      </dgm:prSet>
      <dgm:spPr/>
    </dgm:pt>
    <dgm:pt modelId="{E635F967-49F2-410A-804E-73EC215DABE6}" type="pres">
      <dgm:prSet presAssocID="{D516D4DE-106A-4320-B978-61BCDAED86A4}" presName="txSpace" presStyleCnt="0"/>
      <dgm:spPr/>
    </dgm:pt>
    <dgm:pt modelId="{C0700038-2F21-4377-A7CE-6A45D98C518C}" type="pres">
      <dgm:prSet presAssocID="{D516D4DE-106A-4320-B978-61BCDAED86A4}" presName="desTx" presStyleLbl="revTx" presStyleIdx="7" presStyleCnt="8">
        <dgm:presLayoutVars/>
      </dgm:prSet>
      <dgm:spPr/>
    </dgm:pt>
  </dgm:ptLst>
  <dgm:cxnLst>
    <dgm:cxn modelId="{B1B35D17-A3DF-4CB6-B734-690B50F27780}" type="presOf" srcId="{D516D4DE-106A-4320-B978-61BCDAED86A4}" destId="{30B87C50-5679-4A95-A07F-FD706DB83221}" srcOrd="0" destOrd="0" presId="urn:microsoft.com/office/officeart/2018/2/layout/IconLabelDescriptionList"/>
    <dgm:cxn modelId="{B389821A-6A9C-4CDC-865B-84445E20CFBD}" type="presOf" srcId="{BD126669-2C12-4CAB-9FA5-1C2D924A9EF5}" destId="{D879C2C7-517C-4212-9ECE-A59FC85789E6}" srcOrd="0" destOrd="0" presId="urn:microsoft.com/office/officeart/2018/2/layout/IconLabelDescriptionList"/>
    <dgm:cxn modelId="{9BD9CD1A-F5EF-45A2-BFEB-9403918340E7}" type="presOf" srcId="{64DBE75E-35F5-4EA6-9A4E-5272822A3338}" destId="{C0700038-2F21-4377-A7CE-6A45D98C518C}" srcOrd="0" destOrd="0" presId="urn:microsoft.com/office/officeart/2018/2/layout/IconLabelDescriptionList"/>
    <dgm:cxn modelId="{48281C1F-5077-495A-8E5D-552C53DFB11C}" srcId="{1FA45811-749F-4BFC-BD5B-178228286593}" destId="{E1697798-86F6-46E8-BB4B-244E0924A88C}" srcOrd="0" destOrd="0" parTransId="{A9CD862D-C519-4A27-88AB-7046E1BDC5B3}" sibTransId="{37DAA1E5-0098-46AF-8791-906758B9BC87}"/>
    <dgm:cxn modelId="{DF955322-6D03-4270-BD58-50E7A52325C8}" type="presOf" srcId="{6F4A04D8-A9E1-4C43-B273-FA9AD418A482}" destId="{77763190-0AC3-4CE5-AA12-7BDF25426E7E}" srcOrd="0" destOrd="0" presId="urn:microsoft.com/office/officeart/2018/2/layout/IconLabelDescriptionList"/>
    <dgm:cxn modelId="{3AE56C33-24DD-49E8-8DBA-8D5F1D8F4C06}" type="presOf" srcId="{E1697798-86F6-46E8-BB4B-244E0924A88C}" destId="{4BBEADCB-736D-46AB-8599-FCB69A5648C6}" srcOrd="0" destOrd="0" presId="urn:microsoft.com/office/officeart/2018/2/layout/IconLabelDescriptionList"/>
    <dgm:cxn modelId="{CF46C83E-44B3-4D77-B7D8-033F457536B6}" type="presOf" srcId="{256CF833-7323-4977-9BB0-0F444863817F}" destId="{CDEECD4C-6E92-4EB6-B4DE-892E71766838}" srcOrd="0" destOrd="0" presId="urn:microsoft.com/office/officeart/2018/2/layout/IconLabelDescriptionList"/>
    <dgm:cxn modelId="{840FA942-8CC9-4FBD-A5E1-B1DB74003D04}" type="presOf" srcId="{B36C2E66-1F27-47BD-A4C4-3893EFC49BFF}" destId="{62C17E0D-8E9A-44C9-8E2B-9C85B5C745E0}" srcOrd="0" destOrd="0" presId="urn:microsoft.com/office/officeart/2018/2/layout/IconLabelDescriptionList"/>
    <dgm:cxn modelId="{89417B65-E216-4805-8C7A-385B5DE48384}" type="presOf" srcId="{B3DEDEC7-7D77-4BE8-82D3-B4C571A0D99E}" destId="{777C5D71-730F-46EE-8BED-570EEA46CE97}" srcOrd="0" destOrd="0" presId="urn:microsoft.com/office/officeart/2018/2/layout/IconLabelDescriptionList"/>
    <dgm:cxn modelId="{6BF0EB47-AE79-419D-9F57-0F094BB2D12B}" srcId="{D516D4DE-106A-4320-B978-61BCDAED86A4}" destId="{64DBE75E-35F5-4EA6-9A4E-5272822A3338}" srcOrd="0" destOrd="0" parTransId="{81E8E94B-7470-4C5B-A4B8-BF23FE478C29}" sibTransId="{8910D840-1483-4276-AFA2-C0ECB55AB2B7}"/>
    <dgm:cxn modelId="{CED0254B-D414-4A05-9108-55D7C8911577}" srcId="{BD126669-2C12-4CAB-9FA5-1C2D924A9EF5}" destId="{D516D4DE-106A-4320-B978-61BCDAED86A4}" srcOrd="3" destOrd="0" parTransId="{C34F0A82-B783-4EF4-A968-909B3303892D}" sibTransId="{3AE6E362-2E88-41FE-8D15-BDB682F5CA6A}"/>
    <dgm:cxn modelId="{2815C14B-3D39-4F9B-89DA-DA0B31E2C50C}" type="presOf" srcId="{B997AAC5-D585-44F3-AE39-D555FFF9434E}" destId="{C0700038-2F21-4377-A7CE-6A45D98C518C}" srcOrd="0" destOrd="1" presId="urn:microsoft.com/office/officeart/2018/2/layout/IconLabelDescriptionList"/>
    <dgm:cxn modelId="{8384A150-5821-4408-97A2-133C3341B8A8}" srcId="{BD126669-2C12-4CAB-9FA5-1C2D924A9EF5}" destId="{6F4A04D8-A9E1-4C43-B273-FA9AD418A482}" srcOrd="1" destOrd="0" parTransId="{A6039A4B-96E2-41C6-AF77-17060C127311}" sibTransId="{3D001942-D56D-4C8D-8725-82EA9E9644D2}"/>
    <dgm:cxn modelId="{F06CA477-8E15-4A6E-AD9C-56A6CF5806E6}" srcId="{BD126669-2C12-4CAB-9FA5-1C2D924A9EF5}" destId="{256CF833-7323-4977-9BB0-0F444863817F}" srcOrd="2" destOrd="0" parTransId="{0B3AF98D-E9C3-457A-AD36-D233F95E1FAD}" sibTransId="{36A95414-A12B-466C-8E86-DFA0D0281928}"/>
    <dgm:cxn modelId="{7328FAA5-0DC7-49FE-BC34-6389A6F294F8}" srcId="{256CF833-7323-4977-9BB0-0F444863817F}" destId="{B3DEDEC7-7D77-4BE8-82D3-B4C571A0D99E}" srcOrd="0" destOrd="0" parTransId="{A45B3B7E-7703-4ADF-856C-12888906DF80}" sibTransId="{7F53504F-44D1-4160-BF4C-1C460C7EDBBB}"/>
    <dgm:cxn modelId="{41C8AFA6-02F1-47D1-BD92-BEA286085270}" srcId="{6F4A04D8-A9E1-4C43-B273-FA9AD418A482}" destId="{B36C2E66-1F27-47BD-A4C4-3893EFC49BFF}" srcOrd="0" destOrd="0" parTransId="{B66F4787-B369-4035-91DA-C11CC8DD1A06}" sibTransId="{ABE28482-11E3-4077-BDA4-9AD202C22D6C}"/>
    <dgm:cxn modelId="{DC02EDBF-52D1-4C44-83C2-28F2B8AA74DD}" type="presOf" srcId="{1FA45811-749F-4BFC-BD5B-178228286593}" destId="{A6D7BACF-803E-477E-ABA8-3138ABF860C5}" srcOrd="0" destOrd="0" presId="urn:microsoft.com/office/officeart/2018/2/layout/IconLabelDescriptionList"/>
    <dgm:cxn modelId="{1713B2D1-CD6F-4867-BF92-7EE9DE08CA4E}" srcId="{BD126669-2C12-4CAB-9FA5-1C2D924A9EF5}" destId="{1FA45811-749F-4BFC-BD5B-178228286593}" srcOrd="0" destOrd="0" parTransId="{5E5CF7DA-8388-4E18-8C24-6F0D4C9CAA16}" sibTransId="{20F257A0-0D8D-4DE2-BE02-F4ED66472CE1}"/>
    <dgm:cxn modelId="{8D8B77FC-FF02-4A17-8050-304FE6E90AE6}" srcId="{D516D4DE-106A-4320-B978-61BCDAED86A4}" destId="{B997AAC5-D585-44F3-AE39-D555FFF9434E}" srcOrd="1" destOrd="0" parTransId="{645945D0-CFF7-4BB3-B1F9-8B76D311B818}" sibTransId="{AB4118F8-D6B3-49DA-975B-6C166797A29E}"/>
    <dgm:cxn modelId="{F185FF2C-88FD-46CF-A96C-3DC63E7F38FF}" type="presParOf" srcId="{D879C2C7-517C-4212-9ECE-A59FC85789E6}" destId="{90D405A7-AED2-4C3B-A3D9-EE6C7A8861FC}" srcOrd="0" destOrd="0" presId="urn:microsoft.com/office/officeart/2018/2/layout/IconLabelDescriptionList"/>
    <dgm:cxn modelId="{4D9E6769-43B8-4DD9-8EDE-79989C876166}" type="presParOf" srcId="{90D405A7-AED2-4C3B-A3D9-EE6C7A8861FC}" destId="{15E6C308-FE80-46EA-968D-C59DEFCADEC1}" srcOrd="0" destOrd="0" presId="urn:microsoft.com/office/officeart/2018/2/layout/IconLabelDescriptionList"/>
    <dgm:cxn modelId="{8FB4E188-1414-44F9-8070-1A58E298384E}" type="presParOf" srcId="{90D405A7-AED2-4C3B-A3D9-EE6C7A8861FC}" destId="{6F9F0484-9D3D-48A3-BC0E-8321E4E005E8}" srcOrd="1" destOrd="0" presId="urn:microsoft.com/office/officeart/2018/2/layout/IconLabelDescriptionList"/>
    <dgm:cxn modelId="{06A1C4FD-28EA-43A8-87A2-576ABDD08CF3}" type="presParOf" srcId="{90D405A7-AED2-4C3B-A3D9-EE6C7A8861FC}" destId="{A6D7BACF-803E-477E-ABA8-3138ABF860C5}" srcOrd="2" destOrd="0" presId="urn:microsoft.com/office/officeart/2018/2/layout/IconLabelDescriptionList"/>
    <dgm:cxn modelId="{6CAE41D6-0F62-4B53-A6FB-30BB4C0E9376}" type="presParOf" srcId="{90D405A7-AED2-4C3B-A3D9-EE6C7A8861FC}" destId="{A4208C34-7E4F-4419-BA8C-8ED4C687405D}" srcOrd="3" destOrd="0" presId="urn:microsoft.com/office/officeart/2018/2/layout/IconLabelDescriptionList"/>
    <dgm:cxn modelId="{08F03204-F879-42A6-A1D6-E622CA87FB3D}" type="presParOf" srcId="{90D405A7-AED2-4C3B-A3D9-EE6C7A8861FC}" destId="{4BBEADCB-736D-46AB-8599-FCB69A5648C6}" srcOrd="4" destOrd="0" presId="urn:microsoft.com/office/officeart/2018/2/layout/IconLabelDescriptionList"/>
    <dgm:cxn modelId="{E62AAAC4-C57C-4B91-AB86-44DAFEFBAE2E}" type="presParOf" srcId="{D879C2C7-517C-4212-9ECE-A59FC85789E6}" destId="{D97B079C-B6EF-43FA-9377-7F9B0D10D607}" srcOrd="1" destOrd="0" presId="urn:microsoft.com/office/officeart/2018/2/layout/IconLabelDescriptionList"/>
    <dgm:cxn modelId="{02387474-4AA7-48A8-9A82-1E70B6F98573}" type="presParOf" srcId="{D879C2C7-517C-4212-9ECE-A59FC85789E6}" destId="{8D344335-DAF2-4B39-AD7A-1EA5038B6D9E}" srcOrd="2" destOrd="0" presId="urn:microsoft.com/office/officeart/2018/2/layout/IconLabelDescriptionList"/>
    <dgm:cxn modelId="{C1358203-6B61-494A-B2DF-48F39C7F8D51}" type="presParOf" srcId="{8D344335-DAF2-4B39-AD7A-1EA5038B6D9E}" destId="{A12A652D-8266-419F-9324-44C6C48352FD}" srcOrd="0" destOrd="0" presId="urn:microsoft.com/office/officeart/2018/2/layout/IconLabelDescriptionList"/>
    <dgm:cxn modelId="{9E4A0162-C96D-4D76-ADF0-14D9F83718AB}" type="presParOf" srcId="{8D344335-DAF2-4B39-AD7A-1EA5038B6D9E}" destId="{65156048-BB96-439C-AC13-AEDA1DECC615}" srcOrd="1" destOrd="0" presId="urn:microsoft.com/office/officeart/2018/2/layout/IconLabelDescriptionList"/>
    <dgm:cxn modelId="{17397A45-9779-4E31-8E7E-F540B3D3FE18}" type="presParOf" srcId="{8D344335-DAF2-4B39-AD7A-1EA5038B6D9E}" destId="{77763190-0AC3-4CE5-AA12-7BDF25426E7E}" srcOrd="2" destOrd="0" presId="urn:microsoft.com/office/officeart/2018/2/layout/IconLabelDescriptionList"/>
    <dgm:cxn modelId="{C642318A-7052-4F5A-A0E7-55DEF19EFD9E}" type="presParOf" srcId="{8D344335-DAF2-4B39-AD7A-1EA5038B6D9E}" destId="{61AD3E92-30A1-468E-BB6D-120111DD161F}" srcOrd="3" destOrd="0" presId="urn:microsoft.com/office/officeart/2018/2/layout/IconLabelDescriptionList"/>
    <dgm:cxn modelId="{6C88FB23-7C6A-4526-B1C8-B885B0B03493}" type="presParOf" srcId="{8D344335-DAF2-4B39-AD7A-1EA5038B6D9E}" destId="{62C17E0D-8E9A-44C9-8E2B-9C85B5C745E0}" srcOrd="4" destOrd="0" presId="urn:microsoft.com/office/officeart/2018/2/layout/IconLabelDescriptionList"/>
    <dgm:cxn modelId="{AB95AB6B-997A-43E7-84BF-AE4529528F76}" type="presParOf" srcId="{D879C2C7-517C-4212-9ECE-A59FC85789E6}" destId="{84BE9912-C473-4F7A-A474-2DC285891B66}" srcOrd="3" destOrd="0" presId="urn:microsoft.com/office/officeart/2018/2/layout/IconLabelDescriptionList"/>
    <dgm:cxn modelId="{86601D16-5BEC-4DA7-98A0-C0CCDA1472AD}" type="presParOf" srcId="{D879C2C7-517C-4212-9ECE-A59FC85789E6}" destId="{782DA810-E578-49C8-9E27-14C8558E9E92}" srcOrd="4" destOrd="0" presId="urn:microsoft.com/office/officeart/2018/2/layout/IconLabelDescriptionList"/>
    <dgm:cxn modelId="{91DB293C-1B63-4FFF-BFA4-538FCE76F3C8}" type="presParOf" srcId="{782DA810-E578-49C8-9E27-14C8558E9E92}" destId="{5085B384-9DD9-475B-89C1-B40EA56FD9BA}" srcOrd="0" destOrd="0" presId="urn:microsoft.com/office/officeart/2018/2/layout/IconLabelDescriptionList"/>
    <dgm:cxn modelId="{2C60AA3F-C38E-42A6-B742-0987F5FA5495}" type="presParOf" srcId="{782DA810-E578-49C8-9E27-14C8558E9E92}" destId="{34CCABD5-1114-4AC0-BF80-67EE357385A9}" srcOrd="1" destOrd="0" presId="urn:microsoft.com/office/officeart/2018/2/layout/IconLabelDescriptionList"/>
    <dgm:cxn modelId="{98196676-6339-412B-9365-996C4702D7BA}" type="presParOf" srcId="{782DA810-E578-49C8-9E27-14C8558E9E92}" destId="{CDEECD4C-6E92-4EB6-B4DE-892E71766838}" srcOrd="2" destOrd="0" presId="urn:microsoft.com/office/officeart/2018/2/layout/IconLabelDescriptionList"/>
    <dgm:cxn modelId="{61194D58-EF92-4443-8A70-F2A11DA5A625}" type="presParOf" srcId="{782DA810-E578-49C8-9E27-14C8558E9E92}" destId="{2AB4DC2E-BEB2-4B06-9F46-8816F5BD5F19}" srcOrd="3" destOrd="0" presId="urn:microsoft.com/office/officeart/2018/2/layout/IconLabelDescriptionList"/>
    <dgm:cxn modelId="{5F729311-507E-4CA2-820A-C8FBD09497D2}" type="presParOf" srcId="{782DA810-E578-49C8-9E27-14C8558E9E92}" destId="{777C5D71-730F-46EE-8BED-570EEA46CE97}" srcOrd="4" destOrd="0" presId="urn:microsoft.com/office/officeart/2018/2/layout/IconLabelDescriptionList"/>
    <dgm:cxn modelId="{EAED0FB5-95F0-4A91-A6CB-D64752812135}" type="presParOf" srcId="{D879C2C7-517C-4212-9ECE-A59FC85789E6}" destId="{B42A3D43-1FCA-4194-8489-44967E38D6D4}" srcOrd="5" destOrd="0" presId="urn:microsoft.com/office/officeart/2018/2/layout/IconLabelDescriptionList"/>
    <dgm:cxn modelId="{C18B304F-614D-48F8-BCDF-A80F7A83DDFE}" type="presParOf" srcId="{D879C2C7-517C-4212-9ECE-A59FC85789E6}" destId="{15D6EA17-A5AE-4C72-AE93-DEB319148F26}" srcOrd="6" destOrd="0" presId="urn:microsoft.com/office/officeart/2018/2/layout/IconLabelDescriptionList"/>
    <dgm:cxn modelId="{A05AD09D-CF1B-4B1F-97D5-4C56E1A4FBD8}" type="presParOf" srcId="{15D6EA17-A5AE-4C72-AE93-DEB319148F26}" destId="{39B6914E-766B-4D64-AA03-159589723B94}" srcOrd="0" destOrd="0" presId="urn:microsoft.com/office/officeart/2018/2/layout/IconLabelDescriptionList"/>
    <dgm:cxn modelId="{90726B19-9FB6-4624-9AD3-35AD186483A1}" type="presParOf" srcId="{15D6EA17-A5AE-4C72-AE93-DEB319148F26}" destId="{F174B837-ECCE-451F-9BA3-4D77F9DDDDC7}" srcOrd="1" destOrd="0" presId="urn:microsoft.com/office/officeart/2018/2/layout/IconLabelDescriptionList"/>
    <dgm:cxn modelId="{75EF6578-0A42-4542-AB17-CC3FB4CD228F}" type="presParOf" srcId="{15D6EA17-A5AE-4C72-AE93-DEB319148F26}" destId="{30B87C50-5679-4A95-A07F-FD706DB83221}" srcOrd="2" destOrd="0" presId="urn:microsoft.com/office/officeart/2018/2/layout/IconLabelDescriptionList"/>
    <dgm:cxn modelId="{D10FF773-560F-40BA-85A4-68120D38BE15}" type="presParOf" srcId="{15D6EA17-A5AE-4C72-AE93-DEB319148F26}" destId="{E635F967-49F2-410A-804E-73EC215DABE6}" srcOrd="3" destOrd="0" presId="urn:microsoft.com/office/officeart/2018/2/layout/IconLabelDescriptionList"/>
    <dgm:cxn modelId="{5F22C56E-C563-48F6-A4F1-9B9D37DCBD7C}" type="presParOf" srcId="{15D6EA17-A5AE-4C72-AE93-DEB319148F26}" destId="{C0700038-2F21-4377-A7CE-6A45D98C518C}" srcOrd="4" destOrd="0" presId="urn:microsoft.com/office/officeart/2018/2/layout/IconLabelDescrip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230ABB7-7E09-433E-884E-FC953247449F}" type="doc">
      <dgm:prSet loTypeId="urn:microsoft.com/office/officeart/2017/3/layout/DropPinTimeline" loCatId="process" qsTypeId="urn:microsoft.com/office/officeart/2005/8/quickstyle/3d3" qsCatId="3D" csTypeId="urn:microsoft.com/office/officeart/2005/8/colors/accent6_4" csCatId="accent6" phldr="1"/>
      <dgm:spPr/>
      <dgm:t>
        <a:bodyPr/>
        <a:lstStyle/>
        <a:p>
          <a:endParaRPr lang="en-US"/>
        </a:p>
      </dgm:t>
    </dgm:pt>
    <dgm:pt modelId="{DBE27488-7E22-4449-8150-43B9541E26EA}">
      <dgm:prSet/>
      <dgm:spPr/>
      <dgm:t>
        <a:bodyPr/>
        <a:lstStyle/>
        <a:p>
          <a:pPr>
            <a:defRPr b="1"/>
          </a:pPr>
          <a:r>
            <a:rPr lang="en-US" dirty="0"/>
            <a:t>April</a:t>
          </a:r>
        </a:p>
      </dgm:t>
    </dgm:pt>
    <dgm:pt modelId="{E1CA817C-6C4D-4CA8-B492-ECACC52732DE}" type="parTrans" cxnId="{F9882C04-D442-4880-996A-E8CAB92B573C}">
      <dgm:prSet/>
      <dgm:spPr/>
      <dgm:t>
        <a:bodyPr/>
        <a:lstStyle/>
        <a:p>
          <a:endParaRPr lang="en-US"/>
        </a:p>
      </dgm:t>
    </dgm:pt>
    <dgm:pt modelId="{FB2E00A1-2293-4CAA-BB7A-5A98ADD6C425}" type="sibTrans" cxnId="{F9882C04-D442-4880-996A-E8CAB92B573C}">
      <dgm:prSet/>
      <dgm:spPr/>
      <dgm:t>
        <a:bodyPr/>
        <a:lstStyle/>
        <a:p>
          <a:endParaRPr lang="en-US"/>
        </a:p>
      </dgm:t>
    </dgm:pt>
    <dgm:pt modelId="{421FF942-0970-4670-BAAA-4EBC6EF3D211}">
      <dgm:prSet custT="1"/>
      <dgm:spPr/>
      <dgm:t>
        <a:bodyPr/>
        <a:lstStyle/>
        <a:p>
          <a:r>
            <a:rPr lang="en-US" sz="1400" b="1" dirty="0">
              <a:solidFill>
                <a:schemeClr val="tx1"/>
              </a:solidFill>
            </a:rPr>
            <a:t>Take Control of Your Paycheck – Bootcamp Information Session</a:t>
          </a:r>
        </a:p>
      </dgm:t>
    </dgm:pt>
    <dgm:pt modelId="{E41A76AB-9C05-4274-A6F5-276E839606E5}" type="parTrans" cxnId="{5FB29BE1-5DAA-4A50-AE59-AF3C0992031B}">
      <dgm:prSet/>
      <dgm:spPr/>
      <dgm:t>
        <a:bodyPr/>
        <a:lstStyle/>
        <a:p>
          <a:endParaRPr lang="en-US"/>
        </a:p>
      </dgm:t>
    </dgm:pt>
    <dgm:pt modelId="{C5348344-123D-4069-8721-FB6014B77859}" type="sibTrans" cxnId="{5FB29BE1-5DAA-4A50-AE59-AF3C0992031B}">
      <dgm:prSet/>
      <dgm:spPr/>
      <dgm:t>
        <a:bodyPr/>
        <a:lstStyle/>
        <a:p>
          <a:endParaRPr lang="en-US"/>
        </a:p>
      </dgm:t>
    </dgm:pt>
    <dgm:pt modelId="{F4E4B5E0-D30D-47BC-9906-D7C61BF51E07}">
      <dgm:prSet/>
      <dgm:spPr/>
      <dgm:t>
        <a:bodyPr/>
        <a:lstStyle/>
        <a:p>
          <a:pPr>
            <a:defRPr b="1"/>
          </a:pPr>
          <a:r>
            <a:rPr lang="en-US" dirty="0"/>
            <a:t>May</a:t>
          </a:r>
        </a:p>
      </dgm:t>
    </dgm:pt>
    <dgm:pt modelId="{753A3EBA-24B5-4098-B788-6EA074810A39}" type="parTrans" cxnId="{97A2380D-65C4-4C0D-8810-F71B44E26EA7}">
      <dgm:prSet/>
      <dgm:spPr/>
      <dgm:t>
        <a:bodyPr/>
        <a:lstStyle/>
        <a:p>
          <a:endParaRPr lang="en-US"/>
        </a:p>
      </dgm:t>
    </dgm:pt>
    <dgm:pt modelId="{1BF0AF24-7397-4B0E-9506-75E1A7D48BBF}" type="sibTrans" cxnId="{97A2380D-65C4-4C0D-8810-F71B44E26EA7}">
      <dgm:prSet/>
      <dgm:spPr/>
      <dgm:t>
        <a:bodyPr/>
        <a:lstStyle/>
        <a:p>
          <a:endParaRPr lang="en-US"/>
        </a:p>
      </dgm:t>
    </dgm:pt>
    <dgm:pt modelId="{EC22335F-F1FC-4ABE-A813-7494F7646EE9}">
      <dgm:prSet custT="1"/>
      <dgm:spPr/>
      <dgm:t>
        <a:bodyPr/>
        <a:lstStyle/>
        <a:p>
          <a:r>
            <a:rPr lang="en-US" sz="1400" b="1" dirty="0"/>
            <a:t>Know Your Numbers Bootcamp (Phase 1 – Payday Paradigm)</a:t>
          </a:r>
        </a:p>
      </dgm:t>
    </dgm:pt>
    <dgm:pt modelId="{4700D432-948D-41BC-BD0C-CB9D42DB5ADA}" type="parTrans" cxnId="{19FE1FEC-40B3-48D1-8195-B712E669EE59}">
      <dgm:prSet/>
      <dgm:spPr/>
      <dgm:t>
        <a:bodyPr/>
        <a:lstStyle/>
        <a:p>
          <a:endParaRPr lang="en-US"/>
        </a:p>
      </dgm:t>
    </dgm:pt>
    <dgm:pt modelId="{4B906BC8-143F-437E-A468-3343B27D1631}" type="sibTrans" cxnId="{19FE1FEC-40B3-48D1-8195-B712E669EE59}">
      <dgm:prSet/>
      <dgm:spPr/>
      <dgm:t>
        <a:bodyPr/>
        <a:lstStyle/>
        <a:p>
          <a:endParaRPr lang="en-US"/>
        </a:p>
      </dgm:t>
    </dgm:pt>
    <dgm:pt modelId="{819E9994-BE51-4A4D-AFCC-07C99A85BC93}">
      <dgm:prSet/>
      <dgm:spPr/>
      <dgm:t>
        <a:bodyPr/>
        <a:lstStyle/>
        <a:p>
          <a:pPr>
            <a:defRPr b="1"/>
          </a:pPr>
          <a:r>
            <a:rPr lang="en-US" dirty="0"/>
            <a:t>June</a:t>
          </a:r>
        </a:p>
      </dgm:t>
    </dgm:pt>
    <dgm:pt modelId="{BBCC1FAB-DF1D-4F5E-BBEA-8B834A71ABCC}" type="parTrans" cxnId="{E27C59FF-DD72-4F39-9209-FEFA009B3D51}">
      <dgm:prSet/>
      <dgm:spPr/>
      <dgm:t>
        <a:bodyPr/>
        <a:lstStyle/>
        <a:p>
          <a:endParaRPr lang="en-US"/>
        </a:p>
      </dgm:t>
    </dgm:pt>
    <dgm:pt modelId="{11ECB860-C96A-45DA-9631-488E0F7E0E96}" type="sibTrans" cxnId="{E27C59FF-DD72-4F39-9209-FEFA009B3D51}">
      <dgm:prSet/>
      <dgm:spPr/>
      <dgm:t>
        <a:bodyPr/>
        <a:lstStyle/>
        <a:p>
          <a:endParaRPr lang="en-US"/>
        </a:p>
      </dgm:t>
    </dgm:pt>
    <dgm:pt modelId="{A5CA1C47-12C0-402A-BCA6-E3ABF19505F0}">
      <dgm:prSet custT="1"/>
      <dgm:spPr/>
      <dgm:t>
        <a:bodyPr/>
        <a:lstStyle/>
        <a:p>
          <a:r>
            <a:rPr lang="en-US" sz="1400" b="1" dirty="0"/>
            <a:t>* Strategic Partners Fundraising Event </a:t>
          </a:r>
        </a:p>
        <a:p>
          <a:r>
            <a:rPr lang="en-US" sz="1400" b="1" dirty="0"/>
            <a:t>* Higher Education Partnership</a:t>
          </a:r>
        </a:p>
        <a:p>
          <a:r>
            <a:rPr lang="en-US" sz="1400" b="1" dirty="0"/>
            <a:t>* DE250 Financial Freedom Series</a:t>
          </a:r>
        </a:p>
      </dgm:t>
    </dgm:pt>
    <dgm:pt modelId="{4B1D6DB6-D83A-47A6-B49C-04A9C66E9BC7}" type="parTrans" cxnId="{B3097FA0-BD3F-46CD-946A-62A18EF1DF4C}">
      <dgm:prSet/>
      <dgm:spPr/>
      <dgm:t>
        <a:bodyPr/>
        <a:lstStyle/>
        <a:p>
          <a:endParaRPr lang="en-US"/>
        </a:p>
      </dgm:t>
    </dgm:pt>
    <dgm:pt modelId="{8A1C9DF5-687D-4421-8D13-0E91C400A55A}" type="sibTrans" cxnId="{B3097FA0-BD3F-46CD-946A-62A18EF1DF4C}">
      <dgm:prSet/>
      <dgm:spPr/>
      <dgm:t>
        <a:bodyPr/>
        <a:lstStyle/>
        <a:p>
          <a:endParaRPr lang="en-US"/>
        </a:p>
      </dgm:t>
    </dgm:pt>
    <dgm:pt modelId="{1F519C35-713A-4D99-9623-37174989183F}">
      <dgm:prSet/>
      <dgm:spPr/>
      <dgm:t>
        <a:bodyPr/>
        <a:lstStyle/>
        <a:p>
          <a:pPr>
            <a:defRPr b="1"/>
          </a:pPr>
          <a:r>
            <a:rPr lang="en-US" dirty="0"/>
            <a:t>July</a:t>
          </a:r>
        </a:p>
      </dgm:t>
    </dgm:pt>
    <dgm:pt modelId="{F0C1C398-896E-4593-8E09-B5D787D6A5BF}" type="parTrans" cxnId="{0867F79F-A48F-469E-97E3-E860E4D8192D}">
      <dgm:prSet/>
      <dgm:spPr/>
      <dgm:t>
        <a:bodyPr/>
        <a:lstStyle/>
        <a:p>
          <a:endParaRPr lang="en-US"/>
        </a:p>
      </dgm:t>
    </dgm:pt>
    <dgm:pt modelId="{385E3E70-3DEC-460F-88B6-BA97847FAB47}" type="sibTrans" cxnId="{0867F79F-A48F-469E-97E3-E860E4D8192D}">
      <dgm:prSet/>
      <dgm:spPr/>
      <dgm:t>
        <a:bodyPr/>
        <a:lstStyle/>
        <a:p>
          <a:endParaRPr lang="en-US"/>
        </a:p>
      </dgm:t>
    </dgm:pt>
    <dgm:pt modelId="{772B5F65-CECC-4CA2-9916-E02A79C526B5}">
      <dgm:prSet custT="1"/>
      <dgm:spPr/>
      <dgm:t>
        <a:bodyPr/>
        <a:lstStyle/>
        <a:p>
          <a:r>
            <a:rPr lang="en-US" sz="1400" b="1" dirty="0"/>
            <a:t>Wealth-Building Bootcamp (Cohort 1)</a:t>
          </a:r>
        </a:p>
      </dgm:t>
    </dgm:pt>
    <dgm:pt modelId="{F42E3303-7CF7-45BA-83A5-00EEC257836D}" type="parTrans" cxnId="{D4ACB2A4-4A74-4374-AC6D-15AE1F832130}">
      <dgm:prSet/>
      <dgm:spPr/>
      <dgm:t>
        <a:bodyPr/>
        <a:lstStyle/>
        <a:p>
          <a:endParaRPr lang="en-US"/>
        </a:p>
      </dgm:t>
    </dgm:pt>
    <dgm:pt modelId="{48A67BAA-1BA9-42A4-ADF0-5A79A1CD0E40}" type="sibTrans" cxnId="{D4ACB2A4-4A74-4374-AC6D-15AE1F832130}">
      <dgm:prSet/>
      <dgm:spPr/>
      <dgm:t>
        <a:bodyPr/>
        <a:lstStyle/>
        <a:p>
          <a:endParaRPr lang="en-US"/>
        </a:p>
      </dgm:t>
    </dgm:pt>
    <dgm:pt modelId="{6292515D-2AB6-4DAC-BF76-1BFECCCC13C8}">
      <dgm:prSet/>
      <dgm:spPr/>
      <dgm:t>
        <a:bodyPr/>
        <a:lstStyle/>
        <a:p>
          <a:pPr>
            <a:defRPr b="1"/>
          </a:pPr>
          <a:r>
            <a:rPr lang="en-US" dirty="0"/>
            <a:t>Aug</a:t>
          </a:r>
        </a:p>
      </dgm:t>
    </dgm:pt>
    <dgm:pt modelId="{B2C68CB0-8341-4C50-94C9-D80346AEC55D}" type="parTrans" cxnId="{0230500A-7226-4103-9818-7A797E955717}">
      <dgm:prSet/>
      <dgm:spPr/>
      <dgm:t>
        <a:bodyPr/>
        <a:lstStyle/>
        <a:p>
          <a:endParaRPr lang="en-US"/>
        </a:p>
      </dgm:t>
    </dgm:pt>
    <dgm:pt modelId="{293A0782-1D95-4C31-BC87-16DE323F057C}" type="sibTrans" cxnId="{0230500A-7226-4103-9818-7A797E955717}">
      <dgm:prSet/>
      <dgm:spPr/>
      <dgm:t>
        <a:bodyPr/>
        <a:lstStyle/>
        <a:p>
          <a:endParaRPr lang="en-US"/>
        </a:p>
      </dgm:t>
    </dgm:pt>
    <dgm:pt modelId="{3A122997-3903-4F58-9A69-15CBE04DA322}">
      <dgm:prSet custT="1"/>
      <dgm:spPr/>
      <dgm:t>
        <a:bodyPr/>
        <a:lstStyle/>
        <a:p>
          <a:r>
            <a:rPr lang="en-US" sz="1400" b="1" dirty="0"/>
            <a:t>Know Your Numbers Bootcamp (Cohort 2)</a:t>
          </a:r>
        </a:p>
      </dgm:t>
    </dgm:pt>
    <dgm:pt modelId="{FDBAF8BE-21A1-4A97-AE98-B2173CE7B986}" type="parTrans" cxnId="{958FDAE4-975E-4FBB-8CE1-0F64BDA37D14}">
      <dgm:prSet/>
      <dgm:spPr/>
      <dgm:t>
        <a:bodyPr/>
        <a:lstStyle/>
        <a:p>
          <a:endParaRPr lang="en-US"/>
        </a:p>
      </dgm:t>
    </dgm:pt>
    <dgm:pt modelId="{DC366778-A617-4BAC-B924-F24EF3CBCC58}" type="sibTrans" cxnId="{958FDAE4-975E-4FBB-8CE1-0F64BDA37D14}">
      <dgm:prSet/>
      <dgm:spPr/>
      <dgm:t>
        <a:bodyPr/>
        <a:lstStyle/>
        <a:p>
          <a:endParaRPr lang="en-US"/>
        </a:p>
      </dgm:t>
    </dgm:pt>
    <dgm:pt modelId="{100320B2-DCC6-40DB-8A58-4FC6FCC6EAA9}">
      <dgm:prSet/>
      <dgm:spPr/>
      <dgm:t>
        <a:bodyPr/>
        <a:lstStyle/>
        <a:p>
          <a:pPr>
            <a:defRPr b="1"/>
          </a:pPr>
          <a:r>
            <a:rPr lang="en-US" dirty="0"/>
            <a:t>Sept</a:t>
          </a:r>
        </a:p>
      </dgm:t>
    </dgm:pt>
    <dgm:pt modelId="{43812BAA-B203-4FCD-AEA3-9EA381E681E7}" type="parTrans" cxnId="{DCEA3E99-F01E-4758-8E3D-01419490BAB8}">
      <dgm:prSet/>
      <dgm:spPr/>
      <dgm:t>
        <a:bodyPr/>
        <a:lstStyle/>
        <a:p>
          <a:endParaRPr lang="en-US"/>
        </a:p>
      </dgm:t>
    </dgm:pt>
    <dgm:pt modelId="{879813CE-77AD-4CFC-B302-F14D6ED7F0C8}" type="sibTrans" cxnId="{DCEA3E99-F01E-4758-8E3D-01419490BAB8}">
      <dgm:prSet/>
      <dgm:spPr/>
      <dgm:t>
        <a:bodyPr/>
        <a:lstStyle/>
        <a:p>
          <a:endParaRPr lang="en-US"/>
        </a:p>
      </dgm:t>
    </dgm:pt>
    <dgm:pt modelId="{AB2D03EB-40B1-48F4-8EB0-F69A164F7C5E}">
      <dgm:prSet custT="1"/>
      <dgm:spPr/>
      <dgm:t>
        <a:bodyPr/>
        <a:lstStyle/>
        <a:p>
          <a:r>
            <a:rPr lang="en-US" sz="1400" b="1" dirty="0"/>
            <a:t>Homebuyer Education Series </a:t>
          </a:r>
          <a:r>
            <a:rPr lang="en-US" sz="1200" b="1" i="1" dirty="0"/>
            <a:t>(Tentative)</a:t>
          </a:r>
          <a:endParaRPr lang="en-US" sz="1400" b="1" i="1" dirty="0"/>
        </a:p>
      </dgm:t>
    </dgm:pt>
    <dgm:pt modelId="{22055034-7F19-4A4F-86B9-157C69578AF5}" type="parTrans" cxnId="{94218AFC-BC11-4426-957C-EBDA5AE3B02C}">
      <dgm:prSet/>
      <dgm:spPr/>
      <dgm:t>
        <a:bodyPr/>
        <a:lstStyle/>
        <a:p>
          <a:endParaRPr lang="en-US"/>
        </a:p>
      </dgm:t>
    </dgm:pt>
    <dgm:pt modelId="{21AF90CA-1D87-4D5D-9B1A-96C4F33471A7}" type="sibTrans" cxnId="{94218AFC-BC11-4426-957C-EBDA5AE3B02C}">
      <dgm:prSet/>
      <dgm:spPr/>
      <dgm:t>
        <a:bodyPr/>
        <a:lstStyle/>
        <a:p>
          <a:endParaRPr lang="en-US"/>
        </a:p>
      </dgm:t>
    </dgm:pt>
    <dgm:pt modelId="{974BA25F-387D-4F5E-BB46-7AA0BEE898E7}">
      <dgm:prSet/>
      <dgm:spPr/>
      <dgm:t>
        <a:bodyPr/>
        <a:lstStyle/>
        <a:p>
          <a:pPr>
            <a:defRPr b="1"/>
          </a:pPr>
          <a:r>
            <a:rPr lang="en-US" dirty="0"/>
            <a:t>Oct</a:t>
          </a:r>
        </a:p>
      </dgm:t>
    </dgm:pt>
    <dgm:pt modelId="{E225AB7C-2E20-4E26-B79F-64C033B9C53D}" type="parTrans" cxnId="{5CDE090A-B14B-4DAD-8DCB-98D267D70E17}">
      <dgm:prSet/>
      <dgm:spPr/>
      <dgm:t>
        <a:bodyPr/>
        <a:lstStyle/>
        <a:p>
          <a:endParaRPr lang="en-US"/>
        </a:p>
      </dgm:t>
    </dgm:pt>
    <dgm:pt modelId="{52EE77C8-6E56-45F7-9942-4B764277A463}" type="sibTrans" cxnId="{5CDE090A-B14B-4DAD-8DCB-98D267D70E17}">
      <dgm:prSet/>
      <dgm:spPr/>
      <dgm:t>
        <a:bodyPr/>
        <a:lstStyle/>
        <a:p>
          <a:endParaRPr lang="en-US"/>
        </a:p>
      </dgm:t>
    </dgm:pt>
    <dgm:pt modelId="{F6EBEE4B-9B5F-4795-BE7B-69C0E47E167B}">
      <dgm:prSet custT="1"/>
      <dgm:spPr/>
      <dgm:t>
        <a:bodyPr/>
        <a:lstStyle/>
        <a:p>
          <a:r>
            <a:rPr lang="en-US" sz="1400" b="1" dirty="0"/>
            <a:t>Treasury Talks LIVE – Financial Empowerment Summit</a:t>
          </a:r>
        </a:p>
      </dgm:t>
    </dgm:pt>
    <dgm:pt modelId="{3ECD1B8B-FCA4-4CE0-B21A-E0152AFDFBC5}" type="parTrans" cxnId="{248139E5-74E5-46D4-B9C0-A2713E027FEC}">
      <dgm:prSet/>
      <dgm:spPr/>
      <dgm:t>
        <a:bodyPr/>
        <a:lstStyle/>
        <a:p>
          <a:endParaRPr lang="en-US"/>
        </a:p>
      </dgm:t>
    </dgm:pt>
    <dgm:pt modelId="{FF7ED09B-F9C4-47CB-B47F-3132DB2585B6}" type="sibTrans" cxnId="{248139E5-74E5-46D4-B9C0-A2713E027FEC}">
      <dgm:prSet/>
      <dgm:spPr/>
      <dgm:t>
        <a:bodyPr/>
        <a:lstStyle/>
        <a:p>
          <a:endParaRPr lang="en-US"/>
        </a:p>
      </dgm:t>
    </dgm:pt>
    <dgm:pt modelId="{8778FFB3-D2E0-4E84-8626-BAC73FD53E35}">
      <dgm:prSet/>
      <dgm:spPr/>
      <dgm:t>
        <a:bodyPr/>
        <a:lstStyle/>
        <a:p>
          <a:pPr>
            <a:defRPr b="1"/>
          </a:pPr>
          <a:r>
            <a:rPr lang="en-US" dirty="0"/>
            <a:t>Dec</a:t>
          </a:r>
        </a:p>
      </dgm:t>
    </dgm:pt>
    <dgm:pt modelId="{D44E5EDA-77B5-48DB-B2FA-D20F1B314EF1}" type="parTrans" cxnId="{F1D680CB-2580-4D02-88D6-E007AA5B6ACD}">
      <dgm:prSet/>
      <dgm:spPr/>
      <dgm:t>
        <a:bodyPr/>
        <a:lstStyle/>
        <a:p>
          <a:endParaRPr lang="en-US"/>
        </a:p>
      </dgm:t>
    </dgm:pt>
    <dgm:pt modelId="{3469C9E0-DD53-4D2D-9DDE-B01AD33F2889}" type="sibTrans" cxnId="{F1D680CB-2580-4D02-88D6-E007AA5B6ACD}">
      <dgm:prSet/>
      <dgm:spPr/>
      <dgm:t>
        <a:bodyPr/>
        <a:lstStyle/>
        <a:p>
          <a:endParaRPr lang="en-US"/>
        </a:p>
      </dgm:t>
    </dgm:pt>
    <dgm:pt modelId="{B3B1EA9B-4835-409A-B754-48A592A4668D}">
      <dgm:prSet custT="1"/>
      <dgm:spPr/>
      <dgm:t>
        <a:bodyPr/>
        <a:lstStyle/>
        <a:p>
          <a:r>
            <a:rPr lang="en-US" sz="1400" b="1" dirty="0"/>
            <a:t>Strategic Partners Fundraising Event #2</a:t>
          </a:r>
        </a:p>
      </dgm:t>
    </dgm:pt>
    <dgm:pt modelId="{35713481-E443-4341-9006-83897F84EE51}" type="parTrans" cxnId="{ED3BC40C-EBD5-4F89-9ED0-CDD5DEB023DE}">
      <dgm:prSet/>
      <dgm:spPr/>
      <dgm:t>
        <a:bodyPr/>
        <a:lstStyle/>
        <a:p>
          <a:endParaRPr lang="en-US"/>
        </a:p>
      </dgm:t>
    </dgm:pt>
    <dgm:pt modelId="{CE28E1BC-74AE-4832-BD17-990A2989CE24}" type="sibTrans" cxnId="{ED3BC40C-EBD5-4F89-9ED0-CDD5DEB023DE}">
      <dgm:prSet/>
      <dgm:spPr/>
      <dgm:t>
        <a:bodyPr/>
        <a:lstStyle/>
        <a:p>
          <a:endParaRPr lang="en-US"/>
        </a:p>
      </dgm:t>
    </dgm:pt>
    <dgm:pt modelId="{2197F46A-FADA-41F0-8E21-5BC52D7907B3}">
      <dgm:prSet/>
      <dgm:spPr/>
      <dgm:t>
        <a:bodyPr/>
        <a:lstStyle/>
        <a:p>
          <a:pPr>
            <a:defRPr b="1"/>
          </a:pPr>
          <a:r>
            <a:rPr lang="en-US" dirty="0"/>
            <a:t>Jan</a:t>
          </a:r>
        </a:p>
      </dgm:t>
    </dgm:pt>
    <dgm:pt modelId="{1AC2588F-4E9D-418F-AC62-AC83B5720624}" type="parTrans" cxnId="{A3FFFE3C-7440-40C9-B845-FAEE6A1E63EC}">
      <dgm:prSet/>
      <dgm:spPr/>
      <dgm:t>
        <a:bodyPr/>
        <a:lstStyle/>
        <a:p>
          <a:endParaRPr lang="en-US"/>
        </a:p>
      </dgm:t>
    </dgm:pt>
    <dgm:pt modelId="{9BBFCF2E-2D5D-46B6-AA57-DA89A8B7C2E8}" type="sibTrans" cxnId="{A3FFFE3C-7440-40C9-B845-FAEE6A1E63EC}">
      <dgm:prSet/>
      <dgm:spPr/>
      <dgm:t>
        <a:bodyPr/>
        <a:lstStyle/>
        <a:p>
          <a:endParaRPr lang="en-US"/>
        </a:p>
      </dgm:t>
    </dgm:pt>
    <dgm:pt modelId="{3EE15C56-ACFA-48E1-8F71-6ACC72035E49}">
      <dgm:prSet custT="1"/>
      <dgm:spPr/>
      <dgm:t>
        <a:bodyPr/>
        <a:lstStyle/>
        <a:p>
          <a:r>
            <a:rPr lang="en-US" sz="1400" b="1" dirty="0"/>
            <a:t>Vision Board Your Financial Future</a:t>
          </a:r>
        </a:p>
      </dgm:t>
    </dgm:pt>
    <dgm:pt modelId="{CC0F8346-351C-42AF-8A50-CAF01A516636}" type="parTrans" cxnId="{DBF880D2-5926-4524-A336-6DB9109A3978}">
      <dgm:prSet/>
      <dgm:spPr/>
      <dgm:t>
        <a:bodyPr/>
        <a:lstStyle/>
        <a:p>
          <a:endParaRPr lang="en-US"/>
        </a:p>
      </dgm:t>
    </dgm:pt>
    <dgm:pt modelId="{DB07AD9D-E74E-4F0E-A2C3-25D07173A7A5}" type="sibTrans" cxnId="{DBF880D2-5926-4524-A336-6DB9109A3978}">
      <dgm:prSet/>
      <dgm:spPr/>
      <dgm:t>
        <a:bodyPr/>
        <a:lstStyle/>
        <a:p>
          <a:endParaRPr lang="en-US"/>
        </a:p>
      </dgm:t>
    </dgm:pt>
    <dgm:pt modelId="{A1B1BBF2-8F43-46B6-A9E7-97470078CA80}" type="pres">
      <dgm:prSet presAssocID="{1230ABB7-7E09-433E-884E-FC953247449F}" presName="root" presStyleCnt="0">
        <dgm:presLayoutVars>
          <dgm:chMax/>
          <dgm:chPref/>
          <dgm:animLvl val="lvl"/>
        </dgm:presLayoutVars>
      </dgm:prSet>
      <dgm:spPr/>
    </dgm:pt>
    <dgm:pt modelId="{57BE45A7-82D2-4D26-B3B2-27E9924B1CD5}" type="pres">
      <dgm:prSet presAssocID="{1230ABB7-7E09-433E-884E-FC953247449F}" presName="divider" presStyleLbl="fgAcc1" presStyleIdx="0" presStyleCnt="10"/>
      <dgm:spPr>
        <a:solidFill>
          <a:schemeClr val="lt1">
            <a:alpha val="90000"/>
            <a:hueOff val="0"/>
            <a:satOff val="0"/>
            <a:lumOff val="0"/>
            <a:alphaOff val="0"/>
          </a:schemeClr>
        </a:solidFill>
        <a:ln w="19050">
          <a:solidFill>
            <a:schemeClr val="accent6">
              <a:shade val="50000"/>
              <a:hueOff val="0"/>
              <a:satOff val="0"/>
              <a:lumOff val="0"/>
              <a:alphaOff val="0"/>
            </a:schemeClr>
          </a:solidFill>
          <a:tailEnd type="triangle" w="lg" len="lg"/>
        </a:ln>
        <a:effectLst/>
      </dgm:spPr>
    </dgm:pt>
    <dgm:pt modelId="{30912CB9-3CE3-49B7-9491-C502F8438DD1}" type="pres">
      <dgm:prSet presAssocID="{1230ABB7-7E09-433E-884E-FC953247449F}" presName="nodes" presStyleCnt="0">
        <dgm:presLayoutVars>
          <dgm:chMax/>
          <dgm:chPref/>
          <dgm:animLvl val="lvl"/>
        </dgm:presLayoutVars>
      </dgm:prSet>
      <dgm:spPr/>
    </dgm:pt>
    <dgm:pt modelId="{32DA03F7-6C45-413F-A3D8-06EB537F3F2E}" type="pres">
      <dgm:prSet presAssocID="{DBE27488-7E22-4449-8150-43B9541E26EA}" presName="composite" presStyleCnt="0"/>
      <dgm:spPr/>
    </dgm:pt>
    <dgm:pt modelId="{B7347686-0EB8-4CDF-9283-A4B972208FF7}" type="pres">
      <dgm:prSet presAssocID="{DBE27488-7E22-4449-8150-43B9541E26EA}" presName="ConnectorPoint" presStyleLbl="lnNode1" presStyleIdx="0" presStyleCnt="9"/>
      <dgm:spPr>
        <a:solidFill>
          <a:schemeClr val="accent6">
            <a:shade val="50000"/>
            <a:hueOff val="0"/>
            <a:satOff val="0"/>
            <a:lumOff val="0"/>
            <a:alphaOff val="0"/>
          </a:schemeClr>
        </a:solidFill>
        <a:ln w="6350">
          <a:noFill/>
        </a:ln>
        <a:effectLst/>
      </dgm:spPr>
    </dgm:pt>
    <dgm:pt modelId="{E7F90082-5896-408B-A463-1667792BA4A5}" type="pres">
      <dgm:prSet presAssocID="{DBE27488-7E22-4449-8150-43B9541E26EA}" presName="DropPinPlaceHolder" presStyleCnt="0"/>
      <dgm:spPr/>
    </dgm:pt>
    <dgm:pt modelId="{D90AC9E4-63D1-4BBA-AFD8-1BD962EBD6EC}" type="pres">
      <dgm:prSet presAssocID="{DBE27488-7E22-4449-8150-43B9541E26EA}" presName="DropPin" presStyleLbl="alignNode1" presStyleIdx="0" presStyleCnt="9"/>
      <dgm:spPr/>
    </dgm:pt>
    <dgm:pt modelId="{B728D1A5-DF05-4556-A395-ED4476741C2F}" type="pres">
      <dgm:prSet presAssocID="{DBE27488-7E22-4449-8150-43B9541E26EA}" presName="Ellipse" presStyleLbl="fgAcc1" presStyleIdx="1" presStyleCnt="10"/>
      <dgm:spPr>
        <a:solidFill>
          <a:schemeClr val="lt1">
            <a:alpha val="90000"/>
            <a:hueOff val="0"/>
            <a:satOff val="0"/>
            <a:lumOff val="0"/>
            <a:alphaOff val="0"/>
          </a:schemeClr>
        </a:solidFill>
        <a:ln>
          <a:noFill/>
        </a:ln>
        <a:effectLst/>
      </dgm:spPr>
    </dgm:pt>
    <dgm:pt modelId="{517E576A-81CC-48F2-91B9-D83863762E62}" type="pres">
      <dgm:prSet presAssocID="{DBE27488-7E22-4449-8150-43B9541E26EA}" presName="L2TextContainer" presStyleLbl="revTx" presStyleIdx="0" presStyleCnt="18">
        <dgm:presLayoutVars>
          <dgm:bulletEnabled val="1"/>
        </dgm:presLayoutVars>
      </dgm:prSet>
      <dgm:spPr/>
    </dgm:pt>
    <dgm:pt modelId="{1ED97A5C-3340-4956-BB1E-4CF1E02F312C}" type="pres">
      <dgm:prSet presAssocID="{DBE27488-7E22-4449-8150-43B9541E26EA}" presName="L1TextContainer" presStyleLbl="revTx" presStyleIdx="1" presStyleCnt="18">
        <dgm:presLayoutVars>
          <dgm:chMax val="1"/>
          <dgm:chPref val="1"/>
          <dgm:bulletEnabled val="1"/>
        </dgm:presLayoutVars>
      </dgm:prSet>
      <dgm:spPr/>
    </dgm:pt>
    <dgm:pt modelId="{82EFBDAB-115F-4B39-A24E-22DD45E76FB2}" type="pres">
      <dgm:prSet presAssocID="{DBE27488-7E22-4449-8150-43B9541E26EA}" presName="ConnectLine" presStyleLbl="sibTrans1D1" presStyleIdx="0" presStyleCnt="9"/>
      <dgm:spPr>
        <a:noFill/>
        <a:ln w="12700" cap="flat" cmpd="sng" algn="ctr">
          <a:solidFill>
            <a:schemeClr val="accent6">
              <a:shade val="90000"/>
              <a:hueOff val="0"/>
              <a:satOff val="0"/>
              <a:lumOff val="0"/>
              <a:alphaOff val="0"/>
            </a:schemeClr>
          </a:solidFill>
          <a:prstDash val="dash"/>
          <a:miter lim="800000"/>
        </a:ln>
        <a:effectLst/>
      </dgm:spPr>
    </dgm:pt>
    <dgm:pt modelId="{8B258B79-D0A1-4FCA-A433-D72DC576A749}" type="pres">
      <dgm:prSet presAssocID="{DBE27488-7E22-4449-8150-43B9541E26EA}" presName="EmptyPlaceHolder" presStyleCnt="0"/>
      <dgm:spPr/>
    </dgm:pt>
    <dgm:pt modelId="{30B90148-8829-457B-9288-6BB13AD8EE44}" type="pres">
      <dgm:prSet presAssocID="{FB2E00A1-2293-4CAA-BB7A-5A98ADD6C425}" presName="spaceBetweenRectangles" presStyleCnt="0"/>
      <dgm:spPr/>
    </dgm:pt>
    <dgm:pt modelId="{8B8541AF-82A4-4476-87D6-DDA3C72D6B0F}" type="pres">
      <dgm:prSet presAssocID="{F4E4B5E0-D30D-47BC-9906-D7C61BF51E07}" presName="composite" presStyleCnt="0"/>
      <dgm:spPr/>
    </dgm:pt>
    <dgm:pt modelId="{4A5C1FCD-DC39-4367-8343-80BCD657E6ED}" type="pres">
      <dgm:prSet presAssocID="{F4E4B5E0-D30D-47BC-9906-D7C61BF51E07}" presName="ConnectorPoint" presStyleLbl="lnNode1" presStyleIdx="1" presStyleCnt="9"/>
      <dgm:spPr>
        <a:solidFill>
          <a:schemeClr val="accent6">
            <a:shade val="50000"/>
            <a:hueOff val="81872"/>
            <a:satOff val="-3579"/>
            <a:lumOff val="9769"/>
            <a:alphaOff val="0"/>
          </a:schemeClr>
        </a:solidFill>
        <a:ln w="6350">
          <a:noFill/>
        </a:ln>
        <a:effectLst/>
      </dgm:spPr>
    </dgm:pt>
    <dgm:pt modelId="{84287C99-37E3-454C-BDA8-5E5C64D2316C}" type="pres">
      <dgm:prSet presAssocID="{F4E4B5E0-D30D-47BC-9906-D7C61BF51E07}" presName="DropPinPlaceHolder" presStyleCnt="0"/>
      <dgm:spPr/>
    </dgm:pt>
    <dgm:pt modelId="{64DADDC9-A4D0-4C2E-A09F-4CB1C1250310}" type="pres">
      <dgm:prSet presAssocID="{F4E4B5E0-D30D-47BC-9906-D7C61BF51E07}" presName="DropPin" presStyleLbl="alignNode1" presStyleIdx="1" presStyleCnt="9"/>
      <dgm:spPr/>
    </dgm:pt>
    <dgm:pt modelId="{CB41C574-CA78-4FA6-A534-85BB2DBD6219}" type="pres">
      <dgm:prSet presAssocID="{F4E4B5E0-D30D-47BC-9906-D7C61BF51E07}" presName="Ellipse" presStyleLbl="fgAcc1" presStyleIdx="2" presStyleCnt="10"/>
      <dgm:spPr>
        <a:solidFill>
          <a:schemeClr val="lt1">
            <a:alpha val="90000"/>
            <a:hueOff val="0"/>
            <a:satOff val="0"/>
            <a:lumOff val="0"/>
            <a:alphaOff val="0"/>
          </a:schemeClr>
        </a:solidFill>
        <a:ln>
          <a:noFill/>
        </a:ln>
        <a:effectLst/>
      </dgm:spPr>
    </dgm:pt>
    <dgm:pt modelId="{F82E0315-FF13-497F-832F-ECF3386B0AB3}" type="pres">
      <dgm:prSet presAssocID="{F4E4B5E0-D30D-47BC-9906-D7C61BF51E07}" presName="L2TextContainer" presStyleLbl="revTx" presStyleIdx="2" presStyleCnt="18">
        <dgm:presLayoutVars>
          <dgm:bulletEnabled val="1"/>
        </dgm:presLayoutVars>
      </dgm:prSet>
      <dgm:spPr/>
    </dgm:pt>
    <dgm:pt modelId="{79C94CA9-648A-4207-B161-C5CEE7B21644}" type="pres">
      <dgm:prSet presAssocID="{F4E4B5E0-D30D-47BC-9906-D7C61BF51E07}" presName="L1TextContainer" presStyleLbl="revTx" presStyleIdx="3" presStyleCnt="18">
        <dgm:presLayoutVars>
          <dgm:chMax val="1"/>
          <dgm:chPref val="1"/>
          <dgm:bulletEnabled val="1"/>
        </dgm:presLayoutVars>
      </dgm:prSet>
      <dgm:spPr/>
    </dgm:pt>
    <dgm:pt modelId="{B2A8BE89-AF69-4CA1-82CB-AF5941FA0B07}" type="pres">
      <dgm:prSet presAssocID="{F4E4B5E0-D30D-47BC-9906-D7C61BF51E07}" presName="ConnectLine" presStyleLbl="sibTrans1D1" presStyleIdx="1" presStyleCnt="9"/>
      <dgm:spPr>
        <a:noFill/>
        <a:ln w="12700" cap="flat" cmpd="sng" algn="ctr">
          <a:solidFill>
            <a:schemeClr val="accent6">
              <a:shade val="90000"/>
              <a:hueOff val="84415"/>
              <a:satOff val="-3372"/>
              <a:lumOff val="7820"/>
              <a:alphaOff val="0"/>
            </a:schemeClr>
          </a:solidFill>
          <a:prstDash val="dash"/>
          <a:miter lim="800000"/>
        </a:ln>
        <a:effectLst/>
      </dgm:spPr>
    </dgm:pt>
    <dgm:pt modelId="{CBE19156-0B28-4A84-A603-BAD5A1A54484}" type="pres">
      <dgm:prSet presAssocID="{F4E4B5E0-D30D-47BC-9906-D7C61BF51E07}" presName="EmptyPlaceHolder" presStyleCnt="0"/>
      <dgm:spPr/>
    </dgm:pt>
    <dgm:pt modelId="{E432E303-27A7-4D13-8796-80FA2B675A61}" type="pres">
      <dgm:prSet presAssocID="{1BF0AF24-7397-4B0E-9506-75E1A7D48BBF}" presName="spaceBetweenRectangles" presStyleCnt="0"/>
      <dgm:spPr/>
    </dgm:pt>
    <dgm:pt modelId="{06ADD70F-0155-41CF-AF62-42652ABB4E31}" type="pres">
      <dgm:prSet presAssocID="{819E9994-BE51-4A4D-AFCC-07C99A85BC93}" presName="composite" presStyleCnt="0"/>
      <dgm:spPr/>
    </dgm:pt>
    <dgm:pt modelId="{7A04AE08-672C-4112-9FA2-421D80E709D5}" type="pres">
      <dgm:prSet presAssocID="{819E9994-BE51-4A4D-AFCC-07C99A85BC93}" presName="ConnectorPoint" presStyleLbl="lnNode1" presStyleIdx="2" presStyleCnt="9"/>
      <dgm:spPr>
        <a:solidFill>
          <a:schemeClr val="accent6">
            <a:shade val="50000"/>
            <a:hueOff val="163744"/>
            <a:satOff val="-7158"/>
            <a:lumOff val="19538"/>
            <a:alphaOff val="0"/>
          </a:schemeClr>
        </a:solidFill>
        <a:ln w="6350">
          <a:noFill/>
        </a:ln>
        <a:effectLst/>
      </dgm:spPr>
    </dgm:pt>
    <dgm:pt modelId="{6243BE11-0458-4E80-8001-3156698ED339}" type="pres">
      <dgm:prSet presAssocID="{819E9994-BE51-4A4D-AFCC-07C99A85BC93}" presName="DropPinPlaceHolder" presStyleCnt="0"/>
      <dgm:spPr/>
    </dgm:pt>
    <dgm:pt modelId="{9D518C9E-1779-4452-9E73-326DAC7E40C2}" type="pres">
      <dgm:prSet presAssocID="{819E9994-BE51-4A4D-AFCC-07C99A85BC93}" presName="DropPin" presStyleLbl="alignNode1" presStyleIdx="2" presStyleCnt="9"/>
      <dgm:spPr/>
    </dgm:pt>
    <dgm:pt modelId="{1D66981F-1C70-4ADF-AF00-1D383F1D2196}" type="pres">
      <dgm:prSet presAssocID="{819E9994-BE51-4A4D-AFCC-07C99A85BC93}" presName="Ellipse" presStyleLbl="fgAcc1" presStyleIdx="3" presStyleCnt="10"/>
      <dgm:spPr>
        <a:solidFill>
          <a:schemeClr val="lt1">
            <a:alpha val="90000"/>
            <a:hueOff val="0"/>
            <a:satOff val="0"/>
            <a:lumOff val="0"/>
            <a:alphaOff val="0"/>
          </a:schemeClr>
        </a:solidFill>
        <a:ln>
          <a:noFill/>
        </a:ln>
        <a:effectLst/>
      </dgm:spPr>
    </dgm:pt>
    <dgm:pt modelId="{1D74BFB8-630F-40F5-AD64-5D5443CF2892}" type="pres">
      <dgm:prSet presAssocID="{819E9994-BE51-4A4D-AFCC-07C99A85BC93}" presName="L2TextContainer" presStyleLbl="revTx" presStyleIdx="4" presStyleCnt="18">
        <dgm:presLayoutVars>
          <dgm:bulletEnabled val="1"/>
        </dgm:presLayoutVars>
      </dgm:prSet>
      <dgm:spPr/>
    </dgm:pt>
    <dgm:pt modelId="{5C849B0E-7BFE-461A-87F2-4F0AC57D3354}" type="pres">
      <dgm:prSet presAssocID="{819E9994-BE51-4A4D-AFCC-07C99A85BC93}" presName="L1TextContainer" presStyleLbl="revTx" presStyleIdx="5" presStyleCnt="18" custLinFactY="-19454" custLinFactNeighborX="3840" custLinFactNeighborY="-100000">
        <dgm:presLayoutVars>
          <dgm:chMax val="1"/>
          <dgm:chPref val="1"/>
          <dgm:bulletEnabled val="1"/>
        </dgm:presLayoutVars>
      </dgm:prSet>
      <dgm:spPr/>
    </dgm:pt>
    <dgm:pt modelId="{6E27CA39-AE41-4176-9A60-5C35150003F5}" type="pres">
      <dgm:prSet presAssocID="{819E9994-BE51-4A4D-AFCC-07C99A85BC93}" presName="ConnectLine" presStyleLbl="sibTrans1D1" presStyleIdx="2" presStyleCnt="9"/>
      <dgm:spPr>
        <a:noFill/>
        <a:ln w="12700" cap="flat" cmpd="sng" algn="ctr">
          <a:solidFill>
            <a:schemeClr val="accent6">
              <a:shade val="90000"/>
              <a:hueOff val="168831"/>
              <a:satOff val="-6744"/>
              <a:lumOff val="15640"/>
              <a:alphaOff val="0"/>
            </a:schemeClr>
          </a:solidFill>
          <a:prstDash val="dash"/>
          <a:miter lim="800000"/>
        </a:ln>
        <a:effectLst/>
      </dgm:spPr>
    </dgm:pt>
    <dgm:pt modelId="{CE2862F5-B246-4ECA-B01D-7F1798AFB463}" type="pres">
      <dgm:prSet presAssocID="{819E9994-BE51-4A4D-AFCC-07C99A85BC93}" presName="EmptyPlaceHolder" presStyleCnt="0"/>
      <dgm:spPr/>
    </dgm:pt>
    <dgm:pt modelId="{2E9F4357-FD07-4DE8-A659-AC138CD56AA0}" type="pres">
      <dgm:prSet presAssocID="{11ECB860-C96A-45DA-9631-488E0F7E0E96}" presName="spaceBetweenRectangles" presStyleCnt="0"/>
      <dgm:spPr/>
    </dgm:pt>
    <dgm:pt modelId="{E35F023F-C7E5-4DAA-A269-A7326E02F442}" type="pres">
      <dgm:prSet presAssocID="{1F519C35-713A-4D99-9623-37174989183F}" presName="composite" presStyleCnt="0"/>
      <dgm:spPr/>
    </dgm:pt>
    <dgm:pt modelId="{96A5850A-43CF-4F00-8373-12DD23542950}" type="pres">
      <dgm:prSet presAssocID="{1F519C35-713A-4D99-9623-37174989183F}" presName="ConnectorPoint" presStyleLbl="lnNode1" presStyleIdx="3" presStyleCnt="9"/>
      <dgm:spPr>
        <a:solidFill>
          <a:schemeClr val="accent6">
            <a:shade val="50000"/>
            <a:hueOff val="245616"/>
            <a:satOff val="-10737"/>
            <a:lumOff val="29307"/>
            <a:alphaOff val="0"/>
          </a:schemeClr>
        </a:solidFill>
        <a:ln w="6350">
          <a:noFill/>
        </a:ln>
        <a:effectLst/>
      </dgm:spPr>
    </dgm:pt>
    <dgm:pt modelId="{B789A551-D63E-4723-A274-B34C1DC1F776}" type="pres">
      <dgm:prSet presAssocID="{1F519C35-713A-4D99-9623-37174989183F}" presName="DropPinPlaceHolder" presStyleCnt="0"/>
      <dgm:spPr/>
    </dgm:pt>
    <dgm:pt modelId="{4B20E3E0-5EF1-405E-875B-CCE4BAEA7823}" type="pres">
      <dgm:prSet presAssocID="{1F519C35-713A-4D99-9623-37174989183F}" presName="DropPin" presStyleLbl="alignNode1" presStyleIdx="3" presStyleCnt="9"/>
      <dgm:spPr/>
    </dgm:pt>
    <dgm:pt modelId="{ACFD27C2-A522-4901-9A42-B070F1C09750}" type="pres">
      <dgm:prSet presAssocID="{1F519C35-713A-4D99-9623-37174989183F}" presName="Ellipse" presStyleLbl="fgAcc1" presStyleIdx="4" presStyleCnt="10"/>
      <dgm:spPr>
        <a:solidFill>
          <a:schemeClr val="lt1">
            <a:alpha val="90000"/>
            <a:hueOff val="0"/>
            <a:satOff val="0"/>
            <a:lumOff val="0"/>
            <a:alphaOff val="0"/>
          </a:schemeClr>
        </a:solidFill>
        <a:ln>
          <a:noFill/>
        </a:ln>
        <a:effectLst/>
      </dgm:spPr>
    </dgm:pt>
    <dgm:pt modelId="{2BD9ECC2-2B61-4812-A57A-CF39A92F2303}" type="pres">
      <dgm:prSet presAssocID="{1F519C35-713A-4D99-9623-37174989183F}" presName="L2TextContainer" presStyleLbl="revTx" presStyleIdx="6" presStyleCnt="18">
        <dgm:presLayoutVars>
          <dgm:bulletEnabled val="1"/>
        </dgm:presLayoutVars>
      </dgm:prSet>
      <dgm:spPr/>
    </dgm:pt>
    <dgm:pt modelId="{363F1F12-6F47-4C6E-B47E-C21BC4189D68}" type="pres">
      <dgm:prSet presAssocID="{1F519C35-713A-4D99-9623-37174989183F}" presName="L1TextContainer" presStyleLbl="revTx" presStyleIdx="7" presStyleCnt="18">
        <dgm:presLayoutVars>
          <dgm:chMax val="1"/>
          <dgm:chPref val="1"/>
          <dgm:bulletEnabled val="1"/>
        </dgm:presLayoutVars>
      </dgm:prSet>
      <dgm:spPr/>
    </dgm:pt>
    <dgm:pt modelId="{EA7EB6B9-B79B-48EC-BC25-CBF7EB6E3B67}" type="pres">
      <dgm:prSet presAssocID="{1F519C35-713A-4D99-9623-37174989183F}" presName="ConnectLine" presStyleLbl="sibTrans1D1" presStyleIdx="3" presStyleCnt="9"/>
      <dgm:spPr>
        <a:noFill/>
        <a:ln w="12700" cap="flat" cmpd="sng" algn="ctr">
          <a:solidFill>
            <a:schemeClr val="accent6">
              <a:shade val="90000"/>
              <a:hueOff val="253246"/>
              <a:satOff val="-10115"/>
              <a:lumOff val="23461"/>
              <a:alphaOff val="0"/>
            </a:schemeClr>
          </a:solidFill>
          <a:prstDash val="dash"/>
          <a:miter lim="800000"/>
        </a:ln>
        <a:effectLst/>
      </dgm:spPr>
    </dgm:pt>
    <dgm:pt modelId="{361DF136-A7DC-4AEC-B342-106E47211E93}" type="pres">
      <dgm:prSet presAssocID="{1F519C35-713A-4D99-9623-37174989183F}" presName="EmptyPlaceHolder" presStyleCnt="0"/>
      <dgm:spPr/>
    </dgm:pt>
    <dgm:pt modelId="{BE75AEB8-20B3-4837-BAD6-D3F290DF2DE0}" type="pres">
      <dgm:prSet presAssocID="{385E3E70-3DEC-460F-88B6-BA97847FAB47}" presName="spaceBetweenRectangles" presStyleCnt="0"/>
      <dgm:spPr/>
    </dgm:pt>
    <dgm:pt modelId="{7FEB775D-2465-4FFE-961F-D5F8EC68D6AF}" type="pres">
      <dgm:prSet presAssocID="{6292515D-2AB6-4DAC-BF76-1BFECCCC13C8}" presName="composite" presStyleCnt="0"/>
      <dgm:spPr/>
    </dgm:pt>
    <dgm:pt modelId="{9C953B18-1E77-4703-97B0-C006869A60B0}" type="pres">
      <dgm:prSet presAssocID="{6292515D-2AB6-4DAC-BF76-1BFECCCC13C8}" presName="ConnectorPoint" presStyleLbl="lnNode1" presStyleIdx="4" presStyleCnt="9"/>
      <dgm:spPr>
        <a:solidFill>
          <a:schemeClr val="accent6">
            <a:shade val="50000"/>
            <a:hueOff val="327488"/>
            <a:satOff val="-14316"/>
            <a:lumOff val="39076"/>
            <a:alphaOff val="0"/>
          </a:schemeClr>
        </a:solidFill>
        <a:ln w="6350">
          <a:noFill/>
        </a:ln>
        <a:effectLst/>
      </dgm:spPr>
    </dgm:pt>
    <dgm:pt modelId="{74013700-61F7-4176-A0DB-94A48276DA4A}" type="pres">
      <dgm:prSet presAssocID="{6292515D-2AB6-4DAC-BF76-1BFECCCC13C8}" presName="DropPinPlaceHolder" presStyleCnt="0"/>
      <dgm:spPr/>
    </dgm:pt>
    <dgm:pt modelId="{DA06DE45-38D7-41B5-A195-A0C0D2F8141C}" type="pres">
      <dgm:prSet presAssocID="{6292515D-2AB6-4DAC-BF76-1BFECCCC13C8}" presName="DropPin" presStyleLbl="alignNode1" presStyleIdx="4" presStyleCnt="9"/>
      <dgm:spPr/>
    </dgm:pt>
    <dgm:pt modelId="{C9CB238B-AFF0-4F33-9E4B-2F408E7A08C9}" type="pres">
      <dgm:prSet presAssocID="{6292515D-2AB6-4DAC-BF76-1BFECCCC13C8}" presName="Ellipse" presStyleLbl="fgAcc1" presStyleIdx="5" presStyleCnt="10"/>
      <dgm:spPr>
        <a:solidFill>
          <a:schemeClr val="lt1">
            <a:alpha val="90000"/>
            <a:hueOff val="0"/>
            <a:satOff val="0"/>
            <a:lumOff val="0"/>
            <a:alphaOff val="0"/>
          </a:schemeClr>
        </a:solidFill>
        <a:ln>
          <a:noFill/>
        </a:ln>
        <a:effectLst/>
      </dgm:spPr>
    </dgm:pt>
    <dgm:pt modelId="{2F3EC7C7-0476-45FF-8F29-FEF32B4DB0B2}" type="pres">
      <dgm:prSet presAssocID="{6292515D-2AB6-4DAC-BF76-1BFECCCC13C8}" presName="L2TextContainer" presStyleLbl="revTx" presStyleIdx="8" presStyleCnt="18">
        <dgm:presLayoutVars>
          <dgm:bulletEnabled val="1"/>
        </dgm:presLayoutVars>
      </dgm:prSet>
      <dgm:spPr/>
    </dgm:pt>
    <dgm:pt modelId="{92C1CB55-D425-474F-AAFD-3A597F861367}" type="pres">
      <dgm:prSet presAssocID="{6292515D-2AB6-4DAC-BF76-1BFECCCC13C8}" presName="L1TextContainer" presStyleLbl="revTx" presStyleIdx="9" presStyleCnt="18">
        <dgm:presLayoutVars>
          <dgm:chMax val="1"/>
          <dgm:chPref val="1"/>
          <dgm:bulletEnabled val="1"/>
        </dgm:presLayoutVars>
      </dgm:prSet>
      <dgm:spPr/>
    </dgm:pt>
    <dgm:pt modelId="{CB111BA8-1201-4486-B203-D9793E66DCF9}" type="pres">
      <dgm:prSet presAssocID="{6292515D-2AB6-4DAC-BF76-1BFECCCC13C8}" presName="ConnectLine" presStyleLbl="sibTrans1D1" presStyleIdx="4" presStyleCnt="9"/>
      <dgm:spPr>
        <a:noFill/>
        <a:ln w="12700" cap="flat" cmpd="sng" algn="ctr">
          <a:solidFill>
            <a:schemeClr val="accent6">
              <a:shade val="90000"/>
              <a:hueOff val="337662"/>
              <a:satOff val="-13487"/>
              <a:lumOff val="31281"/>
              <a:alphaOff val="0"/>
            </a:schemeClr>
          </a:solidFill>
          <a:prstDash val="dash"/>
          <a:miter lim="800000"/>
        </a:ln>
        <a:effectLst/>
      </dgm:spPr>
    </dgm:pt>
    <dgm:pt modelId="{94279F21-D96D-472C-89B7-2C04A3AEDBC7}" type="pres">
      <dgm:prSet presAssocID="{6292515D-2AB6-4DAC-BF76-1BFECCCC13C8}" presName="EmptyPlaceHolder" presStyleCnt="0"/>
      <dgm:spPr/>
    </dgm:pt>
    <dgm:pt modelId="{3A681E5B-60A7-434C-9799-4B2644C8E939}" type="pres">
      <dgm:prSet presAssocID="{293A0782-1D95-4C31-BC87-16DE323F057C}" presName="spaceBetweenRectangles" presStyleCnt="0"/>
      <dgm:spPr/>
    </dgm:pt>
    <dgm:pt modelId="{416C65FA-7FBC-446D-8B63-A9AEE32271FB}" type="pres">
      <dgm:prSet presAssocID="{100320B2-DCC6-40DB-8A58-4FC6FCC6EAA9}" presName="composite" presStyleCnt="0"/>
      <dgm:spPr/>
    </dgm:pt>
    <dgm:pt modelId="{3346917B-0B82-483C-9AF0-1E84084B18D9}" type="pres">
      <dgm:prSet presAssocID="{100320B2-DCC6-40DB-8A58-4FC6FCC6EAA9}" presName="ConnectorPoint" presStyleLbl="lnNode1" presStyleIdx="5" presStyleCnt="9"/>
      <dgm:spPr>
        <a:solidFill>
          <a:schemeClr val="accent6">
            <a:shade val="50000"/>
            <a:hueOff val="327488"/>
            <a:satOff val="-14316"/>
            <a:lumOff val="39076"/>
            <a:alphaOff val="0"/>
          </a:schemeClr>
        </a:solidFill>
        <a:ln w="6350">
          <a:noFill/>
        </a:ln>
        <a:effectLst/>
      </dgm:spPr>
    </dgm:pt>
    <dgm:pt modelId="{9293CE5A-A6F2-4602-8FF7-E1A80032D6F5}" type="pres">
      <dgm:prSet presAssocID="{100320B2-DCC6-40DB-8A58-4FC6FCC6EAA9}" presName="DropPinPlaceHolder" presStyleCnt="0"/>
      <dgm:spPr/>
    </dgm:pt>
    <dgm:pt modelId="{97604B88-637C-4379-98AB-DDC0E2E480C2}" type="pres">
      <dgm:prSet presAssocID="{100320B2-DCC6-40DB-8A58-4FC6FCC6EAA9}" presName="DropPin" presStyleLbl="alignNode1" presStyleIdx="5" presStyleCnt="9"/>
      <dgm:spPr/>
    </dgm:pt>
    <dgm:pt modelId="{D24CDC57-8870-40AD-841D-1325545A3D72}" type="pres">
      <dgm:prSet presAssocID="{100320B2-DCC6-40DB-8A58-4FC6FCC6EAA9}" presName="Ellipse" presStyleLbl="fgAcc1" presStyleIdx="6" presStyleCnt="10"/>
      <dgm:spPr>
        <a:solidFill>
          <a:schemeClr val="lt1">
            <a:alpha val="90000"/>
            <a:hueOff val="0"/>
            <a:satOff val="0"/>
            <a:lumOff val="0"/>
            <a:alphaOff val="0"/>
          </a:schemeClr>
        </a:solidFill>
        <a:ln>
          <a:noFill/>
        </a:ln>
        <a:effectLst/>
      </dgm:spPr>
    </dgm:pt>
    <dgm:pt modelId="{D9453CB7-F718-4CF7-9EB9-0F67EED37FED}" type="pres">
      <dgm:prSet presAssocID="{100320B2-DCC6-40DB-8A58-4FC6FCC6EAA9}" presName="L2TextContainer" presStyleLbl="revTx" presStyleIdx="10" presStyleCnt="18">
        <dgm:presLayoutVars>
          <dgm:bulletEnabled val="1"/>
        </dgm:presLayoutVars>
      </dgm:prSet>
      <dgm:spPr/>
    </dgm:pt>
    <dgm:pt modelId="{054879E3-48AB-4DBD-AD7A-052DA8516C8C}" type="pres">
      <dgm:prSet presAssocID="{100320B2-DCC6-40DB-8A58-4FC6FCC6EAA9}" presName="L1TextContainer" presStyleLbl="revTx" presStyleIdx="11" presStyleCnt="18">
        <dgm:presLayoutVars>
          <dgm:chMax val="1"/>
          <dgm:chPref val="1"/>
          <dgm:bulletEnabled val="1"/>
        </dgm:presLayoutVars>
      </dgm:prSet>
      <dgm:spPr/>
    </dgm:pt>
    <dgm:pt modelId="{6C5BC515-B8DB-434F-963A-7E99F296BF17}" type="pres">
      <dgm:prSet presAssocID="{100320B2-DCC6-40DB-8A58-4FC6FCC6EAA9}" presName="ConnectLine" presStyleLbl="sibTrans1D1" presStyleIdx="5" presStyleCnt="9"/>
      <dgm:spPr>
        <a:noFill/>
        <a:ln w="12700" cap="flat" cmpd="sng" algn="ctr">
          <a:solidFill>
            <a:schemeClr val="accent6">
              <a:shade val="90000"/>
              <a:hueOff val="337662"/>
              <a:satOff val="-13487"/>
              <a:lumOff val="31281"/>
              <a:alphaOff val="0"/>
            </a:schemeClr>
          </a:solidFill>
          <a:prstDash val="dash"/>
          <a:miter lim="800000"/>
        </a:ln>
        <a:effectLst/>
      </dgm:spPr>
    </dgm:pt>
    <dgm:pt modelId="{9102AA84-8629-44B6-9DB6-553AB087A55D}" type="pres">
      <dgm:prSet presAssocID="{100320B2-DCC6-40DB-8A58-4FC6FCC6EAA9}" presName="EmptyPlaceHolder" presStyleCnt="0"/>
      <dgm:spPr/>
    </dgm:pt>
    <dgm:pt modelId="{0CCD0825-C785-49A0-9CC8-483533B10251}" type="pres">
      <dgm:prSet presAssocID="{879813CE-77AD-4CFC-B302-F14D6ED7F0C8}" presName="spaceBetweenRectangles" presStyleCnt="0"/>
      <dgm:spPr/>
    </dgm:pt>
    <dgm:pt modelId="{358F7E1E-22DA-400B-A98C-3B06BCCDB2D0}" type="pres">
      <dgm:prSet presAssocID="{974BA25F-387D-4F5E-BB46-7AA0BEE898E7}" presName="composite" presStyleCnt="0"/>
      <dgm:spPr/>
    </dgm:pt>
    <dgm:pt modelId="{8A093BFE-C841-410B-83FF-CB8D85423406}" type="pres">
      <dgm:prSet presAssocID="{974BA25F-387D-4F5E-BB46-7AA0BEE898E7}" presName="ConnectorPoint" presStyleLbl="lnNode1" presStyleIdx="6" presStyleCnt="9"/>
      <dgm:spPr>
        <a:solidFill>
          <a:schemeClr val="accent6">
            <a:shade val="50000"/>
            <a:hueOff val="245616"/>
            <a:satOff val="-10737"/>
            <a:lumOff val="29307"/>
            <a:alphaOff val="0"/>
          </a:schemeClr>
        </a:solidFill>
        <a:ln w="6350">
          <a:noFill/>
        </a:ln>
        <a:effectLst/>
      </dgm:spPr>
    </dgm:pt>
    <dgm:pt modelId="{B67A7DC6-C91B-4655-8BD0-BB98FE252231}" type="pres">
      <dgm:prSet presAssocID="{974BA25F-387D-4F5E-BB46-7AA0BEE898E7}" presName="DropPinPlaceHolder" presStyleCnt="0"/>
      <dgm:spPr/>
    </dgm:pt>
    <dgm:pt modelId="{99889A47-2936-4DB3-BDF1-57F6E1A4FB6D}" type="pres">
      <dgm:prSet presAssocID="{974BA25F-387D-4F5E-BB46-7AA0BEE898E7}" presName="DropPin" presStyleLbl="alignNode1" presStyleIdx="6" presStyleCnt="9"/>
      <dgm:spPr/>
    </dgm:pt>
    <dgm:pt modelId="{16E48512-854B-459A-8B12-92C250F930D1}" type="pres">
      <dgm:prSet presAssocID="{974BA25F-387D-4F5E-BB46-7AA0BEE898E7}" presName="Ellipse" presStyleLbl="fgAcc1" presStyleIdx="7" presStyleCnt="10"/>
      <dgm:spPr>
        <a:solidFill>
          <a:schemeClr val="lt1">
            <a:alpha val="90000"/>
            <a:hueOff val="0"/>
            <a:satOff val="0"/>
            <a:lumOff val="0"/>
            <a:alphaOff val="0"/>
          </a:schemeClr>
        </a:solidFill>
        <a:ln>
          <a:noFill/>
        </a:ln>
        <a:effectLst/>
      </dgm:spPr>
    </dgm:pt>
    <dgm:pt modelId="{E539C027-8A5B-434D-ABD7-B601670243B1}" type="pres">
      <dgm:prSet presAssocID="{974BA25F-387D-4F5E-BB46-7AA0BEE898E7}" presName="L2TextContainer" presStyleLbl="revTx" presStyleIdx="12" presStyleCnt="18">
        <dgm:presLayoutVars>
          <dgm:bulletEnabled val="1"/>
        </dgm:presLayoutVars>
      </dgm:prSet>
      <dgm:spPr/>
    </dgm:pt>
    <dgm:pt modelId="{05DB777C-D5A4-4399-9E69-C550D46607D5}" type="pres">
      <dgm:prSet presAssocID="{974BA25F-387D-4F5E-BB46-7AA0BEE898E7}" presName="L1TextContainer" presStyleLbl="revTx" presStyleIdx="13" presStyleCnt="18">
        <dgm:presLayoutVars>
          <dgm:chMax val="1"/>
          <dgm:chPref val="1"/>
          <dgm:bulletEnabled val="1"/>
        </dgm:presLayoutVars>
      </dgm:prSet>
      <dgm:spPr/>
    </dgm:pt>
    <dgm:pt modelId="{2BDE1E09-2FFF-4A99-A636-6541FE249D3B}" type="pres">
      <dgm:prSet presAssocID="{974BA25F-387D-4F5E-BB46-7AA0BEE898E7}" presName="ConnectLine" presStyleLbl="sibTrans1D1" presStyleIdx="6" presStyleCnt="9"/>
      <dgm:spPr>
        <a:noFill/>
        <a:ln w="12700" cap="flat" cmpd="sng" algn="ctr">
          <a:solidFill>
            <a:schemeClr val="accent6">
              <a:shade val="90000"/>
              <a:hueOff val="253246"/>
              <a:satOff val="-10115"/>
              <a:lumOff val="23461"/>
              <a:alphaOff val="0"/>
            </a:schemeClr>
          </a:solidFill>
          <a:prstDash val="dash"/>
          <a:miter lim="800000"/>
        </a:ln>
        <a:effectLst/>
      </dgm:spPr>
    </dgm:pt>
    <dgm:pt modelId="{2583AE7F-F3DB-4C37-9AD2-683AE91FE332}" type="pres">
      <dgm:prSet presAssocID="{974BA25F-387D-4F5E-BB46-7AA0BEE898E7}" presName="EmptyPlaceHolder" presStyleCnt="0"/>
      <dgm:spPr/>
    </dgm:pt>
    <dgm:pt modelId="{B36F5768-3B6E-4C0E-9A72-211958D9C1D1}" type="pres">
      <dgm:prSet presAssocID="{52EE77C8-6E56-45F7-9942-4B764277A463}" presName="spaceBetweenRectangles" presStyleCnt="0"/>
      <dgm:spPr/>
    </dgm:pt>
    <dgm:pt modelId="{3FF6BF55-689F-4983-BAD9-F59B53035120}" type="pres">
      <dgm:prSet presAssocID="{8778FFB3-D2E0-4E84-8626-BAC73FD53E35}" presName="composite" presStyleCnt="0"/>
      <dgm:spPr/>
    </dgm:pt>
    <dgm:pt modelId="{915C9F25-41CE-477F-BE6D-0C161A2BAB1B}" type="pres">
      <dgm:prSet presAssocID="{8778FFB3-D2E0-4E84-8626-BAC73FD53E35}" presName="ConnectorPoint" presStyleLbl="lnNode1" presStyleIdx="7" presStyleCnt="9"/>
      <dgm:spPr>
        <a:solidFill>
          <a:schemeClr val="accent6">
            <a:shade val="50000"/>
            <a:hueOff val="163744"/>
            <a:satOff val="-7158"/>
            <a:lumOff val="19538"/>
            <a:alphaOff val="0"/>
          </a:schemeClr>
        </a:solidFill>
        <a:ln w="6350">
          <a:noFill/>
        </a:ln>
        <a:effectLst/>
      </dgm:spPr>
    </dgm:pt>
    <dgm:pt modelId="{824C019C-0DE6-41BF-8B77-F17C0EF7BDE3}" type="pres">
      <dgm:prSet presAssocID="{8778FFB3-D2E0-4E84-8626-BAC73FD53E35}" presName="DropPinPlaceHolder" presStyleCnt="0"/>
      <dgm:spPr/>
    </dgm:pt>
    <dgm:pt modelId="{2DEF67CE-6558-480C-83EA-5E291C940466}" type="pres">
      <dgm:prSet presAssocID="{8778FFB3-D2E0-4E84-8626-BAC73FD53E35}" presName="DropPin" presStyleLbl="alignNode1" presStyleIdx="7" presStyleCnt="9"/>
      <dgm:spPr/>
    </dgm:pt>
    <dgm:pt modelId="{2A682F37-0123-4C1E-AF5E-D7BEB2633DF4}" type="pres">
      <dgm:prSet presAssocID="{8778FFB3-D2E0-4E84-8626-BAC73FD53E35}" presName="Ellipse" presStyleLbl="fgAcc1" presStyleIdx="8" presStyleCnt="10"/>
      <dgm:spPr>
        <a:solidFill>
          <a:schemeClr val="lt1">
            <a:alpha val="90000"/>
            <a:hueOff val="0"/>
            <a:satOff val="0"/>
            <a:lumOff val="0"/>
            <a:alphaOff val="0"/>
          </a:schemeClr>
        </a:solidFill>
        <a:ln>
          <a:noFill/>
        </a:ln>
        <a:effectLst/>
      </dgm:spPr>
    </dgm:pt>
    <dgm:pt modelId="{B6C091BB-C195-4E74-89A9-15B1294EF83A}" type="pres">
      <dgm:prSet presAssocID="{8778FFB3-D2E0-4E84-8626-BAC73FD53E35}" presName="L2TextContainer" presStyleLbl="revTx" presStyleIdx="14" presStyleCnt="18">
        <dgm:presLayoutVars>
          <dgm:bulletEnabled val="1"/>
        </dgm:presLayoutVars>
      </dgm:prSet>
      <dgm:spPr/>
    </dgm:pt>
    <dgm:pt modelId="{917AC8A2-E0D8-41E8-AFB6-D27485447334}" type="pres">
      <dgm:prSet presAssocID="{8778FFB3-D2E0-4E84-8626-BAC73FD53E35}" presName="L1TextContainer" presStyleLbl="revTx" presStyleIdx="15" presStyleCnt="18">
        <dgm:presLayoutVars>
          <dgm:chMax val="1"/>
          <dgm:chPref val="1"/>
          <dgm:bulletEnabled val="1"/>
        </dgm:presLayoutVars>
      </dgm:prSet>
      <dgm:spPr/>
    </dgm:pt>
    <dgm:pt modelId="{EEF4C93F-3EAC-4132-90F6-E1265A34D1DB}" type="pres">
      <dgm:prSet presAssocID="{8778FFB3-D2E0-4E84-8626-BAC73FD53E35}" presName="ConnectLine" presStyleLbl="sibTrans1D1" presStyleIdx="7" presStyleCnt="9"/>
      <dgm:spPr>
        <a:noFill/>
        <a:ln w="12700" cap="flat" cmpd="sng" algn="ctr">
          <a:solidFill>
            <a:schemeClr val="accent6">
              <a:shade val="90000"/>
              <a:hueOff val="168831"/>
              <a:satOff val="-6744"/>
              <a:lumOff val="15640"/>
              <a:alphaOff val="0"/>
            </a:schemeClr>
          </a:solidFill>
          <a:prstDash val="dash"/>
          <a:miter lim="800000"/>
        </a:ln>
        <a:effectLst/>
      </dgm:spPr>
    </dgm:pt>
    <dgm:pt modelId="{0DD94A11-9DC8-43B2-836A-261F63D4F546}" type="pres">
      <dgm:prSet presAssocID="{8778FFB3-D2E0-4E84-8626-BAC73FD53E35}" presName="EmptyPlaceHolder" presStyleCnt="0"/>
      <dgm:spPr/>
    </dgm:pt>
    <dgm:pt modelId="{3577B536-818B-43A0-8354-0C4AB19AB4DE}" type="pres">
      <dgm:prSet presAssocID="{3469C9E0-DD53-4D2D-9DDE-B01AD33F2889}" presName="spaceBetweenRectangles" presStyleCnt="0"/>
      <dgm:spPr/>
    </dgm:pt>
    <dgm:pt modelId="{BAEBE72C-23EB-4284-904F-1ED20F983B7B}" type="pres">
      <dgm:prSet presAssocID="{2197F46A-FADA-41F0-8E21-5BC52D7907B3}" presName="composite" presStyleCnt="0"/>
      <dgm:spPr/>
    </dgm:pt>
    <dgm:pt modelId="{30A21F1B-5251-4CC1-A8FA-75BD641B2A42}" type="pres">
      <dgm:prSet presAssocID="{2197F46A-FADA-41F0-8E21-5BC52D7907B3}" presName="ConnectorPoint" presStyleLbl="lnNode1" presStyleIdx="8" presStyleCnt="9"/>
      <dgm:spPr>
        <a:solidFill>
          <a:schemeClr val="accent6">
            <a:shade val="50000"/>
            <a:hueOff val="81872"/>
            <a:satOff val="-3579"/>
            <a:lumOff val="9769"/>
            <a:alphaOff val="0"/>
          </a:schemeClr>
        </a:solidFill>
        <a:ln w="6350">
          <a:noFill/>
        </a:ln>
        <a:effectLst/>
      </dgm:spPr>
    </dgm:pt>
    <dgm:pt modelId="{7C83625C-7B44-4588-9DB8-C8073E82B256}" type="pres">
      <dgm:prSet presAssocID="{2197F46A-FADA-41F0-8E21-5BC52D7907B3}" presName="DropPinPlaceHolder" presStyleCnt="0"/>
      <dgm:spPr/>
    </dgm:pt>
    <dgm:pt modelId="{52B19D5A-6E2E-4DA7-94E4-64CD1471E04E}" type="pres">
      <dgm:prSet presAssocID="{2197F46A-FADA-41F0-8E21-5BC52D7907B3}" presName="DropPin" presStyleLbl="alignNode1" presStyleIdx="8" presStyleCnt="9"/>
      <dgm:spPr/>
    </dgm:pt>
    <dgm:pt modelId="{D9AB5B62-1BAA-481D-AB32-E09DD55B9474}" type="pres">
      <dgm:prSet presAssocID="{2197F46A-FADA-41F0-8E21-5BC52D7907B3}" presName="Ellipse" presStyleLbl="fgAcc1" presStyleIdx="9" presStyleCnt="10"/>
      <dgm:spPr>
        <a:solidFill>
          <a:schemeClr val="lt1">
            <a:alpha val="90000"/>
            <a:hueOff val="0"/>
            <a:satOff val="0"/>
            <a:lumOff val="0"/>
            <a:alphaOff val="0"/>
          </a:schemeClr>
        </a:solidFill>
        <a:ln>
          <a:noFill/>
        </a:ln>
        <a:effectLst/>
      </dgm:spPr>
    </dgm:pt>
    <dgm:pt modelId="{EEEE8CDB-53D2-405A-92E6-1098B80B775B}" type="pres">
      <dgm:prSet presAssocID="{2197F46A-FADA-41F0-8E21-5BC52D7907B3}" presName="L2TextContainer" presStyleLbl="revTx" presStyleIdx="16" presStyleCnt="18">
        <dgm:presLayoutVars>
          <dgm:bulletEnabled val="1"/>
        </dgm:presLayoutVars>
      </dgm:prSet>
      <dgm:spPr/>
    </dgm:pt>
    <dgm:pt modelId="{97F9F246-63B1-4764-9651-168829709783}" type="pres">
      <dgm:prSet presAssocID="{2197F46A-FADA-41F0-8E21-5BC52D7907B3}" presName="L1TextContainer" presStyleLbl="revTx" presStyleIdx="17" presStyleCnt="18">
        <dgm:presLayoutVars>
          <dgm:chMax val="1"/>
          <dgm:chPref val="1"/>
          <dgm:bulletEnabled val="1"/>
        </dgm:presLayoutVars>
      </dgm:prSet>
      <dgm:spPr/>
    </dgm:pt>
    <dgm:pt modelId="{4831BD96-EF46-4BF1-AB0B-B40D1996A263}" type="pres">
      <dgm:prSet presAssocID="{2197F46A-FADA-41F0-8E21-5BC52D7907B3}" presName="ConnectLine" presStyleLbl="sibTrans1D1" presStyleIdx="8" presStyleCnt="9"/>
      <dgm:spPr>
        <a:noFill/>
        <a:ln w="12700" cap="flat" cmpd="sng" algn="ctr">
          <a:solidFill>
            <a:schemeClr val="accent6">
              <a:shade val="90000"/>
              <a:hueOff val="84415"/>
              <a:satOff val="-3372"/>
              <a:lumOff val="7820"/>
              <a:alphaOff val="0"/>
            </a:schemeClr>
          </a:solidFill>
          <a:prstDash val="dash"/>
          <a:miter lim="800000"/>
        </a:ln>
        <a:effectLst/>
      </dgm:spPr>
    </dgm:pt>
    <dgm:pt modelId="{FE833F0E-5F6B-4C72-86C6-F9CFDBFFBF78}" type="pres">
      <dgm:prSet presAssocID="{2197F46A-FADA-41F0-8E21-5BC52D7907B3}" presName="EmptyPlaceHolder" presStyleCnt="0"/>
      <dgm:spPr/>
    </dgm:pt>
  </dgm:ptLst>
  <dgm:cxnLst>
    <dgm:cxn modelId="{F9882C04-D442-4880-996A-E8CAB92B573C}" srcId="{1230ABB7-7E09-433E-884E-FC953247449F}" destId="{DBE27488-7E22-4449-8150-43B9541E26EA}" srcOrd="0" destOrd="0" parTransId="{E1CA817C-6C4D-4CA8-B492-ECACC52732DE}" sibTransId="{FB2E00A1-2293-4CAA-BB7A-5A98ADD6C425}"/>
    <dgm:cxn modelId="{5CDE090A-B14B-4DAD-8DCB-98D267D70E17}" srcId="{1230ABB7-7E09-433E-884E-FC953247449F}" destId="{974BA25F-387D-4F5E-BB46-7AA0BEE898E7}" srcOrd="6" destOrd="0" parTransId="{E225AB7C-2E20-4E26-B79F-64C033B9C53D}" sibTransId="{52EE77C8-6E56-45F7-9942-4B764277A463}"/>
    <dgm:cxn modelId="{0230500A-7226-4103-9818-7A797E955717}" srcId="{1230ABB7-7E09-433E-884E-FC953247449F}" destId="{6292515D-2AB6-4DAC-BF76-1BFECCCC13C8}" srcOrd="4" destOrd="0" parTransId="{B2C68CB0-8341-4C50-94C9-D80346AEC55D}" sibTransId="{293A0782-1D95-4C31-BC87-16DE323F057C}"/>
    <dgm:cxn modelId="{ED3BC40C-EBD5-4F89-9ED0-CDD5DEB023DE}" srcId="{8778FFB3-D2E0-4E84-8626-BAC73FD53E35}" destId="{B3B1EA9B-4835-409A-B754-48A592A4668D}" srcOrd="0" destOrd="0" parTransId="{35713481-E443-4341-9006-83897F84EE51}" sibTransId="{CE28E1BC-74AE-4832-BD17-990A2989CE24}"/>
    <dgm:cxn modelId="{D0EA000D-8588-49AA-8A5E-A9705BFDB345}" type="presOf" srcId="{772B5F65-CECC-4CA2-9916-E02A79C526B5}" destId="{2BD9ECC2-2B61-4812-A57A-CF39A92F2303}" srcOrd="0" destOrd="0" presId="urn:microsoft.com/office/officeart/2017/3/layout/DropPinTimeline"/>
    <dgm:cxn modelId="{97A2380D-65C4-4C0D-8810-F71B44E26EA7}" srcId="{1230ABB7-7E09-433E-884E-FC953247449F}" destId="{F4E4B5E0-D30D-47BC-9906-D7C61BF51E07}" srcOrd="1" destOrd="0" parTransId="{753A3EBA-24B5-4098-B788-6EA074810A39}" sibTransId="{1BF0AF24-7397-4B0E-9506-75E1A7D48BBF}"/>
    <dgm:cxn modelId="{30AAA50D-5A35-4D84-BF0E-884DE6F130AF}" type="presOf" srcId="{3A122997-3903-4F58-9A69-15CBE04DA322}" destId="{2F3EC7C7-0476-45FF-8F29-FEF32B4DB0B2}" srcOrd="0" destOrd="0" presId="urn:microsoft.com/office/officeart/2017/3/layout/DropPinTimeline"/>
    <dgm:cxn modelId="{CFF0C510-7D66-4795-95EF-82D0A5D873A9}" type="presOf" srcId="{974BA25F-387D-4F5E-BB46-7AA0BEE898E7}" destId="{05DB777C-D5A4-4399-9E69-C550D46607D5}" srcOrd="0" destOrd="0" presId="urn:microsoft.com/office/officeart/2017/3/layout/DropPinTimeline"/>
    <dgm:cxn modelId="{BC687732-524A-4959-AB1D-6FCF48F10302}" type="presOf" srcId="{8778FFB3-D2E0-4E84-8626-BAC73FD53E35}" destId="{917AC8A2-E0D8-41E8-AFB6-D27485447334}" srcOrd="0" destOrd="0" presId="urn:microsoft.com/office/officeart/2017/3/layout/DropPinTimeline"/>
    <dgm:cxn modelId="{C168B033-0E22-4CA5-9DF7-E2A8E14AF36D}" type="presOf" srcId="{A5CA1C47-12C0-402A-BCA6-E3ABF19505F0}" destId="{1D74BFB8-630F-40F5-AD64-5D5443CF2892}" srcOrd="0" destOrd="0" presId="urn:microsoft.com/office/officeart/2017/3/layout/DropPinTimeline"/>
    <dgm:cxn modelId="{A3FFFE3C-7440-40C9-B845-FAEE6A1E63EC}" srcId="{1230ABB7-7E09-433E-884E-FC953247449F}" destId="{2197F46A-FADA-41F0-8E21-5BC52D7907B3}" srcOrd="8" destOrd="0" parTransId="{1AC2588F-4E9D-418F-AC62-AC83B5720624}" sibTransId="{9BBFCF2E-2D5D-46B6-AA57-DA89A8B7C2E8}"/>
    <dgm:cxn modelId="{E680E85D-3EBD-47B5-9CA3-AA63E7AD0A8F}" type="presOf" srcId="{2197F46A-FADA-41F0-8E21-5BC52D7907B3}" destId="{97F9F246-63B1-4764-9651-168829709783}" srcOrd="0" destOrd="0" presId="urn:microsoft.com/office/officeart/2017/3/layout/DropPinTimeline"/>
    <dgm:cxn modelId="{500A1142-679F-4A01-A7B4-D8AB87DFCD0D}" type="presOf" srcId="{F4E4B5E0-D30D-47BC-9906-D7C61BF51E07}" destId="{79C94CA9-648A-4207-B161-C5CEE7B21644}" srcOrd="0" destOrd="0" presId="urn:microsoft.com/office/officeart/2017/3/layout/DropPinTimeline"/>
    <dgm:cxn modelId="{DF0AAD45-3EBB-4123-B074-3DF4A181F3DF}" type="presOf" srcId="{3EE15C56-ACFA-48E1-8F71-6ACC72035E49}" destId="{EEEE8CDB-53D2-405A-92E6-1098B80B775B}" srcOrd="0" destOrd="0" presId="urn:microsoft.com/office/officeart/2017/3/layout/DropPinTimeline"/>
    <dgm:cxn modelId="{17B89A6D-DB9E-4141-96F3-D9BEBB9128C8}" type="presOf" srcId="{B3B1EA9B-4835-409A-B754-48A592A4668D}" destId="{B6C091BB-C195-4E74-89A9-15B1294EF83A}" srcOrd="0" destOrd="0" presId="urn:microsoft.com/office/officeart/2017/3/layout/DropPinTimeline"/>
    <dgm:cxn modelId="{7DFC1E7E-9EDA-4CCE-A778-0E34216690DE}" type="presOf" srcId="{421FF942-0970-4670-BAAA-4EBC6EF3D211}" destId="{517E576A-81CC-48F2-91B9-D83863762E62}" srcOrd="0" destOrd="0" presId="urn:microsoft.com/office/officeart/2017/3/layout/DropPinTimeline"/>
    <dgm:cxn modelId="{30D7117F-7AEE-46AC-8277-895F9E95198B}" type="presOf" srcId="{819E9994-BE51-4A4D-AFCC-07C99A85BC93}" destId="{5C849B0E-7BFE-461A-87F2-4F0AC57D3354}" srcOrd="0" destOrd="0" presId="urn:microsoft.com/office/officeart/2017/3/layout/DropPinTimeline"/>
    <dgm:cxn modelId="{99403287-10E2-4296-8BC6-E8542BFE5C12}" type="presOf" srcId="{EC22335F-F1FC-4ABE-A813-7494F7646EE9}" destId="{F82E0315-FF13-497F-832F-ECF3386B0AB3}" srcOrd="0" destOrd="0" presId="urn:microsoft.com/office/officeart/2017/3/layout/DropPinTimeline"/>
    <dgm:cxn modelId="{EB465D8B-BF0C-4EFD-805D-FE69FA59BBAE}" type="presOf" srcId="{6292515D-2AB6-4DAC-BF76-1BFECCCC13C8}" destId="{92C1CB55-D425-474F-AAFD-3A597F861367}" srcOrd="0" destOrd="0" presId="urn:microsoft.com/office/officeart/2017/3/layout/DropPinTimeline"/>
    <dgm:cxn modelId="{C636DF8B-00CD-425B-B8AA-4873755467DC}" type="presOf" srcId="{F6EBEE4B-9B5F-4795-BE7B-69C0E47E167B}" destId="{E539C027-8A5B-434D-ABD7-B601670243B1}" srcOrd="0" destOrd="0" presId="urn:microsoft.com/office/officeart/2017/3/layout/DropPinTimeline"/>
    <dgm:cxn modelId="{16D7F590-B8FB-41A8-9800-2B1DBB7C7529}" type="presOf" srcId="{AB2D03EB-40B1-48F4-8EB0-F69A164F7C5E}" destId="{D9453CB7-F718-4CF7-9EB9-0F67EED37FED}" srcOrd="0" destOrd="0" presId="urn:microsoft.com/office/officeart/2017/3/layout/DropPinTimeline"/>
    <dgm:cxn modelId="{57921D98-9ED4-42A1-88ED-10823AC448FF}" type="presOf" srcId="{1230ABB7-7E09-433E-884E-FC953247449F}" destId="{A1B1BBF2-8F43-46B6-A9E7-97470078CA80}" srcOrd="0" destOrd="0" presId="urn:microsoft.com/office/officeart/2017/3/layout/DropPinTimeline"/>
    <dgm:cxn modelId="{DCEA3E99-F01E-4758-8E3D-01419490BAB8}" srcId="{1230ABB7-7E09-433E-884E-FC953247449F}" destId="{100320B2-DCC6-40DB-8A58-4FC6FCC6EAA9}" srcOrd="5" destOrd="0" parTransId="{43812BAA-B203-4FCD-AEA3-9EA381E681E7}" sibTransId="{879813CE-77AD-4CFC-B302-F14D6ED7F0C8}"/>
    <dgm:cxn modelId="{0867F79F-A48F-469E-97E3-E860E4D8192D}" srcId="{1230ABB7-7E09-433E-884E-FC953247449F}" destId="{1F519C35-713A-4D99-9623-37174989183F}" srcOrd="3" destOrd="0" parTransId="{F0C1C398-896E-4593-8E09-B5D787D6A5BF}" sibTransId="{385E3E70-3DEC-460F-88B6-BA97847FAB47}"/>
    <dgm:cxn modelId="{B3097FA0-BD3F-46CD-946A-62A18EF1DF4C}" srcId="{819E9994-BE51-4A4D-AFCC-07C99A85BC93}" destId="{A5CA1C47-12C0-402A-BCA6-E3ABF19505F0}" srcOrd="0" destOrd="0" parTransId="{4B1D6DB6-D83A-47A6-B49C-04A9C66E9BC7}" sibTransId="{8A1C9DF5-687D-4421-8D13-0E91C400A55A}"/>
    <dgm:cxn modelId="{D4ACB2A4-4A74-4374-AC6D-15AE1F832130}" srcId="{1F519C35-713A-4D99-9623-37174989183F}" destId="{772B5F65-CECC-4CA2-9916-E02A79C526B5}" srcOrd="0" destOrd="0" parTransId="{F42E3303-7CF7-45BA-83A5-00EEC257836D}" sibTransId="{48A67BAA-1BA9-42A4-ADF0-5A79A1CD0E40}"/>
    <dgm:cxn modelId="{431350A5-AF7A-4B25-B94E-0D6CB90FC8C7}" type="presOf" srcId="{1F519C35-713A-4D99-9623-37174989183F}" destId="{363F1F12-6F47-4C6E-B47E-C21BC4189D68}" srcOrd="0" destOrd="0" presId="urn:microsoft.com/office/officeart/2017/3/layout/DropPinTimeline"/>
    <dgm:cxn modelId="{37CD7AA5-B0B5-4C5A-8F23-005C2214F8AF}" type="presOf" srcId="{100320B2-DCC6-40DB-8A58-4FC6FCC6EAA9}" destId="{054879E3-48AB-4DBD-AD7A-052DA8516C8C}" srcOrd="0" destOrd="0" presId="urn:microsoft.com/office/officeart/2017/3/layout/DropPinTimeline"/>
    <dgm:cxn modelId="{3D86A6C7-077B-4B48-9498-4F115AA1F7CA}" type="presOf" srcId="{DBE27488-7E22-4449-8150-43B9541E26EA}" destId="{1ED97A5C-3340-4956-BB1E-4CF1E02F312C}" srcOrd="0" destOrd="0" presId="urn:microsoft.com/office/officeart/2017/3/layout/DropPinTimeline"/>
    <dgm:cxn modelId="{F1D680CB-2580-4D02-88D6-E007AA5B6ACD}" srcId="{1230ABB7-7E09-433E-884E-FC953247449F}" destId="{8778FFB3-D2E0-4E84-8626-BAC73FD53E35}" srcOrd="7" destOrd="0" parTransId="{D44E5EDA-77B5-48DB-B2FA-D20F1B314EF1}" sibTransId="{3469C9E0-DD53-4D2D-9DDE-B01AD33F2889}"/>
    <dgm:cxn modelId="{DBF880D2-5926-4524-A336-6DB9109A3978}" srcId="{2197F46A-FADA-41F0-8E21-5BC52D7907B3}" destId="{3EE15C56-ACFA-48E1-8F71-6ACC72035E49}" srcOrd="0" destOrd="0" parTransId="{CC0F8346-351C-42AF-8A50-CAF01A516636}" sibTransId="{DB07AD9D-E74E-4F0E-A2C3-25D07173A7A5}"/>
    <dgm:cxn modelId="{5FB29BE1-5DAA-4A50-AE59-AF3C0992031B}" srcId="{DBE27488-7E22-4449-8150-43B9541E26EA}" destId="{421FF942-0970-4670-BAAA-4EBC6EF3D211}" srcOrd="0" destOrd="0" parTransId="{E41A76AB-9C05-4274-A6F5-276E839606E5}" sibTransId="{C5348344-123D-4069-8721-FB6014B77859}"/>
    <dgm:cxn modelId="{958FDAE4-975E-4FBB-8CE1-0F64BDA37D14}" srcId="{6292515D-2AB6-4DAC-BF76-1BFECCCC13C8}" destId="{3A122997-3903-4F58-9A69-15CBE04DA322}" srcOrd="0" destOrd="0" parTransId="{FDBAF8BE-21A1-4A97-AE98-B2173CE7B986}" sibTransId="{DC366778-A617-4BAC-B924-F24EF3CBCC58}"/>
    <dgm:cxn modelId="{248139E5-74E5-46D4-B9C0-A2713E027FEC}" srcId="{974BA25F-387D-4F5E-BB46-7AA0BEE898E7}" destId="{F6EBEE4B-9B5F-4795-BE7B-69C0E47E167B}" srcOrd="0" destOrd="0" parTransId="{3ECD1B8B-FCA4-4CE0-B21A-E0152AFDFBC5}" sibTransId="{FF7ED09B-F9C4-47CB-B47F-3132DB2585B6}"/>
    <dgm:cxn modelId="{19FE1FEC-40B3-48D1-8195-B712E669EE59}" srcId="{F4E4B5E0-D30D-47BC-9906-D7C61BF51E07}" destId="{EC22335F-F1FC-4ABE-A813-7494F7646EE9}" srcOrd="0" destOrd="0" parTransId="{4700D432-948D-41BC-BD0C-CB9D42DB5ADA}" sibTransId="{4B906BC8-143F-437E-A468-3343B27D1631}"/>
    <dgm:cxn modelId="{94218AFC-BC11-4426-957C-EBDA5AE3B02C}" srcId="{100320B2-DCC6-40DB-8A58-4FC6FCC6EAA9}" destId="{AB2D03EB-40B1-48F4-8EB0-F69A164F7C5E}" srcOrd="0" destOrd="0" parTransId="{22055034-7F19-4A4F-86B9-157C69578AF5}" sibTransId="{21AF90CA-1D87-4D5D-9B1A-96C4F33471A7}"/>
    <dgm:cxn modelId="{E27C59FF-DD72-4F39-9209-FEFA009B3D51}" srcId="{1230ABB7-7E09-433E-884E-FC953247449F}" destId="{819E9994-BE51-4A4D-AFCC-07C99A85BC93}" srcOrd="2" destOrd="0" parTransId="{BBCC1FAB-DF1D-4F5E-BBEA-8B834A71ABCC}" sibTransId="{11ECB860-C96A-45DA-9631-488E0F7E0E96}"/>
    <dgm:cxn modelId="{5B6375E5-C2B2-40EC-B1CE-24EB9A23D51E}" type="presParOf" srcId="{A1B1BBF2-8F43-46B6-A9E7-97470078CA80}" destId="{57BE45A7-82D2-4D26-B3B2-27E9924B1CD5}" srcOrd="0" destOrd="0" presId="urn:microsoft.com/office/officeart/2017/3/layout/DropPinTimeline"/>
    <dgm:cxn modelId="{5B4D3720-E75C-4BA4-8C01-B8437A858342}" type="presParOf" srcId="{A1B1BBF2-8F43-46B6-A9E7-97470078CA80}" destId="{30912CB9-3CE3-49B7-9491-C502F8438DD1}" srcOrd="1" destOrd="0" presId="urn:microsoft.com/office/officeart/2017/3/layout/DropPinTimeline"/>
    <dgm:cxn modelId="{041893D5-071D-4383-90E3-DE4EF96C6946}" type="presParOf" srcId="{30912CB9-3CE3-49B7-9491-C502F8438DD1}" destId="{32DA03F7-6C45-413F-A3D8-06EB537F3F2E}" srcOrd="0" destOrd="0" presId="urn:microsoft.com/office/officeart/2017/3/layout/DropPinTimeline"/>
    <dgm:cxn modelId="{1799E5F8-CDFD-4560-81A2-98F0146B74A5}" type="presParOf" srcId="{32DA03F7-6C45-413F-A3D8-06EB537F3F2E}" destId="{B7347686-0EB8-4CDF-9283-A4B972208FF7}" srcOrd="0" destOrd="0" presId="urn:microsoft.com/office/officeart/2017/3/layout/DropPinTimeline"/>
    <dgm:cxn modelId="{71405652-5DCF-4C6D-866A-789074B96F1F}" type="presParOf" srcId="{32DA03F7-6C45-413F-A3D8-06EB537F3F2E}" destId="{E7F90082-5896-408B-A463-1667792BA4A5}" srcOrd="1" destOrd="0" presId="urn:microsoft.com/office/officeart/2017/3/layout/DropPinTimeline"/>
    <dgm:cxn modelId="{0A4CF67D-323D-4478-8F6A-10859322AA72}" type="presParOf" srcId="{E7F90082-5896-408B-A463-1667792BA4A5}" destId="{D90AC9E4-63D1-4BBA-AFD8-1BD962EBD6EC}" srcOrd="0" destOrd="0" presId="urn:microsoft.com/office/officeart/2017/3/layout/DropPinTimeline"/>
    <dgm:cxn modelId="{966C881D-61D2-40F1-9549-4B60F7C0870F}" type="presParOf" srcId="{E7F90082-5896-408B-A463-1667792BA4A5}" destId="{B728D1A5-DF05-4556-A395-ED4476741C2F}" srcOrd="1" destOrd="0" presId="urn:microsoft.com/office/officeart/2017/3/layout/DropPinTimeline"/>
    <dgm:cxn modelId="{EEE1FD16-E01D-4ACC-B252-A6B60BD46456}" type="presParOf" srcId="{32DA03F7-6C45-413F-A3D8-06EB537F3F2E}" destId="{517E576A-81CC-48F2-91B9-D83863762E62}" srcOrd="2" destOrd="0" presId="urn:microsoft.com/office/officeart/2017/3/layout/DropPinTimeline"/>
    <dgm:cxn modelId="{B5DE3350-2B0F-46BF-9856-15E9729A6CD4}" type="presParOf" srcId="{32DA03F7-6C45-413F-A3D8-06EB537F3F2E}" destId="{1ED97A5C-3340-4956-BB1E-4CF1E02F312C}" srcOrd="3" destOrd="0" presId="urn:microsoft.com/office/officeart/2017/3/layout/DropPinTimeline"/>
    <dgm:cxn modelId="{E6A627E8-CB68-45FB-B6FD-BF4C7948D0F3}" type="presParOf" srcId="{32DA03F7-6C45-413F-A3D8-06EB537F3F2E}" destId="{82EFBDAB-115F-4B39-A24E-22DD45E76FB2}" srcOrd="4" destOrd="0" presId="urn:microsoft.com/office/officeart/2017/3/layout/DropPinTimeline"/>
    <dgm:cxn modelId="{B63143D7-6D43-4F2B-8EAE-D7852FBF07F1}" type="presParOf" srcId="{32DA03F7-6C45-413F-A3D8-06EB537F3F2E}" destId="{8B258B79-D0A1-4FCA-A433-D72DC576A749}" srcOrd="5" destOrd="0" presId="urn:microsoft.com/office/officeart/2017/3/layout/DropPinTimeline"/>
    <dgm:cxn modelId="{CBCB19B0-08E5-4A27-BA2C-CD7D0EC932D0}" type="presParOf" srcId="{30912CB9-3CE3-49B7-9491-C502F8438DD1}" destId="{30B90148-8829-457B-9288-6BB13AD8EE44}" srcOrd="1" destOrd="0" presId="urn:microsoft.com/office/officeart/2017/3/layout/DropPinTimeline"/>
    <dgm:cxn modelId="{24A72452-0755-4A64-9520-441861FBB22F}" type="presParOf" srcId="{30912CB9-3CE3-49B7-9491-C502F8438DD1}" destId="{8B8541AF-82A4-4476-87D6-DDA3C72D6B0F}" srcOrd="2" destOrd="0" presId="urn:microsoft.com/office/officeart/2017/3/layout/DropPinTimeline"/>
    <dgm:cxn modelId="{904D3267-44C7-4497-A51F-CCED0D662883}" type="presParOf" srcId="{8B8541AF-82A4-4476-87D6-DDA3C72D6B0F}" destId="{4A5C1FCD-DC39-4367-8343-80BCD657E6ED}" srcOrd="0" destOrd="0" presId="urn:microsoft.com/office/officeart/2017/3/layout/DropPinTimeline"/>
    <dgm:cxn modelId="{9BFEC76F-2883-4A8D-880C-DD5165000B56}" type="presParOf" srcId="{8B8541AF-82A4-4476-87D6-DDA3C72D6B0F}" destId="{84287C99-37E3-454C-BDA8-5E5C64D2316C}" srcOrd="1" destOrd="0" presId="urn:microsoft.com/office/officeart/2017/3/layout/DropPinTimeline"/>
    <dgm:cxn modelId="{3AB510F5-0A38-4A20-AE92-16C66726CDA8}" type="presParOf" srcId="{84287C99-37E3-454C-BDA8-5E5C64D2316C}" destId="{64DADDC9-A4D0-4C2E-A09F-4CB1C1250310}" srcOrd="0" destOrd="0" presId="urn:microsoft.com/office/officeart/2017/3/layout/DropPinTimeline"/>
    <dgm:cxn modelId="{84E2D6C8-B36B-4283-A2D2-186ECD6D9762}" type="presParOf" srcId="{84287C99-37E3-454C-BDA8-5E5C64D2316C}" destId="{CB41C574-CA78-4FA6-A534-85BB2DBD6219}" srcOrd="1" destOrd="0" presId="urn:microsoft.com/office/officeart/2017/3/layout/DropPinTimeline"/>
    <dgm:cxn modelId="{0D002AE2-B7EE-4939-9908-A69DC4852FD7}" type="presParOf" srcId="{8B8541AF-82A4-4476-87D6-DDA3C72D6B0F}" destId="{F82E0315-FF13-497F-832F-ECF3386B0AB3}" srcOrd="2" destOrd="0" presId="urn:microsoft.com/office/officeart/2017/3/layout/DropPinTimeline"/>
    <dgm:cxn modelId="{904883B5-174C-4E2B-AC6C-487C18258AF3}" type="presParOf" srcId="{8B8541AF-82A4-4476-87D6-DDA3C72D6B0F}" destId="{79C94CA9-648A-4207-B161-C5CEE7B21644}" srcOrd="3" destOrd="0" presId="urn:microsoft.com/office/officeart/2017/3/layout/DropPinTimeline"/>
    <dgm:cxn modelId="{D6B65D5D-0D25-41E3-AFEE-B21D9F5288C8}" type="presParOf" srcId="{8B8541AF-82A4-4476-87D6-DDA3C72D6B0F}" destId="{B2A8BE89-AF69-4CA1-82CB-AF5941FA0B07}" srcOrd="4" destOrd="0" presId="urn:microsoft.com/office/officeart/2017/3/layout/DropPinTimeline"/>
    <dgm:cxn modelId="{4D1944F9-69E8-41E2-BC60-3F52574E732A}" type="presParOf" srcId="{8B8541AF-82A4-4476-87D6-DDA3C72D6B0F}" destId="{CBE19156-0B28-4A84-A603-BAD5A1A54484}" srcOrd="5" destOrd="0" presId="urn:microsoft.com/office/officeart/2017/3/layout/DropPinTimeline"/>
    <dgm:cxn modelId="{9C20E5AE-BE8D-4614-8B55-25313B3342BB}" type="presParOf" srcId="{30912CB9-3CE3-49B7-9491-C502F8438DD1}" destId="{E432E303-27A7-4D13-8796-80FA2B675A61}" srcOrd="3" destOrd="0" presId="urn:microsoft.com/office/officeart/2017/3/layout/DropPinTimeline"/>
    <dgm:cxn modelId="{B2D685A9-34B2-4377-AD7B-A8A41C6F8568}" type="presParOf" srcId="{30912CB9-3CE3-49B7-9491-C502F8438DD1}" destId="{06ADD70F-0155-41CF-AF62-42652ABB4E31}" srcOrd="4" destOrd="0" presId="urn:microsoft.com/office/officeart/2017/3/layout/DropPinTimeline"/>
    <dgm:cxn modelId="{EC3F27FA-BF56-4494-8AC3-4A4558F6D31A}" type="presParOf" srcId="{06ADD70F-0155-41CF-AF62-42652ABB4E31}" destId="{7A04AE08-672C-4112-9FA2-421D80E709D5}" srcOrd="0" destOrd="0" presId="urn:microsoft.com/office/officeart/2017/3/layout/DropPinTimeline"/>
    <dgm:cxn modelId="{2F5A1C50-02EA-4A0A-BB46-826397F0A006}" type="presParOf" srcId="{06ADD70F-0155-41CF-AF62-42652ABB4E31}" destId="{6243BE11-0458-4E80-8001-3156698ED339}" srcOrd="1" destOrd="0" presId="urn:microsoft.com/office/officeart/2017/3/layout/DropPinTimeline"/>
    <dgm:cxn modelId="{1ADACCEA-D84A-46A5-A939-2693A734B992}" type="presParOf" srcId="{6243BE11-0458-4E80-8001-3156698ED339}" destId="{9D518C9E-1779-4452-9E73-326DAC7E40C2}" srcOrd="0" destOrd="0" presId="urn:microsoft.com/office/officeart/2017/3/layout/DropPinTimeline"/>
    <dgm:cxn modelId="{19EA3E6E-7ABE-44FC-87FC-009E0AB51A9B}" type="presParOf" srcId="{6243BE11-0458-4E80-8001-3156698ED339}" destId="{1D66981F-1C70-4ADF-AF00-1D383F1D2196}" srcOrd="1" destOrd="0" presId="urn:microsoft.com/office/officeart/2017/3/layout/DropPinTimeline"/>
    <dgm:cxn modelId="{509CD9C0-7486-409E-B628-66A6166B1CD2}" type="presParOf" srcId="{06ADD70F-0155-41CF-AF62-42652ABB4E31}" destId="{1D74BFB8-630F-40F5-AD64-5D5443CF2892}" srcOrd="2" destOrd="0" presId="urn:microsoft.com/office/officeart/2017/3/layout/DropPinTimeline"/>
    <dgm:cxn modelId="{5E640E66-E032-48D9-ACC8-C5B18DD90B94}" type="presParOf" srcId="{06ADD70F-0155-41CF-AF62-42652ABB4E31}" destId="{5C849B0E-7BFE-461A-87F2-4F0AC57D3354}" srcOrd="3" destOrd="0" presId="urn:microsoft.com/office/officeart/2017/3/layout/DropPinTimeline"/>
    <dgm:cxn modelId="{7567FD72-74E6-4B3C-AF59-89D1ED32AA4B}" type="presParOf" srcId="{06ADD70F-0155-41CF-AF62-42652ABB4E31}" destId="{6E27CA39-AE41-4176-9A60-5C35150003F5}" srcOrd="4" destOrd="0" presId="urn:microsoft.com/office/officeart/2017/3/layout/DropPinTimeline"/>
    <dgm:cxn modelId="{43BB47F3-193F-4481-976A-84FF437D18A8}" type="presParOf" srcId="{06ADD70F-0155-41CF-AF62-42652ABB4E31}" destId="{CE2862F5-B246-4ECA-B01D-7F1798AFB463}" srcOrd="5" destOrd="0" presId="urn:microsoft.com/office/officeart/2017/3/layout/DropPinTimeline"/>
    <dgm:cxn modelId="{338A6FCC-87AD-44F5-9CB6-E17DC2EA5A13}" type="presParOf" srcId="{30912CB9-3CE3-49B7-9491-C502F8438DD1}" destId="{2E9F4357-FD07-4DE8-A659-AC138CD56AA0}" srcOrd="5" destOrd="0" presId="urn:microsoft.com/office/officeart/2017/3/layout/DropPinTimeline"/>
    <dgm:cxn modelId="{A8869BAF-B3DF-4485-AADF-49828FDE9E4F}" type="presParOf" srcId="{30912CB9-3CE3-49B7-9491-C502F8438DD1}" destId="{E35F023F-C7E5-4DAA-A269-A7326E02F442}" srcOrd="6" destOrd="0" presId="urn:microsoft.com/office/officeart/2017/3/layout/DropPinTimeline"/>
    <dgm:cxn modelId="{88844117-9681-4A80-A450-28F304276F99}" type="presParOf" srcId="{E35F023F-C7E5-4DAA-A269-A7326E02F442}" destId="{96A5850A-43CF-4F00-8373-12DD23542950}" srcOrd="0" destOrd="0" presId="urn:microsoft.com/office/officeart/2017/3/layout/DropPinTimeline"/>
    <dgm:cxn modelId="{17B1B5F3-24E1-4F22-AC53-7973CBA300DD}" type="presParOf" srcId="{E35F023F-C7E5-4DAA-A269-A7326E02F442}" destId="{B789A551-D63E-4723-A274-B34C1DC1F776}" srcOrd="1" destOrd="0" presId="urn:microsoft.com/office/officeart/2017/3/layout/DropPinTimeline"/>
    <dgm:cxn modelId="{B40B9BB3-D882-464C-AFFA-DB30377CB403}" type="presParOf" srcId="{B789A551-D63E-4723-A274-B34C1DC1F776}" destId="{4B20E3E0-5EF1-405E-875B-CCE4BAEA7823}" srcOrd="0" destOrd="0" presId="urn:microsoft.com/office/officeart/2017/3/layout/DropPinTimeline"/>
    <dgm:cxn modelId="{0C0C62C7-7126-427A-8FA5-15B7D086E714}" type="presParOf" srcId="{B789A551-D63E-4723-A274-B34C1DC1F776}" destId="{ACFD27C2-A522-4901-9A42-B070F1C09750}" srcOrd="1" destOrd="0" presId="urn:microsoft.com/office/officeart/2017/3/layout/DropPinTimeline"/>
    <dgm:cxn modelId="{0E821CA3-BC15-4BE1-B463-38F1748F1743}" type="presParOf" srcId="{E35F023F-C7E5-4DAA-A269-A7326E02F442}" destId="{2BD9ECC2-2B61-4812-A57A-CF39A92F2303}" srcOrd="2" destOrd="0" presId="urn:microsoft.com/office/officeart/2017/3/layout/DropPinTimeline"/>
    <dgm:cxn modelId="{B3265F5B-DD6E-4B1A-9B17-C0B8786E1E57}" type="presParOf" srcId="{E35F023F-C7E5-4DAA-A269-A7326E02F442}" destId="{363F1F12-6F47-4C6E-B47E-C21BC4189D68}" srcOrd="3" destOrd="0" presId="urn:microsoft.com/office/officeart/2017/3/layout/DropPinTimeline"/>
    <dgm:cxn modelId="{484F9630-819B-45D7-B44A-5DE72A8B3952}" type="presParOf" srcId="{E35F023F-C7E5-4DAA-A269-A7326E02F442}" destId="{EA7EB6B9-B79B-48EC-BC25-CBF7EB6E3B67}" srcOrd="4" destOrd="0" presId="urn:microsoft.com/office/officeart/2017/3/layout/DropPinTimeline"/>
    <dgm:cxn modelId="{254E4066-FF81-4CD7-B618-6029B460B7AA}" type="presParOf" srcId="{E35F023F-C7E5-4DAA-A269-A7326E02F442}" destId="{361DF136-A7DC-4AEC-B342-106E47211E93}" srcOrd="5" destOrd="0" presId="urn:microsoft.com/office/officeart/2017/3/layout/DropPinTimeline"/>
    <dgm:cxn modelId="{90C59B13-52D1-48EF-BD0C-9BCBFA6511B5}" type="presParOf" srcId="{30912CB9-3CE3-49B7-9491-C502F8438DD1}" destId="{BE75AEB8-20B3-4837-BAD6-D3F290DF2DE0}" srcOrd="7" destOrd="0" presId="urn:microsoft.com/office/officeart/2017/3/layout/DropPinTimeline"/>
    <dgm:cxn modelId="{5D1E19E8-3489-437B-8304-2916ACCC7F14}" type="presParOf" srcId="{30912CB9-3CE3-49B7-9491-C502F8438DD1}" destId="{7FEB775D-2465-4FFE-961F-D5F8EC68D6AF}" srcOrd="8" destOrd="0" presId="urn:microsoft.com/office/officeart/2017/3/layout/DropPinTimeline"/>
    <dgm:cxn modelId="{AAD4688A-591C-4FD8-863E-28E440B4FF31}" type="presParOf" srcId="{7FEB775D-2465-4FFE-961F-D5F8EC68D6AF}" destId="{9C953B18-1E77-4703-97B0-C006869A60B0}" srcOrd="0" destOrd="0" presId="urn:microsoft.com/office/officeart/2017/3/layout/DropPinTimeline"/>
    <dgm:cxn modelId="{EC48808D-386C-4C39-9C48-3B1F6637EBE2}" type="presParOf" srcId="{7FEB775D-2465-4FFE-961F-D5F8EC68D6AF}" destId="{74013700-61F7-4176-A0DB-94A48276DA4A}" srcOrd="1" destOrd="0" presId="urn:microsoft.com/office/officeart/2017/3/layout/DropPinTimeline"/>
    <dgm:cxn modelId="{BC2F657E-4E46-4602-B90A-1843BC9A643B}" type="presParOf" srcId="{74013700-61F7-4176-A0DB-94A48276DA4A}" destId="{DA06DE45-38D7-41B5-A195-A0C0D2F8141C}" srcOrd="0" destOrd="0" presId="urn:microsoft.com/office/officeart/2017/3/layout/DropPinTimeline"/>
    <dgm:cxn modelId="{7069A750-5DBC-44A2-BD4B-18B389953C98}" type="presParOf" srcId="{74013700-61F7-4176-A0DB-94A48276DA4A}" destId="{C9CB238B-AFF0-4F33-9E4B-2F408E7A08C9}" srcOrd="1" destOrd="0" presId="urn:microsoft.com/office/officeart/2017/3/layout/DropPinTimeline"/>
    <dgm:cxn modelId="{0DB57ECF-A574-4413-AF43-FCD5ADC91022}" type="presParOf" srcId="{7FEB775D-2465-4FFE-961F-D5F8EC68D6AF}" destId="{2F3EC7C7-0476-45FF-8F29-FEF32B4DB0B2}" srcOrd="2" destOrd="0" presId="urn:microsoft.com/office/officeart/2017/3/layout/DropPinTimeline"/>
    <dgm:cxn modelId="{5171BEF0-1274-454A-9387-02E146C7B52F}" type="presParOf" srcId="{7FEB775D-2465-4FFE-961F-D5F8EC68D6AF}" destId="{92C1CB55-D425-474F-AAFD-3A597F861367}" srcOrd="3" destOrd="0" presId="urn:microsoft.com/office/officeart/2017/3/layout/DropPinTimeline"/>
    <dgm:cxn modelId="{311C1986-099B-4A2F-BDF7-49C8C0D6E3B8}" type="presParOf" srcId="{7FEB775D-2465-4FFE-961F-D5F8EC68D6AF}" destId="{CB111BA8-1201-4486-B203-D9793E66DCF9}" srcOrd="4" destOrd="0" presId="urn:microsoft.com/office/officeart/2017/3/layout/DropPinTimeline"/>
    <dgm:cxn modelId="{84A55E01-0CF1-4E45-A3EB-5A04E2DE2483}" type="presParOf" srcId="{7FEB775D-2465-4FFE-961F-D5F8EC68D6AF}" destId="{94279F21-D96D-472C-89B7-2C04A3AEDBC7}" srcOrd="5" destOrd="0" presId="urn:microsoft.com/office/officeart/2017/3/layout/DropPinTimeline"/>
    <dgm:cxn modelId="{9CB89940-B3AC-463A-B853-3961002D3FA3}" type="presParOf" srcId="{30912CB9-3CE3-49B7-9491-C502F8438DD1}" destId="{3A681E5B-60A7-434C-9799-4B2644C8E939}" srcOrd="9" destOrd="0" presId="urn:microsoft.com/office/officeart/2017/3/layout/DropPinTimeline"/>
    <dgm:cxn modelId="{A4DA29AD-EB9C-4EAA-BC3F-69F7F1F783D5}" type="presParOf" srcId="{30912CB9-3CE3-49B7-9491-C502F8438DD1}" destId="{416C65FA-7FBC-446D-8B63-A9AEE32271FB}" srcOrd="10" destOrd="0" presId="urn:microsoft.com/office/officeart/2017/3/layout/DropPinTimeline"/>
    <dgm:cxn modelId="{B88403DA-05BA-4BF8-ABF2-81CE29128230}" type="presParOf" srcId="{416C65FA-7FBC-446D-8B63-A9AEE32271FB}" destId="{3346917B-0B82-483C-9AF0-1E84084B18D9}" srcOrd="0" destOrd="0" presId="urn:microsoft.com/office/officeart/2017/3/layout/DropPinTimeline"/>
    <dgm:cxn modelId="{B3CAA021-918C-48C3-8173-0B13C1EA02E7}" type="presParOf" srcId="{416C65FA-7FBC-446D-8B63-A9AEE32271FB}" destId="{9293CE5A-A6F2-4602-8FF7-E1A80032D6F5}" srcOrd="1" destOrd="0" presId="urn:microsoft.com/office/officeart/2017/3/layout/DropPinTimeline"/>
    <dgm:cxn modelId="{23112FBB-843E-4255-ADD8-9F82AF602C4C}" type="presParOf" srcId="{9293CE5A-A6F2-4602-8FF7-E1A80032D6F5}" destId="{97604B88-637C-4379-98AB-DDC0E2E480C2}" srcOrd="0" destOrd="0" presId="urn:microsoft.com/office/officeart/2017/3/layout/DropPinTimeline"/>
    <dgm:cxn modelId="{F1930B4F-B91E-4612-B83A-7C46873EA96F}" type="presParOf" srcId="{9293CE5A-A6F2-4602-8FF7-E1A80032D6F5}" destId="{D24CDC57-8870-40AD-841D-1325545A3D72}" srcOrd="1" destOrd="0" presId="urn:microsoft.com/office/officeart/2017/3/layout/DropPinTimeline"/>
    <dgm:cxn modelId="{E1AF3B70-54A8-4CFA-9425-C7FA55E61800}" type="presParOf" srcId="{416C65FA-7FBC-446D-8B63-A9AEE32271FB}" destId="{D9453CB7-F718-4CF7-9EB9-0F67EED37FED}" srcOrd="2" destOrd="0" presId="urn:microsoft.com/office/officeart/2017/3/layout/DropPinTimeline"/>
    <dgm:cxn modelId="{A4F27A79-D62E-482F-87E2-8160947E645B}" type="presParOf" srcId="{416C65FA-7FBC-446D-8B63-A9AEE32271FB}" destId="{054879E3-48AB-4DBD-AD7A-052DA8516C8C}" srcOrd="3" destOrd="0" presId="urn:microsoft.com/office/officeart/2017/3/layout/DropPinTimeline"/>
    <dgm:cxn modelId="{DA87EB9C-9149-458F-87B8-D803F0770829}" type="presParOf" srcId="{416C65FA-7FBC-446D-8B63-A9AEE32271FB}" destId="{6C5BC515-B8DB-434F-963A-7E99F296BF17}" srcOrd="4" destOrd="0" presId="urn:microsoft.com/office/officeart/2017/3/layout/DropPinTimeline"/>
    <dgm:cxn modelId="{D91E0EB4-8841-40EE-B884-0DE679349C98}" type="presParOf" srcId="{416C65FA-7FBC-446D-8B63-A9AEE32271FB}" destId="{9102AA84-8629-44B6-9DB6-553AB087A55D}" srcOrd="5" destOrd="0" presId="urn:microsoft.com/office/officeart/2017/3/layout/DropPinTimeline"/>
    <dgm:cxn modelId="{60129D9A-D099-4F74-8FCE-B299C61373EF}" type="presParOf" srcId="{30912CB9-3CE3-49B7-9491-C502F8438DD1}" destId="{0CCD0825-C785-49A0-9CC8-483533B10251}" srcOrd="11" destOrd="0" presId="urn:microsoft.com/office/officeart/2017/3/layout/DropPinTimeline"/>
    <dgm:cxn modelId="{1D6092F6-F229-4A57-A38E-B05EA5C00932}" type="presParOf" srcId="{30912CB9-3CE3-49B7-9491-C502F8438DD1}" destId="{358F7E1E-22DA-400B-A98C-3B06BCCDB2D0}" srcOrd="12" destOrd="0" presId="urn:microsoft.com/office/officeart/2017/3/layout/DropPinTimeline"/>
    <dgm:cxn modelId="{DD96B966-F6A4-4CBF-B8F1-016D863B6226}" type="presParOf" srcId="{358F7E1E-22DA-400B-A98C-3B06BCCDB2D0}" destId="{8A093BFE-C841-410B-83FF-CB8D85423406}" srcOrd="0" destOrd="0" presId="urn:microsoft.com/office/officeart/2017/3/layout/DropPinTimeline"/>
    <dgm:cxn modelId="{26D892A8-2E2B-4CC3-9A95-79E0F9D5FA75}" type="presParOf" srcId="{358F7E1E-22DA-400B-A98C-3B06BCCDB2D0}" destId="{B67A7DC6-C91B-4655-8BD0-BB98FE252231}" srcOrd="1" destOrd="0" presId="urn:microsoft.com/office/officeart/2017/3/layout/DropPinTimeline"/>
    <dgm:cxn modelId="{B6980207-2C67-453B-B251-3F968DA96C35}" type="presParOf" srcId="{B67A7DC6-C91B-4655-8BD0-BB98FE252231}" destId="{99889A47-2936-4DB3-BDF1-57F6E1A4FB6D}" srcOrd="0" destOrd="0" presId="urn:microsoft.com/office/officeart/2017/3/layout/DropPinTimeline"/>
    <dgm:cxn modelId="{3AA18C22-36DD-4CDE-95E1-44DDA63E4C9A}" type="presParOf" srcId="{B67A7DC6-C91B-4655-8BD0-BB98FE252231}" destId="{16E48512-854B-459A-8B12-92C250F930D1}" srcOrd="1" destOrd="0" presId="urn:microsoft.com/office/officeart/2017/3/layout/DropPinTimeline"/>
    <dgm:cxn modelId="{08900DCE-FC03-4732-A1C3-DD012E5607F1}" type="presParOf" srcId="{358F7E1E-22DA-400B-A98C-3B06BCCDB2D0}" destId="{E539C027-8A5B-434D-ABD7-B601670243B1}" srcOrd="2" destOrd="0" presId="urn:microsoft.com/office/officeart/2017/3/layout/DropPinTimeline"/>
    <dgm:cxn modelId="{FCDF8C2D-D284-4576-B3EA-42B063686C25}" type="presParOf" srcId="{358F7E1E-22DA-400B-A98C-3B06BCCDB2D0}" destId="{05DB777C-D5A4-4399-9E69-C550D46607D5}" srcOrd="3" destOrd="0" presId="urn:microsoft.com/office/officeart/2017/3/layout/DropPinTimeline"/>
    <dgm:cxn modelId="{A7E59BF6-402C-4E64-AFDA-CBD2AFE5769B}" type="presParOf" srcId="{358F7E1E-22DA-400B-A98C-3B06BCCDB2D0}" destId="{2BDE1E09-2FFF-4A99-A636-6541FE249D3B}" srcOrd="4" destOrd="0" presId="urn:microsoft.com/office/officeart/2017/3/layout/DropPinTimeline"/>
    <dgm:cxn modelId="{D3A7CD73-9806-4B71-B1A8-BAA8D1A3D662}" type="presParOf" srcId="{358F7E1E-22DA-400B-A98C-3B06BCCDB2D0}" destId="{2583AE7F-F3DB-4C37-9AD2-683AE91FE332}" srcOrd="5" destOrd="0" presId="urn:microsoft.com/office/officeart/2017/3/layout/DropPinTimeline"/>
    <dgm:cxn modelId="{73D0CF3F-3649-4078-BE10-1BC9265B16C6}" type="presParOf" srcId="{30912CB9-3CE3-49B7-9491-C502F8438DD1}" destId="{B36F5768-3B6E-4C0E-9A72-211958D9C1D1}" srcOrd="13" destOrd="0" presId="urn:microsoft.com/office/officeart/2017/3/layout/DropPinTimeline"/>
    <dgm:cxn modelId="{2B88DC07-5480-437D-881F-2AD1C4E11E96}" type="presParOf" srcId="{30912CB9-3CE3-49B7-9491-C502F8438DD1}" destId="{3FF6BF55-689F-4983-BAD9-F59B53035120}" srcOrd="14" destOrd="0" presId="urn:microsoft.com/office/officeart/2017/3/layout/DropPinTimeline"/>
    <dgm:cxn modelId="{30C5EE58-C688-4FA8-B26C-2853429A9089}" type="presParOf" srcId="{3FF6BF55-689F-4983-BAD9-F59B53035120}" destId="{915C9F25-41CE-477F-BE6D-0C161A2BAB1B}" srcOrd="0" destOrd="0" presId="urn:microsoft.com/office/officeart/2017/3/layout/DropPinTimeline"/>
    <dgm:cxn modelId="{458D1126-F138-47C6-A02D-EA867F23C1FD}" type="presParOf" srcId="{3FF6BF55-689F-4983-BAD9-F59B53035120}" destId="{824C019C-0DE6-41BF-8B77-F17C0EF7BDE3}" srcOrd="1" destOrd="0" presId="urn:microsoft.com/office/officeart/2017/3/layout/DropPinTimeline"/>
    <dgm:cxn modelId="{98655872-0C44-4E1C-A194-408D11C36204}" type="presParOf" srcId="{824C019C-0DE6-41BF-8B77-F17C0EF7BDE3}" destId="{2DEF67CE-6558-480C-83EA-5E291C940466}" srcOrd="0" destOrd="0" presId="urn:microsoft.com/office/officeart/2017/3/layout/DropPinTimeline"/>
    <dgm:cxn modelId="{3288A726-054C-4373-82B5-2938A62DB841}" type="presParOf" srcId="{824C019C-0DE6-41BF-8B77-F17C0EF7BDE3}" destId="{2A682F37-0123-4C1E-AF5E-D7BEB2633DF4}" srcOrd="1" destOrd="0" presId="urn:microsoft.com/office/officeart/2017/3/layout/DropPinTimeline"/>
    <dgm:cxn modelId="{3C82AB51-5469-47C3-BFCB-F29806C883D6}" type="presParOf" srcId="{3FF6BF55-689F-4983-BAD9-F59B53035120}" destId="{B6C091BB-C195-4E74-89A9-15B1294EF83A}" srcOrd="2" destOrd="0" presId="urn:microsoft.com/office/officeart/2017/3/layout/DropPinTimeline"/>
    <dgm:cxn modelId="{F88742A8-4C65-4BC6-82C3-027514E9C7ED}" type="presParOf" srcId="{3FF6BF55-689F-4983-BAD9-F59B53035120}" destId="{917AC8A2-E0D8-41E8-AFB6-D27485447334}" srcOrd="3" destOrd="0" presId="urn:microsoft.com/office/officeart/2017/3/layout/DropPinTimeline"/>
    <dgm:cxn modelId="{D1959966-C309-42CF-BA53-40982E305AED}" type="presParOf" srcId="{3FF6BF55-689F-4983-BAD9-F59B53035120}" destId="{EEF4C93F-3EAC-4132-90F6-E1265A34D1DB}" srcOrd="4" destOrd="0" presId="urn:microsoft.com/office/officeart/2017/3/layout/DropPinTimeline"/>
    <dgm:cxn modelId="{FDF553EA-DD1A-4B2A-A9D9-018F7862E331}" type="presParOf" srcId="{3FF6BF55-689F-4983-BAD9-F59B53035120}" destId="{0DD94A11-9DC8-43B2-836A-261F63D4F546}" srcOrd="5" destOrd="0" presId="urn:microsoft.com/office/officeart/2017/3/layout/DropPinTimeline"/>
    <dgm:cxn modelId="{C2FF7617-1255-49D9-97F9-7B3E01FC2650}" type="presParOf" srcId="{30912CB9-3CE3-49B7-9491-C502F8438DD1}" destId="{3577B536-818B-43A0-8354-0C4AB19AB4DE}" srcOrd="15" destOrd="0" presId="urn:microsoft.com/office/officeart/2017/3/layout/DropPinTimeline"/>
    <dgm:cxn modelId="{17118938-F9FD-4DC5-B9B9-E31B0D19CC97}" type="presParOf" srcId="{30912CB9-3CE3-49B7-9491-C502F8438DD1}" destId="{BAEBE72C-23EB-4284-904F-1ED20F983B7B}" srcOrd="16" destOrd="0" presId="urn:microsoft.com/office/officeart/2017/3/layout/DropPinTimeline"/>
    <dgm:cxn modelId="{AE2ECAEF-C0DD-4421-89AE-DB880BFC38CB}" type="presParOf" srcId="{BAEBE72C-23EB-4284-904F-1ED20F983B7B}" destId="{30A21F1B-5251-4CC1-A8FA-75BD641B2A42}" srcOrd="0" destOrd="0" presId="urn:microsoft.com/office/officeart/2017/3/layout/DropPinTimeline"/>
    <dgm:cxn modelId="{FA4A142D-69F2-4328-8218-0BAA14EF2ACE}" type="presParOf" srcId="{BAEBE72C-23EB-4284-904F-1ED20F983B7B}" destId="{7C83625C-7B44-4588-9DB8-C8073E82B256}" srcOrd="1" destOrd="0" presId="urn:microsoft.com/office/officeart/2017/3/layout/DropPinTimeline"/>
    <dgm:cxn modelId="{3394E705-B48E-4920-AAFB-446742802D0E}" type="presParOf" srcId="{7C83625C-7B44-4588-9DB8-C8073E82B256}" destId="{52B19D5A-6E2E-4DA7-94E4-64CD1471E04E}" srcOrd="0" destOrd="0" presId="urn:microsoft.com/office/officeart/2017/3/layout/DropPinTimeline"/>
    <dgm:cxn modelId="{D85287DB-103F-44A8-A248-A4E2CD2B8C8C}" type="presParOf" srcId="{7C83625C-7B44-4588-9DB8-C8073E82B256}" destId="{D9AB5B62-1BAA-481D-AB32-E09DD55B9474}" srcOrd="1" destOrd="0" presId="urn:microsoft.com/office/officeart/2017/3/layout/DropPinTimeline"/>
    <dgm:cxn modelId="{1168672B-D117-41C6-99B9-5095B59A6136}" type="presParOf" srcId="{BAEBE72C-23EB-4284-904F-1ED20F983B7B}" destId="{EEEE8CDB-53D2-405A-92E6-1098B80B775B}" srcOrd="2" destOrd="0" presId="urn:microsoft.com/office/officeart/2017/3/layout/DropPinTimeline"/>
    <dgm:cxn modelId="{DDCAD094-E1C7-40C0-A917-B1E03D7AC1A1}" type="presParOf" srcId="{BAEBE72C-23EB-4284-904F-1ED20F983B7B}" destId="{97F9F246-63B1-4764-9651-168829709783}" srcOrd="3" destOrd="0" presId="urn:microsoft.com/office/officeart/2017/3/layout/DropPinTimeline"/>
    <dgm:cxn modelId="{953E19DD-DE57-4108-B9C7-B03988C61297}" type="presParOf" srcId="{BAEBE72C-23EB-4284-904F-1ED20F983B7B}" destId="{4831BD96-EF46-4BF1-AB0B-B40D1996A263}" srcOrd="4" destOrd="0" presId="urn:microsoft.com/office/officeart/2017/3/layout/DropPinTimeline"/>
    <dgm:cxn modelId="{6507D8CE-0484-4805-B622-E0304A81F582}" type="presParOf" srcId="{BAEBE72C-23EB-4284-904F-1ED20F983B7B}" destId="{FE833F0E-5F6B-4C72-86C6-F9CFDBFFBF78}" srcOrd="5" destOrd="0" presId="urn:microsoft.com/office/officeart/2017/3/layout/DropPinTimeline"/>
  </dgm:cxnLst>
  <dgm:bg>
    <a:solidFill>
      <a:schemeClr val="accent2">
        <a:lumMod val="20000"/>
        <a:lumOff val="80000"/>
      </a:schemeClr>
    </a:solidFill>
  </dgm:bg>
  <dgm:whole>
    <a:ln>
      <a:solidFill>
        <a:schemeClr val="accent2">
          <a:lumMod val="75000"/>
        </a:schemeClr>
      </a:solidFill>
    </a:ln>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A53A9EC-7CA3-40FE-A762-629CCC3E657B}" type="doc">
      <dgm:prSet loTypeId="urn:microsoft.com/office/officeart/2009/layout/CirclePictureHierarchy" loCatId="hierarchy" qsTypeId="urn:microsoft.com/office/officeart/2005/8/quickstyle/simple3" qsCatId="simple" csTypeId="urn:microsoft.com/office/officeart/2005/8/colors/accent6_4" csCatId="accent6" phldr="1"/>
      <dgm:spPr/>
      <dgm:t>
        <a:bodyPr/>
        <a:lstStyle/>
        <a:p>
          <a:endParaRPr lang="en-US"/>
        </a:p>
      </dgm:t>
    </dgm:pt>
    <dgm:pt modelId="{9693628B-F73E-484E-B965-5A368C6339DA}">
      <dgm:prSet phldrT="[Text]" custT="1"/>
      <dgm:spPr/>
      <dgm:t>
        <a:bodyPr/>
        <a:lstStyle/>
        <a:p>
          <a:r>
            <a:rPr lang="en-US" sz="1600" b="1" dirty="0"/>
            <a:t>DaWayne Sims</a:t>
          </a:r>
        </a:p>
        <a:p>
          <a:r>
            <a:rPr lang="en-US" sz="1400" b="1" dirty="0"/>
            <a:t>City Treasurer</a:t>
          </a:r>
        </a:p>
      </dgm:t>
    </dgm:pt>
    <dgm:pt modelId="{EA459275-287F-4585-9FF9-2EA8D6650E3F}" type="parTrans" cxnId="{EB996302-5797-4BB1-8FCC-3FD90F72FF0B}">
      <dgm:prSet/>
      <dgm:spPr/>
      <dgm:t>
        <a:bodyPr/>
        <a:lstStyle/>
        <a:p>
          <a:endParaRPr lang="en-US" sz="900"/>
        </a:p>
      </dgm:t>
    </dgm:pt>
    <dgm:pt modelId="{4501A426-E8AA-48D6-8BE6-57C67AE1ECA2}" type="sibTrans" cxnId="{EB996302-5797-4BB1-8FCC-3FD90F72FF0B}">
      <dgm:prSet/>
      <dgm:spPr/>
      <dgm:t>
        <a:bodyPr/>
        <a:lstStyle/>
        <a:p>
          <a:endParaRPr lang="en-US" sz="900"/>
        </a:p>
      </dgm:t>
    </dgm:pt>
    <dgm:pt modelId="{BB2CD3E4-0A8A-438A-B6B6-02627DCFCF68}" type="asst">
      <dgm:prSet phldrT="[Text]" custT="1"/>
      <dgm:spPr/>
      <dgm:t>
        <a:bodyPr/>
        <a:lstStyle/>
        <a:p>
          <a:r>
            <a:rPr lang="en-US" sz="1400" b="1" dirty="0"/>
            <a:t>Dany Bourjolly Smith</a:t>
          </a:r>
        </a:p>
        <a:p>
          <a:r>
            <a:rPr lang="en-US" sz="1200" dirty="0"/>
            <a:t>Manager| Communication, Programs, &amp; Strategic Partnerships</a:t>
          </a:r>
        </a:p>
      </dgm:t>
    </dgm:pt>
    <dgm:pt modelId="{BA05A45A-39DC-4D29-AB58-55E878090C87}" type="parTrans" cxnId="{9915BF03-30BF-49D0-949E-58C0EB6A1454}">
      <dgm:prSet/>
      <dgm:spPr/>
      <dgm:t>
        <a:bodyPr/>
        <a:lstStyle/>
        <a:p>
          <a:endParaRPr lang="en-US" sz="1200"/>
        </a:p>
      </dgm:t>
    </dgm:pt>
    <dgm:pt modelId="{03B60258-BEA8-4F2B-ABFF-CA69EC54EA4E}" type="sibTrans" cxnId="{9915BF03-30BF-49D0-949E-58C0EB6A1454}">
      <dgm:prSet/>
      <dgm:spPr/>
      <dgm:t>
        <a:bodyPr/>
        <a:lstStyle/>
        <a:p>
          <a:endParaRPr lang="en-US" sz="900"/>
        </a:p>
      </dgm:t>
    </dgm:pt>
    <dgm:pt modelId="{5E9C124C-9BD9-47FA-A8E6-C95C10083A2B}" type="asst">
      <dgm:prSet phldrT="[Text]" custT="1"/>
      <dgm:spPr/>
      <dgm:t>
        <a:bodyPr/>
        <a:lstStyle/>
        <a:p>
          <a:r>
            <a:rPr lang="en-US" sz="1400" b="1" dirty="0"/>
            <a:t>Victoria Roth</a:t>
          </a:r>
        </a:p>
        <a:p>
          <a:r>
            <a:rPr lang="en-US" sz="1200" dirty="0"/>
            <a:t>Retirement Benefits &amp;</a:t>
          </a:r>
        </a:p>
        <a:p>
          <a:r>
            <a:rPr lang="en-US" sz="1200" dirty="0"/>
            <a:t>Pension Manager</a:t>
          </a:r>
        </a:p>
      </dgm:t>
    </dgm:pt>
    <dgm:pt modelId="{D616A064-985E-4D03-90BE-21BC6FBCDFA5}" type="parTrans" cxnId="{BCB7B75F-686B-4609-8409-1D1DA507ADA9}">
      <dgm:prSet/>
      <dgm:spPr/>
      <dgm:t>
        <a:bodyPr/>
        <a:lstStyle/>
        <a:p>
          <a:endParaRPr lang="en-US" sz="1200"/>
        </a:p>
      </dgm:t>
    </dgm:pt>
    <dgm:pt modelId="{CCA02F22-E1E9-459F-8CA9-FF1402CE7B91}" type="sibTrans" cxnId="{BCB7B75F-686B-4609-8409-1D1DA507ADA9}">
      <dgm:prSet/>
      <dgm:spPr/>
      <dgm:t>
        <a:bodyPr/>
        <a:lstStyle/>
        <a:p>
          <a:endParaRPr lang="en-US"/>
        </a:p>
      </dgm:t>
    </dgm:pt>
    <dgm:pt modelId="{FF07C054-63AE-449A-AC2E-9D1CD273A1BE}" type="asst">
      <dgm:prSet custT="1"/>
      <dgm:spPr/>
      <dgm:t>
        <a:bodyPr/>
        <a:lstStyle/>
        <a:p>
          <a:r>
            <a:rPr lang="en-US" sz="1400" b="1" dirty="0"/>
            <a:t>Alfred Lance</a:t>
          </a:r>
        </a:p>
        <a:p>
          <a:r>
            <a:rPr lang="en-US" sz="1200" dirty="0"/>
            <a:t>Deputy City Treasurer</a:t>
          </a:r>
        </a:p>
      </dgm:t>
    </dgm:pt>
    <dgm:pt modelId="{ACEDE8C0-ACC5-4FB5-ABCF-331A9693C133}" type="parTrans" cxnId="{08FE2543-E012-4AC7-A871-46FA1EAC4CB5}">
      <dgm:prSet/>
      <dgm:spPr/>
      <dgm:t>
        <a:bodyPr/>
        <a:lstStyle/>
        <a:p>
          <a:endParaRPr lang="en-US" sz="1200"/>
        </a:p>
      </dgm:t>
    </dgm:pt>
    <dgm:pt modelId="{3AE15CA3-7287-4FC8-BCE7-094850208D37}" type="sibTrans" cxnId="{08FE2543-E012-4AC7-A871-46FA1EAC4CB5}">
      <dgm:prSet/>
      <dgm:spPr/>
      <dgm:t>
        <a:bodyPr/>
        <a:lstStyle/>
        <a:p>
          <a:endParaRPr lang="en-US"/>
        </a:p>
      </dgm:t>
    </dgm:pt>
    <dgm:pt modelId="{2A56A003-9A08-467E-829B-ADAF3FBE7999}" type="asst">
      <dgm:prSet custT="1"/>
      <dgm:spPr/>
      <dgm:t>
        <a:bodyPr/>
        <a:lstStyle/>
        <a:p>
          <a:pPr algn="ctr"/>
          <a:r>
            <a:rPr lang="en-US" sz="1200" b="1" dirty="0"/>
            <a:t>Kwartemaa Asante-Yeboah</a:t>
          </a:r>
        </a:p>
        <a:p>
          <a:pPr algn="ctr"/>
          <a:r>
            <a:rPr lang="en-US" sz="1200" dirty="0"/>
            <a:t>Cash &amp; Investment Portfolio Manager</a:t>
          </a:r>
        </a:p>
      </dgm:t>
    </dgm:pt>
    <dgm:pt modelId="{85AAC6D5-2DA4-4750-A9D2-4E49D3CD7525}" type="parTrans" cxnId="{22DCC31D-9259-4B6C-AC5D-ECD63E2ECC11}">
      <dgm:prSet/>
      <dgm:spPr/>
      <dgm:t>
        <a:bodyPr/>
        <a:lstStyle/>
        <a:p>
          <a:endParaRPr lang="en-US"/>
        </a:p>
      </dgm:t>
    </dgm:pt>
    <dgm:pt modelId="{CD241728-0086-44B7-BF62-BDDD755661F3}" type="sibTrans" cxnId="{22DCC31D-9259-4B6C-AC5D-ECD63E2ECC11}">
      <dgm:prSet/>
      <dgm:spPr/>
      <dgm:t>
        <a:bodyPr/>
        <a:lstStyle/>
        <a:p>
          <a:endParaRPr lang="en-US"/>
        </a:p>
      </dgm:t>
    </dgm:pt>
    <dgm:pt modelId="{CB95C0F7-8B3B-423B-A600-BB9342CCB44E}" type="asst">
      <dgm:prSet custT="1"/>
      <dgm:spPr/>
      <dgm:t>
        <a:bodyPr/>
        <a:lstStyle/>
        <a:p>
          <a:pPr algn="ctr"/>
          <a:r>
            <a:rPr lang="en-US" sz="1200" b="1" dirty="0"/>
            <a:t>Kylenae Stribling</a:t>
          </a:r>
        </a:p>
        <a:p>
          <a:pPr algn="ctr"/>
          <a:r>
            <a:rPr lang="en-US" sz="1200" dirty="0"/>
            <a:t>Treasury Analyst II</a:t>
          </a:r>
        </a:p>
        <a:p>
          <a:pPr algn="ctr"/>
          <a:r>
            <a:rPr lang="en-US" sz="1200" dirty="0"/>
            <a:t>Pension Division</a:t>
          </a:r>
        </a:p>
      </dgm:t>
    </dgm:pt>
    <dgm:pt modelId="{821FD742-32FD-4E75-BE18-F255C41E2A77}" type="parTrans" cxnId="{91D5C08D-4A33-49A1-AB61-4C62E2A01BFD}">
      <dgm:prSet/>
      <dgm:spPr/>
      <dgm:t>
        <a:bodyPr/>
        <a:lstStyle/>
        <a:p>
          <a:endParaRPr lang="en-US"/>
        </a:p>
      </dgm:t>
    </dgm:pt>
    <dgm:pt modelId="{4F3CB31E-AAA9-417F-9479-8D796ED88C03}" type="sibTrans" cxnId="{91D5C08D-4A33-49A1-AB61-4C62E2A01BFD}">
      <dgm:prSet/>
      <dgm:spPr/>
      <dgm:t>
        <a:bodyPr/>
        <a:lstStyle/>
        <a:p>
          <a:endParaRPr lang="en-US"/>
        </a:p>
      </dgm:t>
    </dgm:pt>
    <dgm:pt modelId="{80354590-0466-4D27-A781-99805212663E}" type="asst">
      <dgm:prSet custT="1"/>
      <dgm:spPr/>
      <dgm:t>
        <a:bodyPr/>
        <a:lstStyle/>
        <a:p>
          <a:pPr algn="ctr"/>
          <a:r>
            <a:rPr lang="en-US" sz="1200" b="1" dirty="0"/>
            <a:t>Styna LeCompte</a:t>
          </a:r>
        </a:p>
        <a:p>
          <a:pPr algn="ctr"/>
          <a:r>
            <a:rPr lang="en-US" sz="1200" dirty="0"/>
            <a:t>Treasury Analyst II</a:t>
          </a:r>
        </a:p>
        <a:p>
          <a:pPr algn="ctr"/>
          <a:r>
            <a:rPr lang="en-US" sz="1200" dirty="0"/>
            <a:t>Administrative Division</a:t>
          </a:r>
        </a:p>
      </dgm:t>
    </dgm:pt>
    <dgm:pt modelId="{3C6A61ED-E167-4A45-83BD-1711F6B008BA}" type="parTrans" cxnId="{5E27CA56-2ED8-42CB-AB7C-09228D3E689A}">
      <dgm:prSet/>
      <dgm:spPr/>
      <dgm:t>
        <a:bodyPr/>
        <a:lstStyle/>
        <a:p>
          <a:endParaRPr lang="en-US"/>
        </a:p>
      </dgm:t>
    </dgm:pt>
    <dgm:pt modelId="{833905E0-723A-4F2B-93A2-8278D5F261C3}" type="sibTrans" cxnId="{5E27CA56-2ED8-42CB-AB7C-09228D3E689A}">
      <dgm:prSet/>
      <dgm:spPr/>
      <dgm:t>
        <a:bodyPr/>
        <a:lstStyle/>
        <a:p>
          <a:endParaRPr lang="en-US"/>
        </a:p>
      </dgm:t>
    </dgm:pt>
    <dgm:pt modelId="{49EA9446-F89A-4D52-9699-8DBDA49BE2F7}">
      <dgm:prSet phldrT="[Text]" custT="1"/>
      <dgm:spPr/>
      <dgm:t>
        <a:bodyPr/>
        <a:lstStyle/>
        <a:p>
          <a:r>
            <a:rPr lang="en-US" sz="1050" b="1" dirty="0"/>
            <a:t>Marilyn Amaro-Valentin</a:t>
          </a:r>
          <a:endParaRPr lang="en-US" sz="1050" dirty="0"/>
        </a:p>
        <a:p>
          <a:pPr rtl="0"/>
          <a:r>
            <a:rPr lang="en-US" sz="1050" dirty="0">
              <a:latin typeface="Calibri Light" panose="020F0302020204030204"/>
            </a:rPr>
            <a:t>Administrative Assistant</a:t>
          </a:r>
          <a:endParaRPr lang="en-US" sz="1050" dirty="0"/>
        </a:p>
      </dgm:t>
    </dgm:pt>
    <dgm:pt modelId="{4270BB33-5C3B-4274-9871-FAE7C1F6C002}" type="sibTrans" cxnId="{D42B0B52-A726-4863-AE28-A2CE4765BA4F}">
      <dgm:prSet/>
      <dgm:spPr/>
      <dgm:t>
        <a:bodyPr/>
        <a:lstStyle/>
        <a:p>
          <a:endParaRPr lang="en-US"/>
        </a:p>
      </dgm:t>
    </dgm:pt>
    <dgm:pt modelId="{2E15ED65-08D6-42B3-A159-2AAB21E8A2E1}" type="parTrans" cxnId="{D42B0B52-A726-4863-AE28-A2CE4765BA4F}">
      <dgm:prSet/>
      <dgm:spPr/>
      <dgm:t>
        <a:bodyPr/>
        <a:lstStyle/>
        <a:p>
          <a:endParaRPr lang="en-US" sz="1200"/>
        </a:p>
      </dgm:t>
    </dgm:pt>
    <dgm:pt modelId="{CFD1E4FA-2D5A-4988-94B2-55349C6D036F}" type="pres">
      <dgm:prSet presAssocID="{CA53A9EC-7CA3-40FE-A762-629CCC3E657B}" presName="hierChild1" presStyleCnt="0">
        <dgm:presLayoutVars>
          <dgm:chPref val="1"/>
          <dgm:dir val="rev"/>
          <dgm:animOne val="branch"/>
          <dgm:animLvl val="lvl"/>
          <dgm:resizeHandles/>
        </dgm:presLayoutVars>
      </dgm:prSet>
      <dgm:spPr/>
    </dgm:pt>
    <dgm:pt modelId="{FE51AF23-61D8-485D-AFE6-26C0784F5DCF}" type="pres">
      <dgm:prSet presAssocID="{9693628B-F73E-484E-B965-5A368C6339DA}" presName="hierRoot1" presStyleCnt="0"/>
      <dgm:spPr/>
    </dgm:pt>
    <dgm:pt modelId="{9C766797-CA8D-4062-82A0-6A43069791B8}" type="pres">
      <dgm:prSet presAssocID="{9693628B-F73E-484E-B965-5A368C6339DA}" presName="composite" presStyleCnt="0"/>
      <dgm:spPr/>
    </dgm:pt>
    <dgm:pt modelId="{AAEC14A7-3D78-4A93-858C-17F0765DEAD5}" type="pres">
      <dgm:prSet presAssocID="{9693628B-F73E-484E-B965-5A368C6339DA}" presName="image" presStyleLbl="node0" presStyleIdx="0" presStyleCnt="2" custScaleY="128536" custLinFactNeighborX="1884" custLinFactNeighborY="-54512"/>
      <dgm:spPr>
        <a:blipFill>
          <a:blip xmlns:r="http://schemas.openxmlformats.org/officeDocument/2006/relationships" r:embed="rId1">
            <a:extLst>
              <a:ext uri="{28A0092B-C50C-407E-A947-70E740481C1C}">
                <a14:useLocalDpi xmlns:a14="http://schemas.microsoft.com/office/drawing/2010/main" val="0"/>
              </a:ext>
            </a:extLst>
          </a:blip>
          <a:srcRect/>
          <a:stretch>
            <a:fillRect t="-7000" b="-7000"/>
          </a:stretch>
        </a:blipFill>
      </dgm:spPr>
    </dgm:pt>
    <dgm:pt modelId="{0D319514-D8BE-4B62-ABF3-F9C83FA2573E}" type="pres">
      <dgm:prSet presAssocID="{9693628B-F73E-484E-B965-5A368C6339DA}" presName="text" presStyleLbl="revTx" presStyleIdx="0" presStyleCnt="8">
        <dgm:presLayoutVars>
          <dgm:chPref val="3"/>
        </dgm:presLayoutVars>
      </dgm:prSet>
      <dgm:spPr/>
    </dgm:pt>
    <dgm:pt modelId="{0A332DFA-98AA-4577-85B1-D0952B09C22C}" type="pres">
      <dgm:prSet presAssocID="{9693628B-F73E-484E-B965-5A368C6339DA}" presName="hierChild2" presStyleCnt="0"/>
      <dgm:spPr/>
    </dgm:pt>
    <dgm:pt modelId="{532BF7C5-FA16-47FE-AB25-21E537AC4434}" type="pres">
      <dgm:prSet presAssocID="{D616A064-985E-4D03-90BE-21BC6FBCDFA5}" presName="Name10" presStyleLbl="parChTrans1D2" presStyleIdx="0" presStyleCnt="3"/>
      <dgm:spPr/>
    </dgm:pt>
    <dgm:pt modelId="{EE2611D0-B3AC-4EA2-AD43-7804A5B13F2A}" type="pres">
      <dgm:prSet presAssocID="{5E9C124C-9BD9-47FA-A8E6-C95C10083A2B}" presName="hierRoot2" presStyleCnt="0"/>
      <dgm:spPr/>
    </dgm:pt>
    <dgm:pt modelId="{983BDDFB-CBBD-486B-9FBE-FA42A67FD40A}" type="pres">
      <dgm:prSet presAssocID="{5E9C124C-9BD9-47FA-A8E6-C95C10083A2B}" presName="composite2" presStyleCnt="0"/>
      <dgm:spPr/>
    </dgm:pt>
    <dgm:pt modelId="{12E1E945-C679-4284-9255-B51C74698EA0}" type="pres">
      <dgm:prSet presAssocID="{5E9C124C-9BD9-47FA-A8E6-C95C10083A2B}" presName="image2" presStyleLbl="asst1" presStyleIdx="0" presStyleCnt="6" custLinFactNeighborX="1194"/>
      <dgm:spPr>
        <a:blipFill>
          <a:blip xmlns:r="http://schemas.openxmlformats.org/officeDocument/2006/relationships" r:embed="rId2">
            <a:extLst>
              <a:ext uri="{28A0092B-C50C-407E-A947-70E740481C1C}">
                <a14:useLocalDpi xmlns:a14="http://schemas.microsoft.com/office/drawing/2010/main" val="0"/>
              </a:ext>
            </a:extLst>
          </a:blip>
          <a:srcRect/>
          <a:stretch>
            <a:fillRect t="-23000" b="-23000"/>
          </a:stretch>
        </a:blipFill>
      </dgm:spPr>
    </dgm:pt>
    <dgm:pt modelId="{2BD39BFF-D443-4E57-AE45-67ED5695D3DD}" type="pres">
      <dgm:prSet presAssocID="{5E9C124C-9BD9-47FA-A8E6-C95C10083A2B}" presName="text2" presStyleLbl="revTx" presStyleIdx="1" presStyleCnt="8">
        <dgm:presLayoutVars>
          <dgm:chPref val="3"/>
        </dgm:presLayoutVars>
      </dgm:prSet>
      <dgm:spPr/>
    </dgm:pt>
    <dgm:pt modelId="{4E0F28C6-F950-4FB6-9850-49AC304694BC}" type="pres">
      <dgm:prSet presAssocID="{5E9C124C-9BD9-47FA-A8E6-C95C10083A2B}" presName="hierChild3" presStyleCnt="0"/>
      <dgm:spPr/>
    </dgm:pt>
    <dgm:pt modelId="{365FF8F8-0D69-46D8-A7DE-144B1445DD08}" type="pres">
      <dgm:prSet presAssocID="{ACEDE8C0-ACC5-4FB5-ABCF-331A9693C133}" presName="Name10" presStyleLbl="parChTrans1D2" presStyleIdx="1" presStyleCnt="3"/>
      <dgm:spPr/>
    </dgm:pt>
    <dgm:pt modelId="{D6B95C0D-8EC9-410E-8033-B80D589C7293}" type="pres">
      <dgm:prSet presAssocID="{FF07C054-63AE-449A-AC2E-9D1CD273A1BE}" presName="hierRoot2" presStyleCnt="0"/>
      <dgm:spPr/>
    </dgm:pt>
    <dgm:pt modelId="{0896FCAA-D9F3-48F1-9CDE-B229FC6C1ACF}" type="pres">
      <dgm:prSet presAssocID="{FF07C054-63AE-449A-AC2E-9D1CD273A1BE}" presName="composite2" presStyleCnt="0"/>
      <dgm:spPr/>
    </dgm:pt>
    <dgm:pt modelId="{61D5B00C-E9A3-4E3A-88DB-92855C32AD0D}" type="pres">
      <dgm:prSet presAssocID="{FF07C054-63AE-449A-AC2E-9D1CD273A1BE}" presName="image2" presStyleLbl="asst1" presStyleIdx="1" presStyleCnt="6"/>
      <dgm:spPr>
        <a:blipFill>
          <a:blip xmlns:r="http://schemas.openxmlformats.org/officeDocument/2006/relationships" r:embed="rId3">
            <a:extLst>
              <a:ext uri="{28A0092B-C50C-407E-A947-70E740481C1C}">
                <a14:useLocalDpi xmlns:a14="http://schemas.microsoft.com/office/drawing/2010/main" val="0"/>
              </a:ext>
            </a:extLst>
          </a:blip>
          <a:srcRect/>
          <a:stretch>
            <a:fillRect t="-24000" b="-24000"/>
          </a:stretch>
        </a:blipFill>
      </dgm:spPr>
    </dgm:pt>
    <dgm:pt modelId="{505FD9BF-74B3-435B-B47E-20447A367A70}" type="pres">
      <dgm:prSet presAssocID="{FF07C054-63AE-449A-AC2E-9D1CD273A1BE}" presName="text2" presStyleLbl="revTx" presStyleIdx="2" presStyleCnt="8">
        <dgm:presLayoutVars>
          <dgm:chPref val="3"/>
        </dgm:presLayoutVars>
      </dgm:prSet>
      <dgm:spPr/>
    </dgm:pt>
    <dgm:pt modelId="{4CFE9761-D95A-4018-AD50-E2449FFACA4F}" type="pres">
      <dgm:prSet presAssocID="{FF07C054-63AE-449A-AC2E-9D1CD273A1BE}" presName="hierChild3" presStyleCnt="0"/>
      <dgm:spPr/>
    </dgm:pt>
    <dgm:pt modelId="{434E5701-67D9-4F3C-8E69-58ABB84C37A1}" type="pres">
      <dgm:prSet presAssocID="{821FD742-32FD-4E75-BE18-F255C41E2A77}" presName="Name17" presStyleLbl="parChTrans1D3" presStyleIdx="0" presStyleCnt="3"/>
      <dgm:spPr/>
    </dgm:pt>
    <dgm:pt modelId="{3B6B70CA-A796-4A11-B86B-0D38E9D74F6F}" type="pres">
      <dgm:prSet presAssocID="{CB95C0F7-8B3B-423B-A600-BB9342CCB44E}" presName="hierRoot3" presStyleCnt="0"/>
      <dgm:spPr/>
    </dgm:pt>
    <dgm:pt modelId="{21851448-5FFF-4955-A390-F0E80901BF38}" type="pres">
      <dgm:prSet presAssocID="{CB95C0F7-8B3B-423B-A600-BB9342CCB44E}" presName="composite3" presStyleCnt="0"/>
      <dgm:spPr/>
    </dgm:pt>
    <dgm:pt modelId="{AA387419-B02B-4B9C-897F-9A4AA619FDCE}" type="pres">
      <dgm:prSet presAssocID="{CB95C0F7-8B3B-423B-A600-BB9342CCB44E}" presName="image3" presStyleLbl="asst1" presStyleIdx="2" presStyleCnt="6" custScaleX="182136" custLinFactNeighborX="72" custLinFactNeighborY="62209"/>
      <dgm:spPr>
        <a:prstGeom prst="ellipse">
          <a:avLst/>
        </a:prstGeom>
        <a:solidFill>
          <a:schemeClr val="accent6">
            <a:lumMod val="20000"/>
            <a:lumOff val="80000"/>
          </a:schemeClr>
        </a:solidFill>
      </dgm:spPr>
    </dgm:pt>
    <dgm:pt modelId="{AC0F1347-0C6C-439A-8BCD-7FCCF93FC2C2}" type="pres">
      <dgm:prSet presAssocID="{CB95C0F7-8B3B-423B-A600-BB9342CCB44E}" presName="text3" presStyleLbl="revTx" presStyleIdx="3" presStyleCnt="8" custLinFactNeighborX="-80969" custLinFactNeighborY="58214">
        <dgm:presLayoutVars>
          <dgm:chPref val="3"/>
        </dgm:presLayoutVars>
      </dgm:prSet>
      <dgm:spPr/>
    </dgm:pt>
    <dgm:pt modelId="{B9442C45-A733-4DFF-A8D2-17B94F44DFFA}" type="pres">
      <dgm:prSet presAssocID="{CB95C0F7-8B3B-423B-A600-BB9342CCB44E}" presName="hierChild4" presStyleCnt="0"/>
      <dgm:spPr/>
    </dgm:pt>
    <dgm:pt modelId="{69FE3B2C-EF21-40D9-8D1E-EC34CE516B2E}" type="pres">
      <dgm:prSet presAssocID="{3C6A61ED-E167-4A45-83BD-1711F6B008BA}" presName="Name17" presStyleLbl="parChTrans1D3" presStyleIdx="1" presStyleCnt="3"/>
      <dgm:spPr/>
    </dgm:pt>
    <dgm:pt modelId="{3B0A308E-7EB1-4F74-B996-01C7D91A4AE0}" type="pres">
      <dgm:prSet presAssocID="{80354590-0466-4D27-A781-99805212663E}" presName="hierRoot3" presStyleCnt="0"/>
      <dgm:spPr/>
    </dgm:pt>
    <dgm:pt modelId="{CB897450-34BB-4A5F-A8EB-FDE26C3E34A6}" type="pres">
      <dgm:prSet presAssocID="{80354590-0466-4D27-A781-99805212663E}" presName="composite3" presStyleCnt="0"/>
      <dgm:spPr/>
    </dgm:pt>
    <dgm:pt modelId="{2BCDB7E2-E8E7-4971-A414-5D961FC55F07}" type="pres">
      <dgm:prSet presAssocID="{80354590-0466-4D27-A781-99805212663E}" presName="image3" presStyleLbl="asst1" presStyleIdx="3" presStyleCnt="6" custScaleX="181809" custLinFactNeighborX="-18069" custLinFactNeighborY="60521"/>
      <dgm:spPr>
        <a:prstGeom prst="ellipse">
          <a:avLst/>
        </a:prstGeom>
        <a:solidFill>
          <a:schemeClr val="accent6">
            <a:lumMod val="20000"/>
            <a:lumOff val="80000"/>
          </a:schemeClr>
        </a:solidFill>
      </dgm:spPr>
    </dgm:pt>
    <dgm:pt modelId="{5574A049-CAF2-4509-A8B4-05B146DC1345}" type="pres">
      <dgm:prSet presAssocID="{80354590-0466-4D27-A781-99805212663E}" presName="text3" presStyleLbl="revTx" presStyleIdx="4" presStyleCnt="8" custLinFactNeighborX="-91158" custLinFactNeighborY="58577">
        <dgm:presLayoutVars>
          <dgm:chPref val="3"/>
        </dgm:presLayoutVars>
      </dgm:prSet>
      <dgm:spPr/>
    </dgm:pt>
    <dgm:pt modelId="{2B0CE7CE-FCC3-478F-9896-68995236F190}" type="pres">
      <dgm:prSet presAssocID="{80354590-0466-4D27-A781-99805212663E}" presName="hierChild4" presStyleCnt="0"/>
      <dgm:spPr/>
    </dgm:pt>
    <dgm:pt modelId="{15E631F6-82C4-4686-8C08-8A18D2F695C4}" type="pres">
      <dgm:prSet presAssocID="{85AAC6D5-2DA4-4750-A9D2-4E49D3CD7525}" presName="Name17" presStyleLbl="parChTrans1D3" presStyleIdx="2" presStyleCnt="3"/>
      <dgm:spPr/>
    </dgm:pt>
    <dgm:pt modelId="{C40997AA-AE9B-445F-B368-B1F5113C9143}" type="pres">
      <dgm:prSet presAssocID="{2A56A003-9A08-467E-829B-ADAF3FBE7999}" presName="hierRoot3" presStyleCnt="0"/>
      <dgm:spPr/>
    </dgm:pt>
    <dgm:pt modelId="{D0BF5A1E-7C3B-4702-B9AA-6D9566FFDF29}" type="pres">
      <dgm:prSet presAssocID="{2A56A003-9A08-467E-829B-ADAF3FBE7999}" presName="composite3" presStyleCnt="0"/>
      <dgm:spPr/>
    </dgm:pt>
    <dgm:pt modelId="{C2232567-16DE-41F6-9D1B-E5B0EF8F928D}" type="pres">
      <dgm:prSet presAssocID="{2A56A003-9A08-467E-829B-ADAF3FBE7999}" presName="image3" presStyleLbl="asst1" presStyleIdx="4" presStyleCnt="6" custScaleX="181157" custLinFactNeighborX="7659" custLinFactNeighborY="61412"/>
      <dgm:spPr>
        <a:prstGeom prst="flowChartConnector">
          <a:avLst/>
        </a:prstGeom>
        <a:solidFill>
          <a:schemeClr val="accent6">
            <a:lumMod val="20000"/>
            <a:lumOff val="80000"/>
          </a:schemeClr>
        </a:solidFill>
      </dgm:spPr>
    </dgm:pt>
    <dgm:pt modelId="{E37607A2-9873-4628-9F18-803910B22116}" type="pres">
      <dgm:prSet presAssocID="{2A56A003-9A08-467E-829B-ADAF3FBE7999}" presName="text3" presStyleLbl="revTx" presStyleIdx="5" presStyleCnt="8" custLinFactNeighborX="-77867" custLinFactNeighborY="63955">
        <dgm:presLayoutVars>
          <dgm:chPref val="3"/>
        </dgm:presLayoutVars>
      </dgm:prSet>
      <dgm:spPr/>
    </dgm:pt>
    <dgm:pt modelId="{10A5A611-E13B-4764-BAA0-A498C523CA02}" type="pres">
      <dgm:prSet presAssocID="{2A56A003-9A08-467E-829B-ADAF3FBE7999}" presName="hierChild4" presStyleCnt="0"/>
      <dgm:spPr/>
    </dgm:pt>
    <dgm:pt modelId="{B40B08EC-3EDA-42AA-A034-DC0264F6B540}" type="pres">
      <dgm:prSet presAssocID="{BA05A45A-39DC-4D29-AB58-55E878090C87}" presName="Name10" presStyleLbl="parChTrans1D2" presStyleIdx="2" presStyleCnt="3"/>
      <dgm:spPr/>
    </dgm:pt>
    <dgm:pt modelId="{11B05BCF-9568-4E1B-9027-FB86CA2AB9AA}" type="pres">
      <dgm:prSet presAssocID="{BB2CD3E4-0A8A-438A-B6B6-02627DCFCF68}" presName="hierRoot2" presStyleCnt="0"/>
      <dgm:spPr/>
    </dgm:pt>
    <dgm:pt modelId="{AD469920-762E-4EC5-B561-7BA72568615D}" type="pres">
      <dgm:prSet presAssocID="{BB2CD3E4-0A8A-438A-B6B6-02627DCFCF68}" presName="composite2" presStyleCnt="0"/>
      <dgm:spPr/>
    </dgm:pt>
    <dgm:pt modelId="{9E2CE697-AC38-4953-A6C9-B4761E24D1B8}" type="pres">
      <dgm:prSet presAssocID="{BB2CD3E4-0A8A-438A-B6B6-02627DCFCF68}" presName="image2" presStyleLbl="asst1" presStyleIdx="5" presStyleCnt="6"/>
      <dgm:spPr>
        <a:blipFill>
          <a:blip xmlns:r="http://schemas.openxmlformats.org/officeDocument/2006/relationships" r:embed="rId4">
            <a:extLst>
              <a:ext uri="{28A0092B-C50C-407E-A947-70E740481C1C}">
                <a14:useLocalDpi xmlns:a14="http://schemas.microsoft.com/office/drawing/2010/main" val="0"/>
              </a:ext>
            </a:extLst>
          </a:blip>
          <a:srcRect/>
          <a:stretch>
            <a:fillRect l="-9000" r="-9000"/>
          </a:stretch>
        </a:blipFill>
        <a:ln>
          <a:prstDash val="sysDash"/>
        </a:ln>
      </dgm:spPr>
    </dgm:pt>
    <dgm:pt modelId="{F8AF00A9-62A7-4609-946B-28AD787BB8AE}" type="pres">
      <dgm:prSet presAssocID="{BB2CD3E4-0A8A-438A-B6B6-02627DCFCF68}" presName="text2" presStyleLbl="revTx" presStyleIdx="6" presStyleCnt="8" custScaleX="120070" custLinFactNeighborX="10065" custLinFactNeighborY="-1201">
        <dgm:presLayoutVars>
          <dgm:chPref val="3"/>
        </dgm:presLayoutVars>
      </dgm:prSet>
      <dgm:spPr/>
    </dgm:pt>
    <dgm:pt modelId="{DCB2D503-B524-4AC5-B1CF-B6467FD018B6}" type="pres">
      <dgm:prSet presAssocID="{BB2CD3E4-0A8A-438A-B6B6-02627DCFCF68}" presName="hierChild3" presStyleCnt="0"/>
      <dgm:spPr/>
    </dgm:pt>
    <dgm:pt modelId="{914C4937-353B-4AD2-A25D-9B4342D78E8D}" type="pres">
      <dgm:prSet presAssocID="{49EA9446-F89A-4D52-9699-8DBDA49BE2F7}" presName="hierRoot1" presStyleCnt="0"/>
      <dgm:spPr/>
    </dgm:pt>
    <dgm:pt modelId="{2627CA53-A4FE-4D31-B0D9-C4A6D2451086}" type="pres">
      <dgm:prSet presAssocID="{49EA9446-F89A-4D52-9699-8DBDA49BE2F7}" presName="composite" presStyleCnt="0"/>
      <dgm:spPr/>
    </dgm:pt>
    <dgm:pt modelId="{86350DC2-3C16-4BEC-877B-920F0017EA2E}" type="pres">
      <dgm:prSet presAssocID="{49EA9446-F89A-4D52-9699-8DBDA49BE2F7}" presName="image" presStyleLbl="node0" presStyleIdx="1" presStyleCnt="2" custScaleX="99070" custScaleY="95019" custLinFactNeighborX="-41996" custLinFactNeighborY="562"/>
      <dgm:spPr/>
    </dgm:pt>
    <dgm:pt modelId="{978ACC07-AA4A-4D73-A043-424344F9EC56}" type="pres">
      <dgm:prSet presAssocID="{49EA9446-F89A-4D52-9699-8DBDA49BE2F7}" presName="text" presStyleLbl="revTx" presStyleIdx="7" presStyleCnt="8" custScaleX="60911" custScaleY="43040" custLinFactX="-8745" custLinFactNeighborX="-100000" custLinFactNeighborY="1667">
        <dgm:presLayoutVars>
          <dgm:chPref val="3"/>
        </dgm:presLayoutVars>
      </dgm:prSet>
      <dgm:spPr/>
    </dgm:pt>
    <dgm:pt modelId="{D59D7E8F-805D-437C-A6FC-E374893D457E}" type="pres">
      <dgm:prSet presAssocID="{49EA9446-F89A-4D52-9699-8DBDA49BE2F7}" presName="hierChild2" presStyleCnt="0"/>
      <dgm:spPr/>
    </dgm:pt>
  </dgm:ptLst>
  <dgm:cxnLst>
    <dgm:cxn modelId="{EB996302-5797-4BB1-8FCC-3FD90F72FF0B}" srcId="{CA53A9EC-7CA3-40FE-A762-629CCC3E657B}" destId="{9693628B-F73E-484E-B965-5A368C6339DA}" srcOrd="0" destOrd="0" parTransId="{EA459275-287F-4585-9FF9-2EA8D6650E3F}" sibTransId="{4501A426-E8AA-48D6-8BE6-57C67AE1ECA2}"/>
    <dgm:cxn modelId="{9915BF03-30BF-49D0-949E-58C0EB6A1454}" srcId="{9693628B-F73E-484E-B965-5A368C6339DA}" destId="{BB2CD3E4-0A8A-438A-B6B6-02627DCFCF68}" srcOrd="2" destOrd="0" parTransId="{BA05A45A-39DC-4D29-AB58-55E878090C87}" sibTransId="{03B60258-BEA8-4F2B-ABFF-CA69EC54EA4E}"/>
    <dgm:cxn modelId="{8DF37C15-DA2D-48A7-905F-4BBCB99E7F5A}" type="presOf" srcId="{BB2CD3E4-0A8A-438A-B6B6-02627DCFCF68}" destId="{F8AF00A9-62A7-4609-946B-28AD787BB8AE}" srcOrd="0" destOrd="0" presId="urn:microsoft.com/office/officeart/2009/layout/CirclePictureHierarchy"/>
    <dgm:cxn modelId="{22DCC31D-9259-4B6C-AC5D-ECD63E2ECC11}" srcId="{FF07C054-63AE-449A-AC2E-9D1CD273A1BE}" destId="{2A56A003-9A08-467E-829B-ADAF3FBE7999}" srcOrd="2" destOrd="0" parTransId="{85AAC6D5-2DA4-4750-A9D2-4E49D3CD7525}" sibTransId="{CD241728-0086-44B7-BF62-BDDD755661F3}"/>
    <dgm:cxn modelId="{D718E83D-5622-4DA5-81AD-B4FB93243C9F}" type="presOf" srcId="{821FD742-32FD-4E75-BE18-F255C41E2A77}" destId="{434E5701-67D9-4F3C-8E69-58ABB84C37A1}" srcOrd="0" destOrd="0" presId="urn:microsoft.com/office/officeart/2009/layout/CirclePictureHierarchy"/>
    <dgm:cxn modelId="{B2D18440-1390-4060-9BFF-E4BF18B50D85}" type="presOf" srcId="{85AAC6D5-2DA4-4750-A9D2-4E49D3CD7525}" destId="{15E631F6-82C4-4686-8C08-8A18D2F695C4}" srcOrd="0" destOrd="0" presId="urn:microsoft.com/office/officeart/2009/layout/CirclePictureHierarchy"/>
    <dgm:cxn modelId="{BCB7B75F-686B-4609-8409-1D1DA507ADA9}" srcId="{9693628B-F73E-484E-B965-5A368C6339DA}" destId="{5E9C124C-9BD9-47FA-A8E6-C95C10083A2B}" srcOrd="0" destOrd="0" parTransId="{D616A064-985E-4D03-90BE-21BC6FBCDFA5}" sibTransId="{CCA02F22-E1E9-459F-8CA9-FF1402CE7B91}"/>
    <dgm:cxn modelId="{08FE2543-E012-4AC7-A871-46FA1EAC4CB5}" srcId="{9693628B-F73E-484E-B965-5A368C6339DA}" destId="{FF07C054-63AE-449A-AC2E-9D1CD273A1BE}" srcOrd="1" destOrd="0" parTransId="{ACEDE8C0-ACC5-4FB5-ABCF-331A9693C133}" sibTransId="{3AE15CA3-7287-4FC8-BCE7-094850208D37}"/>
    <dgm:cxn modelId="{BBCE0765-EB35-44A9-8D8F-4F9471399192}" type="presOf" srcId="{D616A064-985E-4D03-90BE-21BC6FBCDFA5}" destId="{532BF7C5-FA16-47FE-AB25-21E537AC4434}" srcOrd="0" destOrd="0" presId="urn:microsoft.com/office/officeart/2009/layout/CirclePictureHierarchy"/>
    <dgm:cxn modelId="{AB9FCA51-C18E-4C77-8391-2B71BCFA5719}" type="presOf" srcId="{5E9C124C-9BD9-47FA-A8E6-C95C10083A2B}" destId="{2BD39BFF-D443-4E57-AE45-67ED5695D3DD}" srcOrd="0" destOrd="0" presId="urn:microsoft.com/office/officeart/2009/layout/CirclePictureHierarchy"/>
    <dgm:cxn modelId="{D42B0B52-A726-4863-AE28-A2CE4765BA4F}" srcId="{CA53A9EC-7CA3-40FE-A762-629CCC3E657B}" destId="{49EA9446-F89A-4D52-9699-8DBDA49BE2F7}" srcOrd="1" destOrd="0" parTransId="{2E15ED65-08D6-42B3-A159-2AAB21E8A2E1}" sibTransId="{4270BB33-5C3B-4274-9871-FAE7C1F6C002}"/>
    <dgm:cxn modelId="{5E27CA56-2ED8-42CB-AB7C-09228D3E689A}" srcId="{FF07C054-63AE-449A-AC2E-9D1CD273A1BE}" destId="{80354590-0466-4D27-A781-99805212663E}" srcOrd="1" destOrd="0" parTransId="{3C6A61ED-E167-4A45-83BD-1711F6B008BA}" sibTransId="{833905E0-723A-4F2B-93A2-8278D5F261C3}"/>
    <dgm:cxn modelId="{FDA09C58-9233-4388-96E2-7D2E55FF30B1}" type="presOf" srcId="{FF07C054-63AE-449A-AC2E-9D1CD273A1BE}" destId="{505FD9BF-74B3-435B-B47E-20447A367A70}" srcOrd="0" destOrd="0" presId="urn:microsoft.com/office/officeart/2009/layout/CirclePictureHierarchy"/>
    <dgm:cxn modelId="{02E91E88-BF03-418E-BEB0-978F51B66A61}" type="presOf" srcId="{CB95C0F7-8B3B-423B-A600-BB9342CCB44E}" destId="{AC0F1347-0C6C-439A-8BCD-7FCCF93FC2C2}" srcOrd="0" destOrd="0" presId="urn:microsoft.com/office/officeart/2009/layout/CirclePictureHierarchy"/>
    <dgm:cxn modelId="{91D5C08D-4A33-49A1-AB61-4C62E2A01BFD}" srcId="{FF07C054-63AE-449A-AC2E-9D1CD273A1BE}" destId="{CB95C0F7-8B3B-423B-A600-BB9342CCB44E}" srcOrd="0" destOrd="0" parTransId="{821FD742-32FD-4E75-BE18-F255C41E2A77}" sibTransId="{4F3CB31E-AAA9-417F-9479-8D796ED88C03}"/>
    <dgm:cxn modelId="{D71476AB-4BD9-4DE6-9DEF-C8A7EE883962}" type="presOf" srcId="{3C6A61ED-E167-4A45-83BD-1711F6B008BA}" destId="{69FE3B2C-EF21-40D9-8D1E-EC34CE516B2E}" srcOrd="0" destOrd="0" presId="urn:microsoft.com/office/officeart/2009/layout/CirclePictureHierarchy"/>
    <dgm:cxn modelId="{58CC9EB2-7E06-4EA8-96FE-4F7411F42138}" type="presOf" srcId="{2A56A003-9A08-467E-829B-ADAF3FBE7999}" destId="{E37607A2-9873-4628-9F18-803910B22116}" srcOrd="0" destOrd="0" presId="urn:microsoft.com/office/officeart/2009/layout/CirclePictureHierarchy"/>
    <dgm:cxn modelId="{FBDFD1CE-207C-4356-BE6F-41F5D82804F1}" type="presOf" srcId="{80354590-0466-4D27-A781-99805212663E}" destId="{5574A049-CAF2-4509-A8B4-05B146DC1345}" srcOrd="0" destOrd="0" presId="urn:microsoft.com/office/officeart/2009/layout/CirclePictureHierarchy"/>
    <dgm:cxn modelId="{F0193BD4-135D-4FFB-89ED-16D9E378E368}" type="presOf" srcId="{BA05A45A-39DC-4D29-AB58-55E878090C87}" destId="{B40B08EC-3EDA-42AA-A034-DC0264F6B540}" srcOrd="0" destOrd="0" presId="urn:microsoft.com/office/officeart/2009/layout/CirclePictureHierarchy"/>
    <dgm:cxn modelId="{D4FDC3D5-BA15-4EAD-953C-BF2C5C156A49}" type="presOf" srcId="{9693628B-F73E-484E-B965-5A368C6339DA}" destId="{0D319514-D8BE-4B62-ABF3-F9C83FA2573E}" srcOrd="0" destOrd="0" presId="urn:microsoft.com/office/officeart/2009/layout/CirclePictureHierarchy"/>
    <dgm:cxn modelId="{321417D8-70DD-4B40-86F6-1BB048BB9B44}" type="presOf" srcId="{CA53A9EC-7CA3-40FE-A762-629CCC3E657B}" destId="{CFD1E4FA-2D5A-4988-94B2-55349C6D036F}" srcOrd="0" destOrd="0" presId="urn:microsoft.com/office/officeart/2009/layout/CirclePictureHierarchy"/>
    <dgm:cxn modelId="{9B2352E7-9F73-4E4F-86C9-D7B6D4B06728}" type="presOf" srcId="{49EA9446-F89A-4D52-9699-8DBDA49BE2F7}" destId="{978ACC07-AA4A-4D73-A043-424344F9EC56}" srcOrd="0" destOrd="0" presId="urn:microsoft.com/office/officeart/2009/layout/CirclePictureHierarchy"/>
    <dgm:cxn modelId="{C1B646FE-198F-4E2C-913A-210F79975094}" type="presOf" srcId="{ACEDE8C0-ACC5-4FB5-ABCF-331A9693C133}" destId="{365FF8F8-0D69-46D8-A7DE-144B1445DD08}" srcOrd="0" destOrd="0" presId="urn:microsoft.com/office/officeart/2009/layout/CirclePictureHierarchy"/>
    <dgm:cxn modelId="{E3E4A0EE-0B8E-4882-87BF-306BE1153BC4}" type="presParOf" srcId="{CFD1E4FA-2D5A-4988-94B2-55349C6D036F}" destId="{FE51AF23-61D8-485D-AFE6-26C0784F5DCF}" srcOrd="0" destOrd="0" presId="urn:microsoft.com/office/officeart/2009/layout/CirclePictureHierarchy"/>
    <dgm:cxn modelId="{50245C55-1A50-42DA-87B3-175EE511C398}" type="presParOf" srcId="{FE51AF23-61D8-485D-AFE6-26C0784F5DCF}" destId="{9C766797-CA8D-4062-82A0-6A43069791B8}" srcOrd="0" destOrd="0" presId="urn:microsoft.com/office/officeart/2009/layout/CirclePictureHierarchy"/>
    <dgm:cxn modelId="{3AC7E7B7-0CF1-4770-9DB5-CFA86B5233CC}" type="presParOf" srcId="{9C766797-CA8D-4062-82A0-6A43069791B8}" destId="{AAEC14A7-3D78-4A93-858C-17F0765DEAD5}" srcOrd="0" destOrd="0" presId="urn:microsoft.com/office/officeart/2009/layout/CirclePictureHierarchy"/>
    <dgm:cxn modelId="{634FD5F7-59BE-473A-9335-EA6CD96C59AC}" type="presParOf" srcId="{9C766797-CA8D-4062-82A0-6A43069791B8}" destId="{0D319514-D8BE-4B62-ABF3-F9C83FA2573E}" srcOrd="1" destOrd="0" presId="urn:microsoft.com/office/officeart/2009/layout/CirclePictureHierarchy"/>
    <dgm:cxn modelId="{4B3699ED-8813-4A56-AC56-DD15507808A1}" type="presParOf" srcId="{FE51AF23-61D8-485D-AFE6-26C0784F5DCF}" destId="{0A332DFA-98AA-4577-85B1-D0952B09C22C}" srcOrd="1" destOrd="0" presId="urn:microsoft.com/office/officeart/2009/layout/CirclePictureHierarchy"/>
    <dgm:cxn modelId="{AF4A5257-3960-447E-AD50-DA10B868BC39}" type="presParOf" srcId="{0A332DFA-98AA-4577-85B1-D0952B09C22C}" destId="{532BF7C5-FA16-47FE-AB25-21E537AC4434}" srcOrd="0" destOrd="0" presId="urn:microsoft.com/office/officeart/2009/layout/CirclePictureHierarchy"/>
    <dgm:cxn modelId="{B6FB3C6D-C7E4-4DC8-B859-B688A5B991AF}" type="presParOf" srcId="{0A332DFA-98AA-4577-85B1-D0952B09C22C}" destId="{EE2611D0-B3AC-4EA2-AD43-7804A5B13F2A}" srcOrd="1" destOrd="0" presId="urn:microsoft.com/office/officeart/2009/layout/CirclePictureHierarchy"/>
    <dgm:cxn modelId="{2749C700-B078-4CAB-AF20-0DC062EC0C51}" type="presParOf" srcId="{EE2611D0-B3AC-4EA2-AD43-7804A5B13F2A}" destId="{983BDDFB-CBBD-486B-9FBE-FA42A67FD40A}" srcOrd="0" destOrd="0" presId="urn:microsoft.com/office/officeart/2009/layout/CirclePictureHierarchy"/>
    <dgm:cxn modelId="{1104BC3B-D51F-4335-ACB7-F88C20758C72}" type="presParOf" srcId="{983BDDFB-CBBD-486B-9FBE-FA42A67FD40A}" destId="{12E1E945-C679-4284-9255-B51C74698EA0}" srcOrd="0" destOrd="0" presId="urn:microsoft.com/office/officeart/2009/layout/CirclePictureHierarchy"/>
    <dgm:cxn modelId="{F0FBE97D-8BA6-46BE-AC62-612C651F5756}" type="presParOf" srcId="{983BDDFB-CBBD-486B-9FBE-FA42A67FD40A}" destId="{2BD39BFF-D443-4E57-AE45-67ED5695D3DD}" srcOrd="1" destOrd="0" presId="urn:microsoft.com/office/officeart/2009/layout/CirclePictureHierarchy"/>
    <dgm:cxn modelId="{A053A94C-F1A3-4B2F-B9E6-0EC333CCD6E1}" type="presParOf" srcId="{EE2611D0-B3AC-4EA2-AD43-7804A5B13F2A}" destId="{4E0F28C6-F950-4FB6-9850-49AC304694BC}" srcOrd="1" destOrd="0" presId="urn:microsoft.com/office/officeart/2009/layout/CirclePictureHierarchy"/>
    <dgm:cxn modelId="{5AED514C-5E6E-41D5-94DD-D25C8B0C552B}" type="presParOf" srcId="{0A332DFA-98AA-4577-85B1-D0952B09C22C}" destId="{365FF8F8-0D69-46D8-A7DE-144B1445DD08}" srcOrd="2" destOrd="0" presId="urn:microsoft.com/office/officeart/2009/layout/CirclePictureHierarchy"/>
    <dgm:cxn modelId="{9AA4C506-8D10-4D0B-A582-8FB2A0E19725}" type="presParOf" srcId="{0A332DFA-98AA-4577-85B1-D0952B09C22C}" destId="{D6B95C0D-8EC9-410E-8033-B80D589C7293}" srcOrd="3" destOrd="0" presId="urn:microsoft.com/office/officeart/2009/layout/CirclePictureHierarchy"/>
    <dgm:cxn modelId="{E056EBA0-765B-4C31-8E8F-604EE7319BFE}" type="presParOf" srcId="{D6B95C0D-8EC9-410E-8033-B80D589C7293}" destId="{0896FCAA-D9F3-48F1-9CDE-B229FC6C1ACF}" srcOrd="0" destOrd="0" presId="urn:microsoft.com/office/officeart/2009/layout/CirclePictureHierarchy"/>
    <dgm:cxn modelId="{C3BF12D7-18ED-483C-BE16-8E3779D92A46}" type="presParOf" srcId="{0896FCAA-D9F3-48F1-9CDE-B229FC6C1ACF}" destId="{61D5B00C-E9A3-4E3A-88DB-92855C32AD0D}" srcOrd="0" destOrd="0" presId="urn:microsoft.com/office/officeart/2009/layout/CirclePictureHierarchy"/>
    <dgm:cxn modelId="{07A5E4BD-53F0-4576-98F6-D0D01378CB09}" type="presParOf" srcId="{0896FCAA-D9F3-48F1-9CDE-B229FC6C1ACF}" destId="{505FD9BF-74B3-435B-B47E-20447A367A70}" srcOrd="1" destOrd="0" presId="urn:microsoft.com/office/officeart/2009/layout/CirclePictureHierarchy"/>
    <dgm:cxn modelId="{D4E5FEDE-E32A-4AA7-B3A9-5359D0F8B1EA}" type="presParOf" srcId="{D6B95C0D-8EC9-410E-8033-B80D589C7293}" destId="{4CFE9761-D95A-4018-AD50-E2449FFACA4F}" srcOrd="1" destOrd="0" presId="urn:microsoft.com/office/officeart/2009/layout/CirclePictureHierarchy"/>
    <dgm:cxn modelId="{62DF3140-C9A3-4A30-B7C3-6C22A544796A}" type="presParOf" srcId="{4CFE9761-D95A-4018-AD50-E2449FFACA4F}" destId="{434E5701-67D9-4F3C-8E69-58ABB84C37A1}" srcOrd="0" destOrd="0" presId="urn:microsoft.com/office/officeart/2009/layout/CirclePictureHierarchy"/>
    <dgm:cxn modelId="{03E070F5-1217-4683-B8E1-0F0D8BBA4EC1}" type="presParOf" srcId="{4CFE9761-D95A-4018-AD50-E2449FFACA4F}" destId="{3B6B70CA-A796-4A11-B86B-0D38E9D74F6F}" srcOrd="1" destOrd="0" presId="urn:microsoft.com/office/officeart/2009/layout/CirclePictureHierarchy"/>
    <dgm:cxn modelId="{510FAE57-DE3F-4A5B-8842-C9546FBAB1B0}" type="presParOf" srcId="{3B6B70CA-A796-4A11-B86B-0D38E9D74F6F}" destId="{21851448-5FFF-4955-A390-F0E80901BF38}" srcOrd="0" destOrd="0" presId="urn:microsoft.com/office/officeart/2009/layout/CirclePictureHierarchy"/>
    <dgm:cxn modelId="{41C985CB-8311-45AA-9B94-F1DFD39D69CC}" type="presParOf" srcId="{21851448-5FFF-4955-A390-F0E80901BF38}" destId="{AA387419-B02B-4B9C-897F-9A4AA619FDCE}" srcOrd="0" destOrd="0" presId="urn:microsoft.com/office/officeart/2009/layout/CirclePictureHierarchy"/>
    <dgm:cxn modelId="{46831CA5-EB7D-465D-BCC1-CB6C380E01A6}" type="presParOf" srcId="{21851448-5FFF-4955-A390-F0E80901BF38}" destId="{AC0F1347-0C6C-439A-8BCD-7FCCF93FC2C2}" srcOrd="1" destOrd="0" presId="urn:microsoft.com/office/officeart/2009/layout/CirclePictureHierarchy"/>
    <dgm:cxn modelId="{88761019-480C-4733-B860-9EAB773B806C}" type="presParOf" srcId="{3B6B70CA-A796-4A11-B86B-0D38E9D74F6F}" destId="{B9442C45-A733-4DFF-A8D2-17B94F44DFFA}" srcOrd="1" destOrd="0" presId="urn:microsoft.com/office/officeart/2009/layout/CirclePictureHierarchy"/>
    <dgm:cxn modelId="{D8CDCCC9-AB47-4A7C-A72C-713CCB46ADBE}" type="presParOf" srcId="{4CFE9761-D95A-4018-AD50-E2449FFACA4F}" destId="{69FE3B2C-EF21-40D9-8D1E-EC34CE516B2E}" srcOrd="2" destOrd="0" presId="urn:microsoft.com/office/officeart/2009/layout/CirclePictureHierarchy"/>
    <dgm:cxn modelId="{0ACBA52E-87F7-4FF2-9F48-5D6B8BE8E36F}" type="presParOf" srcId="{4CFE9761-D95A-4018-AD50-E2449FFACA4F}" destId="{3B0A308E-7EB1-4F74-B996-01C7D91A4AE0}" srcOrd="3" destOrd="0" presId="urn:microsoft.com/office/officeart/2009/layout/CirclePictureHierarchy"/>
    <dgm:cxn modelId="{DF2E491C-A1EA-4903-9F2E-C15C292C6A59}" type="presParOf" srcId="{3B0A308E-7EB1-4F74-B996-01C7D91A4AE0}" destId="{CB897450-34BB-4A5F-A8EB-FDE26C3E34A6}" srcOrd="0" destOrd="0" presId="urn:microsoft.com/office/officeart/2009/layout/CirclePictureHierarchy"/>
    <dgm:cxn modelId="{9CA5FCDE-7E9B-423A-AB98-CE995A68AE75}" type="presParOf" srcId="{CB897450-34BB-4A5F-A8EB-FDE26C3E34A6}" destId="{2BCDB7E2-E8E7-4971-A414-5D961FC55F07}" srcOrd="0" destOrd="0" presId="urn:microsoft.com/office/officeart/2009/layout/CirclePictureHierarchy"/>
    <dgm:cxn modelId="{9D93D173-4321-4902-92D6-317EB7E64ED4}" type="presParOf" srcId="{CB897450-34BB-4A5F-A8EB-FDE26C3E34A6}" destId="{5574A049-CAF2-4509-A8B4-05B146DC1345}" srcOrd="1" destOrd="0" presId="urn:microsoft.com/office/officeart/2009/layout/CirclePictureHierarchy"/>
    <dgm:cxn modelId="{83B2E0B9-C22C-4A5C-9FD3-83CC857A9963}" type="presParOf" srcId="{3B0A308E-7EB1-4F74-B996-01C7D91A4AE0}" destId="{2B0CE7CE-FCC3-478F-9896-68995236F190}" srcOrd="1" destOrd="0" presId="urn:microsoft.com/office/officeart/2009/layout/CirclePictureHierarchy"/>
    <dgm:cxn modelId="{9254F8B4-A909-4BFE-8AB9-C36830ED179E}" type="presParOf" srcId="{4CFE9761-D95A-4018-AD50-E2449FFACA4F}" destId="{15E631F6-82C4-4686-8C08-8A18D2F695C4}" srcOrd="4" destOrd="0" presId="urn:microsoft.com/office/officeart/2009/layout/CirclePictureHierarchy"/>
    <dgm:cxn modelId="{266983DE-A467-484B-A5AC-A9978F758747}" type="presParOf" srcId="{4CFE9761-D95A-4018-AD50-E2449FFACA4F}" destId="{C40997AA-AE9B-445F-B368-B1F5113C9143}" srcOrd="5" destOrd="0" presId="urn:microsoft.com/office/officeart/2009/layout/CirclePictureHierarchy"/>
    <dgm:cxn modelId="{49D57A80-217E-41F1-82FE-A79FCAC65EDF}" type="presParOf" srcId="{C40997AA-AE9B-445F-B368-B1F5113C9143}" destId="{D0BF5A1E-7C3B-4702-B9AA-6D9566FFDF29}" srcOrd="0" destOrd="0" presId="urn:microsoft.com/office/officeart/2009/layout/CirclePictureHierarchy"/>
    <dgm:cxn modelId="{99C68B0A-CAD0-4B5F-8937-17D4A79995F8}" type="presParOf" srcId="{D0BF5A1E-7C3B-4702-B9AA-6D9566FFDF29}" destId="{C2232567-16DE-41F6-9D1B-E5B0EF8F928D}" srcOrd="0" destOrd="0" presId="urn:microsoft.com/office/officeart/2009/layout/CirclePictureHierarchy"/>
    <dgm:cxn modelId="{5D457AB3-61C8-47B0-B1F4-685EB24579C2}" type="presParOf" srcId="{D0BF5A1E-7C3B-4702-B9AA-6D9566FFDF29}" destId="{E37607A2-9873-4628-9F18-803910B22116}" srcOrd="1" destOrd="0" presId="urn:microsoft.com/office/officeart/2009/layout/CirclePictureHierarchy"/>
    <dgm:cxn modelId="{C7196F26-0BAD-4A2B-8FF6-E1788B2D48C7}" type="presParOf" srcId="{C40997AA-AE9B-445F-B368-B1F5113C9143}" destId="{10A5A611-E13B-4764-BAA0-A498C523CA02}" srcOrd="1" destOrd="0" presId="urn:microsoft.com/office/officeart/2009/layout/CirclePictureHierarchy"/>
    <dgm:cxn modelId="{7B383577-8324-400C-849B-FD8174537142}" type="presParOf" srcId="{0A332DFA-98AA-4577-85B1-D0952B09C22C}" destId="{B40B08EC-3EDA-42AA-A034-DC0264F6B540}" srcOrd="4" destOrd="0" presId="urn:microsoft.com/office/officeart/2009/layout/CirclePictureHierarchy"/>
    <dgm:cxn modelId="{A31E5B3E-AE3C-4A88-8B24-B160B08CB190}" type="presParOf" srcId="{0A332DFA-98AA-4577-85B1-D0952B09C22C}" destId="{11B05BCF-9568-4E1B-9027-FB86CA2AB9AA}" srcOrd="5" destOrd="0" presId="urn:microsoft.com/office/officeart/2009/layout/CirclePictureHierarchy"/>
    <dgm:cxn modelId="{BEEC0A5C-B013-4C3D-AD45-3D329F709075}" type="presParOf" srcId="{11B05BCF-9568-4E1B-9027-FB86CA2AB9AA}" destId="{AD469920-762E-4EC5-B561-7BA72568615D}" srcOrd="0" destOrd="0" presId="urn:microsoft.com/office/officeart/2009/layout/CirclePictureHierarchy"/>
    <dgm:cxn modelId="{B902C252-5D49-4064-9800-D99C236ADC18}" type="presParOf" srcId="{AD469920-762E-4EC5-B561-7BA72568615D}" destId="{9E2CE697-AC38-4953-A6C9-B4761E24D1B8}" srcOrd="0" destOrd="0" presId="urn:microsoft.com/office/officeart/2009/layout/CirclePictureHierarchy"/>
    <dgm:cxn modelId="{3FBE622B-07F9-42EA-816E-A8E6F338851D}" type="presParOf" srcId="{AD469920-762E-4EC5-B561-7BA72568615D}" destId="{F8AF00A9-62A7-4609-946B-28AD787BB8AE}" srcOrd="1" destOrd="0" presId="urn:microsoft.com/office/officeart/2009/layout/CirclePictureHierarchy"/>
    <dgm:cxn modelId="{0511BF58-69B6-4EB7-BEB4-7A08865C86CD}" type="presParOf" srcId="{11B05BCF-9568-4E1B-9027-FB86CA2AB9AA}" destId="{DCB2D503-B524-4AC5-B1CF-B6467FD018B6}" srcOrd="1" destOrd="0" presId="urn:microsoft.com/office/officeart/2009/layout/CirclePictureHierarchy"/>
    <dgm:cxn modelId="{6E1F60A2-B79F-46B8-B2CC-A743685C2746}" type="presParOf" srcId="{CFD1E4FA-2D5A-4988-94B2-55349C6D036F}" destId="{914C4937-353B-4AD2-A25D-9B4342D78E8D}" srcOrd="1" destOrd="0" presId="urn:microsoft.com/office/officeart/2009/layout/CirclePictureHierarchy"/>
    <dgm:cxn modelId="{6D26CFC3-3252-4400-A646-C1CABBF060A5}" type="presParOf" srcId="{914C4937-353B-4AD2-A25D-9B4342D78E8D}" destId="{2627CA53-A4FE-4D31-B0D9-C4A6D2451086}" srcOrd="0" destOrd="0" presId="urn:microsoft.com/office/officeart/2009/layout/CirclePictureHierarchy"/>
    <dgm:cxn modelId="{D0BD81A7-B991-4E3E-88B1-EAEBA8DB97F5}" type="presParOf" srcId="{2627CA53-A4FE-4D31-B0D9-C4A6D2451086}" destId="{86350DC2-3C16-4BEC-877B-920F0017EA2E}" srcOrd="0" destOrd="0" presId="urn:microsoft.com/office/officeart/2009/layout/CirclePictureHierarchy"/>
    <dgm:cxn modelId="{6DBC2211-FFFA-43E5-95E2-FC741FB49D0A}" type="presParOf" srcId="{2627CA53-A4FE-4D31-B0D9-C4A6D2451086}" destId="{978ACC07-AA4A-4D73-A043-424344F9EC56}" srcOrd="1" destOrd="0" presId="urn:microsoft.com/office/officeart/2009/layout/CirclePictureHierarchy"/>
    <dgm:cxn modelId="{3B79A0CD-C089-42D6-BB2D-DCDD578E7554}" type="presParOf" srcId="{914C4937-353B-4AD2-A25D-9B4342D78E8D}" destId="{D59D7E8F-805D-437C-A6FC-E374893D457E}" srcOrd="1" destOrd="0" presId="urn:microsoft.com/office/officeart/2009/layout/CirclePicture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E6C308-FE80-46EA-968D-C59DEFCADEC1}">
      <dsp:nvSpPr>
        <dsp:cNvPr id="0" name=""/>
        <dsp:cNvSpPr/>
      </dsp:nvSpPr>
      <dsp:spPr>
        <a:xfrm>
          <a:off x="1344" y="794561"/>
          <a:ext cx="841640" cy="84164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6D7BACF-803E-477E-ABA8-3138ABF860C5}">
      <dsp:nvSpPr>
        <dsp:cNvPr id="0" name=""/>
        <dsp:cNvSpPr/>
      </dsp:nvSpPr>
      <dsp:spPr>
        <a:xfrm>
          <a:off x="1344" y="1764260"/>
          <a:ext cx="2404687" cy="3607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022350">
            <a:lnSpc>
              <a:spcPct val="100000"/>
            </a:lnSpc>
            <a:spcBef>
              <a:spcPct val="0"/>
            </a:spcBef>
            <a:spcAft>
              <a:spcPct val="35000"/>
            </a:spcAft>
            <a:buNone/>
            <a:defRPr b="1"/>
          </a:pPr>
          <a:r>
            <a:rPr lang="en-US" sz="2300" u="sng" kern="1200" dirty="0"/>
            <a:t>Governance</a:t>
          </a:r>
          <a:endParaRPr lang="en-US" sz="2300" kern="1200" dirty="0"/>
        </a:p>
      </dsp:txBody>
      <dsp:txXfrm>
        <a:off x="1344" y="1764260"/>
        <a:ext cx="2404687" cy="360703"/>
      </dsp:txXfrm>
    </dsp:sp>
    <dsp:sp modelId="{4BBEADCB-736D-46AB-8599-FCB69A5648C6}">
      <dsp:nvSpPr>
        <dsp:cNvPr id="0" name=""/>
        <dsp:cNvSpPr/>
      </dsp:nvSpPr>
      <dsp:spPr>
        <a:xfrm>
          <a:off x="1344" y="2184526"/>
          <a:ext cx="2404687" cy="15881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11200">
            <a:lnSpc>
              <a:spcPct val="100000"/>
            </a:lnSpc>
            <a:spcBef>
              <a:spcPct val="0"/>
            </a:spcBef>
            <a:spcAft>
              <a:spcPct val="35000"/>
            </a:spcAft>
            <a:buNone/>
          </a:pPr>
          <a:r>
            <a:rPr lang="en-US" sz="1600" b="1" kern="1200" dirty="0"/>
            <a:t>A strong culture of integrity, compliance, and financial stewardship.</a:t>
          </a:r>
          <a:endParaRPr lang="en-US" sz="1600" kern="1200" dirty="0"/>
        </a:p>
      </dsp:txBody>
      <dsp:txXfrm>
        <a:off x="1344" y="2184526"/>
        <a:ext cx="2404687" cy="1588149"/>
      </dsp:txXfrm>
    </dsp:sp>
    <dsp:sp modelId="{A12A652D-8266-419F-9324-44C6C48352FD}">
      <dsp:nvSpPr>
        <dsp:cNvPr id="0" name=""/>
        <dsp:cNvSpPr/>
      </dsp:nvSpPr>
      <dsp:spPr>
        <a:xfrm>
          <a:off x="2826852" y="794561"/>
          <a:ext cx="841640" cy="84164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7763190-0AC3-4CE5-AA12-7BDF25426E7E}">
      <dsp:nvSpPr>
        <dsp:cNvPr id="0" name=""/>
        <dsp:cNvSpPr/>
      </dsp:nvSpPr>
      <dsp:spPr>
        <a:xfrm>
          <a:off x="2826852" y="1764260"/>
          <a:ext cx="2404687" cy="3607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022350">
            <a:lnSpc>
              <a:spcPct val="100000"/>
            </a:lnSpc>
            <a:spcBef>
              <a:spcPct val="0"/>
            </a:spcBef>
            <a:spcAft>
              <a:spcPct val="35000"/>
            </a:spcAft>
            <a:buNone/>
            <a:defRPr b="1"/>
          </a:pPr>
          <a:r>
            <a:rPr lang="en-US" sz="2300" u="sng" kern="1200" dirty="0"/>
            <a:t>Modernization</a:t>
          </a:r>
          <a:endParaRPr lang="en-US" sz="2300" kern="1200" dirty="0"/>
        </a:p>
      </dsp:txBody>
      <dsp:txXfrm>
        <a:off x="2826852" y="1764260"/>
        <a:ext cx="2404687" cy="360703"/>
      </dsp:txXfrm>
    </dsp:sp>
    <dsp:sp modelId="{62C17E0D-8E9A-44C9-8E2B-9C85B5C745E0}">
      <dsp:nvSpPr>
        <dsp:cNvPr id="0" name=""/>
        <dsp:cNvSpPr/>
      </dsp:nvSpPr>
      <dsp:spPr>
        <a:xfrm>
          <a:off x="2826852" y="2184526"/>
          <a:ext cx="2404687" cy="15881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11200">
            <a:lnSpc>
              <a:spcPct val="100000"/>
            </a:lnSpc>
            <a:spcBef>
              <a:spcPct val="0"/>
            </a:spcBef>
            <a:spcAft>
              <a:spcPct val="35000"/>
            </a:spcAft>
            <a:buNone/>
          </a:pPr>
          <a:r>
            <a:rPr lang="en-US" sz="1600" b="1" kern="1200" dirty="0"/>
            <a:t>Enhancing facilities, updating internal policies, and refining investment strategies. </a:t>
          </a:r>
        </a:p>
      </dsp:txBody>
      <dsp:txXfrm>
        <a:off x="2826852" y="2184526"/>
        <a:ext cx="2404687" cy="1588149"/>
      </dsp:txXfrm>
    </dsp:sp>
    <dsp:sp modelId="{5085B384-9DD9-475B-89C1-B40EA56FD9BA}">
      <dsp:nvSpPr>
        <dsp:cNvPr id="0" name=""/>
        <dsp:cNvSpPr/>
      </dsp:nvSpPr>
      <dsp:spPr>
        <a:xfrm>
          <a:off x="5652360" y="794561"/>
          <a:ext cx="841640" cy="84164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DEECD4C-6E92-4EB6-B4DE-892E71766838}">
      <dsp:nvSpPr>
        <dsp:cNvPr id="0" name=""/>
        <dsp:cNvSpPr/>
      </dsp:nvSpPr>
      <dsp:spPr>
        <a:xfrm>
          <a:off x="5652360" y="1764260"/>
          <a:ext cx="2404687" cy="3607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022350">
            <a:lnSpc>
              <a:spcPct val="100000"/>
            </a:lnSpc>
            <a:spcBef>
              <a:spcPct val="0"/>
            </a:spcBef>
            <a:spcAft>
              <a:spcPct val="35000"/>
            </a:spcAft>
            <a:buNone/>
            <a:defRPr b="1"/>
          </a:pPr>
          <a:r>
            <a:rPr lang="en-US" sz="2300" u="sng" kern="1200" dirty="0"/>
            <a:t>Efficiency</a:t>
          </a:r>
          <a:endParaRPr lang="en-US" sz="2300" kern="1200" dirty="0"/>
        </a:p>
      </dsp:txBody>
      <dsp:txXfrm>
        <a:off x="5652360" y="1764260"/>
        <a:ext cx="2404687" cy="360703"/>
      </dsp:txXfrm>
    </dsp:sp>
    <dsp:sp modelId="{777C5D71-730F-46EE-8BED-570EEA46CE97}">
      <dsp:nvSpPr>
        <dsp:cNvPr id="0" name=""/>
        <dsp:cNvSpPr/>
      </dsp:nvSpPr>
      <dsp:spPr>
        <a:xfrm>
          <a:off x="5652360" y="2184526"/>
          <a:ext cx="2404687" cy="15881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11200">
            <a:lnSpc>
              <a:spcPct val="100000"/>
            </a:lnSpc>
            <a:spcBef>
              <a:spcPct val="0"/>
            </a:spcBef>
            <a:spcAft>
              <a:spcPct val="35000"/>
            </a:spcAft>
            <a:buNone/>
          </a:pPr>
          <a:r>
            <a:rPr lang="en-US" sz="1600" b="1" kern="1200" dirty="0"/>
            <a:t>Continuous evaluation and optimization of processes, procedures, and resource alignment. </a:t>
          </a:r>
        </a:p>
      </dsp:txBody>
      <dsp:txXfrm>
        <a:off x="5652360" y="2184526"/>
        <a:ext cx="2404687" cy="1588149"/>
      </dsp:txXfrm>
    </dsp:sp>
    <dsp:sp modelId="{39B6914E-766B-4D64-AA03-159589723B94}">
      <dsp:nvSpPr>
        <dsp:cNvPr id="0" name=""/>
        <dsp:cNvSpPr/>
      </dsp:nvSpPr>
      <dsp:spPr>
        <a:xfrm>
          <a:off x="8477867" y="794561"/>
          <a:ext cx="841640" cy="84164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0B87C50-5679-4A95-A07F-FD706DB83221}">
      <dsp:nvSpPr>
        <dsp:cNvPr id="0" name=""/>
        <dsp:cNvSpPr/>
      </dsp:nvSpPr>
      <dsp:spPr>
        <a:xfrm>
          <a:off x="8477867" y="1764260"/>
          <a:ext cx="2404687" cy="3607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022350">
            <a:lnSpc>
              <a:spcPct val="100000"/>
            </a:lnSpc>
            <a:spcBef>
              <a:spcPct val="0"/>
            </a:spcBef>
            <a:spcAft>
              <a:spcPct val="35000"/>
            </a:spcAft>
            <a:buNone/>
            <a:defRPr b="1"/>
          </a:pPr>
          <a:r>
            <a:rPr lang="en-US" sz="2300" u="sng" kern="1200" dirty="0"/>
            <a:t>Outreach </a:t>
          </a:r>
          <a:endParaRPr lang="en-US" sz="2300" kern="1200" dirty="0"/>
        </a:p>
      </dsp:txBody>
      <dsp:txXfrm>
        <a:off x="8477867" y="1764260"/>
        <a:ext cx="2404687" cy="360703"/>
      </dsp:txXfrm>
    </dsp:sp>
    <dsp:sp modelId="{C0700038-2F21-4377-A7CE-6A45D98C518C}">
      <dsp:nvSpPr>
        <dsp:cNvPr id="0" name=""/>
        <dsp:cNvSpPr/>
      </dsp:nvSpPr>
      <dsp:spPr>
        <a:xfrm>
          <a:off x="8477867" y="2184526"/>
          <a:ext cx="2404687" cy="15881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11200">
            <a:lnSpc>
              <a:spcPct val="100000"/>
            </a:lnSpc>
            <a:spcBef>
              <a:spcPct val="0"/>
            </a:spcBef>
            <a:spcAft>
              <a:spcPct val="35000"/>
            </a:spcAft>
            <a:buNone/>
          </a:pPr>
          <a:r>
            <a:rPr lang="en-US" sz="1600" b="1" kern="1200" dirty="0"/>
            <a:t>Expand social, cultural, and financial empowerment initiatives for employees, retirees, and the Wilmington community.</a:t>
          </a:r>
          <a:endParaRPr lang="en-US" sz="1600" kern="1200" dirty="0"/>
        </a:p>
        <a:p>
          <a:pPr marL="0" lvl="0" indent="0" algn="l" defTabSz="711200">
            <a:lnSpc>
              <a:spcPct val="100000"/>
            </a:lnSpc>
            <a:spcBef>
              <a:spcPct val="0"/>
            </a:spcBef>
            <a:spcAft>
              <a:spcPct val="35000"/>
            </a:spcAft>
            <a:buNone/>
          </a:pPr>
          <a:endParaRPr lang="en-US" sz="1600" kern="1200" dirty="0"/>
        </a:p>
      </dsp:txBody>
      <dsp:txXfrm>
        <a:off x="8477867" y="2184526"/>
        <a:ext cx="2404687" cy="158814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BE45A7-82D2-4D26-B3B2-27E9924B1CD5}">
      <dsp:nvSpPr>
        <dsp:cNvPr id="0" name=""/>
        <dsp:cNvSpPr/>
      </dsp:nvSpPr>
      <dsp:spPr>
        <a:xfrm>
          <a:off x="0" y="2096402"/>
          <a:ext cx="10927829" cy="0"/>
        </a:xfrm>
        <a:prstGeom prst="line">
          <a:avLst/>
        </a:prstGeom>
        <a:solidFill>
          <a:schemeClr val="lt1">
            <a:alpha val="90000"/>
            <a:hueOff val="0"/>
            <a:satOff val="0"/>
            <a:lumOff val="0"/>
            <a:alphaOff val="0"/>
          </a:schemeClr>
        </a:solidFill>
        <a:ln w="19050">
          <a:solidFill>
            <a:schemeClr val="accent6">
              <a:shade val="50000"/>
              <a:hueOff val="0"/>
              <a:satOff val="0"/>
              <a:lumOff val="0"/>
              <a:alphaOff val="0"/>
            </a:schemeClr>
          </a:solidFill>
          <a:tailEnd type="triangle" w="lg" len="lg"/>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D90AC9E4-63D1-4BBA-AFD8-1BD962EBD6EC}">
      <dsp:nvSpPr>
        <dsp:cNvPr id="0" name=""/>
        <dsp:cNvSpPr/>
      </dsp:nvSpPr>
      <dsp:spPr>
        <a:xfrm rot="8100000">
          <a:off x="65439" y="487493"/>
          <a:ext cx="299626" cy="299626"/>
        </a:xfrm>
        <a:prstGeom prst="teardrop">
          <a:avLst>
            <a:gd name="adj" fmla="val 115000"/>
          </a:avLst>
        </a:prstGeom>
        <a:solidFill>
          <a:schemeClr val="accent6">
            <a:shade val="5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B728D1A5-DF05-4556-A395-ED4476741C2F}">
      <dsp:nvSpPr>
        <dsp:cNvPr id="0" name=""/>
        <dsp:cNvSpPr/>
      </dsp:nvSpPr>
      <dsp:spPr>
        <a:xfrm>
          <a:off x="98725" y="520778"/>
          <a:ext cx="233054" cy="233054"/>
        </a:xfrm>
        <a:prstGeom prst="ellipse">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517E576A-81CC-48F2-91B9-D83863762E62}">
      <dsp:nvSpPr>
        <dsp:cNvPr id="0" name=""/>
        <dsp:cNvSpPr/>
      </dsp:nvSpPr>
      <dsp:spPr>
        <a:xfrm>
          <a:off x="427120" y="855332"/>
          <a:ext cx="1766769" cy="1241070"/>
        </a:xfrm>
        <a:prstGeom prst="rect">
          <a:avLst/>
        </a:prstGeom>
        <a:noFill/>
        <a:ln w="6350" cap="flat" cmpd="sng" algn="ctr">
          <a:solidFill>
            <a:schemeClr val="dk1">
              <a:alpha val="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0" tIns="88900" rIns="88900" bIns="133350" numCol="1" spcCol="1270" anchor="t" anchorCtr="0">
          <a:noAutofit/>
        </a:bodyPr>
        <a:lstStyle/>
        <a:p>
          <a:pPr marL="0" lvl="0" indent="0" algn="l" defTabSz="622300">
            <a:lnSpc>
              <a:spcPct val="90000"/>
            </a:lnSpc>
            <a:spcBef>
              <a:spcPct val="0"/>
            </a:spcBef>
            <a:spcAft>
              <a:spcPct val="35000"/>
            </a:spcAft>
            <a:buNone/>
          </a:pPr>
          <a:r>
            <a:rPr lang="en-US" sz="1400" b="1" kern="1200" dirty="0">
              <a:solidFill>
                <a:schemeClr val="tx1"/>
              </a:solidFill>
            </a:rPr>
            <a:t>Take Control of Your Paycheck – Bootcamp Information Session</a:t>
          </a:r>
        </a:p>
      </dsp:txBody>
      <dsp:txXfrm>
        <a:off x="427120" y="855332"/>
        <a:ext cx="1766769" cy="1241070"/>
      </dsp:txXfrm>
    </dsp:sp>
    <dsp:sp modelId="{1ED97A5C-3340-4956-BB1E-4CF1E02F312C}">
      <dsp:nvSpPr>
        <dsp:cNvPr id="0" name=""/>
        <dsp:cNvSpPr/>
      </dsp:nvSpPr>
      <dsp:spPr>
        <a:xfrm>
          <a:off x="427120" y="419280"/>
          <a:ext cx="1766769" cy="436051"/>
        </a:xfrm>
        <a:prstGeom prst="rect">
          <a:avLst/>
        </a:prstGeom>
        <a:noFill/>
        <a:ln w="6350" cap="flat" cmpd="sng" algn="ctr">
          <a:solidFill>
            <a:schemeClr val="dk1">
              <a:alpha val="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dirty="0"/>
            <a:t>April</a:t>
          </a:r>
        </a:p>
      </dsp:txBody>
      <dsp:txXfrm>
        <a:off x="427120" y="419280"/>
        <a:ext cx="1766769" cy="436051"/>
      </dsp:txXfrm>
    </dsp:sp>
    <dsp:sp modelId="{82EFBDAB-115F-4B39-A24E-22DD45E76FB2}">
      <dsp:nvSpPr>
        <dsp:cNvPr id="0" name=""/>
        <dsp:cNvSpPr/>
      </dsp:nvSpPr>
      <dsp:spPr>
        <a:xfrm>
          <a:off x="215252" y="855332"/>
          <a:ext cx="0" cy="1241070"/>
        </a:xfrm>
        <a:prstGeom prst="line">
          <a:avLst/>
        </a:prstGeom>
        <a:noFill/>
        <a:ln w="12700" cap="flat" cmpd="sng" algn="ctr">
          <a:solidFill>
            <a:schemeClr val="accent6">
              <a:shade val="90000"/>
              <a:hueOff val="0"/>
              <a:satOff val="0"/>
              <a:lumOff val="0"/>
              <a:alphaOff val="0"/>
            </a:schemeClr>
          </a:solidFill>
          <a:prstDash val="dash"/>
          <a:miter lim="800000"/>
        </a:ln>
        <a:effectLst/>
        <a:scene3d>
          <a:camera prst="orthographicFront">
            <a:rot lat="0" lon="0" rev="0"/>
          </a:camera>
          <a:lightRig rig="contrasting" dir="t">
            <a:rot lat="0" lon="0" rev="1200000"/>
          </a:lightRig>
        </a:scene3d>
        <a:sp3d z="-110000"/>
      </dsp:spPr>
      <dsp:style>
        <a:lnRef idx="1">
          <a:scrgbClr r="0" g="0" b="0"/>
        </a:lnRef>
        <a:fillRef idx="0">
          <a:scrgbClr r="0" g="0" b="0"/>
        </a:fillRef>
        <a:effectRef idx="0">
          <a:scrgbClr r="0" g="0" b="0"/>
        </a:effectRef>
        <a:fontRef idx="minor"/>
      </dsp:style>
    </dsp:sp>
    <dsp:sp modelId="{B7347686-0EB8-4CDF-9283-A4B972208FF7}">
      <dsp:nvSpPr>
        <dsp:cNvPr id="0" name=""/>
        <dsp:cNvSpPr/>
      </dsp:nvSpPr>
      <dsp:spPr>
        <a:xfrm>
          <a:off x="183274" y="2057157"/>
          <a:ext cx="76272" cy="78489"/>
        </a:xfrm>
        <a:prstGeom prst="ellipse">
          <a:avLst/>
        </a:prstGeom>
        <a:solidFill>
          <a:schemeClr val="accent6">
            <a:shade val="50000"/>
            <a:hueOff val="0"/>
            <a:satOff val="0"/>
            <a:lumOff val="0"/>
            <a:alphaOff val="0"/>
          </a:schemeClr>
        </a:solidFill>
        <a:ln w="6350">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sp>
    <dsp:sp modelId="{64DADDC9-A4D0-4C2E-A09F-4CB1C1250310}">
      <dsp:nvSpPr>
        <dsp:cNvPr id="0" name=""/>
        <dsp:cNvSpPr/>
      </dsp:nvSpPr>
      <dsp:spPr>
        <a:xfrm rot="18900000">
          <a:off x="1156758" y="3405685"/>
          <a:ext cx="299626" cy="299626"/>
        </a:xfrm>
        <a:prstGeom prst="teardrop">
          <a:avLst>
            <a:gd name="adj" fmla="val 115000"/>
          </a:avLst>
        </a:prstGeom>
        <a:solidFill>
          <a:schemeClr val="accent6">
            <a:shade val="50000"/>
            <a:hueOff val="81872"/>
            <a:satOff val="-3579"/>
            <a:lumOff val="9769"/>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CB41C574-CA78-4FA6-A534-85BB2DBD6219}">
      <dsp:nvSpPr>
        <dsp:cNvPr id="0" name=""/>
        <dsp:cNvSpPr/>
      </dsp:nvSpPr>
      <dsp:spPr>
        <a:xfrm>
          <a:off x="1190044" y="3438971"/>
          <a:ext cx="233054" cy="233054"/>
        </a:xfrm>
        <a:prstGeom prst="ellipse">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F82E0315-FF13-497F-832F-ECF3386B0AB3}">
      <dsp:nvSpPr>
        <dsp:cNvPr id="0" name=""/>
        <dsp:cNvSpPr/>
      </dsp:nvSpPr>
      <dsp:spPr>
        <a:xfrm>
          <a:off x="1518440" y="2096402"/>
          <a:ext cx="1766769" cy="1241070"/>
        </a:xfrm>
        <a:prstGeom prst="rect">
          <a:avLst/>
        </a:prstGeom>
        <a:noFill/>
        <a:ln w="6350" cap="flat" cmpd="sng" algn="ctr">
          <a:solidFill>
            <a:schemeClr val="dk1">
              <a:alpha val="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0" tIns="133350" rIns="0" bIns="88900" numCol="1" spcCol="1270" anchor="b" anchorCtr="0">
          <a:noAutofit/>
        </a:bodyPr>
        <a:lstStyle/>
        <a:p>
          <a:pPr marL="0" lvl="0" indent="0" algn="l" defTabSz="622300">
            <a:lnSpc>
              <a:spcPct val="90000"/>
            </a:lnSpc>
            <a:spcBef>
              <a:spcPct val="0"/>
            </a:spcBef>
            <a:spcAft>
              <a:spcPct val="35000"/>
            </a:spcAft>
            <a:buNone/>
          </a:pPr>
          <a:r>
            <a:rPr lang="en-US" sz="1400" b="1" kern="1200" dirty="0"/>
            <a:t>Know Your Numbers Bootcamp (Phase 1 – Payday Paradigm)</a:t>
          </a:r>
        </a:p>
      </dsp:txBody>
      <dsp:txXfrm>
        <a:off x="1518440" y="2096402"/>
        <a:ext cx="1766769" cy="1241070"/>
      </dsp:txXfrm>
    </dsp:sp>
    <dsp:sp modelId="{79C94CA9-648A-4207-B161-C5CEE7B21644}">
      <dsp:nvSpPr>
        <dsp:cNvPr id="0" name=""/>
        <dsp:cNvSpPr/>
      </dsp:nvSpPr>
      <dsp:spPr>
        <a:xfrm>
          <a:off x="1518440" y="3337472"/>
          <a:ext cx="1766769" cy="436051"/>
        </a:xfrm>
        <a:prstGeom prst="rect">
          <a:avLst/>
        </a:prstGeom>
        <a:noFill/>
        <a:ln w="6350" cap="flat" cmpd="sng" algn="ctr">
          <a:solidFill>
            <a:schemeClr val="dk1">
              <a:alpha val="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dirty="0"/>
            <a:t>May</a:t>
          </a:r>
        </a:p>
      </dsp:txBody>
      <dsp:txXfrm>
        <a:off x="1518440" y="3337472"/>
        <a:ext cx="1766769" cy="436051"/>
      </dsp:txXfrm>
    </dsp:sp>
    <dsp:sp modelId="{B2A8BE89-AF69-4CA1-82CB-AF5941FA0B07}">
      <dsp:nvSpPr>
        <dsp:cNvPr id="0" name=""/>
        <dsp:cNvSpPr/>
      </dsp:nvSpPr>
      <dsp:spPr>
        <a:xfrm>
          <a:off x="1306572" y="2096402"/>
          <a:ext cx="0" cy="1241070"/>
        </a:xfrm>
        <a:prstGeom prst="line">
          <a:avLst/>
        </a:prstGeom>
        <a:noFill/>
        <a:ln w="12700" cap="flat" cmpd="sng" algn="ctr">
          <a:solidFill>
            <a:schemeClr val="accent6">
              <a:shade val="90000"/>
              <a:hueOff val="84415"/>
              <a:satOff val="-3372"/>
              <a:lumOff val="7820"/>
              <a:alphaOff val="0"/>
            </a:schemeClr>
          </a:solidFill>
          <a:prstDash val="dash"/>
          <a:miter lim="800000"/>
        </a:ln>
        <a:effectLst/>
        <a:scene3d>
          <a:camera prst="orthographicFront">
            <a:rot lat="0" lon="0" rev="0"/>
          </a:camera>
          <a:lightRig rig="contrasting" dir="t">
            <a:rot lat="0" lon="0" rev="1200000"/>
          </a:lightRig>
        </a:scene3d>
        <a:sp3d z="-110000"/>
      </dsp:spPr>
      <dsp:style>
        <a:lnRef idx="1">
          <a:scrgbClr r="0" g="0" b="0"/>
        </a:lnRef>
        <a:fillRef idx="0">
          <a:scrgbClr r="0" g="0" b="0"/>
        </a:fillRef>
        <a:effectRef idx="0">
          <a:scrgbClr r="0" g="0" b="0"/>
        </a:effectRef>
        <a:fontRef idx="minor"/>
      </dsp:style>
    </dsp:sp>
    <dsp:sp modelId="{4A5C1FCD-DC39-4367-8343-80BCD657E6ED}">
      <dsp:nvSpPr>
        <dsp:cNvPr id="0" name=""/>
        <dsp:cNvSpPr/>
      </dsp:nvSpPr>
      <dsp:spPr>
        <a:xfrm>
          <a:off x="1274593" y="2057157"/>
          <a:ext cx="76272" cy="78489"/>
        </a:xfrm>
        <a:prstGeom prst="ellipse">
          <a:avLst/>
        </a:prstGeom>
        <a:solidFill>
          <a:schemeClr val="accent6">
            <a:shade val="50000"/>
            <a:hueOff val="81872"/>
            <a:satOff val="-3579"/>
            <a:lumOff val="9769"/>
            <a:alphaOff val="0"/>
          </a:schemeClr>
        </a:solidFill>
        <a:ln w="6350">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sp>
    <dsp:sp modelId="{9D518C9E-1779-4452-9E73-326DAC7E40C2}">
      <dsp:nvSpPr>
        <dsp:cNvPr id="0" name=""/>
        <dsp:cNvSpPr/>
      </dsp:nvSpPr>
      <dsp:spPr>
        <a:xfrm rot="8100000">
          <a:off x="2248078" y="487493"/>
          <a:ext cx="299626" cy="299626"/>
        </a:xfrm>
        <a:prstGeom prst="teardrop">
          <a:avLst>
            <a:gd name="adj" fmla="val 115000"/>
          </a:avLst>
        </a:prstGeom>
        <a:solidFill>
          <a:schemeClr val="accent6">
            <a:shade val="50000"/>
            <a:hueOff val="163744"/>
            <a:satOff val="-7158"/>
            <a:lumOff val="19538"/>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1D66981F-1C70-4ADF-AF00-1D383F1D2196}">
      <dsp:nvSpPr>
        <dsp:cNvPr id="0" name=""/>
        <dsp:cNvSpPr/>
      </dsp:nvSpPr>
      <dsp:spPr>
        <a:xfrm>
          <a:off x="2281364" y="520778"/>
          <a:ext cx="233054" cy="233054"/>
        </a:xfrm>
        <a:prstGeom prst="ellipse">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1D74BFB8-630F-40F5-AD64-5D5443CF2892}">
      <dsp:nvSpPr>
        <dsp:cNvPr id="0" name=""/>
        <dsp:cNvSpPr/>
      </dsp:nvSpPr>
      <dsp:spPr>
        <a:xfrm>
          <a:off x="2677603" y="436051"/>
          <a:ext cx="1766769" cy="1241070"/>
        </a:xfrm>
        <a:prstGeom prst="rect">
          <a:avLst/>
        </a:prstGeom>
        <a:noFill/>
        <a:ln w="6350" cap="flat" cmpd="sng" algn="ctr">
          <a:solidFill>
            <a:schemeClr val="dk1">
              <a:alpha val="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0" tIns="88900" rIns="88900" bIns="133350" numCol="1" spcCol="1270" anchor="t" anchorCtr="0">
          <a:noAutofit/>
        </a:bodyPr>
        <a:lstStyle/>
        <a:p>
          <a:pPr marL="0" lvl="0" indent="0" algn="l" defTabSz="622300">
            <a:lnSpc>
              <a:spcPct val="90000"/>
            </a:lnSpc>
            <a:spcBef>
              <a:spcPct val="0"/>
            </a:spcBef>
            <a:spcAft>
              <a:spcPct val="35000"/>
            </a:spcAft>
            <a:buNone/>
          </a:pPr>
          <a:r>
            <a:rPr lang="en-US" sz="1400" b="1" kern="1200" dirty="0"/>
            <a:t>* Strategic Partners Fundraising Event </a:t>
          </a:r>
        </a:p>
        <a:p>
          <a:pPr marL="0" lvl="0" indent="0" algn="l" defTabSz="622300">
            <a:lnSpc>
              <a:spcPct val="90000"/>
            </a:lnSpc>
            <a:spcBef>
              <a:spcPct val="0"/>
            </a:spcBef>
            <a:spcAft>
              <a:spcPct val="35000"/>
            </a:spcAft>
            <a:buNone/>
          </a:pPr>
          <a:r>
            <a:rPr lang="en-US" sz="1400" b="1" kern="1200" dirty="0"/>
            <a:t>* Higher Education Partnership</a:t>
          </a:r>
        </a:p>
        <a:p>
          <a:pPr marL="0" lvl="0" indent="0" algn="l" defTabSz="622300">
            <a:lnSpc>
              <a:spcPct val="90000"/>
            </a:lnSpc>
            <a:spcBef>
              <a:spcPct val="0"/>
            </a:spcBef>
            <a:spcAft>
              <a:spcPct val="35000"/>
            </a:spcAft>
            <a:buNone/>
          </a:pPr>
          <a:r>
            <a:rPr lang="en-US" sz="1400" b="1" kern="1200" dirty="0"/>
            <a:t>* DE250 Financial Freedom Series</a:t>
          </a:r>
        </a:p>
      </dsp:txBody>
      <dsp:txXfrm>
        <a:off x="2677603" y="436051"/>
        <a:ext cx="1766769" cy="1241070"/>
      </dsp:txXfrm>
    </dsp:sp>
    <dsp:sp modelId="{5C849B0E-7BFE-461A-87F2-4F0AC57D3354}">
      <dsp:nvSpPr>
        <dsp:cNvPr id="0" name=""/>
        <dsp:cNvSpPr/>
      </dsp:nvSpPr>
      <dsp:spPr>
        <a:xfrm>
          <a:off x="2677603" y="0"/>
          <a:ext cx="1766769" cy="436051"/>
        </a:xfrm>
        <a:prstGeom prst="rect">
          <a:avLst/>
        </a:prstGeom>
        <a:noFill/>
        <a:ln w="6350" cap="flat" cmpd="sng" algn="ctr">
          <a:solidFill>
            <a:schemeClr val="dk1">
              <a:alpha val="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dirty="0"/>
            <a:t>June</a:t>
          </a:r>
        </a:p>
      </dsp:txBody>
      <dsp:txXfrm>
        <a:off x="2677603" y="0"/>
        <a:ext cx="1766769" cy="436051"/>
      </dsp:txXfrm>
    </dsp:sp>
    <dsp:sp modelId="{6E27CA39-AE41-4176-9A60-5C35150003F5}">
      <dsp:nvSpPr>
        <dsp:cNvPr id="0" name=""/>
        <dsp:cNvSpPr/>
      </dsp:nvSpPr>
      <dsp:spPr>
        <a:xfrm>
          <a:off x="2397891" y="855332"/>
          <a:ext cx="0" cy="1241070"/>
        </a:xfrm>
        <a:prstGeom prst="line">
          <a:avLst/>
        </a:prstGeom>
        <a:noFill/>
        <a:ln w="12700" cap="flat" cmpd="sng" algn="ctr">
          <a:solidFill>
            <a:schemeClr val="accent6">
              <a:shade val="90000"/>
              <a:hueOff val="168831"/>
              <a:satOff val="-6744"/>
              <a:lumOff val="15640"/>
              <a:alphaOff val="0"/>
            </a:schemeClr>
          </a:solidFill>
          <a:prstDash val="dash"/>
          <a:miter lim="800000"/>
        </a:ln>
        <a:effectLst/>
        <a:scene3d>
          <a:camera prst="orthographicFront">
            <a:rot lat="0" lon="0" rev="0"/>
          </a:camera>
          <a:lightRig rig="contrasting" dir="t">
            <a:rot lat="0" lon="0" rev="1200000"/>
          </a:lightRig>
        </a:scene3d>
        <a:sp3d z="-110000"/>
      </dsp:spPr>
      <dsp:style>
        <a:lnRef idx="1">
          <a:scrgbClr r="0" g="0" b="0"/>
        </a:lnRef>
        <a:fillRef idx="0">
          <a:scrgbClr r="0" g="0" b="0"/>
        </a:fillRef>
        <a:effectRef idx="0">
          <a:scrgbClr r="0" g="0" b="0"/>
        </a:effectRef>
        <a:fontRef idx="minor"/>
      </dsp:style>
    </dsp:sp>
    <dsp:sp modelId="{7A04AE08-672C-4112-9FA2-421D80E709D5}">
      <dsp:nvSpPr>
        <dsp:cNvPr id="0" name=""/>
        <dsp:cNvSpPr/>
      </dsp:nvSpPr>
      <dsp:spPr>
        <a:xfrm>
          <a:off x="2365913" y="2057157"/>
          <a:ext cx="76272" cy="78489"/>
        </a:xfrm>
        <a:prstGeom prst="ellipse">
          <a:avLst/>
        </a:prstGeom>
        <a:solidFill>
          <a:schemeClr val="accent6">
            <a:shade val="50000"/>
            <a:hueOff val="163744"/>
            <a:satOff val="-7158"/>
            <a:lumOff val="19538"/>
            <a:alphaOff val="0"/>
          </a:schemeClr>
        </a:solidFill>
        <a:ln w="6350">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sp>
    <dsp:sp modelId="{4B20E3E0-5EF1-405E-875B-CCE4BAEA7823}">
      <dsp:nvSpPr>
        <dsp:cNvPr id="0" name=""/>
        <dsp:cNvSpPr/>
      </dsp:nvSpPr>
      <dsp:spPr>
        <a:xfrm rot="18900000">
          <a:off x="3339397" y="3405685"/>
          <a:ext cx="299626" cy="299626"/>
        </a:xfrm>
        <a:prstGeom prst="teardrop">
          <a:avLst>
            <a:gd name="adj" fmla="val 115000"/>
          </a:avLst>
        </a:prstGeom>
        <a:solidFill>
          <a:schemeClr val="accent6">
            <a:shade val="50000"/>
            <a:hueOff val="245616"/>
            <a:satOff val="-10737"/>
            <a:lumOff val="29307"/>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ACFD27C2-A522-4901-9A42-B070F1C09750}">
      <dsp:nvSpPr>
        <dsp:cNvPr id="0" name=""/>
        <dsp:cNvSpPr/>
      </dsp:nvSpPr>
      <dsp:spPr>
        <a:xfrm>
          <a:off x="3372683" y="3438971"/>
          <a:ext cx="233054" cy="233054"/>
        </a:xfrm>
        <a:prstGeom prst="ellipse">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2BD9ECC2-2B61-4812-A57A-CF39A92F2303}">
      <dsp:nvSpPr>
        <dsp:cNvPr id="0" name=""/>
        <dsp:cNvSpPr/>
      </dsp:nvSpPr>
      <dsp:spPr>
        <a:xfrm>
          <a:off x="3701078" y="2096402"/>
          <a:ext cx="1766769" cy="1241070"/>
        </a:xfrm>
        <a:prstGeom prst="rect">
          <a:avLst/>
        </a:prstGeom>
        <a:noFill/>
        <a:ln w="6350" cap="flat" cmpd="sng" algn="ctr">
          <a:solidFill>
            <a:schemeClr val="dk1">
              <a:alpha val="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0" tIns="133350" rIns="0" bIns="88900" numCol="1" spcCol="1270" anchor="b" anchorCtr="0">
          <a:noAutofit/>
        </a:bodyPr>
        <a:lstStyle/>
        <a:p>
          <a:pPr marL="0" lvl="0" indent="0" algn="l" defTabSz="622300">
            <a:lnSpc>
              <a:spcPct val="90000"/>
            </a:lnSpc>
            <a:spcBef>
              <a:spcPct val="0"/>
            </a:spcBef>
            <a:spcAft>
              <a:spcPct val="35000"/>
            </a:spcAft>
            <a:buNone/>
          </a:pPr>
          <a:r>
            <a:rPr lang="en-US" sz="1400" b="1" kern="1200" dirty="0"/>
            <a:t>Wealth-Building Bootcamp (Cohort 1)</a:t>
          </a:r>
        </a:p>
      </dsp:txBody>
      <dsp:txXfrm>
        <a:off x="3701078" y="2096402"/>
        <a:ext cx="1766769" cy="1241070"/>
      </dsp:txXfrm>
    </dsp:sp>
    <dsp:sp modelId="{363F1F12-6F47-4C6E-B47E-C21BC4189D68}">
      <dsp:nvSpPr>
        <dsp:cNvPr id="0" name=""/>
        <dsp:cNvSpPr/>
      </dsp:nvSpPr>
      <dsp:spPr>
        <a:xfrm>
          <a:off x="3701078" y="3337472"/>
          <a:ext cx="1766769" cy="436051"/>
        </a:xfrm>
        <a:prstGeom prst="rect">
          <a:avLst/>
        </a:prstGeom>
        <a:noFill/>
        <a:ln w="6350" cap="flat" cmpd="sng" algn="ctr">
          <a:solidFill>
            <a:schemeClr val="dk1">
              <a:alpha val="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dirty="0"/>
            <a:t>July</a:t>
          </a:r>
        </a:p>
      </dsp:txBody>
      <dsp:txXfrm>
        <a:off x="3701078" y="3337472"/>
        <a:ext cx="1766769" cy="436051"/>
      </dsp:txXfrm>
    </dsp:sp>
    <dsp:sp modelId="{EA7EB6B9-B79B-48EC-BC25-CBF7EB6E3B67}">
      <dsp:nvSpPr>
        <dsp:cNvPr id="0" name=""/>
        <dsp:cNvSpPr/>
      </dsp:nvSpPr>
      <dsp:spPr>
        <a:xfrm>
          <a:off x="3489210" y="2096402"/>
          <a:ext cx="0" cy="1241070"/>
        </a:xfrm>
        <a:prstGeom prst="line">
          <a:avLst/>
        </a:prstGeom>
        <a:noFill/>
        <a:ln w="12700" cap="flat" cmpd="sng" algn="ctr">
          <a:solidFill>
            <a:schemeClr val="accent6">
              <a:shade val="90000"/>
              <a:hueOff val="253246"/>
              <a:satOff val="-10115"/>
              <a:lumOff val="23461"/>
              <a:alphaOff val="0"/>
            </a:schemeClr>
          </a:solidFill>
          <a:prstDash val="dash"/>
          <a:miter lim="800000"/>
        </a:ln>
        <a:effectLst/>
        <a:scene3d>
          <a:camera prst="orthographicFront">
            <a:rot lat="0" lon="0" rev="0"/>
          </a:camera>
          <a:lightRig rig="contrasting" dir="t">
            <a:rot lat="0" lon="0" rev="1200000"/>
          </a:lightRig>
        </a:scene3d>
        <a:sp3d z="-110000"/>
      </dsp:spPr>
      <dsp:style>
        <a:lnRef idx="1">
          <a:scrgbClr r="0" g="0" b="0"/>
        </a:lnRef>
        <a:fillRef idx="0">
          <a:scrgbClr r="0" g="0" b="0"/>
        </a:fillRef>
        <a:effectRef idx="0">
          <a:scrgbClr r="0" g="0" b="0"/>
        </a:effectRef>
        <a:fontRef idx="minor"/>
      </dsp:style>
    </dsp:sp>
    <dsp:sp modelId="{96A5850A-43CF-4F00-8373-12DD23542950}">
      <dsp:nvSpPr>
        <dsp:cNvPr id="0" name=""/>
        <dsp:cNvSpPr/>
      </dsp:nvSpPr>
      <dsp:spPr>
        <a:xfrm>
          <a:off x="3457232" y="2057157"/>
          <a:ext cx="76272" cy="78489"/>
        </a:xfrm>
        <a:prstGeom prst="ellipse">
          <a:avLst/>
        </a:prstGeom>
        <a:solidFill>
          <a:schemeClr val="accent6">
            <a:shade val="50000"/>
            <a:hueOff val="245616"/>
            <a:satOff val="-10737"/>
            <a:lumOff val="29307"/>
            <a:alphaOff val="0"/>
          </a:schemeClr>
        </a:solidFill>
        <a:ln w="6350">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sp>
    <dsp:sp modelId="{DA06DE45-38D7-41B5-A195-A0C0D2F8141C}">
      <dsp:nvSpPr>
        <dsp:cNvPr id="0" name=""/>
        <dsp:cNvSpPr/>
      </dsp:nvSpPr>
      <dsp:spPr>
        <a:xfrm rot="8100000">
          <a:off x="4430716" y="487493"/>
          <a:ext cx="299626" cy="299626"/>
        </a:xfrm>
        <a:prstGeom prst="teardrop">
          <a:avLst>
            <a:gd name="adj" fmla="val 115000"/>
          </a:avLst>
        </a:prstGeom>
        <a:solidFill>
          <a:schemeClr val="accent6">
            <a:shade val="50000"/>
            <a:hueOff val="327488"/>
            <a:satOff val="-14316"/>
            <a:lumOff val="39076"/>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C9CB238B-AFF0-4F33-9E4B-2F408E7A08C9}">
      <dsp:nvSpPr>
        <dsp:cNvPr id="0" name=""/>
        <dsp:cNvSpPr/>
      </dsp:nvSpPr>
      <dsp:spPr>
        <a:xfrm>
          <a:off x="4464002" y="520778"/>
          <a:ext cx="233054" cy="233054"/>
        </a:xfrm>
        <a:prstGeom prst="ellipse">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2F3EC7C7-0476-45FF-8F29-FEF32B4DB0B2}">
      <dsp:nvSpPr>
        <dsp:cNvPr id="0" name=""/>
        <dsp:cNvSpPr/>
      </dsp:nvSpPr>
      <dsp:spPr>
        <a:xfrm>
          <a:off x="4792397" y="855332"/>
          <a:ext cx="1766769" cy="1241070"/>
        </a:xfrm>
        <a:prstGeom prst="rect">
          <a:avLst/>
        </a:prstGeom>
        <a:noFill/>
        <a:ln w="6350" cap="flat" cmpd="sng" algn="ctr">
          <a:solidFill>
            <a:schemeClr val="dk1">
              <a:alpha val="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0" tIns="88900" rIns="88900" bIns="133350" numCol="1" spcCol="1270" anchor="t" anchorCtr="0">
          <a:noAutofit/>
        </a:bodyPr>
        <a:lstStyle/>
        <a:p>
          <a:pPr marL="0" lvl="0" indent="0" algn="l" defTabSz="622300">
            <a:lnSpc>
              <a:spcPct val="90000"/>
            </a:lnSpc>
            <a:spcBef>
              <a:spcPct val="0"/>
            </a:spcBef>
            <a:spcAft>
              <a:spcPct val="35000"/>
            </a:spcAft>
            <a:buNone/>
          </a:pPr>
          <a:r>
            <a:rPr lang="en-US" sz="1400" b="1" kern="1200" dirty="0"/>
            <a:t>Know Your Numbers Bootcamp (Cohort 2)</a:t>
          </a:r>
        </a:p>
      </dsp:txBody>
      <dsp:txXfrm>
        <a:off x="4792397" y="855332"/>
        <a:ext cx="1766769" cy="1241070"/>
      </dsp:txXfrm>
    </dsp:sp>
    <dsp:sp modelId="{92C1CB55-D425-474F-AAFD-3A597F861367}">
      <dsp:nvSpPr>
        <dsp:cNvPr id="0" name=""/>
        <dsp:cNvSpPr/>
      </dsp:nvSpPr>
      <dsp:spPr>
        <a:xfrm>
          <a:off x="4792397" y="419280"/>
          <a:ext cx="1766769" cy="436051"/>
        </a:xfrm>
        <a:prstGeom prst="rect">
          <a:avLst/>
        </a:prstGeom>
        <a:noFill/>
        <a:ln w="6350" cap="flat" cmpd="sng" algn="ctr">
          <a:solidFill>
            <a:schemeClr val="dk1">
              <a:alpha val="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dirty="0"/>
            <a:t>Aug</a:t>
          </a:r>
        </a:p>
      </dsp:txBody>
      <dsp:txXfrm>
        <a:off x="4792397" y="419280"/>
        <a:ext cx="1766769" cy="436051"/>
      </dsp:txXfrm>
    </dsp:sp>
    <dsp:sp modelId="{CB111BA8-1201-4486-B203-D9793E66DCF9}">
      <dsp:nvSpPr>
        <dsp:cNvPr id="0" name=""/>
        <dsp:cNvSpPr/>
      </dsp:nvSpPr>
      <dsp:spPr>
        <a:xfrm>
          <a:off x="4580529" y="855332"/>
          <a:ext cx="0" cy="1241070"/>
        </a:xfrm>
        <a:prstGeom prst="line">
          <a:avLst/>
        </a:prstGeom>
        <a:noFill/>
        <a:ln w="12700" cap="flat" cmpd="sng" algn="ctr">
          <a:solidFill>
            <a:schemeClr val="accent6">
              <a:shade val="90000"/>
              <a:hueOff val="337662"/>
              <a:satOff val="-13487"/>
              <a:lumOff val="31281"/>
              <a:alphaOff val="0"/>
            </a:schemeClr>
          </a:solidFill>
          <a:prstDash val="dash"/>
          <a:miter lim="800000"/>
        </a:ln>
        <a:effectLst/>
        <a:scene3d>
          <a:camera prst="orthographicFront">
            <a:rot lat="0" lon="0" rev="0"/>
          </a:camera>
          <a:lightRig rig="contrasting" dir="t">
            <a:rot lat="0" lon="0" rev="1200000"/>
          </a:lightRig>
        </a:scene3d>
        <a:sp3d z="-110000"/>
      </dsp:spPr>
      <dsp:style>
        <a:lnRef idx="1">
          <a:scrgbClr r="0" g="0" b="0"/>
        </a:lnRef>
        <a:fillRef idx="0">
          <a:scrgbClr r="0" g="0" b="0"/>
        </a:fillRef>
        <a:effectRef idx="0">
          <a:scrgbClr r="0" g="0" b="0"/>
        </a:effectRef>
        <a:fontRef idx="minor"/>
      </dsp:style>
    </dsp:sp>
    <dsp:sp modelId="{9C953B18-1E77-4703-97B0-C006869A60B0}">
      <dsp:nvSpPr>
        <dsp:cNvPr id="0" name=""/>
        <dsp:cNvSpPr/>
      </dsp:nvSpPr>
      <dsp:spPr>
        <a:xfrm>
          <a:off x="4548551" y="2057157"/>
          <a:ext cx="76272" cy="78489"/>
        </a:xfrm>
        <a:prstGeom prst="ellipse">
          <a:avLst/>
        </a:prstGeom>
        <a:solidFill>
          <a:schemeClr val="accent6">
            <a:shade val="50000"/>
            <a:hueOff val="327488"/>
            <a:satOff val="-14316"/>
            <a:lumOff val="39076"/>
            <a:alphaOff val="0"/>
          </a:schemeClr>
        </a:solidFill>
        <a:ln w="6350">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sp>
    <dsp:sp modelId="{97604B88-637C-4379-98AB-DDC0E2E480C2}">
      <dsp:nvSpPr>
        <dsp:cNvPr id="0" name=""/>
        <dsp:cNvSpPr/>
      </dsp:nvSpPr>
      <dsp:spPr>
        <a:xfrm rot="18900000">
          <a:off x="5522035" y="3405685"/>
          <a:ext cx="299626" cy="299626"/>
        </a:xfrm>
        <a:prstGeom prst="teardrop">
          <a:avLst>
            <a:gd name="adj" fmla="val 115000"/>
          </a:avLst>
        </a:prstGeom>
        <a:solidFill>
          <a:schemeClr val="accent6">
            <a:shade val="50000"/>
            <a:hueOff val="327488"/>
            <a:satOff val="-14316"/>
            <a:lumOff val="39076"/>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D24CDC57-8870-40AD-841D-1325545A3D72}">
      <dsp:nvSpPr>
        <dsp:cNvPr id="0" name=""/>
        <dsp:cNvSpPr/>
      </dsp:nvSpPr>
      <dsp:spPr>
        <a:xfrm>
          <a:off x="5555321" y="3438971"/>
          <a:ext cx="233054" cy="233054"/>
        </a:xfrm>
        <a:prstGeom prst="ellipse">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D9453CB7-F718-4CF7-9EB9-0F67EED37FED}">
      <dsp:nvSpPr>
        <dsp:cNvPr id="0" name=""/>
        <dsp:cNvSpPr/>
      </dsp:nvSpPr>
      <dsp:spPr>
        <a:xfrm>
          <a:off x="5883717" y="2096402"/>
          <a:ext cx="1766769" cy="1241070"/>
        </a:xfrm>
        <a:prstGeom prst="rect">
          <a:avLst/>
        </a:prstGeom>
        <a:noFill/>
        <a:ln w="6350" cap="flat" cmpd="sng" algn="ctr">
          <a:solidFill>
            <a:schemeClr val="dk1">
              <a:alpha val="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0" tIns="133350" rIns="0" bIns="88900" numCol="1" spcCol="1270" anchor="b" anchorCtr="0">
          <a:noAutofit/>
        </a:bodyPr>
        <a:lstStyle/>
        <a:p>
          <a:pPr marL="0" lvl="0" indent="0" algn="l" defTabSz="622300">
            <a:lnSpc>
              <a:spcPct val="90000"/>
            </a:lnSpc>
            <a:spcBef>
              <a:spcPct val="0"/>
            </a:spcBef>
            <a:spcAft>
              <a:spcPct val="35000"/>
            </a:spcAft>
            <a:buNone/>
          </a:pPr>
          <a:r>
            <a:rPr lang="en-US" sz="1400" b="1" kern="1200" dirty="0"/>
            <a:t>Homebuyer Education Series </a:t>
          </a:r>
          <a:r>
            <a:rPr lang="en-US" sz="1200" b="1" i="1" kern="1200" dirty="0"/>
            <a:t>(Tentative)</a:t>
          </a:r>
          <a:endParaRPr lang="en-US" sz="1400" b="1" i="1" kern="1200" dirty="0"/>
        </a:p>
      </dsp:txBody>
      <dsp:txXfrm>
        <a:off x="5883717" y="2096402"/>
        <a:ext cx="1766769" cy="1241070"/>
      </dsp:txXfrm>
    </dsp:sp>
    <dsp:sp modelId="{054879E3-48AB-4DBD-AD7A-052DA8516C8C}">
      <dsp:nvSpPr>
        <dsp:cNvPr id="0" name=""/>
        <dsp:cNvSpPr/>
      </dsp:nvSpPr>
      <dsp:spPr>
        <a:xfrm>
          <a:off x="5883717" y="3337472"/>
          <a:ext cx="1766769" cy="436051"/>
        </a:xfrm>
        <a:prstGeom prst="rect">
          <a:avLst/>
        </a:prstGeom>
        <a:noFill/>
        <a:ln w="6350" cap="flat" cmpd="sng" algn="ctr">
          <a:solidFill>
            <a:schemeClr val="dk1">
              <a:alpha val="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dirty="0"/>
            <a:t>Sept</a:t>
          </a:r>
        </a:p>
      </dsp:txBody>
      <dsp:txXfrm>
        <a:off x="5883717" y="3337472"/>
        <a:ext cx="1766769" cy="436051"/>
      </dsp:txXfrm>
    </dsp:sp>
    <dsp:sp modelId="{6C5BC515-B8DB-434F-963A-7E99F296BF17}">
      <dsp:nvSpPr>
        <dsp:cNvPr id="0" name=""/>
        <dsp:cNvSpPr/>
      </dsp:nvSpPr>
      <dsp:spPr>
        <a:xfrm>
          <a:off x="5671849" y="2096402"/>
          <a:ext cx="0" cy="1241070"/>
        </a:xfrm>
        <a:prstGeom prst="line">
          <a:avLst/>
        </a:prstGeom>
        <a:noFill/>
        <a:ln w="12700" cap="flat" cmpd="sng" algn="ctr">
          <a:solidFill>
            <a:schemeClr val="accent6">
              <a:shade val="90000"/>
              <a:hueOff val="337662"/>
              <a:satOff val="-13487"/>
              <a:lumOff val="31281"/>
              <a:alphaOff val="0"/>
            </a:schemeClr>
          </a:solidFill>
          <a:prstDash val="dash"/>
          <a:miter lim="800000"/>
        </a:ln>
        <a:effectLst/>
        <a:scene3d>
          <a:camera prst="orthographicFront">
            <a:rot lat="0" lon="0" rev="0"/>
          </a:camera>
          <a:lightRig rig="contrasting" dir="t">
            <a:rot lat="0" lon="0" rev="1200000"/>
          </a:lightRig>
        </a:scene3d>
        <a:sp3d z="-110000"/>
      </dsp:spPr>
      <dsp:style>
        <a:lnRef idx="1">
          <a:scrgbClr r="0" g="0" b="0"/>
        </a:lnRef>
        <a:fillRef idx="0">
          <a:scrgbClr r="0" g="0" b="0"/>
        </a:fillRef>
        <a:effectRef idx="0">
          <a:scrgbClr r="0" g="0" b="0"/>
        </a:effectRef>
        <a:fontRef idx="minor"/>
      </dsp:style>
    </dsp:sp>
    <dsp:sp modelId="{3346917B-0B82-483C-9AF0-1E84084B18D9}">
      <dsp:nvSpPr>
        <dsp:cNvPr id="0" name=""/>
        <dsp:cNvSpPr/>
      </dsp:nvSpPr>
      <dsp:spPr>
        <a:xfrm>
          <a:off x="5639870" y="2057157"/>
          <a:ext cx="76272" cy="78489"/>
        </a:xfrm>
        <a:prstGeom prst="ellipse">
          <a:avLst/>
        </a:prstGeom>
        <a:solidFill>
          <a:schemeClr val="accent6">
            <a:shade val="50000"/>
            <a:hueOff val="327488"/>
            <a:satOff val="-14316"/>
            <a:lumOff val="39076"/>
            <a:alphaOff val="0"/>
          </a:schemeClr>
        </a:solidFill>
        <a:ln w="6350">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sp>
    <dsp:sp modelId="{99889A47-2936-4DB3-BDF1-57F6E1A4FB6D}">
      <dsp:nvSpPr>
        <dsp:cNvPr id="0" name=""/>
        <dsp:cNvSpPr/>
      </dsp:nvSpPr>
      <dsp:spPr>
        <a:xfrm rot="8100000">
          <a:off x="6613355" y="487493"/>
          <a:ext cx="299626" cy="299626"/>
        </a:xfrm>
        <a:prstGeom prst="teardrop">
          <a:avLst>
            <a:gd name="adj" fmla="val 115000"/>
          </a:avLst>
        </a:prstGeom>
        <a:solidFill>
          <a:schemeClr val="accent6">
            <a:shade val="50000"/>
            <a:hueOff val="245616"/>
            <a:satOff val="-10737"/>
            <a:lumOff val="29307"/>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16E48512-854B-459A-8B12-92C250F930D1}">
      <dsp:nvSpPr>
        <dsp:cNvPr id="0" name=""/>
        <dsp:cNvSpPr/>
      </dsp:nvSpPr>
      <dsp:spPr>
        <a:xfrm>
          <a:off x="6646641" y="520778"/>
          <a:ext cx="233054" cy="233054"/>
        </a:xfrm>
        <a:prstGeom prst="ellipse">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E539C027-8A5B-434D-ABD7-B601670243B1}">
      <dsp:nvSpPr>
        <dsp:cNvPr id="0" name=""/>
        <dsp:cNvSpPr/>
      </dsp:nvSpPr>
      <dsp:spPr>
        <a:xfrm>
          <a:off x="6975036" y="855332"/>
          <a:ext cx="1766769" cy="1241070"/>
        </a:xfrm>
        <a:prstGeom prst="rect">
          <a:avLst/>
        </a:prstGeom>
        <a:noFill/>
        <a:ln w="6350" cap="flat" cmpd="sng" algn="ctr">
          <a:solidFill>
            <a:schemeClr val="dk1">
              <a:alpha val="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0" tIns="88900" rIns="88900" bIns="133350" numCol="1" spcCol="1270" anchor="t" anchorCtr="0">
          <a:noAutofit/>
        </a:bodyPr>
        <a:lstStyle/>
        <a:p>
          <a:pPr marL="0" lvl="0" indent="0" algn="l" defTabSz="622300">
            <a:lnSpc>
              <a:spcPct val="90000"/>
            </a:lnSpc>
            <a:spcBef>
              <a:spcPct val="0"/>
            </a:spcBef>
            <a:spcAft>
              <a:spcPct val="35000"/>
            </a:spcAft>
            <a:buNone/>
          </a:pPr>
          <a:r>
            <a:rPr lang="en-US" sz="1400" b="1" kern="1200" dirty="0"/>
            <a:t>Treasury Talks LIVE – Financial Empowerment Summit</a:t>
          </a:r>
        </a:p>
      </dsp:txBody>
      <dsp:txXfrm>
        <a:off x="6975036" y="855332"/>
        <a:ext cx="1766769" cy="1241070"/>
      </dsp:txXfrm>
    </dsp:sp>
    <dsp:sp modelId="{05DB777C-D5A4-4399-9E69-C550D46607D5}">
      <dsp:nvSpPr>
        <dsp:cNvPr id="0" name=""/>
        <dsp:cNvSpPr/>
      </dsp:nvSpPr>
      <dsp:spPr>
        <a:xfrm>
          <a:off x="6975036" y="419280"/>
          <a:ext cx="1766769" cy="436051"/>
        </a:xfrm>
        <a:prstGeom prst="rect">
          <a:avLst/>
        </a:prstGeom>
        <a:noFill/>
        <a:ln w="6350" cap="flat" cmpd="sng" algn="ctr">
          <a:solidFill>
            <a:schemeClr val="dk1">
              <a:alpha val="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dirty="0"/>
            <a:t>Oct</a:t>
          </a:r>
        </a:p>
      </dsp:txBody>
      <dsp:txXfrm>
        <a:off x="6975036" y="419280"/>
        <a:ext cx="1766769" cy="436051"/>
      </dsp:txXfrm>
    </dsp:sp>
    <dsp:sp modelId="{2BDE1E09-2FFF-4A99-A636-6541FE249D3B}">
      <dsp:nvSpPr>
        <dsp:cNvPr id="0" name=""/>
        <dsp:cNvSpPr/>
      </dsp:nvSpPr>
      <dsp:spPr>
        <a:xfrm>
          <a:off x="6763168" y="855332"/>
          <a:ext cx="0" cy="1241070"/>
        </a:xfrm>
        <a:prstGeom prst="line">
          <a:avLst/>
        </a:prstGeom>
        <a:noFill/>
        <a:ln w="12700" cap="flat" cmpd="sng" algn="ctr">
          <a:solidFill>
            <a:schemeClr val="accent6">
              <a:shade val="90000"/>
              <a:hueOff val="253246"/>
              <a:satOff val="-10115"/>
              <a:lumOff val="23461"/>
              <a:alphaOff val="0"/>
            </a:schemeClr>
          </a:solidFill>
          <a:prstDash val="dash"/>
          <a:miter lim="800000"/>
        </a:ln>
        <a:effectLst/>
        <a:scene3d>
          <a:camera prst="orthographicFront">
            <a:rot lat="0" lon="0" rev="0"/>
          </a:camera>
          <a:lightRig rig="contrasting" dir="t">
            <a:rot lat="0" lon="0" rev="1200000"/>
          </a:lightRig>
        </a:scene3d>
        <a:sp3d z="-110000"/>
      </dsp:spPr>
      <dsp:style>
        <a:lnRef idx="1">
          <a:scrgbClr r="0" g="0" b="0"/>
        </a:lnRef>
        <a:fillRef idx="0">
          <a:scrgbClr r="0" g="0" b="0"/>
        </a:fillRef>
        <a:effectRef idx="0">
          <a:scrgbClr r="0" g="0" b="0"/>
        </a:effectRef>
        <a:fontRef idx="minor"/>
      </dsp:style>
    </dsp:sp>
    <dsp:sp modelId="{8A093BFE-C841-410B-83FF-CB8D85423406}">
      <dsp:nvSpPr>
        <dsp:cNvPr id="0" name=""/>
        <dsp:cNvSpPr/>
      </dsp:nvSpPr>
      <dsp:spPr>
        <a:xfrm>
          <a:off x="6731190" y="2057157"/>
          <a:ext cx="76272" cy="78489"/>
        </a:xfrm>
        <a:prstGeom prst="ellipse">
          <a:avLst/>
        </a:prstGeom>
        <a:solidFill>
          <a:schemeClr val="accent6">
            <a:shade val="50000"/>
            <a:hueOff val="245616"/>
            <a:satOff val="-10737"/>
            <a:lumOff val="29307"/>
            <a:alphaOff val="0"/>
          </a:schemeClr>
        </a:solidFill>
        <a:ln w="6350">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sp>
    <dsp:sp modelId="{2DEF67CE-6558-480C-83EA-5E291C940466}">
      <dsp:nvSpPr>
        <dsp:cNvPr id="0" name=""/>
        <dsp:cNvSpPr/>
      </dsp:nvSpPr>
      <dsp:spPr>
        <a:xfrm rot="18900000">
          <a:off x="7704674" y="3405685"/>
          <a:ext cx="299626" cy="299626"/>
        </a:xfrm>
        <a:prstGeom prst="teardrop">
          <a:avLst>
            <a:gd name="adj" fmla="val 115000"/>
          </a:avLst>
        </a:prstGeom>
        <a:solidFill>
          <a:schemeClr val="accent6">
            <a:shade val="50000"/>
            <a:hueOff val="163744"/>
            <a:satOff val="-7158"/>
            <a:lumOff val="19538"/>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2A682F37-0123-4C1E-AF5E-D7BEB2633DF4}">
      <dsp:nvSpPr>
        <dsp:cNvPr id="0" name=""/>
        <dsp:cNvSpPr/>
      </dsp:nvSpPr>
      <dsp:spPr>
        <a:xfrm>
          <a:off x="7737960" y="3438971"/>
          <a:ext cx="233054" cy="233054"/>
        </a:xfrm>
        <a:prstGeom prst="ellipse">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B6C091BB-C195-4E74-89A9-15B1294EF83A}">
      <dsp:nvSpPr>
        <dsp:cNvPr id="0" name=""/>
        <dsp:cNvSpPr/>
      </dsp:nvSpPr>
      <dsp:spPr>
        <a:xfrm>
          <a:off x="8066355" y="2096402"/>
          <a:ext cx="1766769" cy="1241070"/>
        </a:xfrm>
        <a:prstGeom prst="rect">
          <a:avLst/>
        </a:prstGeom>
        <a:noFill/>
        <a:ln w="6350" cap="flat" cmpd="sng" algn="ctr">
          <a:solidFill>
            <a:schemeClr val="dk1">
              <a:alpha val="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0" tIns="133350" rIns="0" bIns="88900" numCol="1" spcCol="1270" anchor="b" anchorCtr="0">
          <a:noAutofit/>
        </a:bodyPr>
        <a:lstStyle/>
        <a:p>
          <a:pPr marL="0" lvl="0" indent="0" algn="l" defTabSz="622300">
            <a:lnSpc>
              <a:spcPct val="90000"/>
            </a:lnSpc>
            <a:spcBef>
              <a:spcPct val="0"/>
            </a:spcBef>
            <a:spcAft>
              <a:spcPct val="35000"/>
            </a:spcAft>
            <a:buNone/>
          </a:pPr>
          <a:r>
            <a:rPr lang="en-US" sz="1400" b="1" kern="1200" dirty="0"/>
            <a:t>Strategic Partners Fundraising Event #2</a:t>
          </a:r>
        </a:p>
      </dsp:txBody>
      <dsp:txXfrm>
        <a:off x="8066355" y="2096402"/>
        <a:ext cx="1766769" cy="1241070"/>
      </dsp:txXfrm>
    </dsp:sp>
    <dsp:sp modelId="{917AC8A2-E0D8-41E8-AFB6-D27485447334}">
      <dsp:nvSpPr>
        <dsp:cNvPr id="0" name=""/>
        <dsp:cNvSpPr/>
      </dsp:nvSpPr>
      <dsp:spPr>
        <a:xfrm>
          <a:off x="8066355" y="3337472"/>
          <a:ext cx="1766769" cy="436051"/>
        </a:xfrm>
        <a:prstGeom prst="rect">
          <a:avLst/>
        </a:prstGeom>
        <a:noFill/>
        <a:ln w="6350" cap="flat" cmpd="sng" algn="ctr">
          <a:solidFill>
            <a:schemeClr val="dk1">
              <a:alpha val="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dirty="0"/>
            <a:t>Dec</a:t>
          </a:r>
        </a:p>
      </dsp:txBody>
      <dsp:txXfrm>
        <a:off x="8066355" y="3337472"/>
        <a:ext cx="1766769" cy="436051"/>
      </dsp:txXfrm>
    </dsp:sp>
    <dsp:sp modelId="{EEF4C93F-3EAC-4132-90F6-E1265A34D1DB}">
      <dsp:nvSpPr>
        <dsp:cNvPr id="0" name=""/>
        <dsp:cNvSpPr/>
      </dsp:nvSpPr>
      <dsp:spPr>
        <a:xfrm>
          <a:off x="7854487" y="2096402"/>
          <a:ext cx="0" cy="1241070"/>
        </a:xfrm>
        <a:prstGeom prst="line">
          <a:avLst/>
        </a:prstGeom>
        <a:noFill/>
        <a:ln w="12700" cap="flat" cmpd="sng" algn="ctr">
          <a:solidFill>
            <a:schemeClr val="accent6">
              <a:shade val="90000"/>
              <a:hueOff val="168831"/>
              <a:satOff val="-6744"/>
              <a:lumOff val="15640"/>
              <a:alphaOff val="0"/>
            </a:schemeClr>
          </a:solidFill>
          <a:prstDash val="dash"/>
          <a:miter lim="800000"/>
        </a:ln>
        <a:effectLst/>
        <a:scene3d>
          <a:camera prst="orthographicFront">
            <a:rot lat="0" lon="0" rev="0"/>
          </a:camera>
          <a:lightRig rig="contrasting" dir="t">
            <a:rot lat="0" lon="0" rev="1200000"/>
          </a:lightRig>
        </a:scene3d>
        <a:sp3d z="-110000"/>
      </dsp:spPr>
      <dsp:style>
        <a:lnRef idx="1">
          <a:scrgbClr r="0" g="0" b="0"/>
        </a:lnRef>
        <a:fillRef idx="0">
          <a:scrgbClr r="0" g="0" b="0"/>
        </a:fillRef>
        <a:effectRef idx="0">
          <a:scrgbClr r="0" g="0" b="0"/>
        </a:effectRef>
        <a:fontRef idx="minor"/>
      </dsp:style>
    </dsp:sp>
    <dsp:sp modelId="{915C9F25-41CE-477F-BE6D-0C161A2BAB1B}">
      <dsp:nvSpPr>
        <dsp:cNvPr id="0" name=""/>
        <dsp:cNvSpPr/>
      </dsp:nvSpPr>
      <dsp:spPr>
        <a:xfrm>
          <a:off x="7822509" y="2057157"/>
          <a:ext cx="76272" cy="78489"/>
        </a:xfrm>
        <a:prstGeom prst="ellipse">
          <a:avLst/>
        </a:prstGeom>
        <a:solidFill>
          <a:schemeClr val="accent6">
            <a:shade val="50000"/>
            <a:hueOff val="163744"/>
            <a:satOff val="-7158"/>
            <a:lumOff val="19538"/>
            <a:alphaOff val="0"/>
          </a:schemeClr>
        </a:solidFill>
        <a:ln w="6350">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sp>
    <dsp:sp modelId="{52B19D5A-6E2E-4DA7-94E4-64CD1471E04E}">
      <dsp:nvSpPr>
        <dsp:cNvPr id="0" name=""/>
        <dsp:cNvSpPr/>
      </dsp:nvSpPr>
      <dsp:spPr>
        <a:xfrm rot="8100000">
          <a:off x="8795993" y="487493"/>
          <a:ext cx="299626" cy="299626"/>
        </a:xfrm>
        <a:prstGeom prst="teardrop">
          <a:avLst>
            <a:gd name="adj" fmla="val 115000"/>
          </a:avLst>
        </a:prstGeom>
        <a:solidFill>
          <a:schemeClr val="accent6">
            <a:shade val="50000"/>
            <a:hueOff val="81872"/>
            <a:satOff val="-3579"/>
            <a:lumOff val="9769"/>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D9AB5B62-1BAA-481D-AB32-E09DD55B9474}">
      <dsp:nvSpPr>
        <dsp:cNvPr id="0" name=""/>
        <dsp:cNvSpPr/>
      </dsp:nvSpPr>
      <dsp:spPr>
        <a:xfrm>
          <a:off x="8829279" y="520778"/>
          <a:ext cx="233054" cy="233054"/>
        </a:xfrm>
        <a:prstGeom prst="ellipse">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EEEE8CDB-53D2-405A-92E6-1098B80B775B}">
      <dsp:nvSpPr>
        <dsp:cNvPr id="0" name=""/>
        <dsp:cNvSpPr/>
      </dsp:nvSpPr>
      <dsp:spPr>
        <a:xfrm>
          <a:off x="9157674" y="855332"/>
          <a:ext cx="1766769" cy="1241070"/>
        </a:xfrm>
        <a:prstGeom prst="rect">
          <a:avLst/>
        </a:prstGeom>
        <a:noFill/>
        <a:ln w="6350" cap="flat" cmpd="sng" algn="ctr">
          <a:solidFill>
            <a:schemeClr val="dk1">
              <a:alpha val="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0" tIns="88900" rIns="88900" bIns="133350" numCol="1" spcCol="1270" anchor="t" anchorCtr="0">
          <a:noAutofit/>
        </a:bodyPr>
        <a:lstStyle/>
        <a:p>
          <a:pPr marL="0" lvl="0" indent="0" algn="l" defTabSz="622300">
            <a:lnSpc>
              <a:spcPct val="90000"/>
            </a:lnSpc>
            <a:spcBef>
              <a:spcPct val="0"/>
            </a:spcBef>
            <a:spcAft>
              <a:spcPct val="35000"/>
            </a:spcAft>
            <a:buNone/>
          </a:pPr>
          <a:r>
            <a:rPr lang="en-US" sz="1400" b="1" kern="1200" dirty="0"/>
            <a:t>Vision Board Your Financial Future</a:t>
          </a:r>
        </a:p>
      </dsp:txBody>
      <dsp:txXfrm>
        <a:off x="9157674" y="855332"/>
        <a:ext cx="1766769" cy="1241070"/>
      </dsp:txXfrm>
    </dsp:sp>
    <dsp:sp modelId="{97F9F246-63B1-4764-9651-168829709783}">
      <dsp:nvSpPr>
        <dsp:cNvPr id="0" name=""/>
        <dsp:cNvSpPr/>
      </dsp:nvSpPr>
      <dsp:spPr>
        <a:xfrm>
          <a:off x="9157674" y="419280"/>
          <a:ext cx="1766769" cy="436051"/>
        </a:xfrm>
        <a:prstGeom prst="rect">
          <a:avLst/>
        </a:prstGeom>
        <a:noFill/>
        <a:ln w="6350" cap="flat" cmpd="sng" algn="ctr">
          <a:solidFill>
            <a:schemeClr val="dk1">
              <a:alpha val="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dirty="0"/>
            <a:t>Jan</a:t>
          </a:r>
        </a:p>
      </dsp:txBody>
      <dsp:txXfrm>
        <a:off x="9157674" y="419280"/>
        <a:ext cx="1766769" cy="436051"/>
      </dsp:txXfrm>
    </dsp:sp>
    <dsp:sp modelId="{4831BD96-EF46-4BF1-AB0B-B40D1996A263}">
      <dsp:nvSpPr>
        <dsp:cNvPr id="0" name=""/>
        <dsp:cNvSpPr/>
      </dsp:nvSpPr>
      <dsp:spPr>
        <a:xfrm>
          <a:off x="8945806" y="855332"/>
          <a:ext cx="0" cy="1241070"/>
        </a:xfrm>
        <a:prstGeom prst="line">
          <a:avLst/>
        </a:prstGeom>
        <a:noFill/>
        <a:ln w="12700" cap="flat" cmpd="sng" algn="ctr">
          <a:solidFill>
            <a:schemeClr val="accent6">
              <a:shade val="90000"/>
              <a:hueOff val="84415"/>
              <a:satOff val="-3372"/>
              <a:lumOff val="7820"/>
              <a:alphaOff val="0"/>
            </a:schemeClr>
          </a:solidFill>
          <a:prstDash val="dash"/>
          <a:miter lim="800000"/>
        </a:ln>
        <a:effectLst/>
        <a:scene3d>
          <a:camera prst="orthographicFront">
            <a:rot lat="0" lon="0" rev="0"/>
          </a:camera>
          <a:lightRig rig="contrasting" dir="t">
            <a:rot lat="0" lon="0" rev="1200000"/>
          </a:lightRig>
        </a:scene3d>
        <a:sp3d z="-110000"/>
      </dsp:spPr>
      <dsp:style>
        <a:lnRef idx="1">
          <a:scrgbClr r="0" g="0" b="0"/>
        </a:lnRef>
        <a:fillRef idx="0">
          <a:scrgbClr r="0" g="0" b="0"/>
        </a:fillRef>
        <a:effectRef idx="0">
          <a:scrgbClr r="0" g="0" b="0"/>
        </a:effectRef>
        <a:fontRef idx="minor"/>
      </dsp:style>
    </dsp:sp>
    <dsp:sp modelId="{30A21F1B-5251-4CC1-A8FA-75BD641B2A42}">
      <dsp:nvSpPr>
        <dsp:cNvPr id="0" name=""/>
        <dsp:cNvSpPr/>
      </dsp:nvSpPr>
      <dsp:spPr>
        <a:xfrm>
          <a:off x="8913828" y="2057157"/>
          <a:ext cx="76272" cy="78489"/>
        </a:xfrm>
        <a:prstGeom prst="ellipse">
          <a:avLst/>
        </a:prstGeom>
        <a:solidFill>
          <a:schemeClr val="accent6">
            <a:shade val="50000"/>
            <a:hueOff val="81872"/>
            <a:satOff val="-3579"/>
            <a:lumOff val="9769"/>
            <a:alphaOff val="0"/>
          </a:schemeClr>
        </a:solidFill>
        <a:ln w="6350">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0B08EC-3EDA-42AA-A034-DC0264F6B540}">
      <dsp:nvSpPr>
        <dsp:cNvPr id="0" name=""/>
        <dsp:cNvSpPr/>
      </dsp:nvSpPr>
      <dsp:spPr>
        <a:xfrm>
          <a:off x="1142828" y="1778647"/>
          <a:ext cx="3349419" cy="1012939"/>
        </a:xfrm>
        <a:custGeom>
          <a:avLst/>
          <a:gdLst/>
          <a:ahLst/>
          <a:cxnLst/>
          <a:rect l="0" t="0" r="0" b="0"/>
          <a:pathLst>
            <a:path>
              <a:moveTo>
                <a:pt x="3349419" y="0"/>
              </a:moveTo>
              <a:lnTo>
                <a:pt x="3349419" y="828927"/>
              </a:lnTo>
              <a:lnTo>
                <a:pt x="0" y="828927"/>
              </a:lnTo>
              <a:lnTo>
                <a:pt x="0" y="1012939"/>
              </a:lnTo>
            </a:path>
          </a:pathLst>
        </a:custGeom>
        <a:noFill/>
        <a:ln w="12700" cap="flat" cmpd="sng" algn="ctr">
          <a:solidFill>
            <a:schemeClr val="accent6">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5E631F6-82C4-4686-8C08-8A18D2F695C4}">
      <dsp:nvSpPr>
        <dsp:cNvPr id="0" name=""/>
        <dsp:cNvSpPr/>
      </dsp:nvSpPr>
      <dsp:spPr>
        <a:xfrm>
          <a:off x="1166553" y="3969258"/>
          <a:ext cx="3392142" cy="1094198"/>
        </a:xfrm>
        <a:custGeom>
          <a:avLst/>
          <a:gdLst/>
          <a:ahLst/>
          <a:cxnLst/>
          <a:rect l="0" t="0" r="0" b="0"/>
          <a:pathLst>
            <a:path>
              <a:moveTo>
                <a:pt x="3392142" y="0"/>
              </a:moveTo>
              <a:lnTo>
                <a:pt x="3392142" y="910187"/>
              </a:lnTo>
              <a:lnTo>
                <a:pt x="0" y="910187"/>
              </a:lnTo>
              <a:lnTo>
                <a:pt x="0" y="1094198"/>
              </a:lnTo>
            </a:path>
          </a:pathLst>
        </a:custGeom>
        <a:noFill/>
        <a:ln w="12700" cap="flat" cmpd="sng" algn="ctr">
          <a:solidFill>
            <a:schemeClr val="accent6">
              <a:tint val="7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9FE3B2C-EF21-40D9-8D1E-EC34CE516B2E}">
      <dsp:nvSpPr>
        <dsp:cNvPr id="0" name=""/>
        <dsp:cNvSpPr/>
      </dsp:nvSpPr>
      <dsp:spPr>
        <a:xfrm>
          <a:off x="4512976" y="3969258"/>
          <a:ext cx="91440" cy="1083705"/>
        </a:xfrm>
        <a:custGeom>
          <a:avLst/>
          <a:gdLst/>
          <a:ahLst/>
          <a:cxnLst/>
          <a:rect l="0" t="0" r="0" b="0"/>
          <a:pathLst>
            <a:path>
              <a:moveTo>
                <a:pt x="45720" y="0"/>
              </a:moveTo>
              <a:lnTo>
                <a:pt x="45720" y="899694"/>
              </a:lnTo>
              <a:lnTo>
                <a:pt x="70904" y="899694"/>
              </a:lnTo>
              <a:lnTo>
                <a:pt x="70904" y="1083705"/>
              </a:lnTo>
            </a:path>
          </a:pathLst>
        </a:custGeom>
        <a:noFill/>
        <a:ln w="12700" cap="flat" cmpd="sng" algn="ctr">
          <a:solidFill>
            <a:schemeClr val="accent6">
              <a:tint val="7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34E5701-67D9-4F3C-8E69-58ABB84C37A1}">
      <dsp:nvSpPr>
        <dsp:cNvPr id="0" name=""/>
        <dsp:cNvSpPr/>
      </dsp:nvSpPr>
      <dsp:spPr>
        <a:xfrm>
          <a:off x="4558696" y="3969258"/>
          <a:ext cx="3961070" cy="1103584"/>
        </a:xfrm>
        <a:custGeom>
          <a:avLst/>
          <a:gdLst/>
          <a:ahLst/>
          <a:cxnLst/>
          <a:rect l="0" t="0" r="0" b="0"/>
          <a:pathLst>
            <a:path>
              <a:moveTo>
                <a:pt x="0" y="0"/>
              </a:moveTo>
              <a:lnTo>
                <a:pt x="0" y="919573"/>
              </a:lnTo>
              <a:lnTo>
                <a:pt x="3961070" y="919573"/>
              </a:lnTo>
              <a:lnTo>
                <a:pt x="3961070" y="1103584"/>
              </a:lnTo>
            </a:path>
          </a:pathLst>
        </a:custGeom>
        <a:noFill/>
        <a:ln w="12700" cap="flat" cmpd="sng" algn="ctr">
          <a:solidFill>
            <a:schemeClr val="accent6">
              <a:tint val="7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65FF8F8-0D69-46D8-A7DE-144B1445DD08}">
      <dsp:nvSpPr>
        <dsp:cNvPr id="0" name=""/>
        <dsp:cNvSpPr/>
      </dsp:nvSpPr>
      <dsp:spPr>
        <a:xfrm>
          <a:off x="4446528" y="1778647"/>
          <a:ext cx="91440" cy="1012939"/>
        </a:xfrm>
        <a:custGeom>
          <a:avLst/>
          <a:gdLst/>
          <a:ahLst/>
          <a:cxnLst/>
          <a:rect l="0" t="0" r="0" b="0"/>
          <a:pathLst>
            <a:path>
              <a:moveTo>
                <a:pt x="45720" y="0"/>
              </a:moveTo>
              <a:lnTo>
                <a:pt x="45720" y="828927"/>
              </a:lnTo>
              <a:lnTo>
                <a:pt x="112167" y="828927"/>
              </a:lnTo>
              <a:lnTo>
                <a:pt x="112167" y="1012939"/>
              </a:lnTo>
            </a:path>
          </a:pathLst>
        </a:custGeom>
        <a:noFill/>
        <a:ln w="12700" cap="flat" cmpd="sng" algn="ctr">
          <a:solidFill>
            <a:schemeClr val="accent6">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32BF7C5-FA16-47FE-AB25-21E537AC4434}">
      <dsp:nvSpPr>
        <dsp:cNvPr id="0" name=""/>
        <dsp:cNvSpPr/>
      </dsp:nvSpPr>
      <dsp:spPr>
        <a:xfrm>
          <a:off x="4492248" y="1778647"/>
          <a:ext cx="3319106" cy="1012939"/>
        </a:xfrm>
        <a:custGeom>
          <a:avLst/>
          <a:gdLst/>
          <a:ahLst/>
          <a:cxnLst/>
          <a:rect l="0" t="0" r="0" b="0"/>
          <a:pathLst>
            <a:path>
              <a:moveTo>
                <a:pt x="0" y="0"/>
              </a:moveTo>
              <a:lnTo>
                <a:pt x="0" y="828927"/>
              </a:lnTo>
              <a:lnTo>
                <a:pt x="3319106" y="828927"/>
              </a:lnTo>
              <a:lnTo>
                <a:pt x="3319106" y="1012939"/>
              </a:lnTo>
            </a:path>
          </a:pathLst>
        </a:custGeom>
        <a:noFill/>
        <a:ln w="12700" cap="flat" cmpd="sng" algn="ctr">
          <a:solidFill>
            <a:schemeClr val="accent6">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AEC14A7-3D78-4A93-858C-17F0765DEAD5}">
      <dsp:nvSpPr>
        <dsp:cNvPr id="0" name=""/>
        <dsp:cNvSpPr/>
      </dsp:nvSpPr>
      <dsp:spPr>
        <a:xfrm>
          <a:off x="3903412" y="264914"/>
          <a:ext cx="1177671" cy="1513732"/>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7000" b="-7000"/>
          </a:stretch>
        </a:blip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0D319514-D8BE-4B62-ABF3-F9C83FA2573E}">
      <dsp:nvSpPr>
        <dsp:cNvPr id="0" name=""/>
        <dsp:cNvSpPr/>
      </dsp:nvSpPr>
      <dsp:spPr>
        <a:xfrm>
          <a:off x="5058897" y="1071973"/>
          <a:ext cx="1766507" cy="11776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b="1" kern="1200" dirty="0"/>
            <a:t>DaWayne Sims</a:t>
          </a:r>
        </a:p>
        <a:p>
          <a:pPr marL="0" lvl="0" indent="0" algn="l" defTabSz="711200">
            <a:lnSpc>
              <a:spcPct val="90000"/>
            </a:lnSpc>
            <a:spcBef>
              <a:spcPct val="0"/>
            </a:spcBef>
            <a:spcAft>
              <a:spcPct val="35000"/>
            </a:spcAft>
            <a:buNone/>
          </a:pPr>
          <a:r>
            <a:rPr lang="en-US" sz="1400" b="1" kern="1200" dirty="0"/>
            <a:t>City Treasurer</a:t>
          </a:r>
        </a:p>
      </dsp:txBody>
      <dsp:txXfrm>
        <a:off x="5058897" y="1071973"/>
        <a:ext cx="1766507" cy="1177671"/>
      </dsp:txXfrm>
    </dsp:sp>
    <dsp:sp modelId="{12E1E945-C679-4284-9255-B51C74698EA0}">
      <dsp:nvSpPr>
        <dsp:cNvPr id="0" name=""/>
        <dsp:cNvSpPr/>
      </dsp:nvSpPr>
      <dsp:spPr>
        <a:xfrm>
          <a:off x="7222519" y="2791586"/>
          <a:ext cx="1177671" cy="1177671"/>
        </a:xfrm>
        <a:prstGeom prst="ellipse">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t="-23000" b="-23000"/>
          </a:stretch>
        </a:blip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2BD39BFF-D443-4E57-AE45-67ED5695D3DD}">
      <dsp:nvSpPr>
        <dsp:cNvPr id="0" name=""/>
        <dsp:cNvSpPr/>
      </dsp:nvSpPr>
      <dsp:spPr>
        <a:xfrm>
          <a:off x="8386129" y="2788642"/>
          <a:ext cx="1766507" cy="11776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b="1" kern="1200" dirty="0"/>
            <a:t>Victoria Roth</a:t>
          </a:r>
        </a:p>
        <a:p>
          <a:pPr marL="0" lvl="0" indent="0" algn="l" defTabSz="622300">
            <a:lnSpc>
              <a:spcPct val="90000"/>
            </a:lnSpc>
            <a:spcBef>
              <a:spcPct val="0"/>
            </a:spcBef>
            <a:spcAft>
              <a:spcPct val="35000"/>
            </a:spcAft>
            <a:buNone/>
          </a:pPr>
          <a:r>
            <a:rPr lang="en-US" sz="1200" kern="1200" dirty="0"/>
            <a:t>Retirement Benefits &amp;</a:t>
          </a:r>
        </a:p>
        <a:p>
          <a:pPr marL="0" lvl="0" indent="0" algn="l" defTabSz="622300">
            <a:lnSpc>
              <a:spcPct val="90000"/>
            </a:lnSpc>
            <a:spcBef>
              <a:spcPct val="0"/>
            </a:spcBef>
            <a:spcAft>
              <a:spcPct val="35000"/>
            </a:spcAft>
            <a:buNone/>
          </a:pPr>
          <a:r>
            <a:rPr lang="en-US" sz="1200" kern="1200" dirty="0"/>
            <a:t>Pension Manager</a:t>
          </a:r>
        </a:p>
      </dsp:txBody>
      <dsp:txXfrm>
        <a:off x="8386129" y="2788642"/>
        <a:ext cx="1766507" cy="1177671"/>
      </dsp:txXfrm>
    </dsp:sp>
    <dsp:sp modelId="{61D5B00C-E9A3-4E3A-88DB-92855C32AD0D}">
      <dsp:nvSpPr>
        <dsp:cNvPr id="0" name=""/>
        <dsp:cNvSpPr/>
      </dsp:nvSpPr>
      <dsp:spPr>
        <a:xfrm>
          <a:off x="3969860" y="2791586"/>
          <a:ext cx="1177671" cy="1177671"/>
        </a:xfrm>
        <a:prstGeom prst="ellipse">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t="-24000" b="-24000"/>
          </a:stretch>
        </a:blip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505FD9BF-74B3-435B-B47E-20447A367A70}">
      <dsp:nvSpPr>
        <dsp:cNvPr id="0" name=""/>
        <dsp:cNvSpPr/>
      </dsp:nvSpPr>
      <dsp:spPr>
        <a:xfrm>
          <a:off x="5147532" y="2788642"/>
          <a:ext cx="1766507" cy="11776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b="1" kern="1200" dirty="0"/>
            <a:t>Alfred Lance</a:t>
          </a:r>
        </a:p>
        <a:p>
          <a:pPr marL="0" lvl="0" indent="0" algn="l" defTabSz="622300">
            <a:lnSpc>
              <a:spcPct val="90000"/>
            </a:lnSpc>
            <a:spcBef>
              <a:spcPct val="0"/>
            </a:spcBef>
            <a:spcAft>
              <a:spcPct val="35000"/>
            </a:spcAft>
            <a:buNone/>
          </a:pPr>
          <a:r>
            <a:rPr lang="en-US" sz="1200" kern="1200" dirty="0"/>
            <a:t>Deputy City Treasurer</a:t>
          </a:r>
        </a:p>
      </dsp:txBody>
      <dsp:txXfrm>
        <a:off x="5147532" y="2788642"/>
        <a:ext cx="1766507" cy="1177671"/>
      </dsp:txXfrm>
    </dsp:sp>
    <dsp:sp modelId="{AA387419-B02B-4B9C-897F-9A4AA619FDCE}">
      <dsp:nvSpPr>
        <dsp:cNvPr id="0" name=""/>
        <dsp:cNvSpPr/>
      </dsp:nvSpPr>
      <dsp:spPr>
        <a:xfrm>
          <a:off x="7447283" y="5072842"/>
          <a:ext cx="2144964" cy="1177671"/>
        </a:xfrm>
        <a:prstGeom prst="ellipse">
          <a:avLst/>
        </a:prstGeom>
        <a:solidFill>
          <a:schemeClr val="accent6">
            <a:lumMod val="20000"/>
            <a:lumOff val="8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AC0F1347-0C6C-439A-8BCD-7FCCF93FC2C2}">
      <dsp:nvSpPr>
        <dsp:cNvPr id="0" name=""/>
        <dsp:cNvSpPr/>
      </dsp:nvSpPr>
      <dsp:spPr>
        <a:xfrm>
          <a:off x="7677430" y="5022850"/>
          <a:ext cx="1766507" cy="11776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dirty="0"/>
            <a:t>Kylenae Stribling</a:t>
          </a:r>
        </a:p>
        <a:p>
          <a:pPr marL="0" lvl="0" indent="0" algn="ctr" defTabSz="533400">
            <a:lnSpc>
              <a:spcPct val="90000"/>
            </a:lnSpc>
            <a:spcBef>
              <a:spcPct val="0"/>
            </a:spcBef>
            <a:spcAft>
              <a:spcPct val="35000"/>
            </a:spcAft>
            <a:buNone/>
          </a:pPr>
          <a:r>
            <a:rPr lang="en-US" sz="1200" kern="1200" dirty="0"/>
            <a:t>Treasury Analyst II</a:t>
          </a:r>
        </a:p>
        <a:p>
          <a:pPr marL="0" lvl="0" indent="0" algn="ctr" defTabSz="533400">
            <a:lnSpc>
              <a:spcPct val="90000"/>
            </a:lnSpc>
            <a:spcBef>
              <a:spcPct val="0"/>
            </a:spcBef>
            <a:spcAft>
              <a:spcPct val="35000"/>
            </a:spcAft>
            <a:buNone/>
          </a:pPr>
          <a:r>
            <a:rPr lang="en-US" sz="1200" kern="1200" dirty="0"/>
            <a:t>Pension Division</a:t>
          </a:r>
        </a:p>
      </dsp:txBody>
      <dsp:txXfrm>
        <a:off x="7677430" y="5022850"/>
        <a:ext cx="1766507" cy="1177671"/>
      </dsp:txXfrm>
    </dsp:sp>
    <dsp:sp modelId="{2BCDB7E2-E8E7-4971-A414-5D961FC55F07}">
      <dsp:nvSpPr>
        <dsp:cNvPr id="0" name=""/>
        <dsp:cNvSpPr/>
      </dsp:nvSpPr>
      <dsp:spPr>
        <a:xfrm>
          <a:off x="3513323" y="5052963"/>
          <a:ext cx="2141113" cy="1177671"/>
        </a:xfrm>
        <a:prstGeom prst="ellipse">
          <a:avLst/>
        </a:prstGeom>
        <a:solidFill>
          <a:schemeClr val="accent6">
            <a:lumMod val="20000"/>
            <a:lumOff val="8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5574A049-CAF2-4509-A8B4-05B146DC1345}">
      <dsp:nvSpPr>
        <dsp:cNvPr id="0" name=""/>
        <dsp:cNvSpPr/>
      </dsp:nvSpPr>
      <dsp:spPr>
        <a:xfrm>
          <a:off x="3775196" y="5027125"/>
          <a:ext cx="1766507" cy="11776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dirty="0"/>
            <a:t>Styna LeCompte</a:t>
          </a:r>
        </a:p>
        <a:p>
          <a:pPr marL="0" lvl="0" indent="0" algn="ctr" defTabSz="533400">
            <a:lnSpc>
              <a:spcPct val="90000"/>
            </a:lnSpc>
            <a:spcBef>
              <a:spcPct val="0"/>
            </a:spcBef>
            <a:spcAft>
              <a:spcPct val="35000"/>
            </a:spcAft>
            <a:buNone/>
          </a:pPr>
          <a:r>
            <a:rPr lang="en-US" sz="1200" kern="1200" dirty="0"/>
            <a:t>Treasury Analyst II</a:t>
          </a:r>
        </a:p>
        <a:p>
          <a:pPr marL="0" lvl="0" indent="0" algn="ctr" defTabSz="533400">
            <a:lnSpc>
              <a:spcPct val="90000"/>
            </a:lnSpc>
            <a:spcBef>
              <a:spcPct val="0"/>
            </a:spcBef>
            <a:spcAft>
              <a:spcPct val="35000"/>
            </a:spcAft>
            <a:buNone/>
          </a:pPr>
          <a:r>
            <a:rPr lang="en-US" sz="1200" kern="1200" dirty="0"/>
            <a:t>Administrative Division</a:t>
          </a:r>
        </a:p>
      </dsp:txBody>
      <dsp:txXfrm>
        <a:off x="3775196" y="5027125"/>
        <a:ext cx="1766507" cy="1177671"/>
      </dsp:txXfrm>
    </dsp:sp>
    <dsp:sp modelId="{C2232567-16DE-41F6-9D1B-E5B0EF8F928D}">
      <dsp:nvSpPr>
        <dsp:cNvPr id="0" name=""/>
        <dsp:cNvSpPr/>
      </dsp:nvSpPr>
      <dsp:spPr>
        <a:xfrm>
          <a:off x="99835" y="5063456"/>
          <a:ext cx="2133435" cy="1177671"/>
        </a:xfrm>
        <a:prstGeom prst="flowChartConnector">
          <a:avLst/>
        </a:prstGeom>
        <a:solidFill>
          <a:schemeClr val="accent6">
            <a:lumMod val="20000"/>
            <a:lumOff val="8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E37607A2-9873-4628-9F18-803910B22116}">
      <dsp:nvSpPr>
        <dsp:cNvPr id="0" name=""/>
        <dsp:cNvSpPr/>
      </dsp:nvSpPr>
      <dsp:spPr>
        <a:xfrm>
          <a:off x="289664" y="5090460"/>
          <a:ext cx="1766507" cy="11776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dirty="0"/>
            <a:t>Kwartemaa Asante-Yeboah</a:t>
          </a:r>
        </a:p>
        <a:p>
          <a:pPr marL="0" lvl="0" indent="0" algn="ctr" defTabSz="533400">
            <a:lnSpc>
              <a:spcPct val="90000"/>
            </a:lnSpc>
            <a:spcBef>
              <a:spcPct val="0"/>
            </a:spcBef>
            <a:spcAft>
              <a:spcPct val="35000"/>
            </a:spcAft>
            <a:buNone/>
          </a:pPr>
          <a:r>
            <a:rPr lang="en-US" sz="1200" kern="1200" dirty="0"/>
            <a:t>Cash &amp; Investment Portfolio Manager</a:t>
          </a:r>
        </a:p>
      </dsp:txBody>
      <dsp:txXfrm>
        <a:off x="289664" y="5090460"/>
        <a:ext cx="1766507" cy="1177671"/>
      </dsp:txXfrm>
    </dsp:sp>
    <dsp:sp modelId="{9E2CE697-AC38-4953-A6C9-B4761E24D1B8}">
      <dsp:nvSpPr>
        <dsp:cNvPr id="0" name=""/>
        <dsp:cNvSpPr/>
      </dsp:nvSpPr>
      <dsp:spPr>
        <a:xfrm>
          <a:off x="553992" y="2791586"/>
          <a:ext cx="1177671" cy="1177671"/>
        </a:xfrm>
        <a:prstGeom prst="ellipse">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l="-9000" r="-9000"/>
          </a:stretch>
        </a:blipFill>
        <a:ln>
          <a:noFill/>
          <a:prstDash val="sysDash"/>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F8AF00A9-62A7-4609-946B-28AD787BB8AE}">
      <dsp:nvSpPr>
        <dsp:cNvPr id="0" name=""/>
        <dsp:cNvSpPr/>
      </dsp:nvSpPr>
      <dsp:spPr>
        <a:xfrm>
          <a:off x="1732194" y="2774498"/>
          <a:ext cx="2121046" cy="11776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b="1" kern="1200" dirty="0"/>
            <a:t>Dany Bourjolly Smith</a:t>
          </a:r>
        </a:p>
        <a:p>
          <a:pPr marL="0" lvl="0" indent="0" algn="l" defTabSz="622300">
            <a:lnSpc>
              <a:spcPct val="90000"/>
            </a:lnSpc>
            <a:spcBef>
              <a:spcPct val="0"/>
            </a:spcBef>
            <a:spcAft>
              <a:spcPct val="35000"/>
            </a:spcAft>
            <a:buNone/>
          </a:pPr>
          <a:r>
            <a:rPr lang="en-US" sz="1200" kern="1200" dirty="0"/>
            <a:t>Manager| Communication, Programs, &amp; Strategic Partnerships</a:t>
          </a:r>
        </a:p>
      </dsp:txBody>
      <dsp:txXfrm>
        <a:off x="1732194" y="2774498"/>
        <a:ext cx="2121046" cy="1177671"/>
      </dsp:txXfrm>
    </dsp:sp>
    <dsp:sp modelId="{86350DC2-3C16-4BEC-877B-920F0017EA2E}">
      <dsp:nvSpPr>
        <dsp:cNvPr id="0" name=""/>
        <dsp:cNvSpPr/>
      </dsp:nvSpPr>
      <dsp:spPr>
        <a:xfrm>
          <a:off x="498783" y="913505"/>
          <a:ext cx="1166719" cy="1119012"/>
        </a:xfrm>
        <a:prstGeom prst="ellipse">
          <a:avLst/>
        </a:prstGeom>
        <a:gradFill rotWithShape="0">
          <a:gsLst>
            <a:gs pos="0">
              <a:schemeClr val="accent6">
                <a:shade val="60000"/>
                <a:hueOff val="0"/>
                <a:satOff val="0"/>
                <a:lumOff val="0"/>
                <a:alphaOff val="0"/>
                <a:lumMod val="110000"/>
                <a:satMod val="105000"/>
                <a:tint val="67000"/>
              </a:schemeClr>
            </a:gs>
            <a:gs pos="50000">
              <a:schemeClr val="accent6">
                <a:shade val="60000"/>
                <a:hueOff val="0"/>
                <a:satOff val="0"/>
                <a:lumOff val="0"/>
                <a:alphaOff val="0"/>
                <a:lumMod val="105000"/>
                <a:satMod val="103000"/>
                <a:tint val="73000"/>
              </a:schemeClr>
            </a:gs>
            <a:gs pos="100000">
              <a:schemeClr val="accent6">
                <a:shade val="60000"/>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978ACC07-AA4A-4D73-A043-424344F9EC56}">
      <dsp:nvSpPr>
        <dsp:cNvPr id="0" name=""/>
        <dsp:cNvSpPr/>
      </dsp:nvSpPr>
      <dsp:spPr>
        <a:xfrm>
          <a:off x="589820" y="1229645"/>
          <a:ext cx="1075997" cy="5068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l" defTabSz="466725">
            <a:lnSpc>
              <a:spcPct val="90000"/>
            </a:lnSpc>
            <a:spcBef>
              <a:spcPct val="0"/>
            </a:spcBef>
            <a:spcAft>
              <a:spcPct val="35000"/>
            </a:spcAft>
            <a:buNone/>
          </a:pPr>
          <a:r>
            <a:rPr lang="en-US" sz="1050" b="1" kern="1200" dirty="0"/>
            <a:t>Marilyn Amaro-Valentin</a:t>
          </a:r>
          <a:endParaRPr lang="en-US" sz="1050" kern="1200" dirty="0"/>
        </a:p>
        <a:p>
          <a:pPr marL="0" lvl="0" indent="0" algn="l" defTabSz="466725" rtl="0">
            <a:lnSpc>
              <a:spcPct val="90000"/>
            </a:lnSpc>
            <a:spcBef>
              <a:spcPct val="0"/>
            </a:spcBef>
            <a:spcAft>
              <a:spcPct val="35000"/>
            </a:spcAft>
            <a:buNone/>
          </a:pPr>
          <a:r>
            <a:rPr lang="en-US" sz="1050" kern="1200" dirty="0">
              <a:latin typeface="Calibri Light" panose="020F0302020204030204"/>
            </a:rPr>
            <a:t>Administrative Assistant</a:t>
          </a:r>
          <a:endParaRPr lang="en-US" sz="1050" kern="1200" dirty="0"/>
        </a:p>
      </dsp:txBody>
      <dsp:txXfrm>
        <a:off x="589820" y="1229645"/>
        <a:ext cx="1075997" cy="506870"/>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7/3/layout/DropPinTimeline">
  <dgm:title val="Drop Pin Timeline"/>
  <dgm:desc val="Use to show a list of events in chronological order. An invisible box next to the pin contains the date and the description is immediately below. It can display a medium amount of text and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fact="0.8"/>
      <dgm:constr type="ctrY" for="ch" forName="nodes" refType="h" fact="0.5"/>
    </dgm:constrLst>
    <dgm:layoutNode name="divider" styleLbl="fgAcc1">
      <dgm:alg type="sp"/>
      <dgm:choose name="ArrowShape">
        <dgm:if name="ArrowShapeLTR" func="var" arg="dir" op="equ" val="norm">
          <dgm:shape xmlns:r="http://schemas.openxmlformats.org/officeDocument/2006/relationships" type="line" r:blip="" zOrderOff="-1">
            <dgm:adjLst/>
            <dgm:extLst>
              <a:ext uri="{B698B0E9-8C71-41B9-8309-B3DCBF30829C}">
                <dgm1612:spPr xmlns:dgm1612="http://schemas.microsoft.com/office/drawing/2016/12/diagram">
                  <a:ln w="19050">
                    <a:solidFill>
                      <a:srgbClr val="000000"/>
                    </a:solidFill>
                    <a:tailEnd type="triangle" w="lg" len="lg"/>
                  </a:ln>
                </dgm1612:spPr>
              </a:ext>
            </dgm:extLst>
          </dgm:shape>
        </dgm:if>
        <dgm:else name="ArrowShapeRTL">
          <dgm:shape xmlns:r="http://schemas.openxmlformats.org/officeDocument/2006/relationships" type="line" r:blip="" zOrderOff="-1">
            <dgm:adjLst/>
            <dgm:extLst>
              <a:ext uri="{B698B0E9-8C71-41B9-8309-B3DCBF30829C}">
                <dgm1612:spPr xmlns:dgm1612="http://schemas.microsoft.com/office/drawing/2016/12/diagram">
                  <a:ln>
                    <a:solidFill>
                      <a:srgbClr val="000000"/>
                    </a:solidFill>
                    <a:headEnd type="triangle" w="lg" len="lg"/>
                  </a:ln>
                </dgm1612:spPr>
              </a:ext>
            </dgm:extLst>
          </dgm:shape>
        </dgm:else>
      </dgm:choos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 type="primFontSz" for="des" forName="L1TextContainer1" val="20"/>
        <dgm:constr type="primFontSz" for="des" forName="L2TextContainer1" refType="primFontSz" refFor="des" refForName="L1TextContainer1" op="equ" fact="0.75"/>
        <dgm:constr type="w" for="ch" forName="composite1" refType="w"/>
        <dgm:constr type="h" for="ch" forName="composite1" refType="h"/>
        <dgm:constr type="w" for="ch" forName="spaceBetweenRectangles1" refType="w" refFor="ch" refForName="composite1" fact="0.28"/>
        <dgm:constr type="primFontSz" for="des" forName="L1TextContainer1" op="equ"/>
        <dgm:constr type="primFontSz" for="des" forName="L2TextContainer1" op="equ"/>
      </dgm:constrLst>
      <dgm:choose name="LayoutBasedOnCountOfNodes">
        <dgm:if name="LessThanOrEqualToTwoNodes" axis="ch" ptType="node" func="cnt" op="lte" val="2">
          <dgm:forEach name="nodesForEach1" axis="ch" ptType="node">
            <dgm:layoutNode name="composite1">
              <dgm:alg type="composite"/>
              <dgm:shape xmlns:r="http://schemas.openxmlformats.org/officeDocument/2006/relationships" r:blip="">
                <dgm:adjLst/>
              </dgm:shape>
              <dgm:choose name="CaseForLayoutDirection1">
                <dgm:if name="CaseForLayoutDirectionLTR1" func="var" arg="dir" op="equ" val="norm">
                  <dgm:choose name="CaseForPlacingNodesAboveAndBelowDividerLTR1">
                    <dgm:if name="CaseForPlacingNodeAboveDividerLTR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LTR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if>
                <dgm:else name="CaseForLayoutDirectionRTL1">
                  <dgm:choose name="CaseForPlacingNodesAboveAndBelowDividerRTL1">
                    <dgm:if name="CaseForPlacingNodeAboveDividerRTL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RT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else>
              </dgm:choose>
              <dgm:layoutNode name="ConnectorPoint1" styleLbl="lnNode1" moveWith="ConnectLine1">
                <dgm:alg type="sp"/>
                <dgm:shape xmlns:r="http://schemas.openxmlformats.org/officeDocument/2006/relationships" type="ellipse" r:blip="" zOrderOff="10">
                  <dgm:adjLst/>
                </dgm:shape>
                <dgm:presOf/>
                <dgm:constrLst>
                  <dgm:constr type="w" refType="h" op="equ"/>
                </dgm:constrLst>
              </dgm:layoutNode>
              <dgm:layoutNode name="DropPinPlaceHolder1">
                <dgm:alg type="composite"/>
                <dgm:shape xmlns:r="http://schemas.openxmlformats.org/officeDocument/2006/relationships" r:blip="">
                  <dgm:adjLst/>
                </dgm:shape>
                <dgm:constrLst>
                  <dgm:constr type="w" for="ch" forName="DropPin1" refType="w"/>
                  <dgm:constr type="h" for="ch" forName="DropPin1" refType="h"/>
                  <dgm:constr type="ctrX" for="ch" forName="DropPin1" refType="w" fact="0.5"/>
                  <dgm:constr type="ctrY" for="ch" forName="DropPin1" refType="h" fact="0.5"/>
                  <dgm:constr type="w" for="ch" forName="Ellipse1" refType="w" refFor="ch" refForName="DropPin1" fact="0.55"/>
                  <dgm:constr type="h" for="ch" forName="Ellipse1" refType="w" refFor="ch" refForName="DropPin1" fact="0.55"/>
                  <dgm:constr type="ctrX" for="ch" forName="Ellipse1" refType="ctrX" refFor="ch" refForName="DropPin1"/>
                  <dgm:constr type="ctrY" for="ch" forName="Ellipse1" refType="ctrY" refFor="ch" refForName="DropPin1"/>
                </dgm:constrLst>
                <dgm:layoutNode name="DropPin1" styleLbl="alignNode1">
                  <dgm:alg type="sp"/>
                  <dgm:choose name="CaseForPlacingTearDropAboveAndBelowDivider1">
                    <dgm:if name="CaseForPlacingTearDropAboveDivider1" axis="self" ptType="node" func="posOdd" op="equ" val="1">
                      <dgm:shape xmlns:r="http://schemas.openxmlformats.org/officeDocument/2006/relationships" rot="135" type="teardrop" r:blip="">
                        <dgm:adjLst>
                          <dgm:adj idx="1" val="1.15"/>
                        </dgm:adjLst>
                      </dgm:shape>
                    </dgm:if>
                    <dgm:else name="CaseForPlacingTearDropBelowDivider1">
                      <dgm:shape xmlns:r="http://schemas.openxmlformats.org/officeDocument/2006/relationships" rot="-45" type="teardrop" r:blip="">
                        <dgm:adjLst>
                          <dgm:adj idx="1" val="1.15"/>
                        </dgm:adjLst>
                      </dgm:shape>
                    </dgm:else>
                  </dgm:choose>
                  <dgm:presOf/>
                  <dgm:constrLst/>
                </dgm:layoutNode>
                <dgm:layoutNode name="Ellipse1" styleLbl="fgAcc1" moveWith="DropPin1">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1" styleLbl="revTx" moveWith="L1TextContainer">
                <dgm:varLst>
                  <dgm:bulletEnabled val="1"/>
                </dgm:varLst>
                <dgm:choose name="casesForTxtDirLogic1">
                  <dgm:if name="Name771"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refType="primFontSz" fact="0.5"/>
                      <dgm:constr type="bMarg" refType="primFontSz" fact="0.75"/>
                    </dgm:constrLst>
                  </dgm:if>
                  <dgm:else name="Name881">
                    <dgm:alg type="tx">
                      <dgm:param type="txAnchorVert" val="b"/>
                      <dgm:param type="parTxLTRAlign" val="l"/>
                      <dgm:param type="parTxRTLAlign" val="l"/>
                      <dgm:param type="txAnchorVertCh" val="b"/>
                      <dgm:param type="shpTxRTLAlignCh" val="l"/>
                      <dgm:param type="shpTxLTRAlignCh" val="l"/>
                    </dgm:alg>
                    <dgm:constrLst>
                      <dgm:constr type="lMarg"/>
                      <dgm:constr type="rMarg" refType="primFontSz" fact="0.5"/>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1"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1"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if>
        <dgm:else name="MoreThanTwoNodes">
          <dgm:forEach name="nodesForEach" axis="ch" ptType="node">
            <dgm:layoutNode name="composite">
              <dgm:alg type="composite"/>
              <dgm:shape xmlns:r="http://schemas.openxmlformats.org/officeDocument/2006/relationships" r:blip="">
                <dgm:adjLst/>
              </dgm:shape>
              <dgm:choose name="CaseForLayoutDirection">
                <dgm:if name="CaseForLayoutDirectionLTR" func="var" arg="dir" op="equ" val="norm">
                  <dgm:choose name="CaseForPlacingNodesAboveAndBelowDividerLTR">
                    <dgm:if name="CaseForPlacingNodeAboveDividerLTR"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LTR">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if>
                <dgm:else name="CaseForLayoutDirectionRTL">
                  <dgm:choose name="CaseForPlacingNodesAboveAndBelowDividerRTL">
                    <dgm:if name="CaseForPlacingNodeAboveDividerRTL"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RTL">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else>
              </dgm:choose>
              <dgm:layoutNode name="ConnectorPoint" styleLbl="lnNode1" moveWith="ConnectLine">
                <dgm:alg type="sp"/>
                <dgm:shape xmlns:r="http://schemas.openxmlformats.org/officeDocument/2006/relationships" type="ellipse" r:blip="" zOrderOff="10">
                  <dgm:adjLst/>
                  <dgm:extLst>
                    <a:ext uri="{B698B0E9-8C71-41B9-8309-B3DCBF30829C}">
                      <dgm1612:spPr xmlns:dgm1612="http://schemas.microsoft.com/office/drawing/2016/12/diagram">
                        <a:ln w="6350"/>
                      </dgm1612:spPr>
                    </a:ext>
                  </dgm:extLst>
                </dgm:shape>
                <dgm:presOf/>
                <dgm:constrLst>
                  <dgm:constr type="w" refType="h" op="equ"/>
                </dgm:constrLst>
              </dgm:layoutNode>
              <dgm:layoutNode name="DropPinPlaceHolder">
                <dgm:alg type="composite"/>
                <dgm:shape xmlns:r="http://schemas.openxmlformats.org/officeDocument/2006/relationships" r:blip="">
                  <dgm:adjLst/>
                </dgm:shape>
                <dgm:constrLst>
                  <dgm:constr type="w" for="ch" forName="DropPin" refType="w"/>
                  <dgm:constr type="h" for="ch" forName="DropPin" refType="h"/>
                  <dgm:constr type="ctrX" for="ch" forName="DropPin" refType="w" fact="0.5"/>
                  <dgm:constr type="ctrY" for="ch" forName="DropPin" refType="h" fact="0.5"/>
                  <dgm:constr type="w" for="ch" forName="Ellipse" refType="w" refFor="ch" refForName="DropPin" fact="0.55"/>
                  <dgm:constr type="h" for="ch" forName="Ellipse" refType="w" refFor="ch" refForName="DropPin" fact="0.55"/>
                  <dgm:constr type="ctrX" for="ch" forName="Ellipse" refType="ctrX" refFor="ch" refForName="DropPin"/>
                  <dgm:constr type="ctrY" for="ch" forName="Ellipse" refType="ctrY" refFor="ch" refForName="DropPin"/>
                </dgm:constrLst>
                <dgm:layoutNode name="DropPin" styleLbl="alignNode1">
                  <dgm:alg type="sp"/>
                  <dgm:choose name="CaseForPlacingTearDropAboveAndBelowDivider">
                    <dgm:if name="CaseForPlacingTearDropAboveDivider" axis="self" ptType="node" func="posOdd" op="equ" val="1">
                      <dgm:shape xmlns:r="http://schemas.openxmlformats.org/officeDocument/2006/relationships" rot="135" type="teardrop" r:blip="">
                        <dgm:adjLst>
                          <dgm:adj idx="1" val="1.15"/>
                        </dgm:adjLst>
                      </dgm:shape>
                    </dgm:if>
                    <dgm:else name="CaseForPlacingTearDropBelowDivider">
                      <dgm:shape xmlns:r="http://schemas.openxmlformats.org/officeDocument/2006/relationships" rot="-45" type="teardrop" r:blip="">
                        <dgm:adjLst>
                          <dgm:adj idx="1" val="1.15"/>
                        </dgm:adjLst>
                      </dgm:shape>
                    </dgm:else>
                  </dgm:choose>
                  <dgm:presOf/>
                  <dgm:constrLst/>
                </dgm:layoutNode>
                <dgm:layoutNode name="Ellipse" styleLbl="fgAcc1" moveWith="DropPin">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 styleLbl="revTx" moveWith="L1TextContainer">
                <dgm:varLst>
                  <dgm:bulletEnabled val="1"/>
                </dgm:varLst>
                <dgm:choose name="casesForTxtDirLogic">
                  <dgm:if name="Name77"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refType="primFontSz" fact="0.5"/>
                      <dgm:constr type="tMarg" refType="primFontSz" fact="0.5"/>
                      <dgm:constr type="bMarg" refType="primFontSz" fact="0.75"/>
                    </dgm:constrLst>
                  </dgm:if>
                  <dgm:else name="Name88">
                    <dgm:alg type="tx">
                      <dgm:param type="txAnchorVert" val="b"/>
                      <dgm:param type="parTxLTRAlign" val="l"/>
                      <dgm:param type="parTxRTLAlign" val="l"/>
                      <dgm:param type="txAnchorVertCh" val="b"/>
                      <dgm:param type="shpTxRTLAlignCh" val="l"/>
                      <dgm:param type="shpTxLTRAlignCh" val="l"/>
                    </dgm:alg>
                    <dgm:constrLst>
                      <dgm:constr type="lMarg"/>
                      <dgm:constr type="rMarg"/>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else>
      </dgm:choose>
    </dgm:layoutNode>
  </dgm:layoutNode>
  <dgm:extLst>
    <a:ext uri="{68A01E43-0DF5-4B5B-8FA6-DAF915123BFB}">
      <dgm1612:lstStyle xmlns:dgm1612="http://schemas.microsoft.com/office/drawing/2016/12/diagram">
        <a:lvl1pPr>
          <a:defRPr b="1"/>
        </a:lvl1pPr>
      </dgm1612:lstStyle>
    </a:ext>
  </dgm:extLst>
</dgm:layoutDef>
</file>

<file path=ppt/diagrams/layout3.xml><?xml version="1.0" encoding="utf-8"?>
<dgm:layoutDef xmlns:dgm="http://schemas.openxmlformats.org/drawingml/2006/diagram" xmlns:a="http://schemas.openxmlformats.org/drawingml/2006/main" uniqueId="urn:microsoft.com/office/officeart/2009/layout/CirclePictureHierarchy">
  <dgm:title val=""/>
  <dgm:desc val=""/>
  <dgm:catLst>
    <dgm:cat type="hierarchy" pri="1750"/>
    <dgm:cat type="picture" pri="23000"/>
    <dgm:cat type="pictureconvert" pri="2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5"/>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h" for="ch" forName="image" refType="h" fact="0.8"/>
              <dgm:constr type="w" for="ch" forName="image" refType="h" refFor="ch" refForName="image"/>
              <dgm:constr type="t" for="ch" forName="image" refType="h" fact="0.1"/>
              <dgm:constr type="l" for="ch" forName="image"/>
              <dgm:constr type="w" for="ch" forName="text" refType="w" fact="0.6"/>
              <dgm:constr type="h" for="ch" forName="text" refType="h" fact="0.8"/>
              <dgm:constr type="t" for="ch" forName="text" refType="w" fact="0.04"/>
              <dgm:constr type="l" for="ch" forName="text" refType="w" fact="0.4"/>
            </dgm:constrLst>
            <dgm:ruleLst/>
            <dgm:layoutNode name="image" styleLbl="node0">
              <dgm:alg type="sp"/>
              <dgm:shape xmlns:r="http://schemas.openxmlformats.org/officeDocument/2006/relationships" type="ellipse" r:blip="" blipPhldr="1">
                <dgm:adjLst/>
              </dgm:shape>
              <dgm:presOf/>
              <dgm:constrLst/>
              <dgm:ruleLst/>
            </dgm:layoutNode>
            <dgm:layoutNode name="text"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image"/>
                    <dgm:param type="dstNode" val="image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h" for="ch" forName="image2" refType="h" fact="0.8"/>
                      <dgm:constr type="w" for="ch" forName="image2" refType="h" refFor="ch" refForName="image2"/>
                      <dgm:constr type="t" for="ch" forName="image2" refType="h" fact="0.1"/>
                      <dgm:constr type="l" for="ch" forName="image2"/>
                      <dgm:constr type="w" for="ch" forName="text2" refType="w" fact="0.6"/>
                      <dgm:constr type="h" for="ch" forName="text2" refType="h" fact="0.8"/>
                      <dgm:constr type="t" for="ch" forName="text2" refType="w" fact="0.04"/>
                      <dgm:constr type="l" for="ch" forName="text2" refType="w" fact="0.4"/>
                    </dgm:constrLst>
                    <dgm:ruleLst/>
                    <dgm:layoutNode name="image2">
                      <dgm:alg type="sp"/>
                      <dgm:shape xmlns:r="http://schemas.openxmlformats.org/officeDocument/2006/relationships" type="ellipse" r:blip="" blipPhldr="1">
                        <dgm:adjLst/>
                      </dgm:shape>
                      <dgm:presOf/>
                      <dgm:constrLst/>
                      <dgm:ruleLst/>
                    </dgm:layoutNode>
                    <dgm:layoutNode name="text2"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image2"/>
                            <dgm:param type="dstNode" val="image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h" for="ch" forName="image3" refType="h" fact="0.8"/>
                              <dgm:constr type="w" for="ch" forName="image3" refType="h" refFor="ch" refForName="image3"/>
                              <dgm:constr type="t" for="ch" forName="image3" refType="h" fact="0.1"/>
                              <dgm:constr type="l" for="ch" forName="image3"/>
                              <dgm:constr type="w" for="ch" forName="text3" refType="w" fact="0.6"/>
                              <dgm:constr type="h" for="ch" forName="text3" refType="h" fact="0.8"/>
                              <dgm:constr type="t" for="ch" forName="text3" refType="w" fact="0.04"/>
                              <dgm:constr type="l" for="ch" forName="text3" refType="w" fact="0.4"/>
                            </dgm:constrLst>
                            <dgm:ruleLst/>
                            <dgm:layoutNode name="image3">
                              <dgm:alg type="sp"/>
                              <dgm:shape xmlns:r="http://schemas.openxmlformats.org/officeDocument/2006/relationships" type="ellipse" r:blip="" blipPhldr="1">
                                <dgm:adjLst/>
                              </dgm:shape>
                              <dgm:presOf/>
                              <dgm:constrLst/>
                              <dgm:ruleLst/>
                            </dgm:layoutNode>
                            <dgm:layoutNode name="text3"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image3"/>
                                        <dgm:param type="dstNode" val="image4"/>
                                      </dgm:alg>
                                    </dgm:if>
                                    <dgm:else name="Name26">
                                      <dgm:alg type="conn">
                                        <dgm:param type="dim" val="1D"/>
                                        <dgm:param type="endSty" val="noArr"/>
                                        <dgm:param type="connRout" val="bend"/>
                                        <dgm:param type="bendPt" val="end"/>
                                        <dgm:param type="begPts" val="bCtr"/>
                                        <dgm:param type="endPts" val="tCtr"/>
                                        <dgm:param type="srcNode" val="image4"/>
                                        <dgm:param type="dstNode" val="image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h" for="ch" forName="image4" refType="h" fact="0.8"/>
                                      <dgm:constr type="w" for="ch" forName="image4" refType="h" refFor="ch" refForName="image4"/>
                                      <dgm:constr type="t" for="ch" forName="image4" refType="h" fact="0.1"/>
                                      <dgm:constr type="l" for="ch" forName="image4"/>
                                      <dgm:constr type="w" for="ch" forName="text4" refType="w" fact="0.6"/>
                                      <dgm:constr type="h" for="ch" forName="text4" refType="h" fact="0.8"/>
                                      <dgm:constr type="t" for="ch" forName="text4" refType="w" fact="0.04"/>
                                      <dgm:constr type="l" for="ch" forName="text4" refType="w" fact="0.4"/>
                                    </dgm:constrLst>
                                    <dgm:ruleLst/>
                                    <dgm:layoutNode name="image4">
                                      <dgm:alg type="sp"/>
                                      <dgm:shape xmlns:r="http://schemas.openxmlformats.org/officeDocument/2006/relationships" type="ellipse" r:blip="" blipPhldr="1">
                                        <dgm:adjLst/>
                                      </dgm:shape>
                                      <dgm:presOf/>
                                      <dgm:constrLst/>
                                      <dgm:ruleLst/>
                                    </dgm:layoutNode>
                                    <dgm:layoutNode name="text4"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BB78804-F583-D62A-CD56-C3C9042DD25F}"/>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r>
              <a:rPr lang="en-US" dirty="0"/>
              <a:t>FY 2024 Budget Hearings - Department of Real Estate &amp; Housing</a:t>
            </a:r>
          </a:p>
        </p:txBody>
      </p:sp>
      <p:sp>
        <p:nvSpPr>
          <p:cNvPr id="3" name="Date Placeholder 2">
            <a:extLst>
              <a:ext uri="{FF2B5EF4-FFF2-40B4-BE49-F238E27FC236}">
                <a16:creationId xmlns:a16="http://schemas.microsoft.com/office/drawing/2014/main" id="{EDA16728-4826-97D7-3E06-257C4D086292}"/>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BDFA5848-4350-4C8C-841A-A2639A912AD6}" type="datetimeFigureOut">
              <a:rPr lang="en-US" smtClean="0"/>
              <a:t>4/20/2026</a:t>
            </a:fld>
            <a:endParaRPr lang="en-US" dirty="0"/>
          </a:p>
        </p:txBody>
      </p:sp>
      <p:sp>
        <p:nvSpPr>
          <p:cNvPr id="4" name="Footer Placeholder 3">
            <a:extLst>
              <a:ext uri="{FF2B5EF4-FFF2-40B4-BE49-F238E27FC236}">
                <a16:creationId xmlns:a16="http://schemas.microsoft.com/office/drawing/2014/main" id="{3710E874-82A0-FE53-9550-E6815B72A3B8}"/>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00B88830-783D-6900-0F7B-F2D61DB645A4}"/>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9CC9B554-CE9A-4EFC-8C58-8C0B48350D8A}" type="slidenum">
              <a:rPr lang="en-US" smtClean="0"/>
              <a:t>‹#›</a:t>
            </a:fld>
            <a:endParaRPr lang="en-US" dirty="0"/>
          </a:p>
        </p:txBody>
      </p:sp>
    </p:spTree>
    <p:extLst>
      <p:ext uri="{BB962C8B-B14F-4D97-AF65-F5344CB8AC3E}">
        <p14:creationId xmlns:p14="http://schemas.microsoft.com/office/powerpoint/2010/main" val="2483692639"/>
      </p:ext>
    </p:extLst>
  </p:cSld>
  <p:clrMap bg1="lt1" tx1="dk1" bg2="lt2" tx2="dk2" accent1="accent1" accent2="accent2" accent3="accent3" accent4="accent4" accent5="accent5" accent6="accent6" hlink="hlink" folHlink="folHlink"/>
  <p:hf sldNum="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r>
              <a:rPr lang="en-US" dirty="0"/>
              <a:t>FY 2024 Budget Hearings - Department of Real Estate &amp; Housing</a:t>
            </a:r>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41D78027-D353-483E-95A2-FCBA33FBCBEA}" type="datetimeFigureOut">
              <a:rPr lang="en-US" smtClean="0"/>
              <a:t>4/19/2026</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3334F976-DB2A-4B38-ABF1-FB6B30916456}" type="slidenum">
              <a:rPr lang="en-US" smtClean="0"/>
              <a:t>‹#›</a:t>
            </a:fld>
            <a:endParaRPr lang="en-US" dirty="0"/>
          </a:p>
        </p:txBody>
      </p:sp>
    </p:spTree>
    <p:extLst>
      <p:ext uri="{BB962C8B-B14F-4D97-AF65-F5344CB8AC3E}">
        <p14:creationId xmlns:p14="http://schemas.microsoft.com/office/powerpoint/2010/main" val="3657226426"/>
      </p:ext>
    </p:extLst>
  </p:cSld>
  <p:clrMap bg1="lt1" tx1="dk1" bg2="lt2" tx2="dk2" accent1="accent1" accent2="accent2" accent3="accent3" accent4="accent4" accent5="accent5" accent6="accent6" hlink="hlink" folHlink="folHlink"/>
  <p:hf sldNum="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dirty="0"/>
              <a:t>FY 2024 Budget Hearings - Department of Real Estate &amp; Housing</a:t>
            </a:r>
          </a:p>
        </p:txBody>
      </p:sp>
    </p:spTree>
    <p:extLst>
      <p:ext uri="{BB962C8B-B14F-4D97-AF65-F5344CB8AC3E}">
        <p14:creationId xmlns:p14="http://schemas.microsoft.com/office/powerpoint/2010/main" val="9986763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dirty="0"/>
              <a:t>FY 2024 Budget Hearings - Department of Real Estate &amp; Housing</a:t>
            </a:r>
          </a:p>
        </p:txBody>
      </p:sp>
    </p:spTree>
    <p:extLst>
      <p:ext uri="{BB962C8B-B14F-4D97-AF65-F5344CB8AC3E}">
        <p14:creationId xmlns:p14="http://schemas.microsoft.com/office/powerpoint/2010/main" val="19772691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dirty="0"/>
              <a:t>FY 2024 Budget Hearings - Department of Real Estate &amp; Housing</a:t>
            </a:r>
          </a:p>
        </p:txBody>
      </p:sp>
    </p:spTree>
    <p:extLst>
      <p:ext uri="{BB962C8B-B14F-4D97-AF65-F5344CB8AC3E}">
        <p14:creationId xmlns:p14="http://schemas.microsoft.com/office/powerpoint/2010/main" val="12995294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dirty="0"/>
              <a:t>FY 2024 Budget Hearings - Department of Real Estate &amp; Housing</a:t>
            </a:r>
          </a:p>
        </p:txBody>
      </p:sp>
    </p:spTree>
    <p:extLst>
      <p:ext uri="{BB962C8B-B14F-4D97-AF65-F5344CB8AC3E}">
        <p14:creationId xmlns:p14="http://schemas.microsoft.com/office/powerpoint/2010/main" val="4213081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Bef>
                <a:spcPts val="0"/>
              </a:spcBef>
              <a:spcAft>
                <a:spcPts val="800"/>
              </a:spcAft>
              <a:buFont typeface="Wingdings" panose="05000000000000000000" pitchFamily="2" charset="2"/>
              <a:buNone/>
            </a:pPr>
            <a:endParaRPr lang="en-US" sz="2600" dirty="0">
              <a:solidFill>
                <a:schemeClr val="accent6"/>
              </a:solidFill>
              <a:ea typeface="Calibri"/>
              <a:cs typeface="Calibri"/>
            </a:endParaRPr>
          </a:p>
        </p:txBody>
      </p:sp>
      <p:sp>
        <p:nvSpPr>
          <p:cNvPr id="4" name="Header Placeholder 3"/>
          <p:cNvSpPr>
            <a:spLocks noGrp="1"/>
          </p:cNvSpPr>
          <p:nvPr>
            <p:ph type="hdr" sz="quarter"/>
          </p:nvPr>
        </p:nvSpPr>
        <p:spPr/>
        <p:txBody>
          <a:bodyPr/>
          <a:lstStyle/>
          <a:p>
            <a:r>
              <a:rPr lang="en-US" dirty="0"/>
              <a:t>FY 2024 Budget Hearings - Department of Real Estate &amp; Housing</a:t>
            </a:r>
          </a:p>
        </p:txBody>
      </p:sp>
    </p:spTree>
    <p:extLst>
      <p:ext uri="{BB962C8B-B14F-4D97-AF65-F5344CB8AC3E}">
        <p14:creationId xmlns:p14="http://schemas.microsoft.com/office/powerpoint/2010/main" val="35743154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dirty="0"/>
              <a:t>FY 2024 Budget Hearings - Department of Real Estate &amp; Housing</a:t>
            </a:r>
          </a:p>
        </p:txBody>
      </p:sp>
    </p:spTree>
    <p:extLst>
      <p:ext uri="{BB962C8B-B14F-4D97-AF65-F5344CB8AC3E}">
        <p14:creationId xmlns:p14="http://schemas.microsoft.com/office/powerpoint/2010/main" val="39197073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dirty="0"/>
              <a:t>FY 2024 Budget Hearings - Department of Real Estate &amp; Housing</a:t>
            </a:r>
          </a:p>
        </p:txBody>
      </p:sp>
    </p:spTree>
    <p:extLst>
      <p:ext uri="{BB962C8B-B14F-4D97-AF65-F5344CB8AC3E}">
        <p14:creationId xmlns:p14="http://schemas.microsoft.com/office/powerpoint/2010/main" val="40984575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dirty="0"/>
              <a:t>FY 2024 Budget Hearings - Department of Real Estate &amp; Housing</a:t>
            </a:r>
          </a:p>
        </p:txBody>
      </p:sp>
    </p:spTree>
    <p:extLst>
      <p:ext uri="{BB962C8B-B14F-4D97-AF65-F5344CB8AC3E}">
        <p14:creationId xmlns:p14="http://schemas.microsoft.com/office/powerpoint/2010/main" val="38165378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95630B-0A38-B011-B4F3-31FFF75913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07F51E-D420-9E72-FAA7-68A8F3651A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B29F6A-3C75-FC9F-784B-BF9EC07F9A89}"/>
              </a:ext>
            </a:extLst>
          </p:cNvPr>
          <p:cNvSpPr>
            <a:spLocks noGrp="1"/>
          </p:cNvSpPr>
          <p:nvPr>
            <p:ph type="body" idx="1"/>
          </p:nvPr>
        </p:nvSpPr>
        <p:spPr/>
        <p:txBody>
          <a:bodyPr/>
          <a:lstStyle/>
          <a:p>
            <a:endParaRPr lang="en-US" dirty="0"/>
          </a:p>
        </p:txBody>
      </p:sp>
      <p:sp>
        <p:nvSpPr>
          <p:cNvPr id="4" name="Header Placeholder 3">
            <a:extLst>
              <a:ext uri="{FF2B5EF4-FFF2-40B4-BE49-F238E27FC236}">
                <a16:creationId xmlns:a16="http://schemas.microsoft.com/office/drawing/2014/main" id="{4644ED20-BA1E-3B8B-4AE5-23FB3E2AD035}"/>
              </a:ext>
            </a:extLst>
          </p:cNvPr>
          <p:cNvSpPr>
            <a:spLocks noGrp="1"/>
          </p:cNvSpPr>
          <p:nvPr>
            <p:ph type="hdr" sz="quarter"/>
          </p:nvPr>
        </p:nvSpPr>
        <p:spPr/>
        <p:txBody>
          <a:bodyPr/>
          <a:lstStyle/>
          <a:p>
            <a:r>
              <a:rPr lang="en-US" dirty="0"/>
              <a:t>FY 2024 Budget Hearings - Department of Real Estate &amp; Housing</a:t>
            </a:r>
          </a:p>
        </p:txBody>
      </p:sp>
    </p:spTree>
    <p:extLst>
      <p:ext uri="{BB962C8B-B14F-4D97-AF65-F5344CB8AC3E}">
        <p14:creationId xmlns:p14="http://schemas.microsoft.com/office/powerpoint/2010/main" val="26149434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3D3887-4990-3663-BA03-15C1F1E940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EE70ED-586A-5187-609F-6EA4310CEA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1DC6ADF-8D9D-3512-40CB-A69E6A2521E8}"/>
              </a:ext>
            </a:extLst>
          </p:cNvPr>
          <p:cNvSpPr>
            <a:spLocks noGrp="1"/>
          </p:cNvSpPr>
          <p:nvPr>
            <p:ph type="body" idx="1"/>
          </p:nvPr>
        </p:nvSpPr>
        <p:spPr/>
        <p:txBody>
          <a:bodyPr/>
          <a:lstStyle/>
          <a:p>
            <a:endParaRPr lang="en-US" dirty="0"/>
          </a:p>
        </p:txBody>
      </p:sp>
      <p:sp>
        <p:nvSpPr>
          <p:cNvPr id="4" name="Header Placeholder 3">
            <a:extLst>
              <a:ext uri="{FF2B5EF4-FFF2-40B4-BE49-F238E27FC236}">
                <a16:creationId xmlns:a16="http://schemas.microsoft.com/office/drawing/2014/main" id="{ADC151A6-B31C-6D71-93C4-DADCA8EB192F}"/>
              </a:ext>
            </a:extLst>
          </p:cNvPr>
          <p:cNvSpPr>
            <a:spLocks noGrp="1"/>
          </p:cNvSpPr>
          <p:nvPr>
            <p:ph type="hdr" sz="quarter"/>
          </p:nvPr>
        </p:nvSpPr>
        <p:spPr/>
        <p:txBody>
          <a:bodyPr/>
          <a:lstStyle/>
          <a:p>
            <a:r>
              <a:rPr lang="en-US" dirty="0"/>
              <a:t>FY 2024 Budget Hearings - Department of Real Estate &amp; Housing</a:t>
            </a:r>
          </a:p>
        </p:txBody>
      </p:sp>
    </p:spTree>
    <p:extLst>
      <p:ext uri="{BB962C8B-B14F-4D97-AF65-F5344CB8AC3E}">
        <p14:creationId xmlns:p14="http://schemas.microsoft.com/office/powerpoint/2010/main" val="26752882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dirty="0"/>
              <a:t>FY 2024 Budget Hearings - Department of Real Estate &amp; Housing</a:t>
            </a:r>
          </a:p>
        </p:txBody>
      </p:sp>
    </p:spTree>
    <p:extLst>
      <p:ext uri="{BB962C8B-B14F-4D97-AF65-F5344CB8AC3E}">
        <p14:creationId xmlns:p14="http://schemas.microsoft.com/office/powerpoint/2010/main" val="39544508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dirty="0"/>
              <a:t>FY 2024 Budget Hearings - Department of Real Estate &amp; Housing</a:t>
            </a:r>
          </a:p>
        </p:txBody>
      </p:sp>
    </p:spTree>
    <p:extLst>
      <p:ext uri="{BB962C8B-B14F-4D97-AF65-F5344CB8AC3E}">
        <p14:creationId xmlns:p14="http://schemas.microsoft.com/office/powerpoint/2010/main" val="4584111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AD5A8-C909-C5BC-EDA8-4C6BD30CC78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7CCAFCD-3108-B415-C800-28B9E55E217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D54E761-A5CD-FDEF-517B-7EC9BBBB40A3}"/>
              </a:ext>
            </a:extLst>
          </p:cNvPr>
          <p:cNvSpPr>
            <a:spLocks noGrp="1"/>
          </p:cNvSpPr>
          <p:nvPr>
            <p:ph type="dt" sz="half" idx="10"/>
          </p:nvPr>
        </p:nvSpPr>
        <p:spPr/>
        <p:txBody>
          <a:bodyPr/>
          <a:lstStyle/>
          <a:p>
            <a:r>
              <a:rPr lang="en-US" dirty="0"/>
              <a:t>2/9/2023</a:t>
            </a:r>
          </a:p>
        </p:txBody>
      </p:sp>
      <p:sp>
        <p:nvSpPr>
          <p:cNvPr id="5" name="Footer Placeholder 4">
            <a:extLst>
              <a:ext uri="{FF2B5EF4-FFF2-40B4-BE49-F238E27FC236}">
                <a16:creationId xmlns:a16="http://schemas.microsoft.com/office/drawing/2014/main" id="{2CC42AE1-DA3A-AF4B-3D04-E92824DC327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53B90EC-A7B2-393F-E4A9-23D0F8EF0565}"/>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3675495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75F92F-42AD-869B-71C2-1B27C116C26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1AB8F68-BE0B-C4DE-DF08-6C856B245C6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D55C41D-A2F6-5FA7-A461-43C1951F342B}"/>
              </a:ext>
            </a:extLst>
          </p:cNvPr>
          <p:cNvSpPr>
            <a:spLocks noGrp="1"/>
          </p:cNvSpPr>
          <p:nvPr>
            <p:ph type="dt" sz="half" idx="10"/>
          </p:nvPr>
        </p:nvSpPr>
        <p:spPr/>
        <p:txBody>
          <a:bodyPr/>
          <a:lstStyle/>
          <a:p>
            <a:r>
              <a:rPr lang="en-US" dirty="0"/>
              <a:t>2/9/2023</a:t>
            </a:r>
          </a:p>
        </p:txBody>
      </p:sp>
      <p:sp>
        <p:nvSpPr>
          <p:cNvPr id="5" name="Footer Placeholder 4">
            <a:extLst>
              <a:ext uri="{FF2B5EF4-FFF2-40B4-BE49-F238E27FC236}">
                <a16:creationId xmlns:a16="http://schemas.microsoft.com/office/drawing/2014/main" id="{F4DF496B-0596-2B4A-F6A1-5A588FDE207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CAB55DB-A191-EA49-309A-7FDCBC294DF6}"/>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22910093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13509C-C878-B2AF-AF9C-2615905B35C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B5122C4-084C-B25D-F402-A6D824BC89B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40B7623-9CDD-AD26-66BF-270311E08B79}"/>
              </a:ext>
            </a:extLst>
          </p:cNvPr>
          <p:cNvSpPr>
            <a:spLocks noGrp="1"/>
          </p:cNvSpPr>
          <p:nvPr>
            <p:ph type="dt" sz="half" idx="10"/>
          </p:nvPr>
        </p:nvSpPr>
        <p:spPr/>
        <p:txBody>
          <a:bodyPr/>
          <a:lstStyle/>
          <a:p>
            <a:r>
              <a:rPr lang="en-US" dirty="0"/>
              <a:t>2/9/2023</a:t>
            </a:r>
          </a:p>
        </p:txBody>
      </p:sp>
      <p:sp>
        <p:nvSpPr>
          <p:cNvPr id="5" name="Footer Placeholder 4">
            <a:extLst>
              <a:ext uri="{FF2B5EF4-FFF2-40B4-BE49-F238E27FC236}">
                <a16:creationId xmlns:a16="http://schemas.microsoft.com/office/drawing/2014/main" id="{4F0349CD-50B0-0CDB-7559-7644543D688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3E0DEE4-E28D-C017-21D5-B0596FD6D8B5}"/>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10109687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829EF-C940-913B-0419-3B72F4B8CA9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A01E668-1C21-02EC-3D38-95C7518D6C1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1332BC8-6002-D2F9-363C-D504A05D0E9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9206E67-FC54-037F-3E6C-C95DC988A8DD}"/>
              </a:ext>
            </a:extLst>
          </p:cNvPr>
          <p:cNvSpPr>
            <a:spLocks noGrp="1"/>
          </p:cNvSpPr>
          <p:nvPr>
            <p:ph type="dt" sz="half" idx="10"/>
          </p:nvPr>
        </p:nvSpPr>
        <p:spPr/>
        <p:txBody>
          <a:bodyPr/>
          <a:lstStyle/>
          <a:p>
            <a:r>
              <a:rPr lang="en-US" dirty="0"/>
              <a:t>2/9/2023</a:t>
            </a:r>
          </a:p>
        </p:txBody>
      </p:sp>
      <p:sp>
        <p:nvSpPr>
          <p:cNvPr id="6" name="Footer Placeholder 5">
            <a:extLst>
              <a:ext uri="{FF2B5EF4-FFF2-40B4-BE49-F238E27FC236}">
                <a16:creationId xmlns:a16="http://schemas.microsoft.com/office/drawing/2014/main" id="{71D61099-70CC-C6ED-163E-B8C20900AB7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67291FB-2AA0-2B0C-8DDE-1009F38F9E59}"/>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31316034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3651A-8A19-F32C-DC34-F1B298960D2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2E63F11-8437-CB44-931A-8BEA059CC4C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455E54-E496-3BD3-A128-DED8FEC879D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A721A46-0889-5427-1313-8C64BA26EEA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A4C402C-FCFF-0066-058C-A3D738B16A2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BCE3316-29FC-EF4F-CEF4-2220AD3DAEA7}"/>
              </a:ext>
            </a:extLst>
          </p:cNvPr>
          <p:cNvSpPr>
            <a:spLocks noGrp="1"/>
          </p:cNvSpPr>
          <p:nvPr>
            <p:ph type="dt" sz="half" idx="10"/>
          </p:nvPr>
        </p:nvSpPr>
        <p:spPr/>
        <p:txBody>
          <a:bodyPr/>
          <a:lstStyle/>
          <a:p>
            <a:r>
              <a:rPr lang="en-US" dirty="0"/>
              <a:t>2/9/2023</a:t>
            </a:r>
          </a:p>
        </p:txBody>
      </p:sp>
      <p:sp>
        <p:nvSpPr>
          <p:cNvPr id="8" name="Footer Placeholder 7">
            <a:extLst>
              <a:ext uri="{FF2B5EF4-FFF2-40B4-BE49-F238E27FC236}">
                <a16:creationId xmlns:a16="http://schemas.microsoft.com/office/drawing/2014/main" id="{80F4829D-A303-3BBA-7307-CD0E0B2CFED4}"/>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F257B143-E39C-8F07-5725-A92B177850F2}"/>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15359285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DA83E9-01CC-1391-A4E2-33DA1313878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A58B44E-2C89-6603-05B3-223790E6CB83}"/>
              </a:ext>
            </a:extLst>
          </p:cNvPr>
          <p:cNvSpPr>
            <a:spLocks noGrp="1"/>
          </p:cNvSpPr>
          <p:nvPr>
            <p:ph type="dt" sz="half" idx="10"/>
          </p:nvPr>
        </p:nvSpPr>
        <p:spPr/>
        <p:txBody>
          <a:bodyPr/>
          <a:lstStyle/>
          <a:p>
            <a:r>
              <a:rPr lang="en-US" dirty="0"/>
              <a:t>2/9/2023</a:t>
            </a:r>
          </a:p>
        </p:txBody>
      </p:sp>
      <p:sp>
        <p:nvSpPr>
          <p:cNvPr id="4" name="Footer Placeholder 3">
            <a:extLst>
              <a:ext uri="{FF2B5EF4-FFF2-40B4-BE49-F238E27FC236}">
                <a16:creationId xmlns:a16="http://schemas.microsoft.com/office/drawing/2014/main" id="{C5626D98-8C2E-2E35-CDB0-F882383AC453}"/>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69164CBD-AA61-5103-B4CF-FFB6256E464A}"/>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14670810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95DC619-44BF-73AF-611E-A6C25F5BF57E}"/>
              </a:ext>
            </a:extLst>
          </p:cNvPr>
          <p:cNvSpPr>
            <a:spLocks noGrp="1"/>
          </p:cNvSpPr>
          <p:nvPr>
            <p:ph type="dt" sz="half" idx="10"/>
          </p:nvPr>
        </p:nvSpPr>
        <p:spPr/>
        <p:txBody>
          <a:bodyPr/>
          <a:lstStyle/>
          <a:p>
            <a:r>
              <a:rPr lang="en-US" dirty="0"/>
              <a:t>2/9/2023</a:t>
            </a:r>
          </a:p>
        </p:txBody>
      </p:sp>
      <p:sp>
        <p:nvSpPr>
          <p:cNvPr id="3" name="Footer Placeholder 2">
            <a:extLst>
              <a:ext uri="{FF2B5EF4-FFF2-40B4-BE49-F238E27FC236}">
                <a16:creationId xmlns:a16="http://schemas.microsoft.com/office/drawing/2014/main" id="{5458DB03-98AE-E002-37E1-0E136B081C31}"/>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989594F9-CB67-B850-0FB0-8BCCE2EBF36F}"/>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1783569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ED1B3-15E4-AAAD-96FA-E44B459275F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3E753B6-E677-41F3-3E9A-629438464A2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8ADC61B-394C-DAC7-5F6A-FCD5B1D3DF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A942D13-09BD-0BA3-0241-CF55A0420537}"/>
              </a:ext>
            </a:extLst>
          </p:cNvPr>
          <p:cNvSpPr>
            <a:spLocks noGrp="1"/>
          </p:cNvSpPr>
          <p:nvPr>
            <p:ph type="dt" sz="half" idx="10"/>
          </p:nvPr>
        </p:nvSpPr>
        <p:spPr/>
        <p:txBody>
          <a:bodyPr/>
          <a:lstStyle/>
          <a:p>
            <a:r>
              <a:rPr lang="en-US" dirty="0"/>
              <a:t>2/9/2023</a:t>
            </a:r>
          </a:p>
        </p:txBody>
      </p:sp>
      <p:sp>
        <p:nvSpPr>
          <p:cNvPr id="6" name="Footer Placeholder 5">
            <a:extLst>
              <a:ext uri="{FF2B5EF4-FFF2-40B4-BE49-F238E27FC236}">
                <a16:creationId xmlns:a16="http://schemas.microsoft.com/office/drawing/2014/main" id="{0DA872C7-CFB7-E474-E3E0-019AB6BE24F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AF09A7B-6F1A-D9D1-E2F2-FD2EAEA18E2E}"/>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13192656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1E264-AFB4-128D-0BC6-FCECB276346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E1CFDCD-A72C-4EAD-9167-A01AC1C6052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DE34B53C-3825-4F09-625F-271CDBD98D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30B316A-C5BB-0A55-180B-85F3F162554B}"/>
              </a:ext>
            </a:extLst>
          </p:cNvPr>
          <p:cNvSpPr>
            <a:spLocks noGrp="1"/>
          </p:cNvSpPr>
          <p:nvPr>
            <p:ph type="dt" sz="half" idx="10"/>
          </p:nvPr>
        </p:nvSpPr>
        <p:spPr/>
        <p:txBody>
          <a:bodyPr/>
          <a:lstStyle/>
          <a:p>
            <a:r>
              <a:rPr lang="en-US" dirty="0"/>
              <a:t>2/9/2023</a:t>
            </a:r>
          </a:p>
        </p:txBody>
      </p:sp>
      <p:sp>
        <p:nvSpPr>
          <p:cNvPr id="6" name="Footer Placeholder 5">
            <a:extLst>
              <a:ext uri="{FF2B5EF4-FFF2-40B4-BE49-F238E27FC236}">
                <a16:creationId xmlns:a16="http://schemas.microsoft.com/office/drawing/2014/main" id="{1030F608-5212-89EA-1201-92F0AA92191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8798B62-E7D8-0F82-2F5C-655DD01D44CD}"/>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27943327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0C32A5-E1BA-B730-8DAC-76962E8D723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6C94E3E-1B98-66CE-E445-42752556B83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8ACD205-A515-631D-354D-6BA0A2BD6608}"/>
              </a:ext>
            </a:extLst>
          </p:cNvPr>
          <p:cNvSpPr>
            <a:spLocks noGrp="1"/>
          </p:cNvSpPr>
          <p:nvPr>
            <p:ph type="dt" sz="half" idx="10"/>
          </p:nvPr>
        </p:nvSpPr>
        <p:spPr/>
        <p:txBody>
          <a:bodyPr/>
          <a:lstStyle/>
          <a:p>
            <a:r>
              <a:rPr lang="en-US" dirty="0"/>
              <a:t>2/9/2023</a:t>
            </a:r>
          </a:p>
        </p:txBody>
      </p:sp>
      <p:sp>
        <p:nvSpPr>
          <p:cNvPr id="5" name="Footer Placeholder 4">
            <a:extLst>
              <a:ext uri="{FF2B5EF4-FFF2-40B4-BE49-F238E27FC236}">
                <a16:creationId xmlns:a16="http://schemas.microsoft.com/office/drawing/2014/main" id="{7BE8F5D6-BD1D-4EDF-801C-F89CCE586E0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772B8A5-99D5-2343-DB44-0EAC4CC07FB8}"/>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21353913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61BAF24-231A-8F02-2BDB-2CD52A832F9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C4C53B0-83D8-44FA-0C3F-BCC09DDCB9E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00F5FD-4D2D-6D6E-C32C-755ED6FC850C}"/>
              </a:ext>
            </a:extLst>
          </p:cNvPr>
          <p:cNvSpPr>
            <a:spLocks noGrp="1"/>
          </p:cNvSpPr>
          <p:nvPr>
            <p:ph type="dt" sz="half" idx="10"/>
          </p:nvPr>
        </p:nvSpPr>
        <p:spPr/>
        <p:txBody>
          <a:bodyPr/>
          <a:lstStyle/>
          <a:p>
            <a:r>
              <a:rPr lang="en-US" dirty="0"/>
              <a:t>2/9/2023</a:t>
            </a:r>
          </a:p>
        </p:txBody>
      </p:sp>
      <p:sp>
        <p:nvSpPr>
          <p:cNvPr id="5" name="Footer Placeholder 4">
            <a:extLst>
              <a:ext uri="{FF2B5EF4-FFF2-40B4-BE49-F238E27FC236}">
                <a16:creationId xmlns:a16="http://schemas.microsoft.com/office/drawing/2014/main" id="{8A2755FE-BC3A-010B-4F30-403196DCB3D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5C4873F-CC60-5DE8-B801-4D9FB4F1038D}"/>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3137548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1ED7550C-D594-4A02-9700-272D711F82F5}" type="datetimeFigureOut">
              <a:rPr lang="en-US" smtClean="0"/>
              <a:t>4/19/2026</a:t>
            </a:fld>
            <a:endParaRPr lang="en-US" dirty="0"/>
          </a:p>
        </p:txBody>
      </p:sp>
      <p:sp>
        <p:nvSpPr>
          <p:cNvPr id="5" name="Slide Number Placeholder 4"/>
          <p:cNvSpPr>
            <a:spLocks noGrp="1"/>
          </p:cNvSpPr>
          <p:nvPr>
            <p:ph type="sldNum" sz="quarter" idx="12"/>
          </p:nvPr>
        </p:nvSpPr>
        <p:spPr/>
        <p:txBody>
          <a:bodyPr/>
          <a:lstStyle/>
          <a:p>
            <a:fld id="{EA92FC10-7FA6-42BC-9A9E-94AE6167F2C9}" type="slidenum">
              <a:rPr lang="en-US" smtClean="0"/>
              <a:t>‹#›</a:t>
            </a:fld>
            <a:endParaRPr lang="en-US" dirty="0"/>
          </a:p>
        </p:txBody>
      </p:sp>
      <p:sp>
        <p:nvSpPr>
          <p:cNvPr id="9" name="Content Placeholder 3">
            <a:extLst>
              <a:ext uri="{FF2B5EF4-FFF2-40B4-BE49-F238E27FC236}">
                <a16:creationId xmlns:a16="http://schemas.microsoft.com/office/drawing/2014/main" id="{701D285E-E395-41FC-A5AC-B0F64C830874}"/>
              </a:ext>
            </a:extLst>
          </p:cNvPr>
          <p:cNvSpPr>
            <a:spLocks noGrp="1"/>
          </p:cNvSpPr>
          <p:nvPr>
            <p:ph sz="half" idx="2"/>
          </p:nvPr>
        </p:nvSpPr>
        <p:spPr>
          <a:xfrm>
            <a:off x="280282" y="1969477"/>
            <a:ext cx="10884776" cy="4567847"/>
          </a:xfrm>
        </p:spPr>
        <p:txBody>
          <a:bodyPr anchor="t">
            <a:norm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3">
            <a:extLst>
              <a:ext uri="{FF2B5EF4-FFF2-40B4-BE49-F238E27FC236}">
                <a16:creationId xmlns:a16="http://schemas.microsoft.com/office/drawing/2014/main" id="{5B4F7209-2422-49F8-A8A2-19BFCF96F0C7}"/>
              </a:ext>
            </a:extLst>
          </p:cNvPr>
          <p:cNvSpPr>
            <a:spLocks noGrp="1"/>
          </p:cNvSpPr>
          <p:nvPr>
            <p:ph sz="half" idx="13" hasCustomPrompt="1"/>
          </p:nvPr>
        </p:nvSpPr>
        <p:spPr>
          <a:xfrm>
            <a:off x="280282" y="1153289"/>
            <a:ext cx="4934479" cy="473825"/>
          </a:xfrm>
        </p:spPr>
        <p:txBody>
          <a:bodyPr>
            <a:normAutofit/>
          </a:bodyPr>
          <a:lstStyle>
            <a:lvl1pPr marL="0" indent="0">
              <a:buNone/>
              <a:defRPr b="1">
                <a:solidFill>
                  <a:schemeClr val="tx1"/>
                </a:solidFill>
              </a:defRPr>
            </a:lvl1pPr>
            <a:lvl5pPr marL="1828800" indent="0">
              <a:buNone/>
              <a:defRPr/>
            </a:lvl5pPr>
          </a:lstStyle>
          <a:p>
            <a:pPr lvl="0"/>
            <a:r>
              <a:rPr lang="en-US"/>
              <a:t>Question 1.</a:t>
            </a:r>
          </a:p>
        </p:txBody>
      </p:sp>
      <p:sp>
        <p:nvSpPr>
          <p:cNvPr id="12" name="TextBox 11">
            <a:extLst>
              <a:ext uri="{FF2B5EF4-FFF2-40B4-BE49-F238E27FC236}">
                <a16:creationId xmlns:a16="http://schemas.microsoft.com/office/drawing/2014/main" id="{7DCAD475-D25C-487B-9FBF-A2C215E71A46}"/>
              </a:ext>
            </a:extLst>
          </p:cNvPr>
          <p:cNvSpPr txBox="1"/>
          <p:nvPr userDrawn="1"/>
        </p:nvSpPr>
        <p:spPr>
          <a:xfrm>
            <a:off x="188910" y="142996"/>
            <a:ext cx="8534399" cy="646331"/>
          </a:xfrm>
          <a:prstGeom prst="rect">
            <a:avLst/>
          </a:prstGeom>
          <a:noFill/>
        </p:spPr>
        <p:txBody>
          <a:bodyPr wrap="square" rtlCol="0">
            <a:spAutoFit/>
          </a:bodyPr>
          <a:lstStyle/>
          <a:p>
            <a:r>
              <a:rPr lang="en-US" b="1" dirty="0">
                <a:effectLst/>
              </a:rPr>
              <a:t>FY 2027 Budget Hearings</a:t>
            </a:r>
            <a:br>
              <a:rPr lang="en-US" b="1" dirty="0">
                <a:effectLst/>
              </a:rPr>
            </a:br>
            <a:r>
              <a:rPr lang="en-US" b="1" dirty="0">
                <a:effectLst/>
              </a:rPr>
              <a:t>Office of the City Treasurer</a:t>
            </a:r>
          </a:p>
        </p:txBody>
      </p:sp>
      <p:pic>
        <p:nvPicPr>
          <p:cNvPr id="2" name="Picture 1" descr="A picture containing calendar&#10;&#10;Description automatically generated">
            <a:extLst>
              <a:ext uri="{FF2B5EF4-FFF2-40B4-BE49-F238E27FC236}">
                <a16:creationId xmlns:a16="http://schemas.microsoft.com/office/drawing/2014/main" id="{15BD4811-66BD-C08C-2C1E-8AB8E79DCB1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10316307" y="136525"/>
            <a:ext cx="1697502" cy="1697502"/>
          </a:xfrm>
          <a:prstGeom prst="rect">
            <a:avLst/>
          </a:prstGeom>
          <a:noFill/>
        </p:spPr>
      </p:pic>
    </p:spTree>
    <p:extLst>
      <p:ext uri="{BB962C8B-B14F-4D97-AF65-F5344CB8AC3E}">
        <p14:creationId xmlns:p14="http://schemas.microsoft.com/office/powerpoint/2010/main" val="42185714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1DBA9A8-2371-D07C-0953-649EFEBA48D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F6F4A5E-E71D-E91F-350A-9B081919F55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A6B4F5-3C34-BE76-C0A7-8C53E580281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dirty="0"/>
              <a:t>2/9/2023</a:t>
            </a:r>
          </a:p>
        </p:txBody>
      </p:sp>
      <p:sp>
        <p:nvSpPr>
          <p:cNvPr id="5" name="Footer Placeholder 4">
            <a:extLst>
              <a:ext uri="{FF2B5EF4-FFF2-40B4-BE49-F238E27FC236}">
                <a16:creationId xmlns:a16="http://schemas.microsoft.com/office/drawing/2014/main" id="{383C6788-0655-379E-8B9E-55F213FD713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6AC0600C-5C9D-D459-A6FF-E58A8D5847A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EFD85F0-C7B9-4E2B-A6E2-651C8B36BE83}" type="slidenum">
              <a:rPr lang="en-US" smtClean="0"/>
              <a:t>‹#›</a:t>
            </a:fld>
            <a:endParaRPr lang="en-US" dirty="0"/>
          </a:p>
        </p:txBody>
      </p:sp>
    </p:spTree>
    <p:extLst>
      <p:ext uri="{BB962C8B-B14F-4D97-AF65-F5344CB8AC3E}">
        <p14:creationId xmlns:p14="http://schemas.microsoft.com/office/powerpoint/2010/main" val="3852829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17.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28.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DD857BB-9198-6D52-013C-2816995F659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13"/>
            <a:ext cx="12192000" cy="6858513"/>
          </a:xfrm>
          <a:prstGeom prst="rect">
            <a:avLst/>
          </a:prstGeom>
        </p:spPr>
      </p:pic>
      <p:sp>
        <p:nvSpPr>
          <p:cNvPr id="6" name="Title 1">
            <a:extLst>
              <a:ext uri="{FF2B5EF4-FFF2-40B4-BE49-F238E27FC236}">
                <a16:creationId xmlns:a16="http://schemas.microsoft.com/office/drawing/2014/main" id="{878D54B3-D87F-5CF0-D71C-0BB0DDED11CF}"/>
              </a:ext>
            </a:extLst>
          </p:cNvPr>
          <p:cNvSpPr txBox="1">
            <a:spLocks/>
          </p:cNvSpPr>
          <p:nvPr/>
        </p:nvSpPr>
        <p:spPr>
          <a:xfrm>
            <a:off x="0" y="4513554"/>
            <a:ext cx="12192000" cy="1686757"/>
          </a:xfrm>
          <a:prstGeom prst="rect">
            <a:avLst/>
          </a:prstGeom>
          <a:solidFill>
            <a:schemeClr val="accent3">
              <a:lumMod val="20000"/>
              <a:lumOff val="80000"/>
            </a:schemeClr>
          </a:solidFill>
          <a:effectLst>
            <a:outerShdw blurRad="76200" dir="18900000" sy="23000" kx="-1200000" algn="bl" rotWithShape="0">
              <a:prstClr val="black">
                <a:alpha val="2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spcBef>
                <a:spcPts val="0"/>
              </a:spcBef>
              <a:buClr>
                <a:srgbClr val="4472C4"/>
              </a:buClr>
              <a:buSzPct val="100000"/>
              <a:buFont typeface="Calibri" panose="020F0502020204030204" pitchFamily="34" charset="0"/>
              <a:buNone/>
              <a:defRPr/>
            </a:pPr>
            <a:endParaRPr lang="en-US" sz="5500" b="1" dirty="0">
              <a:solidFill>
                <a:srgbClr val="0033CC"/>
              </a:solidFill>
              <a:latin typeface="+mn-lt"/>
              <a:cs typeface="Times New Roman" panose="02020603050405020304" pitchFamily="18" charset="0"/>
            </a:endParaRPr>
          </a:p>
          <a:p>
            <a:pPr algn="ctr">
              <a:lnSpc>
                <a:spcPct val="100000"/>
              </a:lnSpc>
              <a:spcBef>
                <a:spcPts val="0"/>
              </a:spcBef>
              <a:buClr>
                <a:srgbClr val="4472C4"/>
              </a:buClr>
              <a:buSzPct val="100000"/>
              <a:buFont typeface="Calibri" panose="020F0502020204030204" pitchFamily="34" charset="0"/>
              <a:buNone/>
              <a:defRPr/>
            </a:pPr>
            <a:endParaRPr lang="en-US" sz="5500" b="1" dirty="0">
              <a:solidFill>
                <a:srgbClr val="0033CC"/>
              </a:solidFill>
              <a:latin typeface="+mn-lt"/>
              <a:cs typeface="Times New Roman" panose="02020603050405020304" pitchFamily="18" charset="0"/>
            </a:endParaRPr>
          </a:p>
          <a:p>
            <a:pPr algn="ctr">
              <a:lnSpc>
                <a:spcPct val="100000"/>
              </a:lnSpc>
              <a:spcBef>
                <a:spcPts val="0"/>
              </a:spcBef>
              <a:buClr>
                <a:srgbClr val="4472C4"/>
              </a:buClr>
              <a:buSzPct val="100000"/>
              <a:buFont typeface="Calibri" panose="020F0502020204030204" pitchFamily="34" charset="0"/>
              <a:buNone/>
              <a:defRPr/>
            </a:pPr>
            <a:endParaRPr lang="en-US" sz="5500" b="1" dirty="0">
              <a:solidFill>
                <a:srgbClr val="0033CC"/>
              </a:solidFill>
              <a:latin typeface="+mn-lt"/>
              <a:cs typeface="Times New Roman" panose="02020603050405020304" pitchFamily="18" charset="0"/>
            </a:endParaRPr>
          </a:p>
          <a:p>
            <a:pPr algn="ctr">
              <a:lnSpc>
                <a:spcPct val="100000"/>
              </a:lnSpc>
              <a:spcBef>
                <a:spcPts val="0"/>
              </a:spcBef>
              <a:buClr>
                <a:srgbClr val="4472C4"/>
              </a:buClr>
              <a:buSzPct val="100000"/>
              <a:buFont typeface="Calibri" panose="020F0502020204030204" pitchFamily="34" charset="0"/>
              <a:buNone/>
              <a:defRPr/>
            </a:pPr>
            <a:r>
              <a:rPr lang="en-US" sz="5000" b="1" dirty="0">
                <a:latin typeface="+mn-lt"/>
                <a:cs typeface="Times New Roman" panose="02020603050405020304" pitchFamily="18" charset="0"/>
              </a:rPr>
              <a:t>           FY 2027 Budget Hearing</a:t>
            </a:r>
          </a:p>
          <a:p>
            <a:pPr algn="ctr">
              <a:lnSpc>
                <a:spcPct val="100000"/>
              </a:lnSpc>
              <a:spcBef>
                <a:spcPts val="0"/>
              </a:spcBef>
              <a:buClr>
                <a:srgbClr val="4472C4"/>
              </a:buClr>
              <a:buSzPct val="100000"/>
              <a:defRPr/>
            </a:pPr>
            <a:r>
              <a:rPr lang="en-US" b="1" dirty="0">
                <a:solidFill>
                  <a:srgbClr val="0033CC"/>
                </a:solidFill>
                <a:latin typeface="+mn-lt"/>
                <a:cs typeface="Times New Roman" panose="02020603050405020304" pitchFamily="18" charset="0"/>
              </a:rPr>
              <a:t>             </a:t>
            </a:r>
            <a:r>
              <a:rPr lang="en-US" b="1" dirty="0">
                <a:solidFill>
                  <a:srgbClr val="00642D"/>
                </a:solidFill>
                <a:latin typeface="+mn-lt"/>
                <a:cs typeface="Times New Roman" panose="02020603050405020304" pitchFamily="18" charset="0"/>
              </a:rPr>
              <a:t>OFFICE OF THE CITY TREASURER</a:t>
            </a:r>
          </a:p>
          <a:p>
            <a:pPr algn="ctr">
              <a:lnSpc>
                <a:spcPct val="100000"/>
              </a:lnSpc>
              <a:spcBef>
                <a:spcPts val="0"/>
              </a:spcBef>
              <a:buClr>
                <a:srgbClr val="4472C4"/>
              </a:buClr>
              <a:buSzPct val="100000"/>
              <a:buFont typeface="Calibri" panose="020F0502020204030204" pitchFamily="34" charset="0"/>
              <a:buNone/>
              <a:defRPr/>
            </a:pPr>
            <a:endParaRPr lang="en-US" sz="1000" b="1" dirty="0">
              <a:latin typeface="+mn-lt"/>
              <a:cs typeface="Times New Roman" panose="02020603050405020304" pitchFamily="18" charset="0"/>
            </a:endParaRPr>
          </a:p>
        </p:txBody>
      </p:sp>
      <p:pic>
        <p:nvPicPr>
          <p:cNvPr id="8" name="Picture 7" descr="A picture containing calendar&#10;&#10;Description automatically generated">
            <a:extLst>
              <a:ext uri="{FF2B5EF4-FFF2-40B4-BE49-F238E27FC236}">
                <a16:creationId xmlns:a16="http://schemas.microsoft.com/office/drawing/2014/main" id="{5ABB8688-599B-BF5A-B3E9-1E445F54AC2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543117" y="4018599"/>
            <a:ext cx="2618913" cy="2618913"/>
          </a:xfrm>
          <a:prstGeom prst="rect">
            <a:avLst/>
          </a:prstGeom>
          <a:noFill/>
        </p:spPr>
      </p:pic>
    </p:spTree>
    <p:extLst>
      <p:ext uri="{BB962C8B-B14F-4D97-AF65-F5344CB8AC3E}">
        <p14:creationId xmlns:p14="http://schemas.microsoft.com/office/powerpoint/2010/main" val="18847567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188911" y="1188720"/>
            <a:ext cx="9928212" cy="473825"/>
          </a:xfrm>
        </p:spPr>
        <p:txBody>
          <a:bodyPr vert="horz" lIns="0" tIns="45720" rIns="0" bIns="45720" rtlCol="0" anchor="t">
            <a:normAutofit/>
          </a:bodyPr>
          <a:lstStyle/>
          <a:p>
            <a:r>
              <a:rPr lang="en-US" sz="2600" u="sng" dirty="0">
                <a:solidFill>
                  <a:schemeClr val="tx1">
                    <a:lumMod val="95000"/>
                  </a:schemeClr>
                </a:solidFill>
              </a:rPr>
              <a:t>Total All Funds (General &amp; Pension Funds) – FY 2027 Budget</a:t>
            </a:r>
          </a:p>
        </p:txBody>
      </p:sp>
      <p:graphicFrame>
        <p:nvGraphicFramePr>
          <p:cNvPr id="6" name="Table 4">
            <a:extLst>
              <a:ext uri="{FF2B5EF4-FFF2-40B4-BE49-F238E27FC236}">
                <a16:creationId xmlns:a16="http://schemas.microsoft.com/office/drawing/2014/main" id="{7B4BFDBD-F26C-43D0-AF02-FF4B606C0C7B}"/>
              </a:ext>
            </a:extLst>
          </p:cNvPr>
          <p:cNvGraphicFramePr>
            <a:graphicFrameLocks noGrp="1"/>
          </p:cNvGraphicFramePr>
          <p:nvPr>
            <p:ph sz="half" idx="2"/>
          </p:nvPr>
        </p:nvGraphicFramePr>
        <p:xfrm>
          <a:off x="605633" y="1923542"/>
          <a:ext cx="10980733" cy="3160622"/>
        </p:xfrm>
        <a:graphic>
          <a:graphicData uri="http://schemas.openxmlformats.org/drawingml/2006/table">
            <a:tbl>
              <a:tblPr firstRow="1" bandRow="1">
                <a:tableStyleId>{93296810-A885-4BE3-A3E7-6D5BEEA58F35}</a:tableStyleId>
              </a:tblPr>
              <a:tblGrid>
                <a:gridCol w="3681621">
                  <a:extLst>
                    <a:ext uri="{9D8B030D-6E8A-4147-A177-3AD203B41FA5}">
                      <a16:colId xmlns:a16="http://schemas.microsoft.com/office/drawing/2014/main" val="2551090829"/>
                    </a:ext>
                  </a:extLst>
                </a:gridCol>
                <a:gridCol w="1239171">
                  <a:extLst>
                    <a:ext uri="{9D8B030D-6E8A-4147-A177-3AD203B41FA5}">
                      <a16:colId xmlns:a16="http://schemas.microsoft.com/office/drawing/2014/main" val="958917588"/>
                    </a:ext>
                  </a:extLst>
                </a:gridCol>
                <a:gridCol w="1255059">
                  <a:extLst>
                    <a:ext uri="{9D8B030D-6E8A-4147-A177-3AD203B41FA5}">
                      <a16:colId xmlns:a16="http://schemas.microsoft.com/office/drawing/2014/main" val="4162923738"/>
                    </a:ext>
                  </a:extLst>
                </a:gridCol>
                <a:gridCol w="1191511">
                  <a:extLst>
                    <a:ext uri="{9D8B030D-6E8A-4147-A177-3AD203B41FA5}">
                      <a16:colId xmlns:a16="http://schemas.microsoft.com/office/drawing/2014/main" val="1242384018"/>
                    </a:ext>
                  </a:extLst>
                </a:gridCol>
                <a:gridCol w="1183568">
                  <a:extLst>
                    <a:ext uri="{9D8B030D-6E8A-4147-A177-3AD203B41FA5}">
                      <a16:colId xmlns:a16="http://schemas.microsoft.com/office/drawing/2014/main" val="2874584347"/>
                    </a:ext>
                  </a:extLst>
                </a:gridCol>
                <a:gridCol w="1159738">
                  <a:extLst>
                    <a:ext uri="{9D8B030D-6E8A-4147-A177-3AD203B41FA5}">
                      <a16:colId xmlns:a16="http://schemas.microsoft.com/office/drawing/2014/main" val="3619692300"/>
                    </a:ext>
                  </a:extLst>
                </a:gridCol>
                <a:gridCol w="1270065">
                  <a:extLst>
                    <a:ext uri="{9D8B030D-6E8A-4147-A177-3AD203B41FA5}">
                      <a16:colId xmlns:a16="http://schemas.microsoft.com/office/drawing/2014/main" val="596270393"/>
                    </a:ext>
                  </a:extLst>
                </a:gridCol>
              </a:tblGrid>
              <a:tr h="689878">
                <a:tc>
                  <a:txBody>
                    <a:bodyPr/>
                    <a:lstStyle/>
                    <a:p>
                      <a:pPr algn="l"/>
                      <a:r>
                        <a:rPr lang="en-US" sz="1600" dirty="0"/>
                        <a:t>Treasurer’s Office</a:t>
                      </a:r>
                    </a:p>
                    <a:p>
                      <a:pPr algn="l"/>
                      <a:r>
                        <a:rPr lang="en-US" sz="1600" dirty="0"/>
                        <a:t>Total All Funds</a:t>
                      </a:r>
                      <a:endParaRPr lang="en-US" sz="1600" dirty="0">
                        <a:latin typeface="+mn-lt"/>
                      </a:endParaRPr>
                    </a:p>
                  </a:txBody>
                  <a:tcPr anchor="ctr"/>
                </a:tc>
                <a:tc>
                  <a:txBody>
                    <a:bodyPr/>
                    <a:lstStyle/>
                    <a:p>
                      <a:pPr marL="0" algn="ctr" defTabSz="457200" rtl="0" eaLnBrk="1" fontAlgn="b" latinLnBrk="0" hangingPunct="1"/>
                      <a:r>
                        <a:rPr lang="en-US" sz="1600" b="1" kern="1200" dirty="0">
                          <a:solidFill>
                            <a:schemeClr val="lt1"/>
                          </a:solidFill>
                        </a:rPr>
                        <a:t>FY 2024 Actuals</a:t>
                      </a:r>
                      <a:endParaRPr lang="en-US" sz="1600" b="1" kern="1200" dirty="0">
                        <a:solidFill>
                          <a:schemeClr val="lt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dirty="0">
                          <a:solidFill>
                            <a:schemeClr val="lt1"/>
                          </a:solidFill>
                        </a:rPr>
                        <a:t>FY 2025 Actuals</a:t>
                      </a:r>
                      <a:endParaRPr lang="en-US" sz="1600" b="1" kern="1200" dirty="0">
                        <a:solidFill>
                          <a:schemeClr val="lt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dirty="0">
                          <a:solidFill>
                            <a:schemeClr val="lt1"/>
                          </a:solidFill>
                        </a:rPr>
                        <a:t>FY 2026 Budget</a:t>
                      </a:r>
                      <a:endParaRPr lang="en-US" sz="1600" b="1" kern="1200" dirty="0">
                        <a:solidFill>
                          <a:schemeClr val="lt1"/>
                        </a:solidFill>
                        <a:latin typeface="+mn-lt"/>
                        <a:ea typeface="+mn-ea"/>
                        <a:cs typeface="+mn-cs"/>
                      </a:endParaRPr>
                    </a:p>
                  </a:txBody>
                  <a:tcPr marL="9525" marR="9525" marT="9525"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b="1" kern="1200" dirty="0">
                          <a:solidFill>
                            <a:schemeClr val="lt1"/>
                          </a:solidFill>
                        </a:rPr>
                        <a:t>Proposed Budget</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b="1" kern="1200" dirty="0">
                          <a:solidFill>
                            <a:schemeClr val="lt1"/>
                          </a:solidFill>
                        </a:rPr>
                        <a:t>FY 2027</a:t>
                      </a:r>
                      <a:endParaRPr lang="en-US" sz="1600" b="1" kern="1200" dirty="0">
                        <a:solidFill>
                          <a:schemeClr val="lt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dirty="0">
                          <a:solidFill>
                            <a:schemeClr val="lt1"/>
                          </a:solidFill>
                        </a:rPr>
                        <a:t>$ Change FY’27-26</a:t>
                      </a:r>
                      <a:endParaRPr lang="en-US" sz="1600" b="1" kern="1200" dirty="0">
                        <a:solidFill>
                          <a:schemeClr val="lt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dirty="0">
                          <a:solidFill>
                            <a:schemeClr val="lt1"/>
                          </a:solidFill>
                        </a:rPr>
                        <a:t>% Change</a:t>
                      </a:r>
                    </a:p>
                    <a:p>
                      <a:pPr marL="0" algn="ctr" defTabSz="457200" rtl="0" eaLnBrk="1" fontAlgn="b" latinLnBrk="0" hangingPunct="1"/>
                      <a:r>
                        <a:rPr lang="en-US" sz="1600" b="1" kern="1200" dirty="0">
                          <a:solidFill>
                            <a:schemeClr val="lt1"/>
                          </a:solidFill>
                        </a:rPr>
                        <a:t> FY’27-26</a:t>
                      </a:r>
                      <a:endParaRPr lang="en-US" sz="1600" b="1" kern="1200" dirty="0">
                        <a:solidFill>
                          <a:schemeClr val="lt1"/>
                        </a:solidFill>
                        <a:latin typeface="+mn-lt"/>
                        <a:ea typeface="+mn-ea"/>
                        <a:cs typeface="+mn-cs"/>
                      </a:endParaRPr>
                    </a:p>
                  </a:txBody>
                  <a:tcPr marL="9525" marR="9525" marT="9525" marB="0" anchor="ctr"/>
                </a:tc>
                <a:extLst>
                  <a:ext uri="{0D108BD9-81ED-4DB2-BD59-A6C34878D82A}">
                    <a16:rowId xmlns:a16="http://schemas.microsoft.com/office/drawing/2014/main" val="1667850942"/>
                  </a:ext>
                </a:extLst>
              </a:tr>
              <a:tr h="422562">
                <a:tc>
                  <a:txBody>
                    <a:bodyPr/>
                    <a:lstStyle/>
                    <a:p>
                      <a:r>
                        <a:rPr lang="en-US" sz="1600" dirty="0"/>
                        <a:t>Personal Services</a:t>
                      </a:r>
                      <a:endParaRPr lang="en-US" sz="1600" dirty="0">
                        <a:latin typeface="+mn-lt"/>
                      </a:endParaRPr>
                    </a:p>
                  </a:txBody>
                  <a:tcPr anchor="ctr"/>
                </a:tc>
                <a:tc>
                  <a:txBody>
                    <a:bodyPr/>
                    <a:lstStyle/>
                    <a:p>
                      <a:pPr algn="ctr" fontAlgn="b"/>
                      <a:r>
                        <a:rPr lang="en-US" sz="1600" b="0" u="none" strike="noStrike" dirty="0">
                          <a:solidFill>
                            <a:srgbClr val="000000"/>
                          </a:solidFill>
                          <a:effectLst/>
                        </a:rPr>
                        <a:t>$733,743</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u="none" strike="noStrike" dirty="0">
                          <a:solidFill>
                            <a:srgbClr val="000000"/>
                          </a:solidFill>
                          <a:effectLst/>
                        </a:rPr>
                        <a:t>$1,038,578</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u="none" strike="noStrike" dirty="0">
                          <a:solidFill>
                            <a:srgbClr val="000000"/>
                          </a:solidFill>
                          <a:effectLst/>
                        </a:rPr>
                        <a:t>$970,359</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u="none" strike="noStrike" dirty="0">
                          <a:solidFill>
                            <a:srgbClr val="000000"/>
                          </a:solidFill>
                          <a:effectLst/>
                        </a:rPr>
                        <a:t>$1,155,917</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u="none" strike="noStrike" dirty="0">
                          <a:solidFill>
                            <a:srgbClr val="000000"/>
                          </a:solidFill>
                          <a:effectLst/>
                        </a:rPr>
                        <a:t>$185,558</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i="0" u="none" strike="noStrike" dirty="0">
                          <a:solidFill>
                            <a:srgbClr val="000000"/>
                          </a:solidFill>
                          <a:effectLst/>
                          <a:latin typeface="+mn-lt"/>
                        </a:rPr>
                        <a:t>19.1%</a:t>
                      </a:r>
                    </a:p>
                  </a:txBody>
                  <a:tcPr marL="9525" marR="9525" marT="9525" marB="0" anchor="ctr"/>
                </a:tc>
                <a:extLst>
                  <a:ext uri="{0D108BD9-81ED-4DB2-BD59-A6C34878D82A}">
                    <a16:rowId xmlns:a16="http://schemas.microsoft.com/office/drawing/2014/main" val="52553187"/>
                  </a:ext>
                </a:extLst>
              </a:tr>
              <a:tr h="399403">
                <a:tc>
                  <a:txBody>
                    <a:bodyPr/>
                    <a:lstStyle/>
                    <a:p>
                      <a:r>
                        <a:rPr lang="en-US" sz="1600" dirty="0"/>
                        <a:t>Materials, Supplies, and Equipment</a:t>
                      </a:r>
                      <a:endParaRPr lang="en-US" sz="1600" dirty="0">
                        <a:latin typeface="+mn-lt"/>
                      </a:endParaRPr>
                    </a:p>
                  </a:txBody>
                  <a:tcPr anchor="ctr"/>
                </a:tc>
                <a:tc>
                  <a:txBody>
                    <a:bodyPr/>
                    <a:lstStyle/>
                    <a:p>
                      <a:pPr algn="ctr" fontAlgn="b"/>
                      <a:r>
                        <a:rPr lang="en-US" sz="1600" b="0" u="none" strike="noStrike" dirty="0">
                          <a:solidFill>
                            <a:srgbClr val="000000"/>
                          </a:solidFill>
                          <a:effectLst/>
                        </a:rPr>
                        <a:t>794,812 </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u="none" strike="noStrike" dirty="0">
                          <a:solidFill>
                            <a:srgbClr val="000000"/>
                          </a:solidFill>
                          <a:effectLst/>
                        </a:rPr>
                        <a:t>730,888 </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u="none" strike="noStrike" dirty="0">
                          <a:solidFill>
                            <a:srgbClr val="000000"/>
                          </a:solidFill>
                          <a:effectLst/>
                        </a:rPr>
                        <a:t>1,096,921 </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u="none" strike="noStrike" dirty="0">
                          <a:solidFill>
                            <a:srgbClr val="000000"/>
                          </a:solidFill>
                          <a:effectLst/>
                        </a:rPr>
                        <a:t>1,318,650 </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u="none" strike="noStrike" dirty="0">
                          <a:solidFill>
                            <a:srgbClr val="000000"/>
                          </a:solidFill>
                          <a:effectLst/>
                        </a:rPr>
                        <a:t>221,729</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u="none" strike="noStrike" dirty="0">
                          <a:solidFill>
                            <a:srgbClr val="000000"/>
                          </a:solidFill>
                          <a:effectLst/>
                        </a:rPr>
                        <a:t>20.2%</a:t>
                      </a:r>
                      <a:endParaRPr lang="en-US" sz="1600" b="0" i="0" u="none" strike="noStrike" dirty="0">
                        <a:solidFill>
                          <a:srgbClr val="000000"/>
                        </a:solidFill>
                        <a:effectLst/>
                        <a:latin typeface="+mn-lt"/>
                      </a:endParaRPr>
                    </a:p>
                  </a:txBody>
                  <a:tcPr marL="9525" marR="9525" marT="9525" marB="0" anchor="ctr"/>
                </a:tc>
                <a:extLst>
                  <a:ext uri="{0D108BD9-81ED-4DB2-BD59-A6C34878D82A}">
                    <a16:rowId xmlns:a16="http://schemas.microsoft.com/office/drawing/2014/main" val="1107242354"/>
                  </a:ext>
                </a:extLst>
              </a:tr>
              <a:tr h="399403">
                <a:tc>
                  <a:txBody>
                    <a:bodyPr/>
                    <a:lstStyle/>
                    <a:p>
                      <a:r>
                        <a:rPr lang="en-US" sz="1600" dirty="0"/>
                        <a:t>Internal Services</a:t>
                      </a:r>
                      <a:endParaRPr lang="en-US" sz="1600" dirty="0">
                        <a:latin typeface="+mn-lt"/>
                      </a:endParaRPr>
                    </a:p>
                  </a:txBody>
                  <a:tcPr anchor="ctr"/>
                </a:tc>
                <a:tc>
                  <a:txBody>
                    <a:bodyPr/>
                    <a:lstStyle/>
                    <a:p>
                      <a:pPr algn="ctr" fontAlgn="b"/>
                      <a:r>
                        <a:rPr lang="en-US" sz="1600" b="0" u="none" strike="noStrike" dirty="0">
                          <a:solidFill>
                            <a:srgbClr val="000000"/>
                          </a:solidFill>
                          <a:effectLst/>
                        </a:rPr>
                        <a:t>19,934</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u="none" strike="noStrike" dirty="0">
                          <a:solidFill>
                            <a:srgbClr val="000000"/>
                          </a:solidFill>
                          <a:effectLst/>
                        </a:rPr>
                        <a:t>23,518</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u="none" strike="noStrike" dirty="0">
                          <a:solidFill>
                            <a:srgbClr val="000000"/>
                          </a:solidFill>
                          <a:effectLst/>
                        </a:rPr>
                        <a:t>22,984</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u="none" strike="noStrike" dirty="0">
                          <a:solidFill>
                            <a:srgbClr val="000000"/>
                          </a:solidFill>
                          <a:effectLst/>
                        </a:rPr>
                        <a:t>23,918</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u="none" strike="noStrike" dirty="0">
                          <a:solidFill>
                            <a:srgbClr val="000000"/>
                          </a:solidFill>
                          <a:effectLst/>
                        </a:rPr>
                        <a:t>934</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u="none" strike="noStrike" dirty="0">
                          <a:solidFill>
                            <a:srgbClr val="000000"/>
                          </a:solidFill>
                          <a:effectLst/>
                        </a:rPr>
                        <a:t>4.1%</a:t>
                      </a:r>
                      <a:endParaRPr lang="en-US" sz="1600" b="0" i="0" u="none" strike="noStrike" dirty="0">
                        <a:solidFill>
                          <a:srgbClr val="000000"/>
                        </a:solidFill>
                        <a:effectLst/>
                        <a:latin typeface="+mn-lt"/>
                      </a:endParaRPr>
                    </a:p>
                  </a:txBody>
                  <a:tcPr marL="9525" marR="9525" marT="9525" marB="0" anchor="ctr"/>
                </a:tc>
                <a:extLst>
                  <a:ext uri="{0D108BD9-81ED-4DB2-BD59-A6C34878D82A}">
                    <a16:rowId xmlns:a16="http://schemas.microsoft.com/office/drawing/2014/main" val="455438367"/>
                  </a:ext>
                </a:extLst>
              </a:tr>
              <a:tr h="399403">
                <a:tc>
                  <a:txBody>
                    <a:bodyPr/>
                    <a:lstStyle/>
                    <a:p>
                      <a:r>
                        <a:rPr lang="en-US" sz="1600" b="0" dirty="0"/>
                        <a:t>Other / Special Purpose</a:t>
                      </a:r>
                      <a:endParaRPr lang="en-US" sz="1600" b="0" dirty="0">
                        <a:latin typeface="+mn-lt"/>
                      </a:endParaRPr>
                    </a:p>
                  </a:txBody>
                  <a:tcPr anchor="ctr"/>
                </a:tc>
                <a:tc>
                  <a:txBody>
                    <a:bodyPr/>
                    <a:lstStyle/>
                    <a:p>
                      <a:pPr algn="ctr" fontAlgn="b"/>
                      <a:r>
                        <a:rPr lang="en-US" sz="1600" b="0" i="0" u="none" strike="noStrike" dirty="0">
                          <a:solidFill>
                            <a:srgbClr val="000000"/>
                          </a:solidFill>
                          <a:effectLst/>
                          <a:latin typeface="+mn-lt"/>
                        </a:rPr>
                        <a:t>4,750,000</a:t>
                      </a:r>
                    </a:p>
                  </a:txBody>
                  <a:tcPr marL="9525" marR="9525" marT="9525" marB="0" anchor="ctr"/>
                </a:tc>
                <a:tc>
                  <a:txBody>
                    <a:bodyPr/>
                    <a:lstStyle/>
                    <a:p>
                      <a:pPr algn="ctr" fontAlgn="b"/>
                      <a:r>
                        <a:rPr lang="en-US" sz="1600" b="0" u="none" strike="noStrike" dirty="0">
                          <a:solidFill>
                            <a:srgbClr val="000000"/>
                          </a:solidFill>
                          <a:effectLst/>
                        </a:rPr>
                        <a:t>5,000,000</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u="none" strike="noStrike" dirty="0">
                          <a:solidFill>
                            <a:srgbClr val="000000"/>
                          </a:solidFill>
                          <a:effectLst/>
                        </a:rPr>
                        <a:t>5,250,000 </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u="none" strike="noStrike" dirty="0">
                          <a:solidFill>
                            <a:srgbClr val="000000"/>
                          </a:solidFill>
                          <a:effectLst/>
                        </a:rPr>
                        <a:t>5,500,000 </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u="none" strike="noStrike" dirty="0">
                          <a:solidFill>
                            <a:srgbClr val="000000"/>
                          </a:solidFill>
                          <a:effectLst/>
                        </a:rPr>
                        <a:t>250,000 </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u="none" strike="noStrike" dirty="0">
                          <a:solidFill>
                            <a:srgbClr val="000000"/>
                          </a:solidFill>
                          <a:effectLst/>
                        </a:rPr>
                        <a:t>4.8%</a:t>
                      </a:r>
                      <a:endParaRPr lang="en-US" sz="1600" b="0" i="0" u="none" strike="noStrike" dirty="0">
                        <a:solidFill>
                          <a:srgbClr val="000000"/>
                        </a:solidFill>
                        <a:effectLst/>
                        <a:latin typeface="+mn-lt"/>
                      </a:endParaRPr>
                    </a:p>
                  </a:txBody>
                  <a:tcPr marL="9525" marR="9525" marT="9525" marB="0" anchor="ctr"/>
                </a:tc>
                <a:extLst>
                  <a:ext uri="{0D108BD9-81ED-4DB2-BD59-A6C34878D82A}">
                    <a16:rowId xmlns:a16="http://schemas.microsoft.com/office/drawing/2014/main" val="2808366597"/>
                  </a:ext>
                </a:extLst>
              </a:tr>
              <a:tr h="399403">
                <a:tc>
                  <a:txBody>
                    <a:bodyPr/>
                    <a:lstStyle/>
                    <a:p>
                      <a:r>
                        <a:rPr lang="en-US" sz="1600" b="1" dirty="0"/>
                        <a:t>Total</a:t>
                      </a:r>
                      <a:endParaRPr lang="en-US" sz="1600" b="1" dirty="0">
                        <a:latin typeface="+mn-lt"/>
                      </a:endParaRPr>
                    </a:p>
                  </a:txBody>
                  <a:tcPr anchor="ctr"/>
                </a:tc>
                <a:tc>
                  <a:txBody>
                    <a:bodyPr/>
                    <a:lstStyle/>
                    <a:p>
                      <a:pPr algn="ctr" fontAlgn="b"/>
                      <a:r>
                        <a:rPr lang="en-US" sz="1600" b="1" u="none" strike="noStrike" dirty="0">
                          <a:solidFill>
                            <a:srgbClr val="000000"/>
                          </a:solidFill>
                          <a:effectLst/>
                        </a:rPr>
                        <a:t>$6,298,489</a:t>
                      </a:r>
                      <a:endParaRPr lang="en-US" sz="1600" b="1" i="0" u="none" strike="noStrike" dirty="0">
                        <a:solidFill>
                          <a:srgbClr val="000000"/>
                        </a:solidFill>
                        <a:effectLst/>
                        <a:latin typeface="+mn-lt"/>
                      </a:endParaRPr>
                    </a:p>
                  </a:txBody>
                  <a:tcPr marL="9525" marR="9525" marT="9525" marB="0" anchor="ctr"/>
                </a:tc>
                <a:tc>
                  <a:txBody>
                    <a:bodyPr/>
                    <a:lstStyle/>
                    <a:p>
                      <a:pPr algn="ctr" fontAlgn="b"/>
                      <a:r>
                        <a:rPr lang="en-US" sz="1600" b="1" u="none" strike="noStrike" dirty="0">
                          <a:solidFill>
                            <a:srgbClr val="000000"/>
                          </a:solidFill>
                          <a:effectLst/>
                        </a:rPr>
                        <a:t>$6,792,984</a:t>
                      </a:r>
                      <a:endParaRPr lang="en-US" sz="1600" b="1" i="0" u="none" strike="noStrike" dirty="0">
                        <a:solidFill>
                          <a:srgbClr val="000000"/>
                        </a:solidFill>
                        <a:effectLst/>
                        <a:latin typeface="+mn-lt"/>
                      </a:endParaRPr>
                    </a:p>
                  </a:txBody>
                  <a:tcPr marL="9525" marR="9525" marT="9525" marB="0" anchor="ctr"/>
                </a:tc>
                <a:tc>
                  <a:txBody>
                    <a:bodyPr/>
                    <a:lstStyle/>
                    <a:p>
                      <a:pPr algn="ctr" fontAlgn="b"/>
                      <a:r>
                        <a:rPr lang="en-US" sz="1600" b="1" u="none" strike="noStrike" dirty="0">
                          <a:solidFill>
                            <a:srgbClr val="000000"/>
                          </a:solidFill>
                          <a:effectLst/>
                        </a:rPr>
                        <a:t>$7,340,264 </a:t>
                      </a:r>
                      <a:endParaRPr lang="en-US" sz="1600" b="1" i="0" u="none" strike="noStrike" dirty="0">
                        <a:solidFill>
                          <a:srgbClr val="000000"/>
                        </a:solidFill>
                        <a:effectLst/>
                        <a:latin typeface="+mn-lt"/>
                      </a:endParaRPr>
                    </a:p>
                  </a:txBody>
                  <a:tcPr marL="9525" marR="9525" marT="9525" marB="0" anchor="ctr"/>
                </a:tc>
                <a:tc>
                  <a:txBody>
                    <a:bodyPr/>
                    <a:lstStyle/>
                    <a:p>
                      <a:pPr algn="ctr" fontAlgn="b"/>
                      <a:r>
                        <a:rPr lang="en-US" sz="1600" b="1" u="none" strike="noStrike" dirty="0">
                          <a:solidFill>
                            <a:srgbClr val="000000"/>
                          </a:solidFill>
                          <a:effectLst/>
                        </a:rPr>
                        <a:t>$7,998,485 </a:t>
                      </a:r>
                      <a:endParaRPr lang="en-US" sz="1600" b="1" i="0" u="none" strike="noStrike" dirty="0">
                        <a:solidFill>
                          <a:srgbClr val="000000"/>
                        </a:solidFill>
                        <a:effectLst/>
                        <a:latin typeface="+mn-lt"/>
                      </a:endParaRPr>
                    </a:p>
                  </a:txBody>
                  <a:tcPr marL="9525" marR="9525" marT="9525" marB="0" anchor="ctr"/>
                </a:tc>
                <a:tc>
                  <a:txBody>
                    <a:bodyPr/>
                    <a:lstStyle/>
                    <a:p>
                      <a:pPr algn="ctr" fontAlgn="b"/>
                      <a:r>
                        <a:rPr lang="en-US" sz="1600" b="1" u="none" strike="noStrike" dirty="0">
                          <a:solidFill>
                            <a:srgbClr val="000000"/>
                          </a:solidFill>
                          <a:effectLst/>
                        </a:rPr>
                        <a:t>$658,221 </a:t>
                      </a:r>
                      <a:endParaRPr lang="en-US" sz="1600" b="1" i="0" u="none" strike="noStrike" dirty="0">
                        <a:solidFill>
                          <a:srgbClr val="000000"/>
                        </a:solidFill>
                        <a:effectLst/>
                        <a:latin typeface="+mn-lt"/>
                      </a:endParaRPr>
                    </a:p>
                  </a:txBody>
                  <a:tcPr marL="9525" marR="9525" marT="9525" marB="0" anchor="ctr"/>
                </a:tc>
                <a:tc>
                  <a:txBody>
                    <a:bodyPr/>
                    <a:lstStyle/>
                    <a:p>
                      <a:pPr algn="ctr" fontAlgn="b"/>
                      <a:r>
                        <a:rPr lang="en-US" sz="1600" b="1" u="none" strike="noStrike" dirty="0">
                          <a:solidFill>
                            <a:srgbClr val="000000"/>
                          </a:solidFill>
                          <a:effectLst/>
                        </a:rPr>
                        <a:t>9.0%</a:t>
                      </a:r>
                      <a:endParaRPr lang="en-US" sz="1600" b="1" i="0" u="none" strike="noStrike" dirty="0">
                        <a:solidFill>
                          <a:srgbClr val="000000"/>
                        </a:solidFill>
                        <a:effectLst/>
                        <a:latin typeface="+mn-lt"/>
                      </a:endParaRPr>
                    </a:p>
                  </a:txBody>
                  <a:tcPr marL="9525" marR="9525" marT="9525" marB="0" anchor="ctr"/>
                </a:tc>
                <a:extLst>
                  <a:ext uri="{0D108BD9-81ED-4DB2-BD59-A6C34878D82A}">
                    <a16:rowId xmlns:a16="http://schemas.microsoft.com/office/drawing/2014/main" val="3157006471"/>
                  </a:ext>
                </a:extLst>
              </a:tr>
              <a:tr h="399403">
                <a:tc>
                  <a:txBody>
                    <a:bodyPr/>
                    <a:lstStyle/>
                    <a:p>
                      <a:r>
                        <a:rPr lang="en-US" sz="1600" b="1" dirty="0"/>
                        <a:t>Staffing Level (All Funds FTEs)</a:t>
                      </a:r>
                      <a:endParaRPr lang="en-US" sz="1600" b="1" dirty="0">
                        <a:latin typeface="+mn-lt"/>
                      </a:endParaRPr>
                    </a:p>
                  </a:txBody>
                  <a:tcPr anchor="ctr"/>
                </a:tc>
                <a:tc>
                  <a:txBody>
                    <a:bodyPr/>
                    <a:lstStyle/>
                    <a:p>
                      <a:pPr algn="ctr" fontAlgn="b"/>
                      <a:r>
                        <a:rPr lang="en-US" sz="1600" b="1" u="none" strike="noStrike" dirty="0">
                          <a:solidFill>
                            <a:srgbClr val="000000"/>
                          </a:solidFill>
                          <a:effectLst/>
                        </a:rPr>
                        <a:t>7.00 </a:t>
                      </a:r>
                      <a:endParaRPr lang="en-US" sz="1600" b="1" i="0" u="none" strike="noStrike" dirty="0">
                        <a:solidFill>
                          <a:srgbClr val="000000"/>
                        </a:solidFill>
                        <a:effectLst/>
                        <a:latin typeface="+mn-lt"/>
                      </a:endParaRPr>
                    </a:p>
                  </a:txBody>
                  <a:tcPr marL="9525" marR="9525" marT="9525" marB="0" anchor="ctr"/>
                </a:tc>
                <a:tc>
                  <a:txBody>
                    <a:bodyPr/>
                    <a:lstStyle/>
                    <a:p>
                      <a:pPr algn="ctr" fontAlgn="b"/>
                      <a:r>
                        <a:rPr lang="en-US" sz="1600" b="1" u="none" strike="noStrike" dirty="0">
                          <a:solidFill>
                            <a:srgbClr val="000000"/>
                          </a:solidFill>
                          <a:effectLst/>
                        </a:rPr>
                        <a:t>7.00 </a:t>
                      </a:r>
                      <a:endParaRPr lang="en-US" sz="1600" b="1" i="0" u="none" strike="noStrike" dirty="0">
                        <a:solidFill>
                          <a:srgbClr val="000000"/>
                        </a:solidFill>
                        <a:effectLst/>
                        <a:latin typeface="+mn-lt"/>
                      </a:endParaRPr>
                    </a:p>
                  </a:txBody>
                  <a:tcPr marL="9525" marR="9525" marT="9525" marB="0" anchor="ctr"/>
                </a:tc>
                <a:tc>
                  <a:txBody>
                    <a:bodyPr/>
                    <a:lstStyle/>
                    <a:p>
                      <a:pPr algn="ctr" fontAlgn="b"/>
                      <a:r>
                        <a:rPr lang="en-US" sz="1600" b="1" u="none" strike="noStrike" dirty="0">
                          <a:solidFill>
                            <a:srgbClr val="000000"/>
                          </a:solidFill>
                          <a:effectLst/>
                        </a:rPr>
                        <a:t>7.00 </a:t>
                      </a:r>
                      <a:endParaRPr lang="en-US" sz="1600" b="1" i="0" u="none" strike="noStrike" dirty="0">
                        <a:solidFill>
                          <a:srgbClr val="000000"/>
                        </a:solidFill>
                        <a:effectLst/>
                        <a:latin typeface="+mn-lt"/>
                      </a:endParaRPr>
                    </a:p>
                  </a:txBody>
                  <a:tcPr marL="9525" marR="9525" marT="9525" marB="0" anchor="ctr"/>
                </a:tc>
                <a:tc>
                  <a:txBody>
                    <a:bodyPr/>
                    <a:lstStyle/>
                    <a:p>
                      <a:pPr algn="ctr" fontAlgn="b"/>
                      <a:r>
                        <a:rPr lang="en-US" sz="1600" b="1" u="none" strike="noStrike" dirty="0">
                          <a:solidFill>
                            <a:srgbClr val="000000"/>
                          </a:solidFill>
                          <a:effectLst/>
                        </a:rPr>
                        <a:t>8.00 </a:t>
                      </a:r>
                      <a:endParaRPr lang="en-US" sz="1600" b="1" i="0" u="none" strike="noStrike" dirty="0">
                        <a:solidFill>
                          <a:srgbClr val="000000"/>
                        </a:solidFill>
                        <a:effectLst/>
                        <a:latin typeface="+mn-lt"/>
                      </a:endParaRPr>
                    </a:p>
                  </a:txBody>
                  <a:tcPr marL="9525" marR="9525" marT="9525" marB="0" anchor="ctr"/>
                </a:tc>
                <a:tc>
                  <a:txBody>
                    <a:bodyPr/>
                    <a:lstStyle/>
                    <a:p>
                      <a:pPr algn="ctr" fontAlgn="b"/>
                      <a:r>
                        <a:rPr lang="en-US" sz="1600" b="1" u="none" strike="noStrike" dirty="0">
                          <a:solidFill>
                            <a:srgbClr val="000000"/>
                          </a:solidFill>
                          <a:effectLst/>
                        </a:rPr>
                        <a:t>1.00 </a:t>
                      </a:r>
                      <a:endParaRPr lang="en-US" sz="1600" b="1" i="0" u="none" strike="noStrike" dirty="0">
                        <a:solidFill>
                          <a:srgbClr val="000000"/>
                        </a:solidFill>
                        <a:effectLst/>
                        <a:latin typeface="+mn-lt"/>
                      </a:endParaRPr>
                    </a:p>
                  </a:txBody>
                  <a:tcPr marL="9525" marR="9525" marT="9525" marB="0" anchor="ctr"/>
                </a:tc>
                <a:tc>
                  <a:txBody>
                    <a:bodyPr/>
                    <a:lstStyle/>
                    <a:p>
                      <a:pPr algn="ctr" fontAlgn="b"/>
                      <a:r>
                        <a:rPr lang="en-US" sz="1600" b="1" u="none" strike="noStrike" dirty="0">
                          <a:solidFill>
                            <a:srgbClr val="000000"/>
                          </a:solidFill>
                          <a:effectLst/>
                        </a:rPr>
                        <a:t>14.3%</a:t>
                      </a:r>
                      <a:endParaRPr lang="en-US" sz="1600" b="1" i="0" u="none" strike="noStrike" dirty="0">
                        <a:solidFill>
                          <a:srgbClr val="000000"/>
                        </a:solidFill>
                        <a:effectLst/>
                        <a:latin typeface="+mn-lt"/>
                      </a:endParaRPr>
                    </a:p>
                  </a:txBody>
                  <a:tcPr marL="9525" marR="9525" marT="9525" marB="0" anchor="ctr"/>
                </a:tc>
                <a:extLst>
                  <a:ext uri="{0D108BD9-81ED-4DB2-BD59-A6C34878D82A}">
                    <a16:rowId xmlns:a16="http://schemas.microsoft.com/office/drawing/2014/main" val="652313719"/>
                  </a:ext>
                </a:extLst>
              </a:tr>
            </a:tbl>
          </a:graphicData>
        </a:graphic>
      </p:graphicFrame>
    </p:spTree>
    <p:extLst>
      <p:ext uri="{BB962C8B-B14F-4D97-AF65-F5344CB8AC3E}">
        <p14:creationId xmlns:p14="http://schemas.microsoft.com/office/powerpoint/2010/main" val="41040984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188911" y="1188720"/>
            <a:ext cx="9928212" cy="473825"/>
          </a:xfrm>
        </p:spPr>
        <p:txBody>
          <a:bodyPr vert="horz" lIns="0" tIns="45720" rIns="0" bIns="45720" rtlCol="0" anchor="t">
            <a:normAutofit/>
          </a:bodyPr>
          <a:lstStyle/>
          <a:p>
            <a:r>
              <a:rPr lang="en-US" sz="2600" u="sng" dirty="0">
                <a:solidFill>
                  <a:schemeClr val="tx1">
                    <a:lumMod val="95000"/>
                  </a:schemeClr>
                </a:solidFill>
              </a:rPr>
              <a:t>General Fund – FY 2027 Budget</a:t>
            </a:r>
          </a:p>
        </p:txBody>
      </p:sp>
      <p:graphicFrame>
        <p:nvGraphicFramePr>
          <p:cNvPr id="6" name="Table 4">
            <a:extLst>
              <a:ext uri="{FF2B5EF4-FFF2-40B4-BE49-F238E27FC236}">
                <a16:creationId xmlns:a16="http://schemas.microsoft.com/office/drawing/2014/main" id="{7B4BFDBD-F26C-43D0-AF02-FF4B606C0C7B}"/>
              </a:ext>
            </a:extLst>
          </p:cNvPr>
          <p:cNvGraphicFramePr>
            <a:graphicFrameLocks noGrp="1"/>
          </p:cNvGraphicFramePr>
          <p:nvPr>
            <p:ph sz="half" idx="2"/>
          </p:nvPr>
        </p:nvGraphicFramePr>
        <p:xfrm>
          <a:off x="605633" y="1923542"/>
          <a:ext cx="10980733" cy="2738060"/>
        </p:xfrm>
        <a:graphic>
          <a:graphicData uri="http://schemas.openxmlformats.org/drawingml/2006/table">
            <a:tbl>
              <a:tblPr firstRow="1" bandRow="1">
                <a:tableStyleId>{93296810-A885-4BE3-A3E7-6D5BEEA58F35}</a:tableStyleId>
              </a:tblPr>
              <a:tblGrid>
                <a:gridCol w="3681621">
                  <a:extLst>
                    <a:ext uri="{9D8B030D-6E8A-4147-A177-3AD203B41FA5}">
                      <a16:colId xmlns:a16="http://schemas.microsoft.com/office/drawing/2014/main" val="2551090829"/>
                    </a:ext>
                  </a:extLst>
                </a:gridCol>
                <a:gridCol w="1239171">
                  <a:extLst>
                    <a:ext uri="{9D8B030D-6E8A-4147-A177-3AD203B41FA5}">
                      <a16:colId xmlns:a16="http://schemas.microsoft.com/office/drawing/2014/main" val="958917588"/>
                    </a:ext>
                  </a:extLst>
                </a:gridCol>
                <a:gridCol w="1255059">
                  <a:extLst>
                    <a:ext uri="{9D8B030D-6E8A-4147-A177-3AD203B41FA5}">
                      <a16:colId xmlns:a16="http://schemas.microsoft.com/office/drawing/2014/main" val="4162923738"/>
                    </a:ext>
                  </a:extLst>
                </a:gridCol>
                <a:gridCol w="1191511">
                  <a:extLst>
                    <a:ext uri="{9D8B030D-6E8A-4147-A177-3AD203B41FA5}">
                      <a16:colId xmlns:a16="http://schemas.microsoft.com/office/drawing/2014/main" val="1242384018"/>
                    </a:ext>
                  </a:extLst>
                </a:gridCol>
                <a:gridCol w="1183568">
                  <a:extLst>
                    <a:ext uri="{9D8B030D-6E8A-4147-A177-3AD203B41FA5}">
                      <a16:colId xmlns:a16="http://schemas.microsoft.com/office/drawing/2014/main" val="2874584347"/>
                    </a:ext>
                  </a:extLst>
                </a:gridCol>
                <a:gridCol w="1159738">
                  <a:extLst>
                    <a:ext uri="{9D8B030D-6E8A-4147-A177-3AD203B41FA5}">
                      <a16:colId xmlns:a16="http://schemas.microsoft.com/office/drawing/2014/main" val="3619692300"/>
                    </a:ext>
                  </a:extLst>
                </a:gridCol>
                <a:gridCol w="1270065">
                  <a:extLst>
                    <a:ext uri="{9D8B030D-6E8A-4147-A177-3AD203B41FA5}">
                      <a16:colId xmlns:a16="http://schemas.microsoft.com/office/drawing/2014/main" val="596270393"/>
                    </a:ext>
                  </a:extLst>
                </a:gridCol>
              </a:tblGrid>
              <a:tr h="689878">
                <a:tc>
                  <a:txBody>
                    <a:bodyPr/>
                    <a:lstStyle/>
                    <a:p>
                      <a:pPr algn="l"/>
                      <a:r>
                        <a:rPr lang="en-US" sz="1600" dirty="0"/>
                        <a:t>Treasurer’s Office</a:t>
                      </a:r>
                    </a:p>
                    <a:p>
                      <a:pPr algn="l"/>
                      <a:r>
                        <a:rPr lang="en-US" sz="1600" dirty="0"/>
                        <a:t>General Funds</a:t>
                      </a:r>
                      <a:endParaRPr lang="en-US" sz="1600" dirty="0">
                        <a:latin typeface="+mn-lt"/>
                      </a:endParaRPr>
                    </a:p>
                  </a:txBody>
                  <a:tcPr anchor="ctr"/>
                </a:tc>
                <a:tc>
                  <a:txBody>
                    <a:bodyPr/>
                    <a:lstStyle/>
                    <a:p>
                      <a:pPr marL="0" algn="ctr" defTabSz="457200" rtl="0" eaLnBrk="1" fontAlgn="b" latinLnBrk="0" hangingPunct="1"/>
                      <a:r>
                        <a:rPr lang="en-US" sz="1600" b="1" kern="1200" dirty="0">
                          <a:solidFill>
                            <a:schemeClr val="lt1"/>
                          </a:solidFill>
                        </a:rPr>
                        <a:t>FY 2024 Actuals</a:t>
                      </a:r>
                      <a:endParaRPr lang="en-US" sz="1600" b="1" kern="1200" dirty="0">
                        <a:solidFill>
                          <a:schemeClr val="lt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dirty="0">
                          <a:solidFill>
                            <a:schemeClr val="lt1"/>
                          </a:solidFill>
                        </a:rPr>
                        <a:t>FY 2025 Actuals</a:t>
                      </a:r>
                      <a:endParaRPr lang="en-US" sz="1600" b="1" kern="1200" dirty="0">
                        <a:solidFill>
                          <a:schemeClr val="lt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dirty="0">
                          <a:solidFill>
                            <a:schemeClr val="lt1"/>
                          </a:solidFill>
                        </a:rPr>
                        <a:t>FY 2026 Budget</a:t>
                      </a:r>
                      <a:endParaRPr lang="en-US" sz="1600" b="1" kern="1200" dirty="0">
                        <a:solidFill>
                          <a:schemeClr val="lt1"/>
                        </a:solidFill>
                        <a:latin typeface="+mn-lt"/>
                        <a:ea typeface="+mn-ea"/>
                        <a:cs typeface="+mn-cs"/>
                      </a:endParaRPr>
                    </a:p>
                  </a:txBody>
                  <a:tcPr marL="9525" marR="9525" marT="9525"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b="1" kern="1200" dirty="0">
                          <a:solidFill>
                            <a:schemeClr val="lt1"/>
                          </a:solidFill>
                        </a:rPr>
                        <a:t>Proposed Budget</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b="1" kern="1200" dirty="0">
                          <a:solidFill>
                            <a:schemeClr val="lt1"/>
                          </a:solidFill>
                        </a:rPr>
                        <a:t>FY 2027</a:t>
                      </a:r>
                      <a:endParaRPr lang="en-US" sz="1600" b="1" kern="1200" dirty="0">
                        <a:solidFill>
                          <a:schemeClr val="lt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dirty="0">
                          <a:solidFill>
                            <a:schemeClr val="lt1"/>
                          </a:solidFill>
                        </a:rPr>
                        <a:t>$ Change FY’27-26</a:t>
                      </a:r>
                      <a:endParaRPr lang="en-US" sz="1600" b="1" kern="1200" dirty="0">
                        <a:solidFill>
                          <a:schemeClr val="lt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dirty="0">
                          <a:solidFill>
                            <a:schemeClr val="lt1"/>
                          </a:solidFill>
                        </a:rPr>
                        <a:t>% Change</a:t>
                      </a:r>
                    </a:p>
                    <a:p>
                      <a:pPr marL="0" algn="ctr" defTabSz="457200" rtl="0" eaLnBrk="1" fontAlgn="b" latinLnBrk="0" hangingPunct="1"/>
                      <a:r>
                        <a:rPr lang="en-US" sz="1600" b="1" kern="1200" dirty="0">
                          <a:solidFill>
                            <a:schemeClr val="lt1"/>
                          </a:solidFill>
                        </a:rPr>
                        <a:t> FY’27-26</a:t>
                      </a:r>
                      <a:endParaRPr lang="en-US" sz="1600" b="1" kern="1200" dirty="0">
                        <a:solidFill>
                          <a:schemeClr val="lt1"/>
                        </a:solidFill>
                        <a:latin typeface="+mn-lt"/>
                        <a:ea typeface="+mn-ea"/>
                        <a:cs typeface="+mn-cs"/>
                      </a:endParaRPr>
                    </a:p>
                  </a:txBody>
                  <a:tcPr marL="9525" marR="9525" marT="9525" marB="0" anchor="ctr"/>
                </a:tc>
                <a:extLst>
                  <a:ext uri="{0D108BD9-81ED-4DB2-BD59-A6C34878D82A}">
                    <a16:rowId xmlns:a16="http://schemas.microsoft.com/office/drawing/2014/main" val="1667850942"/>
                  </a:ext>
                </a:extLst>
              </a:tr>
              <a:tr h="399403">
                <a:tc>
                  <a:txBody>
                    <a:bodyPr/>
                    <a:lstStyle/>
                    <a:p>
                      <a:r>
                        <a:rPr lang="en-US" sz="1600" dirty="0"/>
                        <a:t>Personal Services</a:t>
                      </a:r>
                      <a:endParaRPr lang="en-US" sz="1600" dirty="0">
                        <a:latin typeface="+mn-lt"/>
                      </a:endParaRPr>
                    </a:p>
                  </a:txBody>
                  <a:tcPr anchor="ctr"/>
                </a:tc>
                <a:tc>
                  <a:txBody>
                    <a:bodyPr/>
                    <a:lstStyle/>
                    <a:p>
                      <a:pPr algn="ctr" fontAlgn="b"/>
                      <a:r>
                        <a:rPr lang="en-US" sz="1600" b="0" u="none" strike="noStrike" dirty="0">
                          <a:solidFill>
                            <a:srgbClr val="000000"/>
                          </a:solidFill>
                          <a:effectLst/>
                        </a:rPr>
                        <a:t>$366,396</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u="none" strike="noStrike" dirty="0">
                          <a:solidFill>
                            <a:srgbClr val="000000"/>
                          </a:solidFill>
                          <a:effectLst/>
                        </a:rPr>
                        <a:t>$418,073</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u="none" strike="noStrike" dirty="0">
                          <a:solidFill>
                            <a:srgbClr val="000000"/>
                          </a:solidFill>
                          <a:effectLst/>
                        </a:rPr>
                        <a:t>$406,496 </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u="none" strike="noStrike" dirty="0">
                          <a:solidFill>
                            <a:srgbClr val="000000"/>
                          </a:solidFill>
                          <a:effectLst/>
                        </a:rPr>
                        <a:t>$506,352 </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u="none" strike="noStrike" dirty="0">
                          <a:solidFill>
                            <a:srgbClr val="000000"/>
                          </a:solidFill>
                          <a:effectLst/>
                        </a:rPr>
                        <a:t>$99,856</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u="none" strike="noStrike" dirty="0">
                          <a:solidFill>
                            <a:srgbClr val="000000"/>
                          </a:solidFill>
                          <a:effectLst/>
                        </a:rPr>
                        <a:t>24.6%</a:t>
                      </a:r>
                      <a:endParaRPr lang="en-US" sz="1600" b="0" i="0" u="none" strike="noStrike" dirty="0">
                        <a:solidFill>
                          <a:srgbClr val="000000"/>
                        </a:solidFill>
                        <a:effectLst/>
                        <a:latin typeface="+mn-lt"/>
                      </a:endParaRPr>
                    </a:p>
                  </a:txBody>
                  <a:tcPr marL="9525" marR="9525" marT="9525" marB="0" anchor="ctr"/>
                </a:tc>
                <a:extLst>
                  <a:ext uri="{0D108BD9-81ED-4DB2-BD59-A6C34878D82A}">
                    <a16:rowId xmlns:a16="http://schemas.microsoft.com/office/drawing/2014/main" val="52553187"/>
                  </a:ext>
                </a:extLst>
              </a:tr>
              <a:tr h="399403">
                <a:tc>
                  <a:txBody>
                    <a:bodyPr/>
                    <a:lstStyle/>
                    <a:p>
                      <a:r>
                        <a:rPr lang="en-US" sz="1600" dirty="0"/>
                        <a:t>Materials, Supplies, and Equipment</a:t>
                      </a:r>
                      <a:endParaRPr lang="en-US" sz="1600" dirty="0">
                        <a:latin typeface="+mn-lt"/>
                      </a:endParaRPr>
                    </a:p>
                  </a:txBody>
                  <a:tcPr anchor="ctr"/>
                </a:tc>
                <a:tc>
                  <a:txBody>
                    <a:bodyPr/>
                    <a:lstStyle/>
                    <a:p>
                      <a:pPr algn="ctr" fontAlgn="b"/>
                      <a:r>
                        <a:rPr lang="en-US" sz="1600" b="0" u="none" strike="noStrike" dirty="0">
                          <a:solidFill>
                            <a:srgbClr val="000000"/>
                          </a:solidFill>
                          <a:effectLst/>
                        </a:rPr>
                        <a:t>50,072 </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u="none" strike="noStrike" dirty="0">
                          <a:solidFill>
                            <a:srgbClr val="000000"/>
                          </a:solidFill>
                          <a:effectLst/>
                        </a:rPr>
                        <a:t>68,115</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u="none" strike="noStrike" dirty="0">
                          <a:solidFill>
                            <a:srgbClr val="000000"/>
                          </a:solidFill>
                          <a:effectLst/>
                        </a:rPr>
                        <a:t>95,700</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u="none" strike="noStrike" dirty="0">
                          <a:solidFill>
                            <a:srgbClr val="000000"/>
                          </a:solidFill>
                          <a:effectLst/>
                        </a:rPr>
                        <a:t>284,200</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u="none" strike="noStrike" dirty="0">
                          <a:solidFill>
                            <a:srgbClr val="000000"/>
                          </a:solidFill>
                          <a:effectLst/>
                        </a:rPr>
                        <a:t>188,500</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u="none" strike="noStrike" dirty="0">
                          <a:solidFill>
                            <a:srgbClr val="000000"/>
                          </a:solidFill>
                          <a:effectLst/>
                        </a:rPr>
                        <a:t>197.0%</a:t>
                      </a:r>
                      <a:endParaRPr lang="en-US" sz="1600" b="0" i="0" u="none" strike="noStrike" dirty="0">
                        <a:solidFill>
                          <a:srgbClr val="000000"/>
                        </a:solidFill>
                        <a:effectLst/>
                        <a:latin typeface="+mn-lt"/>
                      </a:endParaRPr>
                    </a:p>
                  </a:txBody>
                  <a:tcPr marL="9525" marR="9525" marT="9525" marB="0" anchor="ctr"/>
                </a:tc>
                <a:extLst>
                  <a:ext uri="{0D108BD9-81ED-4DB2-BD59-A6C34878D82A}">
                    <a16:rowId xmlns:a16="http://schemas.microsoft.com/office/drawing/2014/main" val="1107242354"/>
                  </a:ext>
                </a:extLst>
              </a:tr>
              <a:tr h="399403">
                <a:tc>
                  <a:txBody>
                    <a:bodyPr/>
                    <a:lstStyle/>
                    <a:p>
                      <a:r>
                        <a:rPr lang="en-US" sz="1600" dirty="0"/>
                        <a:t>Internal Services</a:t>
                      </a:r>
                      <a:endParaRPr lang="en-US" sz="1600" dirty="0">
                        <a:latin typeface="+mn-lt"/>
                      </a:endParaRPr>
                    </a:p>
                  </a:txBody>
                  <a:tcPr anchor="ctr"/>
                </a:tc>
                <a:tc>
                  <a:txBody>
                    <a:bodyPr/>
                    <a:lstStyle/>
                    <a:p>
                      <a:pPr algn="ctr" fontAlgn="b"/>
                      <a:r>
                        <a:rPr lang="en-US" sz="1600" b="0" u="none" strike="noStrike" dirty="0">
                          <a:solidFill>
                            <a:srgbClr val="000000"/>
                          </a:solidFill>
                          <a:effectLst/>
                        </a:rPr>
                        <a:t>18,568</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u="none" strike="noStrike" dirty="0">
                          <a:solidFill>
                            <a:srgbClr val="000000"/>
                          </a:solidFill>
                          <a:effectLst/>
                        </a:rPr>
                        <a:t>22,079</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u="none" strike="noStrike" dirty="0">
                          <a:solidFill>
                            <a:srgbClr val="000000"/>
                          </a:solidFill>
                          <a:effectLst/>
                        </a:rPr>
                        <a:t>21,492</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u="none" strike="noStrike" dirty="0">
                          <a:solidFill>
                            <a:srgbClr val="000000"/>
                          </a:solidFill>
                          <a:effectLst/>
                        </a:rPr>
                        <a:t>22,366</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u="none" strike="noStrike" dirty="0">
                          <a:solidFill>
                            <a:srgbClr val="000000"/>
                          </a:solidFill>
                          <a:effectLst/>
                        </a:rPr>
                        <a:t>874</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u="none" strike="noStrike" dirty="0">
                          <a:solidFill>
                            <a:srgbClr val="000000"/>
                          </a:solidFill>
                          <a:effectLst/>
                        </a:rPr>
                        <a:t>4.1%</a:t>
                      </a:r>
                      <a:endParaRPr lang="en-US" sz="1600" b="0" i="0" u="none" strike="noStrike" dirty="0">
                        <a:solidFill>
                          <a:srgbClr val="000000"/>
                        </a:solidFill>
                        <a:effectLst/>
                        <a:latin typeface="+mn-lt"/>
                      </a:endParaRPr>
                    </a:p>
                  </a:txBody>
                  <a:tcPr marL="9525" marR="9525" marT="9525" marB="0" anchor="ctr"/>
                </a:tc>
                <a:extLst>
                  <a:ext uri="{0D108BD9-81ED-4DB2-BD59-A6C34878D82A}">
                    <a16:rowId xmlns:a16="http://schemas.microsoft.com/office/drawing/2014/main" val="455438367"/>
                  </a:ext>
                </a:extLst>
              </a:tr>
              <a:tr h="399403">
                <a:tc>
                  <a:txBody>
                    <a:bodyPr/>
                    <a:lstStyle/>
                    <a:p>
                      <a:r>
                        <a:rPr lang="en-US" sz="1600" b="1" dirty="0"/>
                        <a:t>Total</a:t>
                      </a:r>
                      <a:endParaRPr lang="en-US" sz="1600" b="1" dirty="0">
                        <a:latin typeface="+mn-lt"/>
                      </a:endParaRPr>
                    </a:p>
                  </a:txBody>
                  <a:tcPr anchor="ctr"/>
                </a:tc>
                <a:tc>
                  <a:txBody>
                    <a:bodyPr/>
                    <a:lstStyle/>
                    <a:p>
                      <a:pPr algn="ctr" fontAlgn="b"/>
                      <a:r>
                        <a:rPr lang="en-US" sz="1600" b="1" u="none" strike="noStrike" dirty="0">
                          <a:solidFill>
                            <a:srgbClr val="000000"/>
                          </a:solidFill>
                          <a:effectLst/>
                        </a:rPr>
                        <a:t>$435,036 </a:t>
                      </a:r>
                      <a:endParaRPr lang="en-US" sz="1600" b="1" i="0" u="none" strike="noStrike" dirty="0">
                        <a:solidFill>
                          <a:srgbClr val="000000"/>
                        </a:solidFill>
                        <a:effectLst/>
                        <a:latin typeface="+mn-lt"/>
                      </a:endParaRPr>
                    </a:p>
                  </a:txBody>
                  <a:tcPr marL="9525" marR="9525" marT="9525" marB="0" anchor="ctr"/>
                </a:tc>
                <a:tc>
                  <a:txBody>
                    <a:bodyPr/>
                    <a:lstStyle/>
                    <a:p>
                      <a:pPr algn="ctr" fontAlgn="b"/>
                      <a:r>
                        <a:rPr lang="en-US" sz="1600" b="1" u="none" strike="noStrike" dirty="0">
                          <a:solidFill>
                            <a:srgbClr val="000000"/>
                          </a:solidFill>
                          <a:effectLst/>
                        </a:rPr>
                        <a:t>$508,267 </a:t>
                      </a:r>
                      <a:endParaRPr lang="en-US" sz="1600" b="1" i="0" u="none" strike="noStrike" dirty="0">
                        <a:solidFill>
                          <a:srgbClr val="000000"/>
                        </a:solidFill>
                        <a:effectLst/>
                        <a:latin typeface="+mn-lt"/>
                      </a:endParaRPr>
                    </a:p>
                  </a:txBody>
                  <a:tcPr marL="9525" marR="9525" marT="9525" marB="0" anchor="ctr"/>
                </a:tc>
                <a:tc>
                  <a:txBody>
                    <a:bodyPr/>
                    <a:lstStyle/>
                    <a:p>
                      <a:pPr algn="ctr" fontAlgn="b"/>
                      <a:r>
                        <a:rPr lang="en-US" sz="1600" b="1" u="none" strike="noStrike" dirty="0">
                          <a:solidFill>
                            <a:srgbClr val="000000"/>
                          </a:solidFill>
                          <a:effectLst/>
                        </a:rPr>
                        <a:t>$523,688 </a:t>
                      </a:r>
                      <a:endParaRPr lang="en-US" sz="1600" b="1" i="0" u="none" strike="noStrike" dirty="0">
                        <a:solidFill>
                          <a:srgbClr val="000000"/>
                        </a:solidFill>
                        <a:effectLst/>
                        <a:latin typeface="+mn-lt"/>
                      </a:endParaRPr>
                    </a:p>
                  </a:txBody>
                  <a:tcPr marL="9525" marR="9525" marT="9525" marB="0" anchor="ctr"/>
                </a:tc>
                <a:tc>
                  <a:txBody>
                    <a:bodyPr/>
                    <a:lstStyle/>
                    <a:p>
                      <a:pPr algn="ctr" fontAlgn="b"/>
                      <a:r>
                        <a:rPr lang="en-US" sz="1600" b="1" u="none" strike="noStrike" dirty="0">
                          <a:solidFill>
                            <a:srgbClr val="000000"/>
                          </a:solidFill>
                          <a:effectLst/>
                        </a:rPr>
                        <a:t>$812,918 </a:t>
                      </a:r>
                      <a:endParaRPr lang="en-US" sz="1600" b="1" i="0" u="none" strike="noStrike" dirty="0">
                        <a:solidFill>
                          <a:srgbClr val="000000"/>
                        </a:solidFill>
                        <a:effectLst/>
                        <a:latin typeface="+mn-lt"/>
                      </a:endParaRPr>
                    </a:p>
                  </a:txBody>
                  <a:tcPr marL="9525" marR="9525" marT="9525" marB="0" anchor="ctr"/>
                </a:tc>
                <a:tc>
                  <a:txBody>
                    <a:bodyPr/>
                    <a:lstStyle/>
                    <a:p>
                      <a:pPr algn="ctr" fontAlgn="b"/>
                      <a:r>
                        <a:rPr lang="en-US" sz="1600" b="1" u="none" strike="noStrike" dirty="0">
                          <a:solidFill>
                            <a:srgbClr val="000000"/>
                          </a:solidFill>
                          <a:effectLst/>
                        </a:rPr>
                        <a:t>$289,230 </a:t>
                      </a:r>
                      <a:endParaRPr lang="en-US" sz="1600" b="1" i="0" u="none" strike="noStrike" dirty="0">
                        <a:solidFill>
                          <a:srgbClr val="000000"/>
                        </a:solidFill>
                        <a:effectLst/>
                        <a:latin typeface="+mn-lt"/>
                      </a:endParaRPr>
                    </a:p>
                  </a:txBody>
                  <a:tcPr marL="9525" marR="9525" marT="9525" marB="0" anchor="ctr"/>
                </a:tc>
                <a:tc>
                  <a:txBody>
                    <a:bodyPr/>
                    <a:lstStyle/>
                    <a:p>
                      <a:pPr algn="ctr" fontAlgn="b"/>
                      <a:r>
                        <a:rPr lang="en-US" sz="1600" b="1" u="none" strike="noStrike" dirty="0">
                          <a:solidFill>
                            <a:srgbClr val="000000"/>
                          </a:solidFill>
                          <a:effectLst/>
                        </a:rPr>
                        <a:t>55.2%</a:t>
                      </a:r>
                      <a:endParaRPr lang="en-US" sz="1600" b="1" i="0" u="none" strike="noStrike" dirty="0">
                        <a:solidFill>
                          <a:srgbClr val="000000"/>
                        </a:solidFill>
                        <a:effectLst/>
                        <a:latin typeface="+mn-lt"/>
                      </a:endParaRPr>
                    </a:p>
                  </a:txBody>
                  <a:tcPr marL="9525" marR="9525" marT="9525" marB="0" anchor="ctr"/>
                </a:tc>
                <a:extLst>
                  <a:ext uri="{0D108BD9-81ED-4DB2-BD59-A6C34878D82A}">
                    <a16:rowId xmlns:a16="http://schemas.microsoft.com/office/drawing/2014/main" val="3157006471"/>
                  </a:ext>
                </a:extLst>
              </a:tr>
              <a:tr h="399403">
                <a:tc>
                  <a:txBody>
                    <a:bodyPr/>
                    <a:lstStyle/>
                    <a:p>
                      <a:r>
                        <a:rPr lang="en-US" sz="1600" b="1" dirty="0"/>
                        <a:t>Staffing Level (All Funds FTEs)</a:t>
                      </a:r>
                      <a:endParaRPr lang="en-US" sz="1600" b="1" dirty="0">
                        <a:latin typeface="+mn-lt"/>
                      </a:endParaRPr>
                    </a:p>
                  </a:txBody>
                  <a:tcPr anchor="ctr"/>
                </a:tc>
                <a:tc>
                  <a:txBody>
                    <a:bodyPr/>
                    <a:lstStyle/>
                    <a:p>
                      <a:pPr algn="ctr" fontAlgn="b"/>
                      <a:r>
                        <a:rPr lang="en-US" sz="1600" b="1" u="none" strike="noStrike" dirty="0">
                          <a:solidFill>
                            <a:srgbClr val="000000"/>
                          </a:solidFill>
                          <a:effectLst/>
                        </a:rPr>
                        <a:t>3.00 </a:t>
                      </a:r>
                      <a:endParaRPr lang="en-US" sz="1600" b="1" i="0" u="none" strike="noStrike" dirty="0">
                        <a:solidFill>
                          <a:srgbClr val="000000"/>
                        </a:solidFill>
                        <a:effectLst/>
                        <a:latin typeface="+mn-lt"/>
                      </a:endParaRPr>
                    </a:p>
                  </a:txBody>
                  <a:tcPr marL="9525" marR="9525" marT="9525" marB="0" anchor="ctr"/>
                </a:tc>
                <a:tc>
                  <a:txBody>
                    <a:bodyPr/>
                    <a:lstStyle/>
                    <a:p>
                      <a:pPr algn="ctr" fontAlgn="b"/>
                      <a:r>
                        <a:rPr lang="en-US" sz="1600" b="1" u="none" strike="noStrike" dirty="0">
                          <a:solidFill>
                            <a:srgbClr val="000000"/>
                          </a:solidFill>
                          <a:effectLst/>
                        </a:rPr>
                        <a:t>3.00 </a:t>
                      </a:r>
                      <a:endParaRPr lang="en-US" sz="1600" b="1" i="0" u="none" strike="noStrike" dirty="0">
                        <a:solidFill>
                          <a:srgbClr val="000000"/>
                        </a:solidFill>
                        <a:effectLst/>
                        <a:latin typeface="+mn-lt"/>
                      </a:endParaRPr>
                    </a:p>
                  </a:txBody>
                  <a:tcPr marL="9525" marR="9525" marT="9525" marB="0" anchor="ctr"/>
                </a:tc>
                <a:tc>
                  <a:txBody>
                    <a:bodyPr/>
                    <a:lstStyle/>
                    <a:p>
                      <a:pPr algn="ctr" fontAlgn="b"/>
                      <a:r>
                        <a:rPr lang="en-US" sz="1600" b="1" u="none" strike="noStrike" dirty="0">
                          <a:solidFill>
                            <a:srgbClr val="000000"/>
                          </a:solidFill>
                          <a:effectLst/>
                        </a:rPr>
                        <a:t>3.00 </a:t>
                      </a:r>
                      <a:endParaRPr lang="en-US" sz="1600" b="1" i="0" u="none" strike="noStrike" dirty="0">
                        <a:solidFill>
                          <a:srgbClr val="000000"/>
                        </a:solidFill>
                        <a:effectLst/>
                        <a:latin typeface="+mn-lt"/>
                      </a:endParaRPr>
                    </a:p>
                  </a:txBody>
                  <a:tcPr marL="9525" marR="9525" marT="9525" marB="0" anchor="ctr"/>
                </a:tc>
                <a:tc>
                  <a:txBody>
                    <a:bodyPr/>
                    <a:lstStyle/>
                    <a:p>
                      <a:pPr algn="ctr" fontAlgn="b"/>
                      <a:r>
                        <a:rPr lang="en-US" sz="1600" b="1" u="none" strike="noStrike" dirty="0">
                          <a:solidFill>
                            <a:srgbClr val="000000"/>
                          </a:solidFill>
                          <a:effectLst/>
                        </a:rPr>
                        <a:t>3.50 </a:t>
                      </a:r>
                      <a:endParaRPr lang="en-US" sz="1600" b="1" i="0" u="none" strike="noStrike" dirty="0">
                        <a:solidFill>
                          <a:srgbClr val="000000"/>
                        </a:solidFill>
                        <a:effectLst/>
                        <a:latin typeface="+mn-lt"/>
                      </a:endParaRPr>
                    </a:p>
                  </a:txBody>
                  <a:tcPr marL="9525" marR="9525" marT="9525" marB="0" anchor="ctr"/>
                </a:tc>
                <a:tc>
                  <a:txBody>
                    <a:bodyPr/>
                    <a:lstStyle/>
                    <a:p>
                      <a:pPr algn="ctr" fontAlgn="b"/>
                      <a:r>
                        <a:rPr lang="en-US" sz="1600" b="1" u="none" strike="noStrike" dirty="0">
                          <a:solidFill>
                            <a:srgbClr val="000000"/>
                          </a:solidFill>
                          <a:effectLst/>
                        </a:rPr>
                        <a:t>0.50 </a:t>
                      </a:r>
                      <a:endParaRPr lang="en-US" sz="1600" b="1" i="0" u="none" strike="noStrike" dirty="0">
                        <a:solidFill>
                          <a:srgbClr val="000000"/>
                        </a:solidFill>
                        <a:effectLst/>
                        <a:latin typeface="+mn-lt"/>
                      </a:endParaRPr>
                    </a:p>
                  </a:txBody>
                  <a:tcPr marL="9525" marR="9525" marT="9525" marB="0" anchor="ctr"/>
                </a:tc>
                <a:tc>
                  <a:txBody>
                    <a:bodyPr/>
                    <a:lstStyle/>
                    <a:p>
                      <a:pPr algn="ctr" fontAlgn="b"/>
                      <a:r>
                        <a:rPr lang="en-US" sz="1600" b="1" u="none" strike="noStrike" dirty="0">
                          <a:solidFill>
                            <a:srgbClr val="000000"/>
                          </a:solidFill>
                          <a:effectLst/>
                        </a:rPr>
                        <a:t>16.7%</a:t>
                      </a:r>
                      <a:endParaRPr lang="en-US" sz="1600" b="1" i="0" u="none" strike="noStrike" dirty="0">
                        <a:solidFill>
                          <a:srgbClr val="000000"/>
                        </a:solidFill>
                        <a:effectLst/>
                        <a:latin typeface="+mn-lt"/>
                      </a:endParaRPr>
                    </a:p>
                  </a:txBody>
                  <a:tcPr marL="9525" marR="9525" marT="9525" marB="0" anchor="ctr"/>
                </a:tc>
                <a:extLst>
                  <a:ext uri="{0D108BD9-81ED-4DB2-BD59-A6C34878D82A}">
                    <a16:rowId xmlns:a16="http://schemas.microsoft.com/office/drawing/2014/main" val="652313719"/>
                  </a:ext>
                </a:extLst>
              </a:tr>
            </a:tbl>
          </a:graphicData>
        </a:graphic>
      </p:graphicFrame>
    </p:spTree>
    <p:extLst>
      <p:ext uri="{BB962C8B-B14F-4D97-AF65-F5344CB8AC3E}">
        <p14:creationId xmlns:p14="http://schemas.microsoft.com/office/powerpoint/2010/main" val="6290924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37F1F8-686B-CDFE-67FA-8E5DADC24E9B}"/>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CC2BDA4-7194-AEF6-50E1-AB69A21FE9B4}"/>
              </a:ext>
            </a:extLst>
          </p:cNvPr>
          <p:cNvSpPr>
            <a:spLocks noGrp="1"/>
          </p:cNvSpPr>
          <p:nvPr>
            <p:ph sz="half" idx="2"/>
          </p:nvPr>
        </p:nvSpPr>
        <p:spPr>
          <a:xfrm>
            <a:off x="188909" y="1784471"/>
            <a:ext cx="11339703" cy="4777693"/>
          </a:xfrm>
        </p:spPr>
        <p:txBody>
          <a:bodyPr numCol="1">
            <a:normAutofit fontScale="77500" lnSpcReduction="20000"/>
          </a:bodyPr>
          <a:lstStyle/>
          <a:p>
            <a:pPr>
              <a:lnSpc>
                <a:spcPct val="150000"/>
              </a:lnSpc>
            </a:pPr>
            <a:r>
              <a:rPr lang="en-US" sz="3500" b="1" dirty="0"/>
              <a:t>Position Change (↑ $87,669) (↑ 0.50 FTE)</a:t>
            </a:r>
          </a:p>
          <a:p>
            <a:pPr lvl="1">
              <a:lnSpc>
                <a:spcPct val="150000"/>
              </a:lnSpc>
              <a:buFont typeface="Wingdings" panose="05000000000000000000" pitchFamily="2" charset="2"/>
              <a:buChar char="§"/>
            </a:pPr>
            <a:r>
              <a:rPr lang="en-US" sz="2800" b="1" dirty="0"/>
              <a:t>FY 2026</a:t>
            </a:r>
            <a:r>
              <a:rPr lang="en-US" sz="2800" dirty="0"/>
              <a:t> </a:t>
            </a:r>
            <a:r>
              <a:rPr lang="en-US" sz="2800" b="1" dirty="0"/>
              <a:t>Mid-Year Add: </a:t>
            </a:r>
            <a:r>
              <a:rPr lang="en-US" sz="2800" dirty="0"/>
              <a:t>Manager of Communications, Programs, and Strategic Partnerships </a:t>
            </a:r>
          </a:p>
          <a:p>
            <a:pPr lvl="2">
              <a:lnSpc>
                <a:spcPct val="150000"/>
              </a:lnSpc>
              <a:buFont typeface="Wingdings" panose="05000000000000000000" pitchFamily="2" charset="2"/>
              <a:buChar char="Ø"/>
            </a:pPr>
            <a:r>
              <a:rPr lang="en-US" sz="2700" b="1" dirty="0"/>
              <a:t> 50% General Fund </a:t>
            </a:r>
            <a:r>
              <a:rPr lang="en-US" sz="2700" dirty="0"/>
              <a:t>/ 50% Pension Fund</a:t>
            </a:r>
          </a:p>
          <a:p>
            <a:pPr>
              <a:lnSpc>
                <a:spcPct val="150000"/>
              </a:lnSpc>
            </a:pPr>
            <a:r>
              <a:rPr lang="en-US" sz="3500" b="1" dirty="0"/>
              <a:t>Workshops/Seminars – Training (↑ $160,000)</a:t>
            </a:r>
          </a:p>
          <a:p>
            <a:pPr lvl="1">
              <a:lnSpc>
                <a:spcPct val="150000"/>
              </a:lnSpc>
              <a:buFont typeface="Wingdings" panose="05000000000000000000" pitchFamily="2" charset="2"/>
              <a:buChar char="§"/>
            </a:pPr>
            <a:r>
              <a:rPr lang="en-US" sz="3100" dirty="0"/>
              <a:t>Financial Empowerment and Wellness Programming (Employees, Retirees, and Residents)</a:t>
            </a:r>
          </a:p>
          <a:p>
            <a:pPr lvl="2">
              <a:lnSpc>
                <a:spcPct val="150000"/>
              </a:lnSpc>
              <a:buFont typeface="Wingdings" panose="05000000000000000000" pitchFamily="2" charset="2"/>
              <a:buChar char="Ø"/>
            </a:pPr>
            <a:r>
              <a:rPr lang="en-US" sz="2700" dirty="0"/>
              <a:t>Wealth-Building Bootcamps</a:t>
            </a:r>
          </a:p>
          <a:p>
            <a:pPr lvl="2">
              <a:lnSpc>
                <a:spcPct val="150000"/>
              </a:lnSpc>
              <a:buFont typeface="Wingdings" panose="05000000000000000000" pitchFamily="2" charset="2"/>
              <a:buChar char="Ø"/>
            </a:pPr>
            <a:r>
              <a:rPr lang="en-US" sz="2700" dirty="0"/>
              <a:t> Homebuyer Education</a:t>
            </a:r>
          </a:p>
          <a:p>
            <a:pPr lvl="2">
              <a:lnSpc>
                <a:spcPct val="150000"/>
              </a:lnSpc>
              <a:buFont typeface="Wingdings" panose="05000000000000000000" pitchFamily="2" charset="2"/>
              <a:buChar char="Ø"/>
            </a:pPr>
            <a:r>
              <a:rPr lang="en-US" sz="2700" dirty="0"/>
              <a:t>Treasury Talks</a:t>
            </a:r>
          </a:p>
          <a:p>
            <a:pPr lvl="1">
              <a:lnSpc>
                <a:spcPct val="150000"/>
              </a:lnSpc>
            </a:pPr>
            <a:endParaRPr lang="en-US" sz="2600" b="1" dirty="0"/>
          </a:p>
          <a:p>
            <a:pPr lvl="1">
              <a:lnSpc>
                <a:spcPct val="150000"/>
              </a:lnSpc>
            </a:pPr>
            <a:endParaRPr lang="en-US" sz="2800" b="1" dirty="0"/>
          </a:p>
          <a:p>
            <a:pPr marL="0" indent="0">
              <a:lnSpc>
                <a:spcPct val="150000"/>
              </a:lnSpc>
              <a:buNone/>
            </a:pPr>
            <a:endParaRPr lang="en-US" b="1" dirty="0">
              <a:cs typeface="Calibri"/>
            </a:endParaRPr>
          </a:p>
        </p:txBody>
      </p:sp>
      <p:sp>
        <p:nvSpPr>
          <p:cNvPr id="3" name="Content Placeholder 2">
            <a:extLst>
              <a:ext uri="{FF2B5EF4-FFF2-40B4-BE49-F238E27FC236}">
                <a16:creationId xmlns:a16="http://schemas.microsoft.com/office/drawing/2014/main" id="{66C15F8E-BB58-3438-0A15-86CED3602E8B}"/>
              </a:ext>
            </a:extLst>
          </p:cNvPr>
          <p:cNvSpPr>
            <a:spLocks noGrp="1"/>
          </p:cNvSpPr>
          <p:nvPr>
            <p:ph sz="half" idx="13"/>
          </p:nvPr>
        </p:nvSpPr>
        <p:spPr>
          <a:xfrm>
            <a:off x="188910" y="1188720"/>
            <a:ext cx="8881938" cy="473825"/>
          </a:xfrm>
        </p:spPr>
        <p:txBody>
          <a:bodyPr>
            <a:noAutofit/>
          </a:bodyPr>
          <a:lstStyle/>
          <a:p>
            <a:r>
              <a:rPr lang="en-US" sz="2600" u="sng" dirty="0"/>
              <a:t>Major Funding Changes (General Fund Proposed Budget)</a:t>
            </a:r>
          </a:p>
        </p:txBody>
      </p:sp>
    </p:spTree>
    <p:extLst>
      <p:ext uri="{BB962C8B-B14F-4D97-AF65-F5344CB8AC3E}">
        <p14:creationId xmlns:p14="http://schemas.microsoft.com/office/powerpoint/2010/main" val="6269628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C8B58A3-F500-42E6-B927-1D5C8BEACE6F}"/>
              </a:ext>
            </a:extLst>
          </p:cNvPr>
          <p:cNvSpPr>
            <a:spLocks noGrp="1"/>
          </p:cNvSpPr>
          <p:nvPr>
            <p:ph sz="half" idx="2"/>
          </p:nvPr>
        </p:nvSpPr>
        <p:spPr>
          <a:xfrm>
            <a:off x="188909" y="1784471"/>
            <a:ext cx="11669716" cy="4777693"/>
          </a:xfrm>
        </p:spPr>
        <p:txBody>
          <a:bodyPr numCol="1">
            <a:normAutofit fontScale="77500" lnSpcReduction="20000"/>
          </a:bodyPr>
          <a:lstStyle/>
          <a:p>
            <a:pPr>
              <a:lnSpc>
                <a:spcPct val="150000"/>
              </a:lnSpc>
            </a:pPr>
            <a:r>
              <a:rPr lang="en-US" sz="3200" b="1" dirty="0"/>
              <a:t>Trustee Fees (↑ $15,000)</a:t>
            </a:r>
          </a:p>
          <a:p>
            <a:pPr lvl="1">
              <a:lnSpc>
                <a:spcPct val="150000"/>
              </a:lnSpc>
            </a:pPr>
            <a:r>
              <a:rPr lang="en-US" sz="2800" b="1" dirty="0"/>
              <a:t>Consultants (↓ $15,000) </a:t>
            </a:r>
            <a:r>
              <a:rPr lang="en-US" sz="2800" dirty="0"/>
              <a:t>– reallocated to Trustee Fees</a:t>
            </a:r>
          </a:p>
          <a:p>
            <a:pPr lvl="1">
              <a:lnSpc>
                <a:spcPct val="150000"/>
              </a:lnSpc>
            </a:pPr>
            <a:r>
              <a:rPr lang="en-US" sz="2800" dirty="0"/>
              <a:t>Administrative costs for Bond and Escrow accounts – 2025 Bond Issuance</a:t>
            </a:r>
          </a:p>
          <a:p>
            <a:pPr>
              <a:lnSpc>
                <a:spcPct val="150000"/>
              </a:lnSpc>
            </a:pPr>
            <a:r>
              <a:rPr lang="en-US" sz="3200" b="1" dirty="0"/>
              <a:t>Community Services (↑ $15,000) - </a:t>
            </a:r>
            <a:r>
              <a:rPr lang="en-US" dirty="0"/>
              <a:t>Outreach</a:t>
            </a:r>
            <a:r>
              <a:rPr lang="en-US" sz="2800" dirty="0"/>
              <a:t>, Sponsorships, and Community </a:t>
            </a:r>
            <a:r>
              <a:rPr lang="en-US" dirty="0"/>
              <a:t>P</a:t>
            </a:r>
            <a:r>
              <a:rPr lang="en-US" sz="2800" dirty="0"/>
              <a:t>artnerships</a:t>
            </a:r>
            <a:endParaRPr lang="en-US" dirty="0"/>
          </a:p>
          <a:p>
            <a:pPr>
              <a:lnSpc>
                <a:spcPct val="150000"/>
              </a:lnSpc>
            </a:pPr>
            <a:r>
              <a:rPr lang="en-US" sz="3200" b="1" dirty="0"/>
              <a:t>Travel and Subsistence  (↑ $10,000) - </a:t>
            </a:r>
            <a:r>
              <a:rPr lang="en-US" sz="2800" dirty="0"/>
              <a:t>Trainings, Conferences, and Professional Development </a:t>
            </a:r>
          </a:p>
          <a:p>
            <a:pPr>
              <a:lnSpc>
                <a:spcPct val="150000"/>
              </a:lnSpc>
            </a:pPr>
            <a:r>
              <a:rPr lang="en-US" sz="3200" b="1" dirty="0"/>
              <a:t>Vehicle Request</a:t>
            </a:r>
            <a:r>
              <a:rPr lang="en-US" sz="3200" dirty="0"/>
              <a:t>: (1) SUV </a:t>
            </a:r>
            <a:r>
              <a:rPr lang="en-US" sz="3200" b="1" dirty="0"/>
              <a:t>($ 84,900)</a:t>
            </a:r>
            <a:endParaRPr lang="en-US" sz="3200" i="1" dirty="0"/>
          </a:p>
          <a:p>
            <a:pPr lvl="1">
              <a:lnSpc>
                <a:spcPct val="150000"/>
              </a:lnSpc>
              <a:buFont typeface="Wingdings" panose="05000000000000000000" pitchFamily="2" charset="2"/>
              <a:buChar char="§"/>
            </a:pPr>
            <a:r>
              <a:rPr lang="en-US" sz="2800" dirty="0"/>
              <a:t> Commute to professional meetings, trainings, and events</a:t>
            </a:r>
          </a:p>
          <a:p>
            <a:pPr lvl="1">
              <a:lnSpc>
                <a:spcPct val="150000"/>
              </a:lnSpc>
              <a:buFont typeface="Wingdings" panose="05000000000000000000" pitchFamily="2" charset="2"/>
              <a:buChar char="§"/>
            </a:pPr>
            <a:endParaRPr lang="en-US" sz="2800" dirty="0"/>
          </a:p>
          <a:p>
            <a:pPr lvl="1">
              <a:lnSpc>
                <a:spcPct val="150000"/>
              </a:lnSpc>
              <a:buFont typeface="Wingdings" panose="05000000000000000000" pitchFamily="2" charset="2"/>
              <a:buChar char="§"/>
            </a:pPr>
            <a:endParaRPr lang="en-US" sz="2800" dirty="0"/>
          </a:p>
          <a:p>
            <a:pPr marL="457200" lvl="1" indent="0">
              <a:lnSpc>
                <a:spcPct val="150000"/>
              </a:lnSpc>
              <a:buNone/>
            </a:pPr>
            <a:endParaRPr lang="en-US" sz="2600" b="1" dirty="0"/>
          </a:p>
          <a:p>
            <a:pPr lvl="1">
              <a:lnSpc>
                <a:spcPct val="150000"/>
              </a:lnSpc>
            </a:pPr>
            <a:endParaRPr lang="en-US" sz="2800" b="1" dirty="0"/>
          </a:p>
          <a:p>
            <a:pPr marL="0" indent="0">
              <a:lnSpc>
                <a:spcPct val="150000"/>
              </a:lnSpc>
              <a:buNone/>
            </a:pPr>
            <a:endParaRPr lang="en-US" b="1" dirty="0">
              <a:cs typeface="Calibri"/>
            </a:endParaRPr>
          </a:p>
        </p:txBody>
      </p:sp>
      <p:sp>
        <p:nvSpPr>
          <p:cNvPr id="3" name="Content Placeholder 2">
            <a:extLst>
              <a:ext uri="{FF2B5EF4-FFF2-40B4-BE49-F238E27FC236}">
                <a16:creationId xmlns:a16="http://schemas.microsoft.com/office/drawing/2014/main" id="{7A38F1DD-B1C6-47C5-9F99-440AB5E3E61C}"/>
              </a:ext>
            </a:extLst>
          </p:cNvPr>
          <p:cNvSpPr>
            <a:spLocks noGrp="1"/>
          </p:cNvSpPr>
          <p:nvPr>
            <p:ph sz="half" idx="13"/>
          </p:nvPr>
        </p:nvSpPr>
        <p:spPr>
          <a:xfrm>
            <a:off x="188910" y="1188720"/>
            <a:ext cx="8881938" cy="473825"/>
          </a:xfrm>
        </p:spPr>
        <p:txBody>
          <a:bodyPr>
            <a:noAutofit/>
          </a:bodyPr>
          <a:lstStyle/>
          <a:p>
            <a:r>
              <a:rPr lang="en-US" sz="2600" u="sng" dirty="0"/>
              <a:t>Major Funding Changes (General Fund Proposed Budget)</a:t>
            </a:r>
          </a:p>
        </p:txBody>
      </p:sp>
    </p:spTree>
    <p:extLst>
      <p:ext uri="{BB962C8B-B14F-4D97-AF65-F5344CB8AC3E}">
        <p14:creationId xmlns:p14="http://schemas.microsoft.com/office/powerpoint/2010/main" val="36668992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188911" y="1188720"/>
            <a:ext cx="9928212" cy="473825"/>
          </a:xfrm>
        </p:spPr>
        <p:txBody>
          <a:bodyPr vert="horz" lIns="0" tIns="45720" rIns="0" bIns="45720" rtlCol="0" anchor="t">
            <a:normAutofit/>
          </a:bodyPr>
          <a:lstStyle/>
          <a:p>
            <a:r>
              <a:rPr lang="en-US" sz="2600" u="sng" dirty="0">
                <a:solidFill>
                  <a:schemeClr val="tx1">
                    <a:lumMod val="95000"/>
                  </a:schemeClr>
                </a:solidFill>
              </a:rPr>
              <a:t>Pension Funds – FY 2027 Budget</a:t>
            </a:r>
          </a:p>
        </p:txBody>
      </p:sp>
      <p:graphicFrame>
        <p:nvGraphicFramePr>
          <p:cNvPr id="6" name="Table 4">
            <a:extLst>
              <a:ext uri="{FF2B5EF4-FFF2-40B4-BE49-F238E27FC236}">
                <a16:creationId xmlns:a16="http://schemas.microsoft.com/office/drawing/2014/main" id="{7B4BFDBD-F26C-43D0-AF02-FF4B606C0C7B}"/>
              </a:ext>
            </a:extLst>
          </p:cNvPr>
          <p:cNvGraphicFramePr>
            <a:graphicFrameLocks noGrp="1"/>
          </p:cNvGraphicFramePr>
          <p:nvPr>
            <p:ph sz="half" idx="2"/>
          </p:nvPr>
        </p:nvGraphicFramePr>
        <p:xfrm>
          <a:off x="605633" y="1923542"/>
          <a:ext cx="10980733" cy="3137463"/>
        </p:xfrm>
        <a:graphic>
          <a:graphicData uri="http://schemas.openxmlformats.org/drawingml/2006/table">
            <a:tbl>
              <a:tblPr firstRow="1" bandRow="1">
                <a:tableStyleId>{93296810-A885-4BE3-A3E7-6D5BEEA58F35}</a:tableStyleId>
              </a:tblPr>
              <a:tblGrid>
                <a:gridCol w="3681621">
                  <a:extLst>
                    <a:ext uri="{9D8B030D-6E8A-4147-A177-3AD203B41FA5}">
                      <a16:colId xmlns:a16="http://schemas.microsoft.com/office/drawing/2014/main" val="2551090829"/>
                    </a:ext>
                  </a:extLst>
                </a:gridCol>
                <a:gridCol w="1239171">
                  <a:extLst>
                    <a:ext uri="{9D8B030D-6E8A-4147-A177-3AD203B41FA5}">
                      <a16:colId xmlns:a16="http://schemas.microsoft.com/office/drawing/2014/main" val="958917588"/>
                    </a:ext>
                  </a:extLst>
                </a:gridCol>
                <a:gridCol w="1255059">
                  <a:extLst>
                    <a:ext uri="{9D8B030D-6E8A-4147-A177-3AD203B41FA5}">
                      <a16:colId xmlns:a16="http://schemas.microsoft.com/office/drawing/2014/main" val="4162923738"/>
                    </a:ext>
                  </a:extLst>
                </a:gridCol>
                <a:gridCol w="1191511">
                  <a:extLst>
                    <a:ext uri="{9D8B030D-6E8A-4147-A177-3AD203B41FA5}">
                      <a16:colId xmlns:a16="http://schemas.microsoft.com/office/drawing/2014/main" val="1242384018"/>
                    </a:ext>
                  </a:extLst>
                </a:gridCol>
                <a:gridCol w="1183568">
                  <a:extLst>
                    <a:ext uri="{9D8B030D-6E8A-4147-A177-3AD203B41FA5}">
                      <a16:colId xmlns:a16="http://schemas.microsoft.com/office/drawing/2014/main" val="2874584347"/>
                    </a:ext>
                  </a:extLst>
                </a:gridCol>
                <a:gridCol w="1159738">
                  <a:extLst>
                    <a:ext uri="{9D8B030D-6E8A-4147-A177-3AD203B41FA5}">
                      <a16:colId xmlns:a16="http://schemas.microsoft.com/office/drawing/2014/main" val="3619692300"/>
                    </a:ext>
                  </a:extLst>
                </a:gridCol>
                <a:gridCol w="1270065">
                  <a:extLst>
                    <a:ext uri="{9D8B030D-6E8A-4147-A177-3AD203B41FA5}">
                      <a16:colId xmlns:a16="http://schemas.microsoft.com/office/drawing/2014/main" val="596270393"/>
                    </a:ext>
                  </a:extLst>
                </a:gridCol>
              </a:tblGrid>
              <a:tr h="689878">
                <a:tc>
                  <a:txBody>
                    <a:bodyPr/>
                    <a:lstStyle/>
                    <a:p>
                      <a:pPr algn="l"/>
                      <a:r>
                        <a:rPr lang="en-US" sz="1600" dirty="0"/>
                        <a:t>Treasurer’s Office</a:t>
                      </a:r>
                    </a:p>
                    <a:p>
                      <a:pPr algn="l"/>
                      <a:r>
                        <a:rPr lang="en-US" sz="1600" dirty="0"/>
                        <a:t>Pension Funds</a:t>
                      </a:r>
                      <a:endParaRPr lang="en-US" sz="1600" dirty="0">
                        <a:latin typeface="+mn-lt"/>
                      </a:endParaRPr>
                    </a:p>
                  </a:txBody>
                  <a:tcPr anchor="ctr"/>
                </a:tc>
                <a:tc>
                  <a:txBody>
                    <a:bodyPr/>
                    <a:lstStyle/>
                    <a:p>
                      <a:pPr marL="0" algn="ctr" defTabSz="457200" rtl="0" eaLnBrk="1" fontAlgn="b" latinLnBrk="0" hangingPunct="1"/>
                      <a:r>
                        <a:rPr lang="en-US" sz="1600" b="1" kern="1200" dirty="0">
                          <a:solidFill>
                            <a:schemeClr val="lt1"/>
                          </a:solidFill>
                        </a:rPr>
                        <a:t>FY 2024 Actuals</a:t>
                      </a:r>
                      <a:endParaRPr lang="en-US" sz="1600" b="1" kern="1200" dirty="0">
                        <a:solidFill>
                          <a:schemeClr val="lt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dirty="0">
                          <a:solidFill>
                            <a:schemeClr val="lt1"/>
                          </a:solidFill>
                        </a:rPr>
                        <a:t>FY 2025 Actuals</a:t>
                      </a:r>
                      <a:endParaRPr lang="en-US" sz="1600" b="1" kern="1200" dirty="0">
                        <a:solidFill>
                          <a:schemeClr val="lt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dirty="0">
                          <a:solidFill>
                            <a:schemeClr val="lt1"/>
                          </a:solidFill>
                        </a:rPr>
                        <a:t>FY 2026 Budget</a:t>
                      </a:r>
                      <a:endParaRPr lang="en-US" sz="1600" b="1" kern="1200" dirty="0">
                        <a:solidFill>
                          <a:schemeClr val="lt1"/>
                        </a:solidFill>
                        <a:latin typeface="+mn-lt"/>
                        <a:ea typeface="+mn-ea"/>
                        <a:cs typeface="+mn-cs"/>
                      </a:endParaRPr>
                    </a:p>
                  </a:txBody>
                  <a:tcPr marL="9525" marR="9525" marT="9525"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b="1" kern="1200" dirty="0">
                          <a:solidFill>
                            <a:schemeClr val="lt1"/>
                          </a:solidFill>
                        </a:rPr>
                        <a:t>Proposed Budget</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b="1" kern="1200" dirty="0">
                          <a:solidFill>
                            <a:schemeClr val="lt1"/>
                          </a:solidFill>
                        </a:rPr>
                        <a:t>FY 2027</a:t>
                      </a:r>
                      <a:endParaRPr lang="en-US" sz="1600" b="1" kern="1200" dirty="0">
                        <a:solidFill>
                          <a:schemeClr val="lt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dirty="0">
                          <a:solidFill>
                            <a:schemeClr val="lt1"/>
                          </a:solidFill>
                        </a:rPr>
                        <a:t>$ Change FY’27-26</a:t>
                      </a:r>
                      <a:endParaRPr lang="en-US" sz="1600" b="1" kern="1200" dirty="0">
                        <a:solidFill>
                          <a:schemeClr val="lt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dirty="0">
                          <a:solidFill>
                            <a:schemeClr val="lt1"/>
                          </a:solidFill>
                        </a:rPr>
                        <a:t>% Change</a:t>
                      </a:r>
                    </a:p>
                    <a:p>
                      <a:pPr marL="0" algn="ctr" defTabSz="457200" rtl="0" eaLnBrk="1" fontAlgn="b" latinLnBrk="0" hangingPunct="1"/>
                      <a:r>
                        <a:rPr lang="en-US" sz="1600" b="1" kern="1200" dirty="0">
                          <a:solidFill>
                            <a:schemeClr val="lt1"/>
                          </a:solidFill>
                        </a:rPr>
                        <a:t> FY’27-26</a:t>
                      </a:r>
                      <a:endParaRPr lang="en-US" sz="1600" b="1" kern="1200" dirty="0">
                        <a:solidFill>
                          <a:schemeClr val="lt1"/>
                        </a:solidFill>
                        <a:latin typeface="+mn-lt"/>
                        <a:ea typeface="+mn-ea"/>
                        <a:cs typeface="+mn-cs"/>
                      </a:endParaRPr>
                    </a:p>
                  </a:txBody>
                  <a:tcPr marL="9525" marR="9525" marT="9525" marB="0" anchor="ctr"/>
                </a:tc>
                <a:extLst>
                  <a:ext uri="{0D108BD9-81ED-4DB2-BD59-A6C34878D82A}">
                    <a16:rowId xmlns:a16="http://schemas.microsoft.com/office/drawing/2014/main" val="1667850942"/>
                  </a:ext>
                </a:extLst>
              </a:tr>
              <a:tr h="399403">
                <a:tc>
                  <a:txBody>
                    <a:bodyPr/>
                    <a:lstStyle/>
                    <a:p>
                      <a:r>
                        <a:rPr lang="en-US" sz="1600" dirty="0"/>
                        <a:t>Personal Services</a:t>
                      </a:r>
                      <a:endParaRPr lang="en-US" sz="1600" dirty="0">
                        <a:latin typeface="+mn-lt"/>
                      </a:endParaRPr>
                    </a:p>
                  </a:txBody>
                  <a:tcPr anchor="ctr"/>
                </a:tc>
                <a:tc>
                  <a:txBody>
                    <a:bodyPr/>
                    <a:lstStyle/>
                    <a:p>
                      <a:pPr algn="ctr" fontAlgn="b"/>
                      <a:r>
                        <a:rPr lang="en-US" sz="1600" b="0" u="none" strike="noStrike" dirty="0">
                          <a:solidFill>
                            <a:srgbClr val="000000"/>
                          </a:solidFill>
                          <a:effectLst/>
                        </a:rPr>
                        <a:t>$367,347 </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u="none" strike="noStrike" dirty="0">
                          <a:solidFill>
                            <a:srgbClr val="000000"/>
                          </a:solidFill>
                          <a:effectLst/>
                        </a:rPr>
                        <a:t>$620,505 </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u="none" strike="noStrike" dirty="0">
                          <a:solidFill>
                            <a:srgbClr val="000000"/>
                          </a:solidFill>
                          <a:effectLst/>
                        </a:rPr>
                        <a:t>$563,863</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u="none" strike="noStrike" dirty="0">
                          <a:solidFill>
                            <a:srgbClr val="000000"/>
                          </a:solidFill>
                          <a:effectLst/>
                        </a:rPr>
                        <a:t>$649,565</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u="none" strike="noStrike" dirty="0">
                          <a:solidFill>
                            <a:srgbClr val="000000"/>
                          </a:solidFill>
                          <a:effectLst/>
                        </a:rPr>
                        <a:t>$85,702</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u="none" strike="noStrike" dirty="0">
                          <a:solidFill>
                            <a:srgbClr val="000000"/>
                          </a:solidFill>
                          <a:effectLst/>
                        </a:rPr>
                        <a:t>15.2%</a:t>
                      </a:r>
                      <a:endParaRPr lang="en-US" sz="1600" b="0" i="0" u="none" strike="noStrike" dirty="0">
                        <a:solidFill>
                          <a:srgbClr val="000000"/>
                        </a:solidFill>
                        <a:effectLst/>
                        <a:latin typeface="+mn-lt"/>
                      </a:endParaRPr>
                    </a:p>
                  </a:txBody>
                  <a:tcPr marL="9525" marR="9525" marT="9525" marB="0" anchor="ctr"/>
                </a:tc>
                <a:extLst>
                  <a:ext uri="{0D108BD9-81ED-4DB2-BD59-A6C34878D82A}">
                    <a16:rowId xmlns:a16="http://schemas.microsoft.com/office/drawing/2014/main" val="52553187"/>
                  </a:ext>
                </a:extLst>
              </a:tr>
              <a:tr h="399403">
                <a:tc>
                  <a:txBody>
                    <a:bodyPr/>
                    <a:lstStyle/>
                    <a:p>
                      <a:r>
                        <a:rPr lang="en-US" sz="1600" dirty="0"/>
                        <a:t>Materials, Supplies, and Equipment</a:t>
                      </a:r>
                      <a:endParaRPr lang="en-US" sz="1600" dirty="0">
                        <a:latin typeface="+mn-lt"/>
                      </a:endParaRPr>
                    </a:p>
                  </a:txBody>
                  <a:tcPr anchor="ctr"/>
                </a:tc>
                <a:tc>
                  <a:txBody>
                    <a:bodyPr/>
                    <a:lstStyle/>
                    <a:p>
                      <a:pPr algn="ctr" fontAlgn="b"/>
                      <a:r>
                        <a:rPr lang="en-US" sz="1600" b="0" u="none" strike="noStrike" dirty="0">
                          <a:solidFill>
                            <a:srgbClr val="000000"/>
                          </a:solidFill>
                          <a:effectLst/>
                        </a:rPr>
                        <a:t>744,740</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u="none" strike="noStrike" dirty="0">
                          <a:solidFill>
                            <a:srgbClr val="000000"/>
                          </a:solidFill>
                          <a:effectLst/>
                        </a:rPr>
                        <a:t>662,773</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u="none" strike="noStrike" dirty="0">
                          <a:solidFill>
                            <a:srgbClr val="000000"/>
                          </a:solidFill>
                          <a:effectLst/>
                        </a:rPr>
                        <a:t>1,001,221 </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u="none" strike="noStrike" dirty="0">
                          <a:solidFill>
                            <a:srgbClr val="000000"/>
                          </a:solidFill>
                          <a:effectLst/>
                        </a:rPr>
                        <a:t>1,034,450 </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i="0" u="none" strike="noStrike" dirty="0">
                          <a:solidFill>
                            <a:srgbClr val="000000"/>
                          </a:solidFill>
                          <a:effectLst/>
                          <a:latin typeface="+mn-lt"/>
                        </a:rPr>
                        <a:t>33,229</a:t>
                      </a:r>
                    </a:p>
                  </a:txBody>
                  <a:tcPr marL="9525" marR="9525" marT="9525" marB="0" anchor="ctr"/>
                </a:tc>
                <a:tc>
                  <a:txBody>
                    <a:bodyPr/>
                    <a:lstStyle/>
                    <a:p>
                      <a:pPr algn="ctr" fontAlgn="b"/>
                      <a:r>
                        <a:rPr lang="en-US" sz="1600" b="0" u="none" strike="noStrike" dirty="0">
                          <a:solidFill>
                            <a:srgbClr val="000000"/>
                          </a:solidFill>
                          <a:effectLst/>
                        </a:rPr>
                        <a:t>3.3%</a:t>
                      </a:r>
                      <a:endParaRPr lang="en-US" sz="1600" b="0" i="0" u="none" strike="noStrike" dirty="0">
                        <a:solidFill>
                          <a:srgbClr val="000000"/>
                        </a:solidFill>
                        <a:effectLst/>
                        <a:latin typeface="+mn-lt"/>
                      </a:endParaRPr>
                    </a:p>
                  </a:txBody>
                  <a:tcPr marL="9525" marR="9525" marT="9525" marB="0" anchor="ctr"/>
                </a:tc>
                <a:extLst>
                  <a:ext uri="{0D108BD9-81ED-4DB2-BD59-A6C34878D82A}">
                    <a16:rowId xmlns:a16="http://schemas.microsoft.com/office/drawing/2014/main" val="1107242354"/>
                  </a:ext>
                </a:extLst>
              </a:tr>
              <a:tr h="399403">
                <a:tc>
                  <a:txBody>
                    <a:bodyPr/>
                    <a:lstStyle/>
                    <a:p>
                      <a:r>
                        <a:rPr lang="en-US" sz="1600" dirty="0"/>
                        <a:t>Internal Services</a:t>
                      </a:r>
                      <a:endParaRPr lang="en-US" sz="1600" dirty="0">
                        <a:latin typeface="+mn-lt"/>
                      </a:endParaRPr>
                    </a:p>
                  </a:txBody>
                  <a:tcPr anchor="ctr"/>
                </a:tc>
                <a:tc>
                  <a:txBody>
                    <a:bodyPr/>
                    <a:lstStyle/>
                    <a:p>
                      <a:pPr algn="ctr" fontAlgn="b"/>
                      <a:r>
                        <a:rPr lang="en-US" sz="1600" b="0" u="none" strike="noStrike" dirty="0">
                          <a:solidFill>
                            <a:srgbClr val="000000"/>
                          </a:solidFill>
                          <a:effectLst/>
                        </a:rPr>
                        <a:t>1,366 </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u="none" strike="noStrike" dirty="0">
                          <a:solidFill>
                            <a:srgbClr val="000000"/>
                          </a:solidFill>
                          <a:effectLst/>
                        </a:rPr>
                        <a:t>1,439</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u="none" strike="noStrike" dirty="0">
                          <a:solidFill>
                            <a:srgbClr val="000000"/>
                          </a:solidFill>
                          <a:effectLst/>
                        </a:rPr>
                        <a:t>1,492 </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u="none" strike="noStrike" dirty="0">
                          <a:solidFill>
                            <a:srgbClr val="000000"/>
                          </a:solidFill>
                          <a:effectLst/>
                        </a:rPr>
                        <a:t>1,552</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u="none" strike="noStrike" dirty="0">
                          <a:solidFill>
                            <a:srgbClr val="000000"/>
                          </a:solidFill>
                          <a:effectLst/>
                        </a:rPr>
                        <a:t>60</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u="none" strike="noStrike" dirty="0">
                          <a:solidFill>
                            <a:srgbClr val="000000"/>
                          </a:solidFill>
                          <a:effectLst/>
                        </a:rPr>
                        <a:t>4.0%</a:t>
                      </a:r>
                      <a:endParaRPr lang="en-US" sz="1600" b="0" i="0" u="none" strike="noStrike" dirty="0">
                        <a:solidFill>
                          <a:srgbClr val="000000"/>
                        </a:solidFill>
                        <a:effectLst/>
                        <a:latin typeface="+mn-lt"/>
                      </a:endParaRPr>
                    </a:p>
                  </a:txBody>
                  <a:tcPr marL="9525" marR="9525" marT="9525" marB="0" anchor="ctr"/>
                </a:tc>
                <a:extLst>
                  <a:ext uri="{0D108BD9-81ED-4DB2-BD59-A6C34878D82A}">
                    <a16:rowId xmlns:a16="http://schemas.microsoft.com/office/drawing/2014/main" val="455438367"/>
                  </a:ext>
                </a:extLst>
              </a:tr>
              <a:tr h="399403">
                <a:tc>
                  <a:txBody>
                    <a:bodyPr/>
                    <a:lstStyle/>
                    <a:p>
                      <a:r>
                        <a:rPr lang="en-US" sz="1600" b="0" dirty="0"/>
                        <a:t>Other / Special Purpose</a:t>
                      </a:r>
                      <a:endParaRPr lang="en-US" sz="1600" b="0" dirty="0">
                        <a:latin typeface="+mn-lt"/>
                      </a:endParaRPr>
                    </a:p>
                  </a:txBody>
                  <a:tcPr anchor="ctr"/>
                </a:tc>
                <a:tc>
                  <a:txBody>
                    <a:bodyPr/>
                    <a:lstStyle/>
                    <a:p>
                      <a:pPr algn="ctr" fontAlgn="b"/>
                      <a:r>
                        <a:rPr lang="en-US" sz="1600" b="0" u="none" strike="noStrike" dirty="0">
                          <a:solidFill>
                            <a:srgbClr val="000000"/>
                          </a:solidFill>
                          <a:effectLst/>
                        </a:rPr>
                        <a:t>4,750,000</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i="0" u="none" strike="noStrike" dirty="0">
                          <a:solidFill>
                            <a:srgbClr val="000000"/>
                          </a:solidFill>
                          <a:effectLst/>
                          <a:latin typeface="+mn-lt"/>
                        </a:rPr>
                        <a:t>5,000,000</a:t>
                      </a:r>
                    </a:p>
                  </a:txBody>
                  <a:tcPr marL="9525" marR="9525" marT="9525" marB="0" anchor="ctr"/>
                </a:tc>
                <a:tc>
                  <a:txBody>
                    <a:bodyPr/>
                    <a:lstStyle/>
                    <a:p>
                      <a:pPr algn="ctr" fontAlgn="b"/>
                      <a:r>
                        <a:rPr lang="en-US" sz="1600" b="0" u="none" strike="noStrike" dirty="0">
                          <a:solidFill>
                            <a:srgbClr val="000000"/>
                          </a:solidFill>
                          <a:effectLst/>
                        </a:rPr>
                        <a:t>5,250,000 </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u="none" strike="noStrike" dirty="0">
                          <a:solidFill>
                            <a:srgbClr val="000000"/>
                          </a:solidFill>
                          <a:effectLst/>
                        </a:rPr>
                        <a:t>5,500,000 </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u="none" strike="noStrike" dirty="0">
                          <a:solidFill>
                            <a:srgbClr val="000000"/>
                          </a:solidFill>
                          <a:effectLst/>
                        </a:rPr>
                        <a:t>250,000 </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u="none" strike="noStrike" dirty="0">
                          <a:solidFill>
                            <a:srgbClr val="000000"/>
                          </a:solidFill>
                          <a:effectLst/>
                        </a:rPr>
                        <a:t>4.8%</a:t>
                      </a:r>
                      <a:endParaRPr lang="en-US" sz="1600" b="0" i="0" u="none" strike="noStrike" dirty="0">
                        <a:solidFill>
                          <a:srgbClr val="000000"/>
                        </a:solidFill>
                        <a:effectLst/>
                        <a:latin typeface="+mn-lt"/>
                      </a:endParaRPr>
                    </a:p>
                  </a:txBody>
                  <a:tcPr marL="9525" marR="9525" marT="9525" marB="0" anchor="ctr"/>
                </a:tc>
                <a:extLst>
                  <a:ext uri="{0D108BD9-81ED-4DB2-BD59-A6C34878D82A}">
                    <a16:rowId xmlns:a16="http://schemas.microsoft.com/office/drawing/2014/main" val="702884178"/>
                  </a:ext>
                </a:extLst>
              </a:tr>
              <a:tr h="399403">
                <a:tc>
                  <a:txBody>
                    <a:bodyPr/>
                    <a:lstStyle/>
                    <a:p>
                      <a:r>
                        <a:rPr lang="en-US" sz="1600" b="1" dirty="0"/>
                        <a:t>Total</a:t>
                      </a:r>
                      <a:endParaRPr lang="en-US" sz="1600" b="1" dirty="0">
                        <a:latin typeface="+mn-lt"/>
                      </a:endParaRPr>
                    </a:p>
                  </a:txBody>
                  <a:tcPr anchor="ctr"/>
                </a:tc>
                <a:tc>
                  <a:txBody>
                    <a:bodyPr/>
                    <a:lstStyle/>
                    <a:p>
                      <a:pPr algn="ctr" fontAlgn="b"/>
                      <a:r>
                        <a:rPr lang="en-US" sz="1600" b="1" u="none" strike="noStrike" dirty="0">
                          <a:solidFill>
                            <a:srgbClr val="000000"/>
                          </a:solidFill>
                          <a:effectLst/>
                        </a:rPr>
                        <a:t>$5,863,453 </a:t>
                      </a:r>
                      <a:endParaRPr lang="en-US" sz="1600" b="1" i="0" u="none" strike="noStrike" dirty="0">
                        <a:solidFill>
                          <a:srgbClr val="000000"/>
                        </a:solidFill>
                        <a:effectLst/>
                        <a:latin typeface="+mn-lt"/>
                      </a:endParaRPr>
                    </a:p>
                  </a:txBody>
                  <a:tcPr marL="9525" marR="9525" marT="9525" marB="0" anchor="ctr"/>
                </a:tc>
                <a:tc>
                  <a:txBody>
                    <a:bodyPr/>
                    <a:lstStyle/>
                    <a:p>
                      <a:pPr algn="ctr" fontAlgn="b"/>
                      <a:r>
                        <a:rPr lang="en-US" sz="1600" b="1" u="none" strike="noStrike" dirty="0">
                          <a:solidFill>
                            <a:srgbClr val="000000"/>
                          </a:solidFill>
                          <a:effectLst/>
                        </a:rPr>
                        <a:t>$6,284,717 </a:t>
                      </a:r>
                      <a:endParaRPr lang="en-US" sz="1600" b="1" i="0" u="none" strike="noStrike" dirty="0">
                        <a:solidFill>
                          <a:srgbClr val="000000"/>
                        </a:solidFill>
                        <a:effectLst/>
                        <a:latin typeface="+mn-lt"/>
                      </a:endParaRPr>
                    </a:p>
                  </a:txBody>
                  <a:tcPr marL="9525" marR="9525" marT="9525" marB="0" anchor="ctr"/>
                </a:tc>
                <a:tc>
                  <a:txBody>
                    <a:bodyPr/>
                    <a:lstStyle/>
                    <a:p>
                      <a:pPr algn="ctr" fontAlgn="b"/>
                      <a:r>
                        <a:rPr lang="en-US" sz="1600" b="1" u="none" strike="noStrike" dirty="0">
                          <a:solidFill>
                            <a:srgbClr val="000000"/>
                          </a:solidFill>
                          <a:effectLst/>
                        </a:rPr>
                        <a:t>$6,816,576</a:t>
                      </a:r>
                      <a:endParaRPr lang="en-US" sz="1600" b="1" i="0" u="none" strike="noStrike" dirty="0">
                        <a:solidFill>
                          <a:srgbClr val="000000"/>
                        </a:solidFill>
                        <a:effectLst/>
                        <a:latin typeface="+mn-lt"/>
                      </a:endParaRPr>
                    </a:p>
                  </a:txBody>
                  <a:tcPr marL="9525" marR="9525" marT="9525" marB="0" anchor="ctr"/>
                </a:tc>
                <a:tc>
                  <a:txBody>
                    <a:bodyPr/>
                    <a:lstStyle/>
                    <a:p>
                      <a:pPr algn="ctr" fontAlgn="b"/>
                      <a:r>
                        <a:rPr lang="en-US" sz="1600" b="1" u="none" strike="noStrike" dirty="0">
                          <a:solidFill>
                            <a:srgbClr val="000000"/>
                          </a:solidFill>
                          <a:effectLst/>
                        </a:rPr>
                        <a:t>$7,185,567</a:t>
                      </a:r>
                      <a:endParaRPr lang="en-US" sz="1600" b="1" i="0" u="none" strike="noStrike" dirty="0">
                        <a:solidFill>
                          <a:srgbClr val="000000"/>
                        </a:solidFill>
                        <a:effectLst/>
                        <a:latin typeface="+mn-lt"/>
                      </a:endParaRPr>
                    </a:p>
                  </a:txBody>
                  <a:tcPr marL="9525" marR="9525" marT="9525" marB="0" anchor="ctr"/>
                </a:tc>
                <a:tc>
                  <a:txBody>
                    <a:bodyPr/>
                    <a:lstStyle/>
                    <a:p>
                      <a:pPr algn="ctr" fontAlgn="b"/>
                      <a:r>
                        <a:rPr lang="en-US" sz="1600" b="1" u="none" strike="noStrike" dirty="0">
                          <a:solidFill>
                            <a:srgbClr val="000000"/>
                          </a:solidFill>
                          <a:effectLst/>
                        </a:rPr>
                        <a:t>$368,991 </a:t>
                      </a:r>
                      <a:endParaRPr lang="en-US" sz="1600" b="1" i="0" u="none" strike="noStrike" dirty="0">
                        <a:solidFill>
                          <a:srgbClr val="000000"/>
                        </a:solidFill>
                        <a:effectLst/>
                        <a:latin typeface="+mn-lt"/>
                      </a:endParaRPr>
                    </a:p>
                  </a:txBody>
                  <a:tcPr marL="9525" marR="9525" marT="9525" marB="0" anchor="ctr"/>
                </a:tc>
                <a:tc>
                  <a:txBody>
                    <a:bodyPr/>
                    <a:lstStyle/>
                    <a:p>
                      <a:pPr algn="ctr" fontAlgn="b"/>
                      <a:r>
                        <a:rPr lang="en-US" sz="1600" b="1" u="none" strike="noStrike" dirty="0">
                          <a:solidFill>
                            <a:srgbClr val="000000"/>
                          </a:solidFill>
                          <a:effectLst/>
                        </a:rPr>
                        <a:t>5.4%</a:t>
                      </a:r>
                      <a:endParaRPr lang="en-US" sz="1600" b="1" i="0" u="none" strike="noStrike" dirty="0">
                        <a:solidFill>
                          <a:srgbClr val="000000"/>
                        </a:solidFill>
                        <a:effectLst/>
                        <a:latin typeface="+mn-lt"/>
                      </a:endParaRPr>
                    </a:p>
                  </a:txBody>
                  <a:tcPr marL="9525" marR="9525" marT="9525" marB="0" anchor="ctr"/>
                </a:tc>
                <a:extLst>
                  <a:ext uri="{0D108BD9-81ED-4DB2-BD59-A6C34878D82A}">
                    <a16:rowId xmlns:a16="http://schemas.microsoft.com/office/drawing/2014/main" val="3157006471"/>
                  </a:ext>
                </a:extLst>
              </a:tr>
              <a:tr h="399403">
                <a:tc>
                  <a:txBody>
                    <a:bodyPr/>
                    <a:lstStyle/>
                    <a:p>
                      <a:r>
                        <a:rPr lang="en-US" sz="1600" b="1" dirty="0"/>
                        <a:t>Staffing Level (All Funds FTEs)</a:t>
                      </a:r>
                      <a:endParaRPr lang="en-US" sz="1600" b="1" dirty="0">
                        <a:latin typeface="+mn-lt"/>
                      </a:endParaRPr>
                    </a:p>
                  </a:txBody>
                  <a:tcPr anchor="ctr"/>
                </a:tc>
                <a:tc>
                  <a:txBody>
                    <a:bodyPr/>
                    <a:lstStyle/>
                    <a:p>
                      <a:pPr algn="ctr" fontAlgn="b"/>
                      <a:r>
                        <a:rPr lang="en-US" sz="1600" b="1" u="none" strike="noStrike" dirty="0">
                          <a:solidFill>
                            <a:srgbClr val="000000"/>
                          </a:solidFill>
                          <a:effectLst/>
                        </a:rPr>
                        <a:t>4.00 </a:t>
                      </a:r>
                      <a:endParaRPr lang="en-US" sz="1600" b="1" i="0" u="none" strike="noStrike" dirty="0">
                        <a:solidFill>
                          <a:srgbClr val="000000"/>
                        </a:solidFill>
                        <a:effectLst/>
                        <a:latin typeface="+mn-lt"/>
                      </a:endParaRPr>
                    </a:p>
                  </a:txBody>
                  <a:tcPr marL="9525" marR="9525" marT="9525" marB="0" anchor="ctr"/>
                </a:tc>
                <a:tc>
                  <a:txBody>
                    <a:bodyPr/>
                    <a:lstStyle/>
                    <a:p>
                      <a:pPr algn="ctr" fontAlgn="b"/>
                      <a:r>
                        <a:rPr lang="en-US" sz="1600" b="1" u="none" strike="noStrike" dirty="0">
                          <a:solidFill>
                            <a:srgbClr val="000000"/>
                          </a:solidFill>
                          <a:effectLst/>
                        </a:rPr>
                        <a:t>4.00 </a:t>
                      </a:r>
                      <a:endParaRPr lang="en-US" sz="1600" b="1" i="0" u="none" strike="noStrike" dirty="0">
                        <a:solidFill>
                          <a:srgbClr val="000000"/>
                        </a:solidFill>
                        <a:effectLst/>
                        <a:latin typeface="+mn-lt"/>
                      </a:endParaRPr>
                    </a:p>
                  </a:txBody>
                  <a:tcPr marL="9525" marR="9525" marT="9525" marB="0" anchor="ctr"/>
                </a:tc>
                <a:tc>
                  <a:txBody>
                    <a:bodyPr/>
                    <a:lstStyle/>
                    <a:p>
                      <a:pPr algn="ctr" fontAlgn="b"/>
                      <a:r>
                        <a:rPr lang="en-US" sz="1600" b="1" u="none" strike="noStrike" dirty="0">
                          <a:solidFill>
                            <a:srgbClr val="000000"/>
                          </a:solidFill>
                          <a:effectLst/>
                        </a:rPr>
                        <a:t>4.00 </a:t>
                      </a:r>
                      <a:endParaRPr lang="en-US" sz="1600" b="1" i="0" u="none" strike="noStrike" dirty="0">
                        <a:solidFill>
                          <a:srgbClr val="000000"/>
                        </a:solidFill>
                        <a:effectLst/>
                        <a:latin typeface="+mn-lt"/>
                      </a:endParaRPr>
                    </a:p>
                  </a:txBody>
                  <a:tcPr marL="9525" marR="9525" marT="9525" marB="0" anchor="ctr"/>
                </a:tc>
                <a:tc>
                  <a:txBody>
                    <a:bodyPr/>
                    <a:lstStyle/>
                    <a:p>
                      <a:pPr algn="ctr" fontAlgn="b"/>
                      <a:r>
                        <a:rPr lang="en-US" sz="1600" b="1" u="none" strike="noStrike" dirty="0">
                          <a:solidFill>
                            <a:srgbClr val="000000"/>
                          </a:solidFill>
                          <a:effectLst/>
                        </a:rPr>
                        <a:t>4.50 </a:t>
                      </a:r>
                      <a:endParaRPr lang="en-US" sz="1600" b="1" i="0" u="none" strike="noStrike" dirty="0">
                        <a:solidFill>
                          <a:srgbClr val="000000"/>
                        </a:solidFill>
                        <a:effectLst/>
                        <a:latin typeface="+mn-lt"/>
                      </a:endParaRPr>
                    </a:p>
                  </a:txBody>
                  <a:tcPr marL="9525" marR="9525" marT="9525" marB="0" anchor="ctr"/>
                </a:tc>
                <a:tc>
                  <a:txBody>
                    <a:bodyPr/>
                    <a:lstStyle/>
                    <a:p>
                      <a:pPr algn="ctr" fontAlgn="b"/>
                      <a:r>
                        <a:rPr lang="en-US" sz="1600" b="1" u="none" strike="noStrike" dirty="0">
                          <a:solidFill>
                            <a:srgbClr val="000000"/>
                          </a:solidFill>
                          <a:effectLst/>
                        </a:rPr>
                        <a:t>0.50 </a:t>
                      </a:r>
                      <a:endParaRPr lang="en-US" sz="1600" b="1" i="0" u="none" strike="noStrike" dirty="0">
                        <a:solidFill>
                          <a:srgbClr val="000000"/>
                        </a:solidFill>
                        <a:effectLst/>
                        <a:latin typeface="+mn-lt"/>
                      </a:endParaRPr>
                    </a:p>
                  </a:txBody>
                  <a:tcPr marL="9525" marR="9525" marT="9525" marB="0" anchor="ctr"/>
                </a:tc>
                <a:tc>
                  <a:txBody>
                    <a:bodyPr/>
                    <a:lstStyle/>
                    <a:p>
                      <a:pPr algn="ctr" fontAlgn="b"/>
                      <a:r>
                        <a:rPr lang="en-US" sz="1600" b="1" u="none" strike="noStrike" dirty="0">
                          <a:solidFill>
                            <a:srgbClr val="000000"/>
                          </a:solidFill>
                          <a:effectLst/>
                        </a:rPr>
                        <a:t>12.5%</a:t>
                      </a:r>
                      <a:endParaRPr lang="en-US" sz="1600" b="1" i="0" u="none" strike="noStrike" dirty="0">
                        <a:solidFill>
                          <a:srgbClr val="000000"/>
                        </a:solidFill>
                        <a:effectLst/>
                        <a:latin typeface="+mn-lt"/>
                      </a:endParaRPr>
                    </a:p>
                  </a:txBody>
                  <a:tcPr marL="9525" marR="9525" marT="9525" marB="0" anchor="ctr"/>
                </a:tc>
                <a:extLst>
                  <a:ext uri="{0D108BD9-81ED-4DB2-BD59-A6C34878D82A}">
                    <a16:rowId xmlns:a16="http://schemas.microsoft.com/office/drawing/2014/main" val="652313719"/>
                  </a:ext>
                </a:extLst>
              </a:tr>
            </a:tbl>
          </a:graphicData>
        </a:graphic>
      </p:graphicFrame>
    </p:spTree>
    <p:extLst>
      <p:ext uri="{BB962C8B-B14F-4D97-AF65-F5344CB8AC3E}">
        <p14:creationId xmlns:p14="http://schemas.microsoft.com/office/powerpoint/2010/main" val="576349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C8B58A3-F500-42E6-B927-1D5C8BEACE6F}"/>
              </a:ext>
            </a:extLst>
          </p:cNvPr>
          <p:cNvSpPr>
            <a:spLocks noGrp="1"/>
          </p:cNvSpPr>
          <p:nvPr>
            <p:ph sz="half" idx="2"/>
          </p:nvPr>
        </p:nvSpPr>
        <p:spPr>
          <a:xfrm>
            <a:off x="331150" y="1886071"/>
            <a:ext cx="11441750" cy="4677289"/>
          </a:xfrm>
        </p:spPr>
        <p:txBody>
          <a:bodyPr numCol="1">
            <a:normAutofit fontScale="70000" lnSpcReduction="20000"/>
          </a:bodyPr>
          <a:lstStyle/>
          <a:p>
            <a:pPr>
              <a:lnSpc>
                <a:spcPct val="150000"/>
              </a:lnSpc>
            </a:pPr>
            <a:r>
              <a:rPr lang="en-US" sz="3500" b="1" dirty="0"/>
              <a:t>Position Change (↑ $87,669) (↑ 0.50 FTE)</a:t>
            </a:r>
          </a:p>
          <a:p>
            <a:pPr lvl="1">
              <a:lnSpc>
                <a:spcPct val="150000"/>
              </a:lnSpc>
              <a:buFont typeface="Wingdings" panose="05000000000000000000" pitchFamily="2" charset="2"/>
              <a:buChar char="§"/>
            </a:pPr>
            <a:r>
              <a:rPr lang="en-US" sz="3100" b="1" dirty="0"/>
              <a:t>FY 2026 Mid-Year Add: </a:t>
            </a:r>
            <a:r>
              <a:rPr lang="en-US" sz="3100" dirty="0"/>
              <a:t>Manager of Communications, Programs, and Strategic Partnerships </a:t>
            </a:r>
          </a:p>
          <a:p>
            <a:pPr lvl="2">
              <a:lnSpc>
                <a:spcPct val="150000"/>
              </a:lnSpc>
              <a:buFont typeface="Wingdings" panose="05000000000000000000" pitchFamily="2" charset="2"/>
              <a:buChar char="Ø"/>
            </a:pPr>
            <a:r>
              <a:rPr lang="en-US" sz="2700" b="1" dirty="0"/>
              <a:t> 50% Pension Fund </a:t>
            </a:r>
            <a:r>
              <a:rPr lang="en-US" sz="2700" dirty="0"/>
              <a:t>/ 50% General Fund</a:t>
            </a:r>
          </a:p>
          <a:p>
            <a:pPr>
              <a:lnSpc>
                <a:spcPct val="150000"/>
              </a:lnSpc>
            </a:pPr>
            <a:r>
              <a:rPr lang="en-US" sz="3600" b="1" dirty="0"/>
              <a:t>Consultants (↑</a:t>
            </a:r>
            <a:r>
              <a:rPr lang="en-US" sz="3600" b="1" dirty="0">
                <a:solidFill>
                  <a:srgbClr val="00B050"/>
                </a:solidFill>
              </a:rPr>
              <a:t> </a:t>
            </a:r>
            <a:r>
              <a:rPr lang="en-US" sz="3600" b="1" dirty="0"/>
              <a:t>$32,886)</a:t>
            </a:r>
          </a:p>
          <a:p>
            <a:pPr lvl="1">
              <a:lnSpc>
                <a:spcPct val="150000"/>
              </a:lnSpc>
              <a:buFont typeface="Wingdings" panose="05000000000000000000" pitchFamily="2" charset="2"/>
              <a:buChar char="§"/>
            </a:pPr>
            <a:r>
              <a:rPr lang="en-US" sz="3100" dirty="0"/>
              <a:t>Advisory and Actuarial Service Fees</a:t>
            </a:r>
          </a:p>
          <a:p>
            <a:pPr>
              <a:lnSpc>
                <a:spcPct val="150000"/>
              </a:lnSpc>
            </a:pPr>
            <a:r>
              <a:rPr lang="en-US" sz="3600" b="1" dirty="0"/>
              <a:t>Medical Costs (↑</a:t>
            </a:r>
            <a:r>
              <a:rPr lang="en-US" sz="3600" b="1" dirty="0">
                <a:solidFill>
                  <a:srgbClr val="FF0000"/>
                </a:solidFill>
              </a:rPr>
              <a:t> </a:t>
            </a:r>
            <a:r>
              <a:rPr lang="en-US" sz="3600" b="1" dirty="0"/>
              <a:t>$250,000)</a:t>
            </a:r>
          </a:p>
          <a:p>
            <a:pPr lvl="1">
              <a:lnSpc>
                <a:spcPct val="150000"/>
              </a:lnSpc>
              <a:buFont typeface="Wingdings" panose="05000000000000000000" pitchFamily="2" charset="2"/>
              <a:buChar char="§"/>
            </a:pPr>
            <a:r>
              <a:rPr lang="en-US" sz="3100" dirty="0"/>
              <a:t>Self-Insurance Actuarial Target funding for Retiree Healthcare increased from $5.25 million to $5.50 million.</a:t>
            </a:r>
          </a:p>
        </p:txBody>
      </p:sp>
      <p:sp>
        <p:nvSpPr>
          <p:cNvPr id="3" name="Content Placeholder 2">
            <a:extLst>
              <a:ext uri="{FF2B5EF4-FFF2-40B4-BE49-F238E27FC236}">
                <a16:creationId xmlns:a16="http://schemas.microsoft.com/office/drawing/2014/main" id="{7A38F1DD-B1C6-47C5-9F99-440AB5E3E61C}"/>
              </a:ext>
            </a:extLst>
          </p:cNvPr>
          <p:cNvSpPr>
            <a:spLocks noGrp="1"/>
          </p:cNvSpPr>
          <p:nvPr>
            <p:ph sz="half" idx="13"/>
          </p:nvPr>
        </p:nvSpPr>
        <p:spPr>
          <a:xfrm>
            <a:off x="188910" y="1188720"/>
            <a:ext cx="9110538" cy="473825"/>
          </a:xfrm>
        </p:spPr>
        <p:txBody>
          <a:bodyPr>
            <a:noAutofit/>
          </a:bodyPr>
          <a:lstStyle/>
          <a:p>
            <a:r>
              <a:rPr lang="en-US" sz="2600" u="sng" dirty="0"/>
              <a:t>Major Funding Changes (Pension Funds Proposed Budget)</a:t>
            </a:r>
          </a:p>
        </p:txBody>
      </p:sp>
    </p:spTree>
    <p:extLst>
      <p:ext uri="{BB962C8B-B14F-4D97-AF65-F5344CB8AC3E}">
        <p14:creationId xmlns:p14="http://schemas.microsoft.com/office/powerpoint/2010/main" val="12158380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139C18-FF3B-BFDB-640A-9464EAA9BC5F}"/>
            </a:ext>
          </a:extLst>
        </p:cNvPr>
        <p:cNvGrpSpPr/>
        <p:nvPr/>
      </p:nvGrpSpPr>
      <p:grpSpPr>
        <a:xfrm>
          <a:off x="0" y="0"/>
          <a:ext cx="0" cy="0"/>
          <a:chOff x="0" y="0"/>
          <a:chExt cx="0" cy="0"/>
        </a:xfrm>
      </p:grpSpPr>
      <p:sp>
        <p:nvSpPr>
          <p:cNvPr id="10" name="Text Placeholder 5">
            <a:extLst>
              <a:ext uri="{FF2B5EF4-FFF2-40B4-BE49-F238E27FC236}">
                <a16:creationId xmlns:a16="http://schemas.microsoft.com/office/drawing/2014/main" id="{1849E260-5CE6-F5FE-7D95-120E47AD467D}"/>
              </a:ext>
            </a:extLst>
          </p:cNvPr>
          <p:cNvSpPr txBox="1">
            <a:spLocks/>
          </p:cNvSpPr>
          <p:nvPr/>
        </p:nvSpPr>
        <p:spPr>
          <a:xfrm>
            <a:off x="8904892" y="2791833"/>
            <a:ext cx="3178361" cy="2207831"/>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4800" b="1" dirty="0">
                <a:solidFill>
                  <a:schemeClr val="accent6">
                    <a:lumMod val="75000"/>
                  </a:schemeClr>
                </a:solidFill>
                <a:latin typeface="Abadi" panose="020F0502020204030204" pitchFamily="34" charset="0"/>
                <a:ea typeface="Verdana" panose="020B0604030504040204" pitchFamily="34" charset="0"/>
                <a:cs typeface="Calibri" panose="020F0502020204030204" pitchFamily="34" charset="0"/>
              </a:rPr>
              <a:t>OUR</a:t>
            </a:r>
          </a:p>
          <a:p>
            <a:pPr marL="0" indent="0">
              <a:buNone/>
            </a:pPr>
            <a:r>
              <a:rPr lang="en-US" sz="4800" b="1" dirty="0">
                <a:solidFill>
                  <a:schemeClr val="accent6">
                    <a:lumMod val="75000"/>
                  </a:schemeClr>
                </a:solidFill>
                <a:latin typeface="Abadi" panose="020F0502020204030204" pitchFamily="34" charset="0"/>
                <a:ea typeface="Verdana" panose="020B0604030504040204" pitchFamily="34" charset="0"/>
                <a:cs typeface="Calibri" panose="020F0502020204030204" pitchFamily="34" charset="0"/>
              </a:rPr>
              <a:t>VISION</a:t>
            </a:r>
            <a:endParaRPr lang="en-US" sz="3600" dirty="0">
              <a:solidFill>
                <a:schemeClr val="accent6">
                  <a:lumMod val="75000"/>
                </a:schemeClr>
              </a:solidFill>
              <a:ea typeface="Verdana" panose="020B0604030504040204" pitchFamily="34" charset="0"/>
              <a:cs typeface="Calibri" panose="020F0502020204030204" pitchFamily="34" charset="0"/>
            </a:endParaRPr>
          </a:p>
          <a:p>
            <a:pPr marL="0" indent="0" algn="ctr">
              <a:buNone/>
            </a:pPr>
            <a:endParaRPr lang="en-US" sz="2000" dirty="0">
              <a:ea typeface="Verdana" panose="020B0604030504040204" pitchFamily="34" charset="0"/>
              <a:cs typeface="Calibri" panose="020F0502020204030204" pitchFamily="34" charset="0"/>
            </a:endParaRPr>
          </a:p>
          <a:p>
            <a:pPr marL="0" indent="0" algn="ctr">
              <a:buNone/>
            </a:pPr>
            <a:endParaRPr lang="en-US" sz="2000" dirty="0">
              <a:ea typeface="Verdana" panose="020B060403050404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BBCE6457-9F38-B08F-6286-D22C26D21E2F}"/>
              </a:ext>
            </a:extLst>
          </p:cNvPr>
          <p:cNvPicPr>
            <a:picLocks noChangeAspect="1"/>
          </p:cNvPicPr>
          <p:nvPr/>
        </p:nvPicPr>
        <p:blipFill>
          <a:blip r:embed="rId2"/>
          <a:srcRect l="1590" t="6024" r="3800" b="6231"/>
          <a:stretch>
            <a:fillRect/>
          </a:stretch>
        </p:blipFill>
        <p:spPr>
          <a:xfrm>
            <a:off x="497840" y="1386354"/>
            <a:ext cx="7123439" cy="5018787"/>
          </a:xfrm>
          <a:prstGeom prst="rect">
            <a:avLst/>
          </a:prstGeom>
        </p:spPr>
      </p:pic>
      <p:cxnSp>
        <p:nvCxnSpPr>
          <p:cNvPr id="6" name="Straight Connector 5">
            <a:extLst>
              <a:ext uri="{FF2B5EF4-FFF2-40B4-BE49-F238E27FC236}">
                <a16:creationId xmlns:a16="http://schemas.microsoft.com/office/drawing/2014/main" id="{C865330E-CFA5-2219-5E75-FFB4BF4FAC49}"/>
              </a:ext>
            </a:extLst>
          </p:cNvPr>
          <p:cNvCxnSpPr>
            <a:cxnSpLocks/>
          </p:cNvCxnSpPr>
          <p:nvPr/>
        </p:nvCxnSpPr>
        <p:spPr>
          <a:xfrm>
            <a:off x="8769298" y="2791833"/>
            <a:ext cx="0" cy="1671812"/>
          </a:xfrm>
          <a:prstGeom prst="line">
            <a:avLst/>
          </a:prstGeom>
          <a:ln w="28575"/>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42315079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CD2B51-3039-3061-3CBD-8DA682F5CFF0}"/>
            </a:ext>
          </a:extLst>
        </p:cNvPr>
        <p:cNvGrpSpPr/>
        <p:nvPr/>
      </p:nvGrpSpPr>
      <p:grpSpPr>
        <a:xfrm>
          <a:off x="0" y="0"/>
          <a:ext cx="0" cy="0"/>
          <a:chOff x="0" y="0"/>
          <a:chExt cx="0" cy="0"/>
        </a:xfrm>
      </p:grpSpPr>
      <p:graphicFrame>
        <p:nvGraphicFramePr>
          <p:cNvPr id="4" name="Content Placeholder 1">
            <a:extLst>
              <a:ext uri="{FF2B5EF4-FFF2-40B4-BE49-F238E27FC236}">
                <a16:creationId xmlns:a16="http://schemas.microsoft.com/office/drawing/2014/main" id="{3D0810AC-69A4-E5C0-EF12-4FBA9B359CE7}"/>
              </a:ext>
            </a:extLst>
          </p:cNvPr>
          <p:cNvGraphicFramePr>
            <a:graphicFrameLocks noGrp="1"/>
          </p:cNvGraphicFramePr>
          <p:nvPr>
            <p:ph sz="half" idx="2"/>
            <p:extLst>
              <p:ext uri="{D42A27DB-BD31-4B8C-83A1-F6EECF244321}">
                <p14:modId xmlns:p14="http://schemas.microsoft.com/office/powerpoint/2010/main" val="1769318006"/>
              </p:ext>
            </p:extLst>
          </p:nvPr>
        </p:nvGraphicFramePr>
        <p:xfrm>
          <a:off x="653029" y="1741739"/>
          <a:ext cx="10883900" cy="45672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Box 1">
            <a:extLst>
              <a:ext uri="{FF2B5EF4-FFF2-40B4-BE49-F238E27FC236}">
                <a16:creationId xmlns:a16="http://schemas.microsoft.com/office/drawing/2014/main" id="{87CD62FE-4EA5-B369-6C06-9170C31045D3}"/>
              </a:ext>
            </a:extLst>
          </p:cNvPr>
          <p:cNvSpPr txBox="1"/>
          <p:nvPr/>
        </p:nvSpPr>
        <p:spPr>
          <a:xfrm>
            <a:off x="3296806" y="1179890"/>
            <a:ext cx="4539175" cy="646331"/>
          </a:xfrm>
          <a:prstGeom prst="rect">
            <a:avLst/>
          </a:prstGeom>
          <a:noFill/>
        </p:spPr>
        <p:txBody>
          <a:bodyPr wrap="square" rtlCol="0">
            <a:spAutoFit/>
          </a:bodyPr>
          <a:lstStyle/>
          <a:p>
            <a:pPr algn="ctr"/>
            <a:r>
              <a:rPr lang="en-US" sz="3600" b="1" dirty="0"/>
              <a:t>OUR PRIORITIES</a:t>
            </a:r>
          </a:p>
        </p:txBody>
      </p:sp>
      <p:cxnSp>
        <p:nvCxnSpPr>
          <p:cNvPr id="3" name="Straight Connector 2">
            <a:extLst>
              <a:ext uri="{FF2B5EF4-FFF2-40B4-BE49-F238E27FC236}">
                <a16:creationId xmlns:a16="http://schemas.microsoft.com/office/drawing/2014/main" id="{3E41F5E7-CF3A-A5BA-041D-6F3845B3FC5B}"/>
              </a:ext>
            </a:extLst>
          </p:cNvPr>
          <p:cNvCxnSpPr>
            <a:cxnSpLocks/>
          </p:cNvCxnSpPr>
          <p:nvPr/>
        </p:nvCxnSpPr>
        <p:spPr>
          <a:xfrm>
            <a:off x="8883929" y="3323265"/>
            <a:ext cx="0" cy="2221396"/>
          </a:xfrm>
          <a:prstGeom prst="line">
            <a:avLst/>
          </a:prstGeom>
          <a:ln/>
        </p:spPr>
        <p:style>
          <a:lnRef idx="3">
            <a:schemeClr val="dk1"/>
          </a:lnRef>
          <a:fillRef idx="0">
            <a:schemeClr val="dk1"/>
          </a:fillRef>
          <a:effectRef idx="2">
            <a:schemeClr val="dk1"/>
          </a:effectRef>
          <a:fontRef idx="minor">
            <a:schemeClr val="tx1"/>
          </a:fontRef>
        </p:style>
      </p:cxnSp>
      <p:cxnSp>
        <p:nvCxnSpPr>
          <p:cNvPr id="5" name="Straight Connector 4">
            <a:extLst>
              <a:ext uri="{FF2B5EF4-FFF2-40B4-BE49-F238E27FC236}">
                <a16:creationId xmlns:a16="http://schemas.microsoft.com/office/drawing/2014/main" id="{5C565752-2C47-B8D6-8C52-4815F9A69BB8}"/>
              </a:ext>
            </a:extLst>
          </p:cNvPr>
          <p:cNvCxnSpPr>
            <a:cxnSpLocks/>
          </p:cNvCxnSpPr>
          <p:nvPr/>
        </p:nvCxnSpPr>
        <p:spPr>
          <a:xfrm flipH="1">
            <a:off x="3901856" y="1838882"/>
            <a:ext cx="3482005"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7" name="Straight Connector 6">
            <a:extLst>
              <a:ext uri="{FF2B5EF4-FFF2-40B4-BE49-F238E27FC236}">
                <a16:creationId xmlns:a16="http://schemas.microsoft.com/office/drawing/2014/main" id="{A8F1F494-4057-7603-FC01-5AC8D2743C34}"/>
              </a:ext>
            </a:extLst>
          </p:cNvPr>
          <p:cNvCxnSpPr>
            <a:cxnSpLocks/>
          </p:cNvCxnSpPr>
          <p:nvPr/>
        </p:nvCxnSpPr>
        <p:spPr>
          <a:xfrm>
            <a:off x="5970107" y="3323265"/>
            <a:ext cx="0" cy="2221396"/>
          </a:xfrm>
          <a:prstGeom prst="line">
            <a:avLst/>
          </a:prstGeom>
          <a:ln/>
        </p:spPr>
        <p:style>
          <a:lnRef idx="3">
            <a:schemeClr val="dk1"/>
          </a:lnRef>
          <a:fillRef idx="0">
            <a:schemeClr val="dk1"/>
          </a:fillRef>
          <a:effectRef idx="2">
            <a:schemeClr val="dk1"/>
          </a:effectRef>
          <a:fontRef idx="minor">
            <a:schemeClr val="tx1"/>
          </a:fontRef>
        </p:style>
      </p:cxnSp>
      <p:cxnSp>
        <p:nvCxnSpPr>
          <p:cNvPr id="8" name="Straight Connector 7">
            <a:extLst>
              <a:ext uri="{FF2B5EF4-FFF2-40B4-BE49-F238E27FC236}">
                <a16:creationId xmlns:a16="http://schemas.microsoft.com/office/drawing/2014/main" id="{23F48FB7-2FEF-9E83-1A09-DFEC81BC9F9D}"/>
              </a:ext>
            </a:extLst>
          </p:cNvPr>
          <p:cNvCxnSpPr>
            <a:cxnSpLocks/>
          </p:cNvCxnSpPr>
          <p:nvPr/>
        </p:nvCxnSpPr>
        <p:spPr>
          <a:xfrm>
            <a:off x="3231876" y="3323265"/>
            <a:ext cx="0" cy="2221396"/>
          </a:xfrm>
          <a:prstGeom prst="line">
            <a:avLst/>
          </a:prstGeom>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4307543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2CA556-9ED5-52F3-F101-20AB2A8FB2A1}"/>
            </a:ext>
          </a:extLst>
        </p:cNvPr>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2A52E428-14D6-0EE7-5C25-7388109D4F4B}"/>
              </a:ext>
            </a:extLst>
          </p:cNvPr>
          <p:cNvCxnSpPr>
            <a:cxnSpLocks/>
          </p:cNvCxnSpPr>
          <p:nvPr/>
        </p:nvCxnSpPr>
        <p:spPr>
          <a:xfrm flipH="1">
            <a:off x="4183276" y="1623006"/>
            <a:ext cx="3030324" cy="0"/>
          </a:xfrm>
          <a:prstGeom prst="line">
            <a:avLst/>
          </a:prstGeom>
          <a:ln w="28575"/>
        </p:spPr>
        <p:style>
          <a:lnRef idx="1">
            <a:schemeClr val="accent2"/>
          </a:lnRef>
          <a:fillRef idx="0">
            <a:schemeClr val="accent2"/>
          </a:fillRef>
          <a:effectRef idx="0">
            <a:schemeClr val="accent2"/>
          </a:effectRef>
          <a:fontRef idx="minor">
            <a:schemeClr val="tx1"/>
          </a:fontRef>
        </p:style>
      </p:cxnSp>
      <p:grpSp>
        <p:nvGrpSpPr>
          <p:cNvPr id="14" name="Group 13">
            <a:extLst>
              <a:ext uri="{FF2B5EF4-FFF2-40B4-BE49-F238E27FC236}">
                <a16:creationId xmlns:a16="http://schemas.microsoft.com/office/drawing/2014/main" id="{4F482AEB-F05E-3A03-2175-5C7AC130A5B9}"/>
              </a:ext>
            </a:extLst>
          </p:cNvPr>
          <p:cNvGrpSpPr/>
          <p:nvPr/>
        </p:nvGrpSpPr>
        <p:grpSpPr>
          <a:xfrm>
            <a:off x="155511" y="2687784"/>
            <a:ext cx="6306249" cy="3139580"/>
            <a:chOff x="836230" y="1828099"/>
            <a:chExt cx="6402769" cy="2965729"/>
          </a:xfrm>
        </p:grpSpPr>
        <p:sp>
          <p:nvSpPr>
            <p:cNvPr id="3" name="Freeform: Shape 2">
              <a:extLst>
                <a:ext uri="{FF2B5EF4-FFF2-40B4-BE49-F238E27FC236}">
                  <a16:creationId xmlns:a16="http://schemas.microsoft.com/office/drawing/2014/main" id="{F12094C4-890A-3308-E7FE-D9283957F561}"/>
                </a:ext>
              </a:extLst>
            </p:cNvPr>
            <p:cNvSpPr/>
            <p:nvPr/>
          </p:nvSpPr>
          <p:spPr>
            <a:xfrm>
              <a:off x="836231" y="1828099"/>
              <a:ext cx="6402768" cy="746259"/>
            </a:xfrm>
            <a:custGeom>
              <a:avLst/>
              <a:gdLst>
                <a:gd name="csX0" fmla="*/ 0 w 3033712"/>
                <a:gd name="csY0" fmla="*/ 0 h 1152000"/>
                <a:gd name="csX1" fmla="*/ 3033712 w 3033712"/>
                <a:gd name="csY1" fmla="*/ 0 h 1152000"/>
                <a:gd name="csX2" fmla="*/ 3033712 w 3033712"/>
                <a:gd name="csY2" fmla="*/ 1152000 h 1152000"/>
                <a:gd name="csX3" fmla="*/ 0 w 3033712"/>
                <a:gd name="csY3" fmla="*/ 1152000 h 1152000"/>
                <a:gd name="csX4" fmla="*/ 0 w 3033712"/>
                <a:gd name="csY4" fmla="*/ 0 h 1152000"/>
              </a:gdLst>
              <a:ahLst/>
              <a:cxnLst>
                <a:cxn ang="0">
                  <a:pos x="csX0" y="csY0"/>
                </a:cxn>
                <a:cxn ang="0">
                  <a:pos x="csX1" y="csY1"/>
                </a:cxn>
                <a:cxn ang="0">
                  <a:pos x="csX2" y="csY2"/>
                </a:cxn>
                <a:cxn ang="0">
                  <a:pos x="csX3" y="csY3"/>
                </a:cxn>
                <a:cxn ang="0">
                  <a:pos x="csX4" y="csY4"/>
                </a:cxn>
              </a:cxnLst>
              <a:rect l="l" t="t" r="r" b="b"/>
              <a:pathLst>
                <a:path w="3033712" h="1152000">
                  <a:moveTo>
                    <a:pt x="0" y="0"/>
                  </a:moveTo>
                  <a:lnTo>
                    <a:pt x="3033712" y="0"/>
                  </a:lnTo>
                  <a:lnTo>
                    <a:pt x="3033712" y="1152000"/>
                  </a:lnTo>
                  <a:lnTo>
                    <a:pt x="0" y="1152000"/>
                  </a:lnTo>
                  <a:lnTo>
                    <a:pt x="0" y="0"/>
                  </a:lnTo>
                  <a:close/>
                </a:path>
              </a:pathLst>
            </a:custGeom>
            <a:solidFill>
              <a:schemeClr val="accent6">
                <a:lumMod val="60000"/>
                <a:lumOff val="40000"/>
              </a:schemeClr>
            </a:solidFill>
            <a:ln>
              <a:solidFill>
                <a:schemeClr val="accent6">
                  <a:lumMod val="40000"/>
                  <a:lumOff val="60000"/>
                </a:schemeClr>
              </a:solidFill>
            </a:ln>
          </p:spPr>
          <p:style>
            <a:lnRef idx="2">
              <a:schemeClr val="accen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US" sz="2000" b="1" kern="1200" dirty="0">
                  <a:solidFill>
                    <a:schemeClr val="tx1"/>
                  </a:solidFill>
                </a:rPr>
                <a:t>Increase Return/ Reduce Risk</a:t>
              </a:r>
            </a:p>
          </p:txBody>
        </p:sp>
        <p:sp>
          <p:nvSpPr>
            <p:cNvPr id="5" name="Freeform: Shape 4">
              <a:extLst>
                <a:ext uri="{FF2B5EF4-FFF2-40B4-BE49-F238E27FC236}">
                  <a16:creationId xmlns:a16="http://schemas.microsoft.com/office/drawing/2014/main" id="{947DB84B-F66D-607C-C857-64E786F68CE5}"/>
                </a:ext>
              </a:extLst>
            </p:cNvPr>
            <p:cNvSpPr/>
            <p:nvPr/>
          </p:nvSpPr>
          <p:spPr>
            <a:xfrm>
              <a:off x="836230" y="2574358"/>
              <a:ext cx="6402769" cy="2219470"/>
            </a:xfrm>
            <a:custGeom>
              <a:avLst/>
              <a:gdLst>
                <a:gd name="csX0" fmla="*/ 0 w 3033712"/>
                <a:gd name="csY0" fmla="*/ 0 h 4062599"/>
                <a:gd name="csX1" fmla="*/ 3033712 w 3033712"/>
                <a:gd name="csY1" fmla="*/ 0 h 4062599"/>
                <a:gd name="csX2" fmla="*/ 3033712 w 3033712"/>
                <a:gd name="csY2" fmla="*/ 4062599 h 4062599"/>
                <a:gd name="csX3" fmla="*/ 0 w 3033712"/>
                <a:gd name="csY3" fmla="*/ 4062599 h 4062599"/>
                <a:gd name="csX4" fmla="*/ 0 w 3033712"/>
                <a:gd name="csY4" fmla="*/ 0 h 4062599"/>
              </a:gdLst>
              <a:ahLst/>
              <a:cxnLst>
                <a:cxn ang="0">
                  <a:pos x="csX0" y="csY0"/>
                </a:cxn>
                <a:cxn ang="0">
                  <a:pos x="csX1" y="csY1"/>
                </a:cxn>
                <a:cxn ang="0">
                  <a:pos x="csX2" y="csY2"/>
                </a:cxn>
                <a:cxn ang="0">
                  <a:pos x="csX3" y="csY3"/>
                </a:cxn>
                <a:cxn ang="0">
                  <a:pos x="csX4" y="csY4"/>
                </a:cxn>
              </a:cxnLst>
              <a:rect l="l" t="t" r="r" b="b"/>
              <a:pathLst>
                <a:path w="3033712" h="4062599">
                  <a:moveTo>
                    <a:pt x="0" y="0"/>
                  </a:moveTo>
                  <a:lnTo>
                    <a:pt x="3033712" y="0"/>
                  </a:lnTo>
                  <a:lnTo>
                    <a:pt x="3033712" y="4062599"/>
                  </a:lnTo>
                  <a:lnTo>
                    <a:pt x="0" y="4062599"/>
                  </a:lnTo>
                  <a:lnTo>
                    <a:pt x="0" y="0"/>
                  </a:lnTo>
                  <a:close/>
                </a:path>
              </a:pathLst>
            </a:custGeom>
            <a:solidFill>
              <a:schemeClr val="accent6">
                <a:lumMod val="20000"/>
                <a:lumOff val="80000"/>
                <a:alpha val="90000"/>
              </a:schemeClr>
            </a:solidFill>
            <a:ln>
              <a:solidFill>
                <a:schemeClr val="accent6">
                  <a:lumMod val="40000"/>
                  <a:lumOff val="60000"/>
                </a:schemeClr>
              </a:solidFill>
            </a:ln>
          </p:spPr>
          <p:style>
            <a:lnRef idx="2">
              <a:schemeClr val="accent1">
                <a:alpha val="90000"/>
                <a:tint val="40000"/>
                <a:hueOff val="0"/>
                <a:satOff val="0"/>
                <a:lumOff val="0"/>
                <a:alphaOff val="0"/>
              </a:schemeClr>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96012" tIns="96012" rIns="128016" bIns="144018" numCol="1" spcCol="1270" anchor="t" anchorCtr="0">
              <a:noAutofit/>
            </a:bodyPr>
            <a:lstStyle/>
            <a:p>
              <a:pPr marL="171450" lvl="1" indent="-171450" algn="just" defTabSz="800100">
                <a:lnSpc>
                  <a:spcPct val="90000"/>
                </a:lnSpc>
                <a:spcBef>
                  <a:spcPct val="0"/>
                </a:spcBef>
                <a:spcAft>
                  <a:spcPct val="15000"/>
                </a:spcAft>
                <a:buChar char="•"/>
              </a:pPr>
              <a:r>
                <a:rPr lang="en-US" sz="1600" b="1" kern="1200" dirty="0"/>
                <a:t>Over $111M growth </a:t>
              </a:r>
              <a:r>
                <a:rPr lang="en-US" sz="1600" kern="1200" dirty="0"/>
                <a:t>in Pension Funds since 2021</a:t>
              </a:r>
            </a:p>
            <a:p>
              <a:pPr marL="171450" lvl="1" indent="-171450" algn="just" defTabSz="800100">
                <a:lnSpc>
                  <a:spcPct val="90000"/>
                </a:lnSpc>
                <a:spcBef>
                  <a:spcPct val="0"/>
                </a:spcBef>
                <a:spcAft>
                  <a:spcPct val="15000"/>
                </a:spcAft>
                <a:buChar char="•"/>
              </a:pPr>
              <a:r>
                <a:rPr lang="en-US" sz="1600" kern="1200" dirty="0"/>
                <a:t>Continued 3(38) fiduciary relationship with advisors</a:t>
              </a:r>
            </a:p>
            <a:p>
              <a:pPr marL="171450" lvl="1" indent="-171450" algn="just" defTabSz="800100">
                <a:lnSpc>
                  <a:spcPct val="90000"/>
                </a:lnSpc>
                <a:spcBef>
                  <a:spcPct val="0"/>
                </a:spcBef>
                <a:spcAft>
                  <a:spcPct val="15000"/>
                </a:spcAft>
                <a:buChar char="•"/>
              </a:pPr>
              <a:r>
                <a:rPr lang="en-US" sz="1600" b="1" kern="1200" dirty="0"/>
                <a:t>$221.3M </a:t>
              </a:r>
              <a:r>
                <a:rPr lang="en-US" sz="1600" kern="1200" dirty="0"/>
                <a:t>in plan assets managed by MWBEs( </a:t>
              </a:r>
              <a:r>
                <a:rPr lang="en-US" sz="1600" b="1" kern="1200" dirty="0"/>
                <a:t>$28.6M |14.9% Increase LY</a:t>
              </a:r>
              <a:r>
                <a:rPr lang="en-US" sz="1600" kern="1200" dirty="0"/>
                <a:t>)</a:t>
              </a:r>
            </a:p>
            <a:p>
              <a:pPr marL="171450" lvl="1" indent="-171450" algn="just" defTabSz="800100">
                <a:lnSpc>
                  <a:spcPct val="90000"/>
                </a:lnSpc>
                <a:spcBef>
                  <a:spcPct val="0"/>
                </a:spcBef>
                <a:spcAft>
                  <a:spcPct val="15000"/>
                </a:spcAft>
                <a:buChar char="•"/>
              </a:pPr>
              <a:r>
                <a:rPr lang="en-US" sz="1600" dirty="0"/>
                <a:t>Current level</a:t>
              </a:r>
              <a:r>
                <a:rPr lang="en-US" sz="1600" kern="1200" dirty="0"/>
                <a:t> </a:t>
              </a:r>
              <a:r>
                <a:rPr lang="en-US" sz="1600" b="1" kern="1200" dirty="0"/>
                <a:t>$78M </a:t>
              </a:r>
              <a:r>
                <a:rPr lang="en-US" sz="1600" kern="1200" dirty="0"/>
                <a:t>in unreserved cash position </a:t>
              </a:r>
            </a:p>
            <a:p>
              <a:pPr marL="171450" lvl="1" indent="-171450" algn="just" defTabSz="800100">
                <a:lnSpc>
                  <a:spcPct val="90000"/>
                </a:lnSpc>
                <a:spcBef>
                  <a:spcPct val="0"/>
                </a:spcBef>
                <a:spcAft>
                  <a:spcPct val="15000"/>
                </a:spcAft>
                <a:buChar char="•"/>
              </a:pPr>
              <a:r>
                <a:rPr lang="en-US" sz="1600" kern="1200" dirty="0"/>
                <a:t>Weekly rebalancing has resulted in </a:t>
              </a:r>
              <a:r>
                <a:rPr lang="en-US" sz="1600" b="1" dirty="0"/>
                <a:t>over $14.9M </a:t>
              </a:r>
              <a:r>
                <a:rPr lang="en-US" sz="1600" dirty="0"/>
                <a:t>in reduced risk to Pension Fund</a:t>
              </a:r>
              <a:endParaRPr lang="en-US" sz="1600" kern="1200" dirty="0"/>
            </a:p>
            <a:p>
              <a:pPr marL="171450" lvl="1" indent="-171450" algn="just" defTabSz="800100">
                <a:lnSpc>
                  <a:spcPct val="90000"/>
                </a:lnSpc>
                <a:spcBef>
                  <a:spcPct val="0"/>
                </a:spcBef>
                <a:spcAft>
                  <a:spcPct val="15000"/>
                </a:spcAft>
                <a:buChar char="•"/>
              </a:pPr>
              <a:r>
                <a:rPr lang="en-US" sz="1600" kern="1200" dirty="0"/>
                <a:t>FY26 budgeted </a:t>
              </a:r>
              <a:r>
                <a:rPr lang="en-US" sz="1600" dirty="0"/>
                <a:t>$5.2M of</a:t>
              </a:r>
              <a:r>
                <a:rPr lang="en-US" sz="1600" kern="1200" dirty="0"/>
                <a:t> Interest Income. Project to be </a:t>
              </a:r>
              <a:r>
                <a:rPr lang="en-US" sz="1600" b="1" kern="1200" dirty="0"/>
                <a:t>over $1m for a total of $6.21M</a:t>
              </a:r>
              <a:endParaRPr lang="en-US" sz="1600" kern="1200" dirty="0"/>
            </a:p>
          </p:txBody>
        </p:sp>
      </p:grpSp>
      <p:grpSp>
        <p:nvGrpSpPr>
          <p:cNvPr id="13" name="Group 12">
            <a:extLst>
              <a:ext uri="{FF2B5EF4-FFF2-40B4-BE49-F238E27FC236}">
                <a16:creationId xmlns:a16="http://schemas.microsoft.com/office/drawing/2014/main" id="{3A7FAED6-72C8-CDB0-44E6-54D4CB98087F}"/>
              </a:ext>
            </a:extLst>
          </p:cNvPr>
          <p:cNvGrpSpPr/>
          <p:nvPr/>
        </p:nvGrpSpPr>
        <p:grpSpPr>
          <a:xfrm>
            <a:off x="6633431" y="2209660"/>
            <a:ext cx="5143977" cy="2307063"/>
            <a:chOff x="4294663" y="1828099"/>
            <a:chExt cx="3033712" cy="5214599"/>
          </a:xfrm>
        </p:grpSpPr>
        <p:sp>
          <p:nvSpPr>
            <p:cNvPr id="6" name="Freeform: Shape 5">
              <a:extLst>
                <a:ext uri="{FF2B5EF4-FFF2-40B4-BE49-F238E27FC236}">
                  <a16:creationId xmlns:a16="http://schemas.microsoft.com/office/drawing/2014/main" id="{48160C90-CE87-1A60-E49C-EC7DC0513A7C}"/>
                </a:ext>
              </a:extLst>
            </p:cNvPr>
            <p:cNvSpPr/>
            <p:nvPr/>
          </p:nvSpPr>
          <p:spPr>
            <a:xfrm>
              <a:off x="4294663" y="1828099"/>
              <a:ext cx="3033712" cy="1151999"/>
            </a:xfrm>
            <a:custGeom>
              <a:avLst/>
              <a:gdLst>
                <a:gd name="csX0" fmla="*/ 0 w 3033712"/>
                <a:gd name="csY0" fmla="*/ 0 h 1152000"/>
                <a:gd name="csX1" fmla="*/ 3033712 w 3033712"/>
                <a:gd name="csY1" fmla="*/ 0 h 1152000"/>
                <a:gd name="csX2" fmla="*/ 3033712 w 3033712"/>
                <a:gd name="csY2" fmla="*/ 1152000 h 1152000"/>
                <a:gd name="csX3" fmla="*/ 0 w 3033712"/>
                <a:gd name="csY3" fmla="*/ 1152000 h 1152000"/>
                <a:gd name="csX4" fmla="*/ 0 w 3033712"/>
                <a:gd name="csY4" fmla="*/ 0 h 1152000"/>
              </a:gdLst>
              <a:ahLst/>
              <a:cxnLst>
                <a:cxn ang="0">
                  <a:pos x="csX0" y="csY0"/>
                </a:cxn>
                <a:cxn ang="0">
                  <a:pos x="csX1" y="csY1"/>
                </a:cxn>
                <a:cxn ang="0">
                  <a:pos x="csX2" y="csY2"/>
                </a:cxn>
                <a:cxn ang="0">
                  <a:pos x="csX3" y="csY3"/>
                </a:cxn>
                <a:cxn ang="0">
                  <a:pos x="csX4" y="csY4"/>
                </a:cxn>
              </a:cxnLst>
              <a:rect l="l" t="t" r="r" b="b"/>
              <a:pathLst>
                <a:path w="3033712" h="1152000">
                  <a:moveTo>
                    <a:pt x="0" y="0"/>
                  </a:moveTo>
                  <a:lnTo>
                    <a:pt x="3033712" y="0"/>
                  </a:lnTo>
                  <a:lnTo>
                    <a:pt x="3033712" y="1152000"/>
                  </a:lnTo>
                  <a:lnTo>
                    <a:pt x="0" y="1152000"/>
                  </a:lnTo>
                  <a:lnTo>
                    <a:pt x="0" y="0"/>
                  </a:lnTo>
                  <a:close/>
                </a:path>
              </a:pathLst>
            </a:custGeom>
            <a:solidFill>
              <a:schemeClr val="bg1">
                <a:lumMod val="85000"/>
              </a:schemeClr>
            </a:solidFill>
            <a:ln>
              <a:solidFill>
                <a:schemeClr val="bg2">
                  <a:lumMod val="50000"/>
                </a:schemeClr>
              </a:solidFill>
            </a:ln>
          </p:spPr>
          <p:style>
            <a:lnRef idx="2">
              <a:schemeClr val="accen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US" sz="2000" b="1" kern="1200" dirty="0">
                  <a:solidFill>
                    <a:schemeClr val="tx1"/>
                  </a:solidFill>
                </a:rPr>
                <a:t>Reduce Fee Expense Ratios</a:t>
              </a:r>
            </a:p>
          </p:txBody>
        </p:sp>
        <p:sp>
          <p:nvSpPr>
            <p:cNvPr id="8" name="Freeform: Shape 7">
              <a:extLst>
                <a:ext uri="{FF2B5EF4-FFF2-40B4-BE49-F238E27FC236}">
                  <a16:creationId xmlns:a16="http://schemas.microsoft.com/office/drawing/2014/main" id="{0A252B8F-6614-B19D-C627-5F9480C633CE}"/>
                </a:ext>
              </a:extLst>
            </p:cNvPr>
            <p:cNvSpPr/>
            <p:nvPr/>
          </p:nvSpPr>
          <p:spPr>
            <a:xfrm>
              <a:off x="4294663" y="2980099"/>
              <a:ext cx="3033712" cy="4062599"/>
            </a:xfrm>
            <a:custGeom>
              <a:avLst/>
              <a:gdLst>
                <a:gd name="csX0" fmla="*/ 0 w 3033712"/>
                <a:gd name="csY0" fmla="*/ 0 h 4062599"/>
                <a:gd name="csX1" fmla="*/ 3033712 w 3033712"/>
                <a:gd name="csY1" fmla="*/ 0 h 4062599"/>
                <a:gd name="csX2" fmla="*/ 3033712 w 3033712"/>
                <a:gd name="csY2" fmla="*/ 4062599 h 4062599"/>
                <a:gd name="csX3" fmla="*/ 0 w 3033712"/>
                <a:gd name="csY3" fmla="*/ 4062599 h 4062599"/>
                <a:gd name="csX4" fmla="*/ 0 w 3033712"/>
                <a:gd name="csY4" fmla="*/ 0 h 4062599"/>
              </a:gdLst>
              <a:ahLst/>
              <a:cxnLst>
                <a:cxn ang="0">
                  <a:pos x="csX0" y="csY0"/>
                </a:cxn>
                <a:cxn ang="0">
                  <a:pos x="csX1" y="csY1"/>
                </a:cxn>
                <a:cxn ang="0">
                  <a:pos x="csX2" y="csY2"/>
                </a:cxn>
                <a:cxn ang="0">
                  <a:pos x="csX3" y="csY3"/>
                </a:cxn>
                <a:cxn ang="0">
                  <a:pos x="csX4" y="csY4"/>
                </a:cxn>
              </a:cxnLst>
              <a:rect l="l" t="t" r="r" b="b"/>
              <a:pathLst>
                <a:path w="3033712" h="4062599">
                  <a:moveTo>
                    <a:pt x="0" y="0"/>
                  </a:moveTo>
                  <a:lnTo>
                    <a:pt x="3033712" y="0"/>
                  </a:lnTo>
                  <a:lnTo>
                    <a:pt x="3033712" y="4062599"/>
                  </a:lnTo>
                  <a:lnTo>
                    <a:pt x="0" y="4062599"/>
                  </a:lnTo>
                  <a:lnTo>
                    <a:pt x="0" y="0"/>
                  </a:lnTo>
                  <a:close/>
                </a:path>
              </a:pathLst>
            </a:custGeom>
            <a:solidFill>
              <a:schemeClr val="bg1">
                <a:lumMod val="95000"/>
                <a:alpha val="90000"/>
              </a:schemeClr>
            </a:solidFill>
          </p:spPr>
          <p:style>
            <a:lnRef idx="2">
              <a:schemeClr val="accent1">
                <a:alpha val="90000"/>
                <a:tint val="40000"/>
                <a:hueOff val="0"/>
                <a:satOff val="0"/>
                <a:lumOff val="0"/>
                <a:alphaOff val="0"/>
              </a:schemeClr>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96012" tIns="96012" rIns="128016" bIns="144018" numCol="1" spcCol="1270" anchor="t" anchorCtr="0">
              <a:noAutofit/>
            </a:bodyPr>
            <a:lstStyle/>
            <a:p>
              <a:pPr marL="171450" lvl="1" indent="-171450" algn="just" defTabSz="800100">
                <a:lnSpc>
                  <a:spcPct val="90000"/>
                </a:lnSpc>
                <a:spcBef>
                  <a:spcPct val="0"/>
                </a:spcBef>
                <a:spcAft>
                  <a:spcPct val="15000"/>
                </a:spcAft>
                <a:buChar char="•"/>
              </a:pPr>
              <a:r>
                <a:rPr lang="en-US" sz="1600" kern="1200" dirty="0"/>
                <a:t>Negotiated </a:t>
              </a:r>
              <a:r>
                <a:rPr lang="en-US" sz="1600" b="1" kern="1200" dirty="0"/>
                <a:t>.29% reduction </a:t>
              </a:r>
              <a:r>
                <a:rPr lang="en-US" sz="1600" kern="1200" dirty="0"/>
                <a:t>in investor fees</a:t>
              </a:r>
            </a:p>
            <a:p>
              <a:pPr marL="171450" lvl="1" indent="-171450" algn="just" defTabSz="800100">
                <a:lnSpc>
                  <a:spcPct val="90000"/>
                </a:lnSpc>
                <a:spcBef>
                  <a:spcPct val="0"/>
                </a:spcBef>
                <a:spcAft>
                  <a:spcPct val="15000"/>
                </a:spcAft>
                <a:buChar char="•"/>
              </a:pPr>
              <a:r>
                <a:rPr lang="en-US" sz="1600" kern="1200" dirty="0"/>
                <a:t>Targeted annualized fee savings of </a:t>
              </a:r>
              <a:r>
                <a:rPr lang="en-US" sz="1600" b="1" kern="1200" dirty="0"/>
                <a:t>$604K </a:t>
              </a:r>
              <a:r>
                <a:rPr lang="en-US" sz="1600" kern="1200" dirty="0"/>
                <a:t>(</a:t>
              </a:r>
              <a:r>
                <a:rPr lang="en-US" sz="1600" b="1" kern="1200" dirty="0"/>
                <a:t>24.5% Inc over LY</a:t>
              </a:r>
              <a:r>
                <a:rPr lang="en-US" sz="1600" kern="1200" dirty="0"/>
                <a:t>)</a:t>
              </a:r>
            </a:p>
            <a:p>
              <a:pPr marL="171450" lvl="1" indent="-171450" algn="just" defTabSz="800100">
                <a:lnSpc>
                  <a:spcPct val="90000"/>
                </a:lnSpc>
                <a:spcBef>
                  <a:spcPct val="0"/>
                </a:spcBef>
                <a:spcAft>
                  <a:spcPct val="15000"/>
                </a:spcAft>
                <a:buChar char="•"/>
              </a:pPr>
              <a:r>
                <a:rPr lang="en-US" sz="1600" kern="1200" dirty="0"/>
                <a:t>Maintained certain cash deposit levels allowing minimum fees</a:t>
              </a:r>
            </a:p>
          </p:txBody>
        </p:sp>
      </p:grpSp>
      <p:grpSp>
        <p:nvGrpSpPr>
          <p:cNvPr id="12" name="Group 11">
            <a:extLst>
              <a:ext uri="{FF2B5EF4-FFF2-40B4-BE49-F238E27FC236}">
                <a16:creationId xmlns:a16="http://schemas.microsoft.com/office/drawing/2014/main" id="{4CCF28D9-838D-8773-813F-A779336723DD}"/>
              </a:ext>
            </a:extLst>
          </p:cNvPr>
          <p:cNvGrpSpPr/>
          <p:nvPr/>
        </p:nvGrpSpPr>
        <p:grpSpPr>
          <a:xfrm>
            <a:off x="6633428" y="4644423"/>
            <a:ext cx="5143979" cy="1650537"/>
            <a:chOff x="7753094" y="1814476"/>
            <a:chExt cx="3033713" cy="5740604"/>
          </a:xfrm>
        </p:grpSpPr>
        <p:sp>
          <p:nvSpPr>
            <p:cNvPr id="9" name="Freeform: Shape 8">
              <a:extLst>
                <a:ext uri="{FF2B5EF4-FFF2-40B4-BE49-F238E27FC236}">
                  <a16:creationId xmlns:a16="http://schemas.microsoft.com/office/drawing/2014/main" id="{9FD6A88F-9B6E-1C18-74F2-2ADA797C89F5}"/>
                </a:ext>
              </a:extLst>
            </p:cNvPr>
            <p:cNvSpPr/>
            <p:nvPr/>
          </p:nvSpPr>
          <p:spPr>
            <a:xfrm>
              <a:off x="7753094" y="1814476"/>
              <a:ext cx="3033712" cy="1678007"/>
            </a:xfrm>
            <a:custGeom>
              <a:avLst/>
              <a:gdLst>
                <a:gd name="csX0" fmla="*/ 0 w 3033712"/>
                <a:gd name="csY0" fmla="*/ 0 h 1152000"/>
                <a:gd name="csX1" fmla="*/ 3033712 w 3033712"/>
                <a:gd name="csY1" fmla="*/ 0 h 1152000"/>
                <a:gd name="csX2" fmla="*/ 3033712 w 3033712"/>
                <a:gd name="csY2" fmla="*/ 1152000 h 1152000"/>
                <a:gd name="csX3" fmla="*/ 0 w 3033712"/>
                <a:gd name="csY3" fmla="*/ 1152000 h 1152000"/>
                <a:gd name="csX4" fmla="*/ 0 w 3033712"/>
                <a:gd name="csY4" fmla="*/ 0 h 1152000"/>
              </a:gdLst>
              <a:ahLst/>
              <a:cxnLst>
                <a:cxn ang="0">
                  <a:pos x="csX0" y="csY0"/>
                </a:cxn>
                <a:cxn ang="0">
                  <a:pos x="csX1" y="csY1"/>
                </a:cxn>
                <a:cxn ang="0">
                  <a:pos x="csX2" y="csY2"/>
                </a:cxn>
                <a:cxn ang="0">
                  <a:pos x="csX3" y="csY3"/>
                </a:cxn>
                <a:cxn ang="0">
                  <a:pos x="csX4" y="csY4"/>
                </a:cxn>
              </a:cxnLst>
              <a:rect l="l" t="t" r="r" b="b"/>
              <a:pathLst>
                <a:path w="3033712" h="1152000">
                  <a:moveTo>
                    <a:pt x="0" y="0"/>
                  </a:moveTo>
                  <a:lnTo>
                    <a:pt x="3033712" y="0"/>
                  </a:lnTo>
                  <a:lnTo>
                    <a:pt x="3033712" y="1152000"/>
                  </a:lnTo>
                  <a:lnTo>
                    <a:pt x="0" y="1152000"/>
                  </a:lnTo>
                  <a:lnTo>
                    <a:pt x="0" y="0"/>
                  </a:lnTo>
                  <a:close/>
                </a:path>
              </a:pathLst>
            </a:custGeom>
            <a:solidFill>
              <a:schemeClr val="accent2">
                <a:lumMod val="60000"/>
                <a:lumOff val="40000"/>
              </a:schemeClr>
            </a:solidFill>
            <a:ln>
              <a:solidFill>
                <a:schemeClr val="accent2">
                  <a:lumMod val="60000"/>
                  <a:lumOff val="40000"/>
                </a:schemeClr>
              </a:solidFill>
            </a:ln>
          </p:spPr>
          <p:style>
            <a:lnRef idx="2">
              <a:schemeClr val="accen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US" sz="2000" b="1" kern="1200" dirty="0">
                  <a:solidFill>
                    <a:schemeClr val="tx1"/>
                  </a:solidFill>
                </a:rPr>
                <a:t>Commitment to Diversity/Equity</a:t>
              </a:r>
            </a:p>
          </p:txBody>
        </p:sp>
        <p:sp>
          <p:nvSpPr>
            <p:cNvPr id="10" name="Freeform: Shape 9">
              <a:extLst>
                <a:ext uri="{FF2B5EF4-FFF2-40B4-BE49-F238E27FC236}">
                  <a16:creationId xmlns:a16="http://schemas.microsoft.com/office/drawing/2014/main" id="{BD2D7AD8-FFFF-8CD1-2A89-CD2B4A0DF4E8}"/>
                </a:ext>
              </a:extLst>
            </p:cNvPr>
            <p:cNvSpPr/>
            <p:nvPr/>
          </p:nvSpPr>
          <p:spPr>
            <a:xfrm>
              <a:off x="7753095" y="3492482"/>
              <a:ext cx="3033712" cy="4062598"/>
            </a:xfrm>
            <a:custGeom>
              <a:avLst/>
              <a:gdLst>
                <a:gd name="csX0" fmla="*/ 0 w 3033712"/>
                <a:gd name="csY0" fmla="*/ 0 h 4062599"/>
                <a:gd name="csX1" fmla="*/ 3033712 w 3033712"/>
                <a:gd name="csY1" fmla="*/ 0 h 4062599"/>
                <a:gd name="csX2" fmla="*/ 3033712 w 3033712"/>
                <a:gd name="csY2" fmla="*/ 4062599 h 4062599"/>
                <a:gd name="csX3" fmla="*/ 0 w 3033712"/>
                <a:gd name="csY3" fmla="*/ 4062599 h 4062599"/>
                <a:gd name="csX4" fmla="*/ 0 w 3033712"/>
                <a:gd name="csY4" fmla="*/ 0 h 4062599"/>
              </a:gdLst>
              <a:ahLst/>
              <a:cxnLst>
                <a:cxn ang="0">
                  <a:pos x="csX0" y="csY0"/>
                </a:cxn>
                <a:cxn ang="0">
                  <a:pos x="csX1" y="csY1"/>
                </a:cxn>
                <a:cxn ang="0">
                  <a:pos x="csX2" y="csY2"/>
                </a:cxn>
                <a:cxn ang="0">
                  <a:pos x="csX3" y="csY3"/>
                </a:cxn>
                <a:cxn ang="0">
                  <a:pos x="csX4" y="csY4"/>
                </a:cxn>
              </a:cxnLst>
              <a:rect l="l" t="t" r="r" b="b"/>
              <a:pathLst>
                <a:path w="3033712" h="4062599">
                  <a:moveTo>
                    <a:pt x="0" y="0"/>
                  </a:moveTo>
                  <a:lnTo>
                    <a:pt x="3033712" y="0"/>
                  </a:lnTo>
                  <a:lnTo>
                    <a:pt x="3033712" y="4062599"/>
                  </a:lnTo>
                  <a:lnTo>
                    <a:pt x="0" y="4062599"/>
                  </a:lnTo>
                  <a:lnTo>
                    <a:pt x="0" y="0"/>
                  </a:lnTo>
                  <a:close/>
                </a:path>
              </a:pathLst>
            </a:custGeom>
            <a:solidFill>
              <a:schemeClr val="accent2">
                <a:lumMod val="20000"/>
                <a:lumOff val="80000"/>
                <a:alpha val="90000"/>
              </a:schemeClr>
            </a:solidFill>
            <a:ln>
              <a:solidFill>
                <a:schemeClr val="accent2">
                  <a:lumMod val="60000"/>
                  <a:lumOff val="40000"/>
                </a:schemeClr>
              </a:solidFill>
            </a:ln>
          </p:spPr>
          <p:style>
            <a:lnRef idx="2">
              <a:schemeClr val="accent1">
                <a:alpha val="90000"/>
                <a:tint val="40000"/>
                <a:hueOff val="0"/>
                <a:satOff val="0"/>
                <a:lumOff val="0"/>
                <a:alphaOff val="0"/>
              </a:schemeClr>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96012" tIns="96012" rIns="128016" bIns="144018" numCol="1" spcCol="1270" anchor="t" anchorCtr="0">
              <a:noAutofit/>
            </a:bodyPr>
            <a:lstStyle/>
            <a:p>
              <a:pPr marL="171450" lvl="1" indent="-171450" algn="just" defTabSz="800100">
                <a:lnSpc>
                  <a:spcPct val="90000"/>
                </a:lnSpc>
                <a:spcBef>
                  <a:spcPct val="0"/>
                </a:spcBef>
                <a:spcAft>
                  <a:spcPct val="15000"/>
                </a:spcAft>
                <a:buFontTx/>
                <a:buChar char="•"/>
              </a:pPr>
              <a:r>
                <a:rPr lang="en-US" sz="1600" b="1" dirty="0"/>
                <a:t>67.9%</a:t>
              </a:r>
              <a:r>
                <a:rPr lang="en-US" sz="1600" dirty="0"/>
                <a:t> of pension plan assets managed by MWBE (</a:t>
              </a:r>
              <a:r>
                <a:rPr lang="en-US" sz="1600" b="1" dirty="0"/>
                <a:t>4.7% Inc LY</a:t>
              </a:r>
              <a:r>
                <a:rPr lang="en-US" sz="1600" dirty="0"/>
                <a:t>)</a:t>
              </a:r>
            </a:p>
            <a:p>
              <a:pPr marL="171450" lvl="1" indent="-171450" algn="just" defTabSz="800100">
                <a:lnSpc>
                  <a:spcPct val="90000"/>
                </a:lnSpc>
                <a:spcBef>
                  <a:spcPct val="0"/>
                </a:spcBef>
                <a:spcAft>
                  <a:spcPct val="15000"/>
                </a:spcAft>
                <a:buChar char="•"/>
              </a:pPr>
              <a:r>
                <a:rPr lang="en-US" sz="1600" b="1" kern="1200" dirty="0"/>
                <a:t>61.5 %</a:t>
              </a:r>
              <a:r>
                <a:rPr lang="en-US" sz="1600" kern="1200" dirty="0"/>
                <a:t> of Professional Services vendors are MWBEs</a:t>
              </a:r>
            </a:p>
          </p:txBody>
        </p:sp>
      </p:grpSp>
      <p:sp>
        <p:nvSpPr>
          <p:cNvPr id="11" name="TextBox 10">
            <a:extLst>
              <a:ext uri="{FF2B5EF4-FFF2-40B4-BE49-F238E27FC236}">
                <a16:creationId xmlns:a16="http://schemas.microsoft.com/office/drawing/2014/main" id="{F89FE00F-ED91-61ED-F385-21EA975A2718}"/>
              </a:ext>
            </a:extLst>
          </p:cNvPr>
          <p:cNvSpPr txBox="1"/>
          <p:nvPr/>
        </p:nvSpPr>
        <p:spPr>
          <a:xfrm>
            <a:off x="1981200" y="1025416"/>
            <a:ext cx="7320280" cy="523220"/>
          </a:xfrm>
          <a:prstGeom prst="rect">
            <a:avLst/>
          </a:prstGeom>
          <a:noFill/>
        </p:spPr>
        <p:txBody>
          <a:bodyPr wrap="square">
            <a:spAutoFit/>
          </a:bodyPr>
          <a:lstStyle/>
          <a:p>
            <a:pPr algn="ctr"/>
            <a:r>
              <a:rPr lang="en-US" sz="2800" b="1" dirty="0"/>
              <a:t>OUR PERFORMANCE MEASURMENT RESULTS</a:t>
            </a:r>
          </a:p>
        </p:txBody>
      </p:sp>
    </p:spTree>
    <p:extLst>
      <p:ext uri="{BB962C8B-B14F-4D97-AF65-F5344CB8AC3E}">
        <p14:creationId xmlns:p14="http://schemas.microsoft.com/office/powerpoint/2010/main" val="17511530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CDF333-DF2F-BA47-B93A-58F32A2F9892}"/>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8464848-3367-C387-B404-4A109C16D3CF}"/>
              </a:ext>
            </a:extLst>
          </p:cNvPr>
          <p:cNvSpPr>
            <a:spLocks noGrp="1"/>
          </p:cNvSpPr>
          <p:nvPr>
            <p:ph sz="half" idx="2"/>
          </p:nvPr>
        </p:nvSpPr>
        <p:spPr>
          <a:xfrm>
            <a:off x="752597" y="2517362"/>
            <a:ext cx="10884776" cy="3075335"/>
          </a:xfrm>
        </p:spPr>
        <p:txBody>
          <a:bodyPr>
            <a:normAutofit/>
          </a:bodyPr>
          <a:lstStyle/>
          <a:p>
            <a:endParaRPr lang="en-US" sz="1800" dirty="0">
              <a:ea typeface="Calibri"/>
              <a:cs typeface="Calibri"/>
            </a:endParaRPr>
          </a:p>
          <a:p>
            <a:pPr lvl="1">
              <a:defRPr/>
            </a:pPr>
            <a:endParaRPr lang="en-US" sz="1600" dirty="0">
              <a:solidFill>
                <a:srgbClr val="000000"/>
              </a:solidFill>
              <a:ea typeface="Calibri"/>
              <a:cs typeface="Calibri"/>
            </a:endParaRPr>
          </a:p>
          <a:p>
            <a:endParaRPr lang="en-US" dirty="0"/>
          </a:p>
        </p:txBody>
      </p:sp>
      <p:sp>
        <p:nvSpPr>
          <p:cNvPr id="3" name="Content Placeholder 2">
            <a:extLst>
              <a:ext uri="{FF2B5EF4-FFF2-40B4-BE49-F238E27FC236}">
                <a16:creationId xmlns:a16="http://schemas.microsoft.com/office/drawing/2014/main" id="{0B0E176B-FDE4-6501-750C-BD671AC67B34}"/>
              </a:ext>
            </a:extLst>
          </p:cNvPr>
          <p:cNvSpPr>
            <a:spLocks noGrp="1"/>
          </p:cNvSpPr>
          <p:nvPr>
            <p:ph sz="half" idx="13"/>
          </p:nvPr>
        </p:nvSpPr>
        <p:spPr>
          <a:xfrm>
            <a:off x="554627" y="1056769"/>
            <a:ext cx="9581170" cy="5078546"/>
          </a:xfrm>
        </p:spPr>
        <p:txBody>
          <a:bodyPr vert="horz" lIns="91440" tIns="45720" rIns="91440" bIns="45720" rtlCol="0" anchor="t">
            <a:noAutofit/>
          </a:bodyPr>
          <a:lstStyle/>
          <a:p>
            <a:r>
              <a:rPr lang="en-US" sz="2000" dirty="0"/>
              <a:t>Question 1. Understanding the 5-year revenue and expenditure projections show expenditures far outpacing revenues for FY27 to FY30, and FY27 General Fund Proposed Budget uses $25.7M of the Tax Stabilization Fund, please share how this budget aligns with closing any potential budget gaps.</a:t>
            </a:r>
          </a:p>
          <a:p>
            <a:r>
              <a:rPr lang="en-US" sz="2000" dirty="0"/>
              <a:t>	</a:t>
            </a:r>
            <a:r>
              <a:rPr lang="en-US" sz="2000" b="0" dirty="0"/>
              <a:t>a. Specify any cost savings or reductions, and if this budget provides adequate 	resources to meet the departmental needs.</a:t>
            </a:r>
          </a:p>
          <a:p>
            <a:r>
              <a:rPr lang="en-US" sz="2000" b="0" dirty="0"/>
              <a:t>	b. Specify any high-level major additions.</a:t>
            </a:r>
          </a:p>
          <a:p>
            <a:r>
              <a:rPr lang="en-US" sz="2000" b="0" dirty="0"/>
              <a:t>	c. Justify the new SUV vehicle requested.</a:t>
            </a:r>
          </a:p>
          <a:p>
            <a:r>
              <a:rPr lang="en-US" sz="2000" b="0" dirty="0"/>
              <a:t>	d. Justify the $160K in the Workshops/Seminars account line.</a:t>
            </a:r>
            <a:endParaRPr lang="en-US" sz="2400" b="0" dirty="0"/>
          </a:p>
        </p:txBody>
      </p:sp>
      <p:sp>
        <p:nvSpPr>
          <p:cNvPr id="4" name="TextBox 3">
            <a:extLst>
              <a:ext uri="{FF2B5EF4-FFF2-40B4-BE49-F238E27FC236}">
                <a16:creationId xmlns:a16="http://schemas.microsoft.com/office/drawing/2014/main" id="{0A6B9A1F-3EC7-155D-2316-7176306C07FF}"/>
              </a:ext>
            </a:extLst>
          </p:cNvPr>
          <p:cNvSpPr txBox="1"/>
          <p:nvPr/>
        </p:nvSpPr>
        <p:spPr>
          <a:xfrm>
            <a:off x="752597" y="5013711"/>
            <a:ext cx="9432803" cy="461665"/>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US" sz="2400" b="1" dirty="0"/>
              <a:t>Please see next slide as well as expanded details in following questions.</a:t>
            </a:r>
          </a:p>
        </p:txBody>
      </p:sp>
    </p:spTree>
    <p:extLst>
      <p:ext uri="{BB962C8B-B14F-4D97-AF65-F5344CB8AC3E}">
        <p14:creationId xmlns:p14="http://schemas.microsoft.com/office/powerpoint/2010/main" val="33232620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492B4B-308B-82EC-597B-723E022B08BD}"/>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11AB233-2E4E-5400-9EA3-37CC16E38412}"/>
              </a:ext>
            </a:extLst>
          </p:cNvPr>
          <p:cNvSpPr>
            <a:spLocks noGrp="1"/>
          </p:cNvSpPr>
          <p:nvPr>
            <p:ph sz="half" idx="2"/>
          </p:nvPr>
        </p:nvSpPr>
        <p:spPr>
          <a:xfrm>
            <a:off x="453784" y="1776887"/>
            <a:ext cx="10884776" cy="4533119"/>
          </a:xfrm>
        </p:spPr>
        <p:txBody>
          <a:bodyPr>
            <a:normAutofit/>
          </a:bodyPr>
          <a:lstStyle/>
          <a:p>
            <a:pPr marL="457200" lvl="1" indent="0">
              <a:buNone/>
              <a:defRPr/>
            </a:pPr>
            <a:endParaRPr lang="en-US" sz="1600" dirty="0">
              <a:solidFill>
                <a:srgbClr val="000000"/>
              </a:solidFill>
              <a:ea typeface="Calibri"/>
              <a:cs typeface="Calibri"/>
            </a:endParaRPr>
          </a:p>
          <a:p>
            <a:r>
              <a:rPr lang="en-US" sz="2000" dirty="0"/>
              <a:t>This operational budget reflects the next phase of a multi-year strategic plan that executes on departmental priorities and obligations citywide. </a:t>
            </a:r>
          </a:p>
          <a:p>
            <a:r>
              <a:rPr lang="en-US" sz="2000" b="1" u="sng" dirty="0">
                <a:solidFill>
                  <a:schemeClr val="accent6">
                    <a:lumMod val="75000"/>
                  </a:schemeClr>
                </a:solidFill>
              </a:rPr>
              <a:t>High-level additions</a:t>
            </a:r>
            <a:r>
              <a:rPr lang="en-US" sz="2000" u="sng" dirty="0">
                <a:solidFill>
                  <a:schemeClr val="accent6">
                    <a:lumMod val="75000"/>
                  </a:schemeClr>
                </a:solidFill>
              </a:rPr>
              <a:t>:</a:t>
            </a:r>
            <a:r>
              <a:rPr lang="en-US" sz="2000" dirty="0">
                <a:solidFill>
                  <a:schemeClr val="accent6">
                    <a:lumMod val="75000"/>
                  </a:schemeClr>
                </a:solidFill>
              </a:rPr>
              <a:t> </a:t>
            </a:r>
            <a:r>
              <a:rPr lang="en-US" sz="2000" dirty="0"/>
              <a:t>A new position to establish a programs &amp; communications, restructuring and realignment of appointed staff, training and development for upskilling of staff, technology upgrades &amp; office equipment including the assigned vehicle, and funding for financial empowerment and wellness programs launched in FY26.</a:t>
            </a:r>
          </a:p>
          <a:p>
            <a:r>
              <a:rPr lang="en-US" sz="2000" dirty="0"/>
              <a:t>These initiatives are appropriately budgeted within the General Fund—</a:t>
            </a:r>
            <a:r>
              <a:rPr lang="en-US" sz="2000" i="1" dirty="0">
                <a:solidFill>
                  <a:schemeClr val="accent6">
                    <a:lumMod val="75000"/>
                  </a:schemeClr>
                </a:solidFill>
              </a:rPr>
              <a:t>primarily Workshops/Seminars &amp; Professional Fees</a:t>
            </a:r>
            <a:r>
              <a:rPr lang="en-US" sz="2000" dirty="0"/>
              <a:t>—with the Pension Fund utilized only when programmatically appropriate. </a:t>
            </a:r>
            <a:endParaRPr lang="en-US" sz="2400" dirty="0"/>
          </a:p>
        </p:txBody>
      </p:sp>
      <p:sp>
        <p:nvSpPr>
          <p:cNvPr id="3" name="Content Placeholder 2">
            <a:extLst>
              <a:ext uri="{FF2B5EF4-FFF2-40B4-BE49-F238E27FC236}">
                <a16:creationId xmlns:a16="http://schemas.microsoft.com/office/drawing/2014/main" id="{4965D904-9BBB-22DB-3FAC-C64F67273989}"/>
              </a:ext>
            </a:extLst>
          </p:cNvPr>
          <p:cNvSpPr>
            <a:spLocks noGrp="1"/>
          </p:cNvSpPr>
          <p:nvPr>
            <p:ph sz="half" idx="13"/>
          </p:nvPr>
        </p:nvSpPr>
        <p:spPr>
          <a:xfrm>
            <a:off x="280282" y="934849"/>
            <a:ext cx="9581170" cy="543431"/>
          </a:xfrm>
        </p:spPr>
        <p:txBody>
          <a:bodyPr vert="horz" lIns="91440" tIns="45720" rIns="91440" bIns="45720" rtlCol="0" anchor="t">
            <a:noAutofit/>
          </a:bodyPr>
          <a:lstStyle/>
          <a:p>
            <a:r>
              <a:rPr lang="en-US" sz="2000" dirty="0"/>
              <a:t>Question 1a-d (continued). </a:t>
            </a:r>
          </a:p>
          <a:p>
            <a:endParaRPr lang="en-US" dirty="0"/>
          </a:p>
        </p:txBody>
      </p:sp>
      <p:sp>
        <p:nvSpPr>
          <p:cNvPr id="7" name="TextBox 6">
            <a:extLst>
              <a:ext uri="{FF2B5EF4-FFF2-40B4-BE49-F238E27FC236}">
                <a16:creationId xmlns:a16="http://schemas.microsoft.com/office/drawing/2014/main" id="{DE15E63B-C08B-D0A1-4113-07C525917575}"/>
              </a:ext>
            </a:extLst>
          </p:cNvPr>
          <p:cNvSpPr txBox="1"/>
          <p:nvPr/>
        </p:nvSpPr>
        <p:spPr>
          <a:xfrm>
            <a:off x="853440" y="5471987"/>
            <a:ext cx="10347960" cy="707886"/>
          </a:xfrm>
          <a:prstGeom prst="rect">
            <a:avLst/>
          </a:prstGeom>
          <a:solidFill>
            <a:schemeClr val="accent6">
              <a:lumMod val="40000"/>
              <a:lumOff val="60000"/>
            </a:schemeClr>
          </a:solidFill>
          <a:ln>
            <a:solidFill>
              <a:schemeClr val="accent6">
                <a:lumMod val="20000"/>
                <a:lumOff val="80000"/>
              </a:schemeClr>
            </a:solidFill>
          </a:ln>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en-US" sz="2000" dirty="0"/>
              <a:t>The Treasury’s General Fund administrative budget request represents </a:t>
            </a:r>
          </a:p>
          <a:p>
            <a:pPr algn="ctr"/>
            <a:r>
              <a:rPr lang="en-US" sz="2000" b="1" i="1" dirty="0"/>
              <a:t>less than one-half of one percent (.38%) of the City’s $213M proposed operating budget</a:t>
            </a:r>
            <a:r>
              <a:rPr lang="en-US" sz="2000" dirty="0"/>
              <a:t>.</a:t>
            </a:r>
          </a:p>
        </p:txBody>
      </p:sp>
    </p:spTree>
    <p:extLst>
      <p:ext uri="{BB962C8B-B14F-4D97-AF65-F5344CB8AC3E}">
        <p14:creationId xmlns:p14="http://schemas.microsoft.com/office/powerpoint/2010/main" val="12396147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EE28E6-03E3-B091-4283-58CBCEEC2F7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3888982-610A-53C0-AD7D-EC2FE1E388E2}"/>
              </a:ext>
            </a:extLst>
          </p:cNvPr>
          <p:cNvSpPr>
            <a:spLocks noGrp="1"/>
          </p:cNvSpPr>
          <p:nvPr>
            <p:ph sz="half" idx="13"/>
          </p:nvPr>
        </p:nvSpPr>
        <p:spPr>
          <a:xfrm>
            <a:off x="463162" y="1005969"/>
            <a:ext cx="9581170" cy="970933"/>
          </a:xfrm>
        </p:spPr>
        <p:txBody>
          <a:bodyPr vert="horz" lIns="91440" tIns="45720" rIns="91440" bIns="45720" rtlCol="0" anchor="t">
            <a:noAutofit/>
          </a:bodyPr>
          <a:lstStyle/>
          <a:p>
            <a:r>
              <a:rPr lang="en-US" sz="2000" dirty="0"/>
              <a:t>Question 2. Considering the Pension Commission recently provided a recommendation to the Mayor and Council for a one-time payment of $1,000 for Pensioners as of Dec.31, 2019, please share any potential plans for addressing a Cost-of-Living Adjustments (COLA), considering these Pensioners have not received COLA since 2006, in over 20 years.</a:t>
            </a:r>
          </a:p>
          <a:p>
            <a:r>
              <a:rPr lang="en-US" sz="2400" dirty="0"/>
              <a:t>	</a:t>
            </a:r>
          </a:p>
        </p:txBody>
      </p:sp>
      <p:sp>
        <p:nvSpPr>
          <p:cNvPr id="5" name="TextBox 4">
            <a:extLst>
              <a:ext uri="{FF2B5EF4-FFF2-40B4-BE49-F238E27FC236}">
                <a16:creationId xmlns:a16="http://schemas.microsoft.com/office/drawing/2014/main" id="{3208BCA8-D867-4E41-9C9A-FBC3F3BEE8E5}"/>
              </a:ext>
            </a:extLst>
          </p:cNvPr>
          <p:cNvSpPr txBox="1"/>
          <p:nvPr/>
        </p:nvSpPr>
        <p:spPr>
          <a:xfrm>
            <a:off x="1681480" y="2665108"/>
            <a:ext cx="8691880" cy="1477328"/>
          </a:xfrm>
          <a:prstGeom prst="rect">
            <a:avLst/>
          </a:prstGeom>
          <a:noFill/>
        </p:spPr>
        <p:txBody>
          <a:bodyPr wrap="square">
            <a:spAutoFit/>
          </a:bodyPr>
          <a:lstStyle/>
          <a:p>
            <a:pPr marL="342900" indent="-342900">
              <a:buFont typeface="Arial" panose="020B0604020202020204" pitchFamily="34" charset="0"/>
              <a:buChar char="•"/>
            </a:pPr>
            <a:r>
              <a:rPr lang="en-US" dirty="0">
                <a:ea typeface="Times New Roman" panose="02020603050405020304" pitchFamily="18" charset="0"/>
              </a:rPr>
              <a:t>There is </a:t>
            </a:r>
            <a:r>
              <a:rPr lang="en-US" dirty="0"/>
              <a:t>no budgetary mechanism to </a:t>
            </a:r>
            <a:r>
              <a:rPr lang="en-US" b="1" dirty="0"/>
              <a:t>ENSURE </a:t>
            </a:r>
            <a:r>
              <a:rPr lang="en-US" dirty="0">
                <a:ea typeface="Times New Roman" panose="02020603050405020304" pitchFamily="18" charset="0"/>
              </a:rPr>
              <a:t>that a cost-of-living increase is received.</a:t>
            </a:r>
            <a:endParaRPr lang="en-US" dirty="0">
              <a:ea typeface="Times New Roman" panose="02020603050405020304" pitchFamily="18" charset="0"/>
              <a:cs typeface="Calibri"/>
            </a:endParaRPr>
          </a:p>
          <a:p>
            <a:pPr marL="342900" indent="-342900">
              <a:buFont typeface="Arial" panose="020B0604020202020204" pitchFamily="34" charset="0"/>
              <a:buChar char="•"/>
            </a:pPr>
            <a:r>
              <a:rPr lang="en-US" dirty="0">
                <a:ea typeface="Times New Roman" panose="02020603050405020304" pitchFamily="18" charset="0"/>
              </a:rPr>
              <a:t>The </a:t>
            </a:r>
            <a:r>
              <a:rPr lang="en-US" dirty="0"/>
              <a:t>Pension Commission </a:t>
            </a:r>
            <a:r>
              <a:rPr lang="en-US" dirty="0">
                <a:ea typeface="Times New Roman" panose="02020603050405020304" pitchFamily="18" charset="0"/>
              </a:rPr>
              <a:t>is the statutory mechanism to </a:t>
            </a:r>
            <a:r>
              <a:rPr lang="en-US" b="1" dirty="0"/>
              <a:t>CONSIDER</a:t>
            </a:r>
            <a:r>
              <a:rPr lang="en-US" dirty="0">
                <a:ea typeface="Times New Roman" panose="02020603050405020304" pitchFamily="18" charset="0"/>
              </a:rPr>
              <a:t> the </a:t>
            </a:r>
            <a:r>
              <a:rPr lang="en-US" b="1" dirty="0"/>
              <a:t>FINANCIAL VIABILITY</a:t>
            </a:r>
            <a:r>
              <a:rPr lang="en-US" dirty="0"/>
              <a:t> of a cost-of-living increase </a:t>
            </a:r>
            <a:r>
              <a:rPr lang="en-US" dirty="0">
                <a:ea typeface="Times New Roman" panose="02020603050405020304" pitchFamily="18" charset="0"/>
              </a:rPr>
              <a:t>on an annual basis. </a:t>
            </a:r>
          </a:p>
          <a:p>
            <a:pPr marL="342900" indent="-342900">
              <a:buFont typeface="Arial" panose="020B0604020202020204" pitchFamily="34" charset="0"/>
              <a:buChar char="•"/>
            </a:pPr>
            <a:r>
              <a:rPr lang="en-US" dirty="0">
                <a:ea typeface="Times New Roman" panose="02020603050405020304" pitchFamily="18" charset="0"/>
              </a:rPr>
              <a:t>This charge is articulated in </a:t>
            </a:r>
            <a:r>
              <a:rPr lang="en-US" dirty="0"/>
              <a:t>Section 39-6 of City Code. See code except on the following slide.</a:t>
            </a:r>
            <a:endParaRPr lang="en-US" dirty="0">
              <a:ea typeface="Calibri"/>
              <a:cs typeface="Calibri"/>
            </a:endParaRPr>
          </a:p>
        </p:txBody>
      </p:sp>
      <p:pic>
        <p:nvPicPr>
          <p:cNvPr id="8" name="Picture 7">
            <a:extLst>
              <a:ext uri="{FF2B5EF4-FFF2-40B4-BE49-F238E27FC236}">
                <a16:creationId xmlns:a16="http://schemas.microsoft.com/office/drawing/2014/main" id="{993E4E97-C175-ABFC-0095-801B5A5C6A9E}"/>
              </a:ext>
            </a:extLst>
          </p:cNvPr>
          <p:cNvPicPr>
            <a:picLocks noChangeAspect="1"/>
          </p:cNvPicPr>
          <p:nvPr/>
        </p:nvPicPr>
        <p:blipFill>
          <a:blip r:embed="rId2"/>
          <a:stretch>
            <a:fillRect/>
          </a:stretch>
        </p:blipFill>
        <p:spPr>
          <a:xfrm>
            <a:off x="1767192" y="4993227"/>
            <a:ext cx="5675008" cy="1109639"/>
          </a:xfrm>
          <a:prstGeom prst="rect">
            <a:avLst/>
          </a:prstGeom>
        </p:spPr>
      </p:pic>
      <p:sp>
        <p:nvSpPr>
          <p:cNvPr id="10" name="TextBox 9">
            <a:extLst>
              <a:ext uri="{FF2B5EF4-FFF2-40B4-BE49-F238E27FC236}">
                <a16:creationId xmlns:a16="http://schemas.microsoft.com/office/drawing/2014/main" id="{C8C41233-F5BC-B97C-08FA-FDA5D0EE276C}"/>
              </a:ext>
            </a:extLst>
          </p:cNvPr>
          <p:cNvSpPr txBox="1"/>
          <p:nvPr/>
        </p:nvSpPr>
        <p:spPr>
          <a:xfrm>
            <a:off x="772160" y="4497316"/>
            <a:ext cx="6710680" cy="400110"/>
          </a:xfrm>
          <a:prstGeom prst="rect">
            <a:avLst/>
          </a:prstGeom>
          <a:noFill/>
        </p:spPr>
        <p:txBody>
          <a:bodyPr wrap="square">
            <a:spAutoFit/>
          </a:bodyPr>
          <a:lstStyle/>
          <a:p>
            <a:r>
              <a:rPr lang="en-US" sz="2000" b="1" dirty="0"/>
              <a:t>2a. Specify # of Pensioners in each Pension Plan.</a:t>
            </a:r>
          </a:p>
        </p:txBody>
      </p:sp>
    </p:spTree>
    <p:extLst>
      <p:ext uri="{BB962C8B-B14F-4D97-AF65-F5344CB8AC3E}">
        <p14:creationId xmlns:p14="http://schemas.microsoft.com/office/powerpoint/2010/main" val="19272017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F2BDB2-3BC5-25AE-E532-2F614ABDF378}"/>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C754054-45CD-46C2-97AB-98B97EDF9C60}"/>
              </a:ext>
            </a:extLst>
          </p:cNvPr>
          <p:cNvSpPr>
            <a:spLocks noGrp="1"/>
          </p:cNvSpPr>
          <p:nvPr>
            <p:ph sz="half" idx="2"/>
          </p:nvPr>
        </p:nvSpPr>
        <p:spPr>
          <a:xfrm>
            <a:off x="752597" y="2517362"/>
            <a:ext cx="10884776" cy="3075335"/>
          </a:xfrm>
        </p:spPr>
        <p:txBody>
          <a:bodyPr>
            <a:normAutofit/>
          </a:bodyPr>
          <a:lstStyle/>
          <a:p>
            <a:endParaRPr lang="en-US" sz="1800" dirty="0">
              <a:ea typeface="Calibri"/>
              <a:cs typeface="Calibri"/>
            </a:endParaRPr>
          </a:p>
          <a:p>
            <a:pPr lvl="1">
              <a:defRPr/>
            </a:pPr>
            <a:endParaRPr lang="en-US" sz="1600" dirty="0">
              <a:solidFill>
                <a:srgbClr val="000000"/>
              </a:solidFill>
              <a:ea typeface="Calibri"/>
              <a:cs typeface="Calibri"/>
            </a:endParaRPr>
          </a:p>
          <a:p>
            <a:endParaRPr lang="en-US" dirty="0"/>
          </a:p>
        </p:txBody>
      </p:sp>
      <p:sp>
        <p:nvSpPr>
          <p:cNvPr id="3" name="Content Placeholder 2">
            <a:extLst>
              <a:ext uri="{FF2B5EF4-FFF2-40B4-BE49-F238E27FC236}">
                <a16:creationId xmlns:a16="http://schemas.microsoft.com/office/drawing/2014/main" id="{7D5503CD-5A17-B344-1FF8-C2A2CC6CA157}"/>
              </a:ext>
            </a:extLst>
          </p:cNvPr>
          <p:cNvSpPr>
            <a:spLocks noGrp="1"/>
          </p:cNvSpPr>
          <p:nvPr>
            <p:ph sz="half" idx="13"/>
          </p:nvPr>
        </p:nvSpPr>
        <p:spPr>
          <a:xfrm>
            <a:off x="280282" y="1153289"/>
            <a:ext cx="9581170" cy="462151"/>
          </a:xfrm>
        </p:spPr>
        <p:txBody>
          <a:bodyPr vert="horz" lIns="91440" tIns="45720" rIns="91440" bIns="45720" rtlCol="0" anchor="t">
            <a:noAutofit/>
          </a:bodyPr>
          <a:lstStyle/>
          <a:p>
            <a:r>
              <a:rPr lang="en-US" sz="2000" dirty="0"/>
              <a:t>Question 2 (continued).</a:t>
            </a:r>
          </a:p>
        </p:txBody>
      </p:sp>
      <p:sp>
        <p:nvSpPr>
          <p:cNvPr id="5" name="TextBox 4">
            <a:extLst>
              <a:ext uri="{FF2B5EF4-FFF2-40B4-BE49-F238E27FC236}">
                <a16:creationId xmlns:a16="http://schemas.microsoft.com/office/drawing/2014/main" id="{A407DA1C-1D7B-1936-0CE2-BBB26AC1452D}"/>
              </a:ext>
            </a:extLst>
          </p:cNvPr>
          <p:cNvSpPr txBox="1"/>
          <p:nvPr/>
        </p:nvSpPr>
        <p:spPr>
          <a:xfrm>
            <a:off x="711200" y="1554480"/>
            <a:ext cx="9956800" cy="4478149"/>
          </a:xfrm>
          <a:prstGeom prst="rect">
            <a:avLst/>
          </a:prstGeom>
          <a:noFill/>
        </p:spPr>
        <p:txBody>
          <a:bodyPr wrap="square">
            <a:spAutoFit/>
          </a:bodyPr>
          <a:lstStyle/>
          <a:p>
            <a:r>
              <a:rPr lang="en-US" sz="2000" b="1" dirty="0"/>
              <a:t>Section 39-6 of City Code:</a:t>
            </a:r>
            <a:endParaRPr lang="en-US" sz="2000" b="1" dirty="0">
              <a:ea typeface="Calibri"/>
              <a:cs typeface="Calibri"/>
            </a:endParaRPr>
          </a:p>
          <a:p>
            <a:pPr marL="0" indent="0">
              <a:buFont typeface="Arial" panose="020B0604020202020204" pitchFamily="34" charset="0"/>
              <a:buNone/>
            </a:pPr>
            <a:endParaRPr lang="en-US" sz="900" dirty="0">
              <a:solidFill>
                <a:schemeClr val="accent2"/>
              </a:solidFill>
            </a:endParaRPr>
          </a:p>
          <a:p>
            <a:pPr lvl="1" algn="just"/>
            <a:r>
              <a:rPr lang="en-US" sz="1600" dirty="0">
                <a:cs typeface="Times New Roman"/>
              </a:rPr>
              <a:t>39-6 (a) Establishment. There is hereby established a city pension commission for the primary purpose of </a:t>
            </a:r>
            <a:r>
              <a:rPr lang="en-US" sz="1600" b="1" dirty="0">
                <a:solidFill>
                  <a:schemeClr val="accent6">
                    <a:lumMod val="75000"/>
                  </a:schemeClr>
                </a:solidFill>
              </a:rPr>
              <a:t>conducting annual reviews of the overall financial condition of the city</a:t>
            </a:r>
            <a:r>
              <a:rPr lang="en-US" sz="1600" dirty="0">
                <a:solidFill>
                  <a:schemeClr val="accent6">
                    <a:lumMod val="75000"/>
                  </a:schemeClr>
                </a:solidFill>
                <a:cs typeface="Times New Roman"/>
              </a:rPr>
              <a:t> </a:t>
            </a:r>
            <a:r>
              <a:rPr lang="en-US" sz="1600" dirty="0">
                <a:cs typeface="Times New Roman"/>
              </a:rPr>
              <a:t>and determining whether cost of living increases should be recommended for all city retirees</a:t>
            </a:r>
            <a:endParaRPr lang="en-US" sz="1600" dirty="0">
              <a:ea typeface="Calibri"/>
              <a:cs typeface="Times New Roman"/>
            </a:endParaRPr>
          </a:p>
          <a:p>
            <a:pPr lvl="1" algn="just"/>
            <a:r>
              <a:rPr lang="en-US" sz="1600" dirty="0">
                <a:ea typeface="+mn-lt"/>
                <a:cs typeface="+mn-lt"/>
              </a:rPr>
              <a:t>39-6 (c) Pension commission duties and responsibilities. The pension commission, beginning in January of each year, </a:t>
            </a:r>
            <a:r>
              <a:rPr lang="en-US" sz="1600" b="1" dirty="0">
                <a:solidFill>
                  <a:schemeClr val="accent6">
                    <a:lumMod val="75000"/>
                  </a:schemeClr>
                </a:solidFill>
              </a:rPr>
              <a:t>shall review the city's overall financial condition</a:t>
            </a:r>
            <a:r>
              <a:rPr lang="en-US" sz="1600" dirty="0">
                <a:solidFill>
                  <a:schemeClr val="accent6">
                    <a:lumMod val="75000"/>
                  </a:schemeClr>
                </a:solidFill>
                <a:ea typeface="+mn-lt"/>
                <a:cs typeface="+mn-lt"/>
              </a:rPr>
              <a:t> and </a:t>
            </a:r>
            <a:r>
              <a:rPr lang="en-US" sz="1600" b="1" dirty="0">
                <a:solidFill>
                  <a:schemeClr val="accent6">
                    <a:lumMod val="75000"/>
                  </a:schemeClr>
                </a:solidFill>
                <a:ea typeface="+mn-lt"/>
                <a:cs typeface="+mn-lt"/>
              </a:rPr>
              <a:t>formulate recommendations regarding cost-of-living increases</a:t>
            </a:r>
            <a:r>
              <a:rPr lang="en-US" sz="1600" dirty="0">
                <a:solidFill>
                  <a:schemeClr val="accent6">
                    <a:lumMod val="75000"/>
                  </a:schemeClr>
                </a:solidFill>
                <a:ea typeface="+mn-lt"/>
                <a:cs typeface="+mn-lt"/>
              </a:rPr>
              <a:t>,</a:t>
            </a:r>
            <a:r>
              <a:rPr lang="en-US" sz="1600" dirty="0">
                <a:solidFill>
                  <a:schemeClr val="accent6"/>
                </a:solidFill>
                <a:ea typeface="+mn-lt"/>
                <a:cs typeface="+mn-lt"/>
              </a:rPr>
              <a:t> </a:t>
            </a:r>
            <a:r>
              <a:rPr lang="en-US" sz="1600" dirty="0">
                <a:ea typeface="+mn-lt"/>
                <a:cs typeface="+mn-lt"/>
              </a:rPr>
              <a:t>if any, for all city retirees during the calendar year. </a:t>
            </a:r>
            <a:r>
              <a:rPr lang="en-US" sz="1600" dirty="0">
                <a:ea typeface="+mn-lt"/>
                <a:cs typeface="Calibri"/>
              </a:rPr>
              <a:t>The</a:t>
            </a:r>
            <a:r>
              <a:rPr lang="en-US" sz="1600" dirty="0">
                <a:solidFill>
                  <a:schemeClr val="accent6"/>
                </a:solidFill>
                <a:ea typeface="+mn-lt"/>
                <a:cs typeface="Calibri"/>
              </a:rPr>
              <a:t> </a:t>
            </a:r>
            <a:r>
              <a:rPr lang="en-US" sz="1600" b="1" dirty="0">
                <a:solidFill>
                  <a:schemeClr val="accent6">
                    <a:lumMod val="75000"/>
                  </a:schemeClr>
                </a:solidFill>
                <a:ea typeface="+mn-lt"/>
                <a:cs typeface="Calibri"/>
              </a:rPr>
              <a:t>pension commission's recommendation...shall be forwarded to city council and to the mayor</a:t>
            </a:r>
            <a:r>
              <a:rPr lang="en-US" sz="1600" dirty="0">
                <a:ea typeface="+mn-lt"/>
                <a:cs typeface="Calibri"/>
              </a:rPr>
              <a:t> not later than April 15 of the calendar year in which the recommendation is made. In any instance in which the recommendation is more than the amount of zero dollars, the pension commission shall hold another meeting between 20 and 30 business days later to affirm, rescind or lessen the amount of the recommendation after review of the financial impact</a:t>
            </a:r>
            <a:r>
              <a:rPr lang="en-US" sz="1600" b="1" dirty="0">
                <a:ea typeface="+mn-lt"/>
                <a:cs typeface="Calibri"/>
              </a:rPr>
              <a:t>.</a:t>
            </a:r>
            <a:r>
              <a:rPr lang="en-US" sz="1600" dirty="0">
                <a:ea typeface="+mn-lt"/>
                <a:cs typeface="Calibri"/>
              </a:rPr>
              <a:t> This shall be the only agenda item, and the only action taken, shall be as set forth herein. The administration shall prepare, or cause to be prepared, an ordinance to implement the pension commission's recommendation. Such ordinance shall be presented to the full city council and shall be voted upon not later than June 30 of that same calendar year.</a:t>
            </a:r>
          </a:p>
          <a:p>
            <a:pPr lvl="1" algn="just"/>
            <a:r>
              <a:rPr lang="en-US" sz="1600" dirty="0">
                <a:cs typeface="Times New Roman"/>
              </a:rPr>
              <a:t>39-6 (d)</a:t>
            </a:r>
            <a:r>
              <a:rPr lang="en-US" sz="1600" b="1" dirty="0">
                <a:cs typeface="Times New Roman"/>
              </a:rPr>
              <a:t> </a:t>
            </a:r>
            <a:r>
              <a:rPr lang="en-US" sz="1600" dirty="0"/>
              <a:t>Review of fiscal condition</a:t>
            </a:r>
            <a:r>
              <a:rPr lang="en-US" sz="1600" dirty="0">
                <a:cs typeface="Times New Roman"/>
              </a:rPr>
              <a:t>. In reviewing the overall fiscal condition of the city, the commission shall review and consider the most recent reports issued by the Wilmington Financial and economic Advisory Committee (WEFAC) and the City's expenditure review board</a:t>
            </a:r>
            <a:endParaRPr lang="en-US" sz="1600" dirty="0">
              <a:ea typeface="Calibri"/>
              <a:cs typeface="Calibri" panose="020F0502020204030204"/>
            </a:endParaRPr>
          </a:p>
        </p:txBody>
      </p:sp>
    </p:spTree>
    <p:extLst>
      <p:ext uri="{BB962C8B-B14F-4D97-AF65-F5344CB8AC3E}">
        <p14:creationId xmlns:p14="http://schemas.microsoft.com/office/powerpoint/2010/main" val="6901231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16F2D2-418F-FF38-BE20-1C964823103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94E1BD3-36C7-F3BA-17C7-16A4A05F7FB4}"/>
              </a:ext>
            </a:extLst>
          </p:cNvPr>
          <p:cNvSpPr>
            <a:spLocks noGrp="1"/>
          </p:cNvSpPr>
          <p:nvPr>
            <p:ph sz="half" idx="13"/>
          </p:nvPr>
        </p:nvSpPr>
        <p:spPr>
          <a:xfrm>
            <a:off x="310098" y="1153289"/>
            <a:ext cx="9807935" cy="467231"/>
          </a:xfrm>
        </p:spPr>
        <p:txBody>
          <a:bodyPr vert="horz" lIns="91440" tIns="45720" rIns="91440" bIns="45720" rtlCol="0" anchor="t">
            <a:noAutofit/>
          </a:bodyPr>
          <a:lstStyle/>
          <a:p>
            <a:r>
              <a:rPr lang="en-US" sz="2000" dirty="0"/>
              <a:t>Question 3. Understanding the city has a healthy fund balance, please share the impact with actual cash, and the growth with investment income. </a:t>
            </a:r>
          </a:p>
          <a:p>
            <a:r>
              <a:rPr lang="en-US" sz="2400" dirty="0"/>
              <a:t>	</a:t>
            </a:r>
            <a:endParaRPr lang="en-US" dirty="0"/>
          </a:p>
        </p:txBody>
      </p:sp>
      <p:pic>
        <p:nvPicPr>
          <p:cNvPr id="15" name="Picture 14">
            <a:extLst>
              <a:ext uri="{FF2B5EF4-FFF2-40B4-BE49-F238E27FC236}">
                <a16:creationId xmlns:a16="http://schemas.microsoft.com/office/drawing/2014/main" id="{C2A4F47F-8597-4F1E-7754-15C3EEAD6E98}"/>
              </a:ext>
            </a:extLst>
          </p:cNvPr>
          <p:cNvPicPr>
            <a:picLocks noChangeAspect="1"/>
          </p:cNvPicPr>
          <p:nvPr/>
        </p:nvPicPr>
        <p:blipFill>
          <a:blip r:embed="rId2"/>
          <a:stretch>
            <a:fillRect/>
          </a:stretch>
        </p:blipFill>
        <p:spPr>
          <a:xfrm>
            <a:off x="6205287" y="3357719"/>
            <a:ext cx="5560217" cy="3073323"/>
          </a:xfrm>
          <a:prstGeom prst="rect">
            <a:avLst/>
          </a:prstGeom>
        </p:spPr>
      </p:pic>
      <p:sp>
        <p:nvSpPr>
          <p:cNvPr id="16" name="TextBox 15">
            <a:extLst>
              <a:ext uri="{FF2B5EF4-FFF2-40B4-BE49-F238E27FC236}">
                <a16:creationId xmlns:a16="http://schemas.microsoft.com/office/drawing/2014/main" id="{49D11AF3-D904-16FB-87EB-92B504A37B15}"/>
              </a:ext>
            </a:extLst>
          </p:cNvPr>
          <p:cNvSpPr txBox="1"/>
          <p:nvPr/>
        </p:nvSpPr>
        <p:spPr>
          <a:xfrm>
            <a:off x="690366" y="3667760"/>
            <a:ext cx="5103308" cy="2246769"/>
          </a:xfrm>
          <a:prstGeom prst="rect">
            <a:avLst/>
          </a:prstGeom>
          <a:noFill/>
        </p:spPr>
        <p:txBody>
          <a:bodyPr wrap="square" rtlCol="0">
            <a:spAutoFit/>
          </a:bodyPr>
          <a:lstStyle/>
          <a:p>
            <a:pPr marL="285750" indent="-285750">
              <a:buFont typeface="Arial" panose="020B0604020202020204" pitchFamily="34" charset="0"/>
              <a:buChar char="•"/>
            </a:pPr>
            <a:r>
              <a:rPr lang="en-US" sz="2000" dirty="0"/>
              <a:t>Interest Earnings </a:t>
            </a:r>
            <a:r>
              <a:rPr lang="en-US" sz="2000" b="1" dirty="0">
                <a:solidFill>
                  <a:schemeClr val="accent6">
                    <a:lumMod val="75000"/>
                  </a:schemeClr>
                </a:solidFill>
              </a:rPr>
              <a:t>projected $1,003,040 over FY26 </a:t>
            </a:r>
            <a:r>
              <a:rPr lang="en-US" sz="2000" dirty="0"/>
              <a:t>Budget. (19% overage)</a:t>
            </a:r>
          </a:p>
          <a:p>
            <a:pPr marL="285750" indent="-285750">
              <a:buFont typeface="Arial" panose="020B0604020202020204" pitchFamily="34" charset="0"/>
              <a:buChar char="•"/>
            </a:pPr>
            <a:r>
              <a:rPr lang="en-US" sz="2000" dirty="0"/>
              <a:t>Increases due to Federal Reserve raises rates to curtail inflation; consistent monitoring required as rates currently trending down.</a:t>
            </a:r>
          </a:p>
          <a:p>
            <a:pPr marL="285750" indent="-285750">
              <a:buFont typeface="Arial" panose="020B0604020202020204" pitchFamily="34" charset="0"/>
              <a:buChar char="•"/>
            </a:pPr>
            <a:r>
              <a:rPr lang="en-US" sz="2000" dirty="0"/>
              <a:t>Increased City’s unrestricted cash position to over $70mm.</a:t>
            </a:r>
          </a:p>
        </p:txBody>
      </p:sp>
      <p:pic>
        <p:nvPicPr>
          <p:cNvPr id="4" name="Picture 3">
            <a:extLst>
              <a:ext uri="{FF2B5EF4-FFF2-40B4-BE49-F238E27FC236}">
                <a16:creationId xmlns:a16="http://schemas.microsoft.com/office/drawing/2014/main" id="{9C06BBA7-FCCD-1FDF-FD9D-AD5C8B033A74}"/>
              </a:ext>
            </a:extLst>
          </p:cNvPr>
          <p:cNvPicPr>
            <a:picLocks noChangeAspect="1"/>
          </p:cNvPicPr>
          <p:nvPr/>
        </p:nvPicPr>
        <p:blipFill>
          <a:blip r:embed="rId3"/>
          <a:stretch>
            <a:fillRect/>
          </a:stretch>
        </p:blipFill>
        <p:spPr>
          <a:xfrm>
            <a:off x="614680" y="2052320"/>
            <a:ext cx="10485120" cy="970280"/>
          </a:xfrm>
          <a:prstGeom prst="rect">
            <a:avLst/>
          </a:prstGeom>
        </p:spPr>
      </p:pic>
      <p:sp>
        <p:nvSpPr>
          <p:cNvPr id="6" name="TextBox 5">
            <a:extLst>
              <a:ext uri="{FF2B5EF4-FFF2-40B4-BE49-F238E27FC236}">
                <a16:creationId xmlns:a16="http://schemas.microsoft.com/office/drawing/2014/main" id="{FE32C7BF-BCAE-A5A9-6354-9070D5E90B56}"/>
              </a:ext>
            </a:extLst>
          </p:cNvPr>
          <p:cNvSpPr txBox="1"/>
          <p:nvPr/>
        </p:nvSpPr>
        <p:spPr>
          <a:xfrm>
            <a:off x="883920" y="3357719"/>
            <a:ext cx="2458720" cy="400110"/>
          </a:xfrm>
          <a:prstGeom prst="rect">
            <a:avLst/>
          </a:prstGeom>
          <a:noFill/>
        </p:spPr>
        <p:txBody>
          <a:bodyPr wrap="square" rtlCol="0">
            <a:spAutoFit/>
          </a:bodyPr>
          <a:lstStyle/>
          <a:p>
            <a:r>
              <a:rPr lang="en-US" sz="2000" b="1" u="sng" dirty="0"/>
              <a:t>Healthy Fund Impact</a:t>
            </a:r>
          </a:p>
        </p:txBody>
      </p:sp>
    </p:spTree>
    <p:extLst>
      <p:ext uri="{BB962C8B-B14F-4D97-AF65-F5344CB8AC3E}">
        <p14:creationId xmlns:p14="http://schemas.microsoft.com/office/powerpoint/2010/main" val="8959292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27C01E-D090-B4BB-CCDA-E48BD0B369CC}"/>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B1C1B20-BF57-646E-5206-78CDE5498933}"/>
              </a:ext>
            </a:extLst>
          </p:cNvPr>
          <p:cNvSpPr>
            <a:spLocks noGrp="1"/>
          </p:cNvSpPr>
          <p:nvPr>
            <p:ph sz="half" idx="2"/>
          </p:nvPr>
        </p:nvSpPr>
        <p:spPr>
          <a:xfrm>
            <a:off x="533401" y="2785236"/>
            <a:ext cx="11352892" cy="3299238"/>
          </a:xfrm>
        </p:spPr>
        <p:txBody>
          <a:bodyPr>
            <a:normAutofit lnSpcReduction="10000"/>
          </a:bodyPr>
          <a:lstStyle/>
          <a:p>
            <a:pPr marL="0" indent="0">
              <a:buNone/>
            </a:pPr>
            <a:r>
              <a:rPr lang="en-US" sz="2400" b="1" u="sng" dirty="0">
                <a:solidFill>
                  <a:schemeClr val="accent6">
                    <a:lumMod val="75000"/>
                  </a:schemeClr>
                </a:solidFill>
                <a:ea typeface="Calibri"/>
                <a:cs typeface="Calibri"/>
              </a:rPr>
              <a:t>Cash Management Strategies &amp; Best Practices</a:t>
            </a:r>
          </a:p>
          <a:p>
            <a:pPr>
              <a:lnSpc>
                <a:spcPct val="100000"/>
              </a:lnSpc>
            </a:pPr>
            <a:r>
              <a:rPr lang="en-US" sz="1800" b="1" dirty="0"/>
              <a:t>Conservative Risk Profile</a:t>
            </a:r>
            <a:r>
              <a:rPr lang="en-US" sz="1800" b="1" dirty="0">
                <a:ea typeface="Calibri" panose="020F0502020204030204"/>
                <a:cs typeface="Calibri" panose="020F0502020204030204"/>
              </a:rPr>
              <a:t>: </a:t>
            </a:r>
            <a:r>
              <a:rPr lang="en-US" sz="1800" dirty="0">
                <a:ea typeface="Calibri" panose="020F0502020204030204"/>
                <a:cs typeface="Calibri" panose="020F0502020204030204"/>
              </a:rPr>
              <a:t>Limitations of investment vehicles and ensure minimum collateralization on all deposits.</a:t>
            </a:r>
          </a:p>
          <a:p>
            <a:pPr>
              <a:lnSpc>
                <a:spcPct val="100000"/>
              </a:lnSpc>
            </a:pPr>
            <a:r>
              <a:rPr lang="en-US" sz="1800" b="1" dirty="0"/>
              <a:t>Diversification Strategy: </a:t>
            </a:r>
            <a:r>
              <a:rPr lang="en-US" sz="1800" dirty="0"/>
              <a:t>Our portfolio diversification strategy is designed to capture maximum upside benefit while minimizing downside risk.</a:t>
            </a:r>
            <a:endParaRPr lang="en-US" sz="1800" dirty="0">
              <a:ea typeface="Calibri" panose="020F0502020204030204"/>
              <a:cs typeface="Calibri" panose="020F0502020204030204"/>
            </a:endParaRPr>
          </a:p>
          <a:p>
            <a:pPr>
              <a:lnSpc>
                <a:spcPct val="100000"/>
              </a:lnSpc>
            </a:pPr>
            <a:r>
              <a:rPr lang="en-US" sz="1800" b="1" dirty="0"/>
              <a:t>Active Cash Management: </a:t>
            </a:r>
            <a:r>
              <a:rPr lang="en-US" sz="1800" dirty="0"/>
              <a:t>Limit excess cash in operating accounts; Actively invest in appropriate vehicles</a:t>
            </a:r>
          </a:p>
          <a:p>
            <a:pPr>
              <a:lnSpc>
                <a:spcPct val="100000"/>
              </a:lnSpc>
            </a:pPr>
            <a:r>
              <a:rPr lang="en-US" sz="1800" b="1" dirty="0"/>
              <a:t>Cash Planning</a:t>
            </a:r>
            <a:r>
              <a:rPr lang="en-US" sz="1800" dirty="0"/>
              <a:t>: Deep understanding of needs with reporting, monitoring and forecasting</a:t>
            </a:r>
          </a:p>
          <a:p>
            <a:pPr>
              <a:lnSpc>
                <a:spcPct val="100000"/>
              </a:lnSpc>
            </a:pPr>
            <a:r>
              <a:rPr lang="en-US" sz="1800" b="1" dirty="0"/>
              <a:t>Interest Rate Monitoring: </a:t>
            </a:r>
            <a:r>
              <a:rPr lang="en-US" sz="1800" dirty="0"/>
              <a:t>Understanding direction and forces impacting rate changes</a:t>
            </a:r>
          </a:p>
          <a:p>
            <a:pPr>
              <a:lnSpc>
                <a:spcPct val="100000"/>
              </a:lnSpc>
            </a:pPr>
            <a:r>
              <a:rPr lang="en-US" sz="1800" b="1" dirty="0"/>
              <a:t>Competitive Bidding Process: </a:t>
            </a:r>
            <a:r>
              <a:rPr lang="en-US" sz="1800" dirty="0"/>
              <a:t>Ensure best interest rates and diverse banking relationships. Yielded an expansion of banking products; 5 vs 2 Banks | 4 vs 2 Products </a:t>
            </a:r>
          </a:p>
        </p:txBody>
      </p:sp>
      <p:sp>
        <p:nvSpPr>
          <p:cNvPr id="3" name="Content Placeholder 2">
            <a:extLst>
              <a:ext uri="{FF2B5EF4-FFF2-40B4-BE49-F238E27FC236}">
                <a16:creationId xmlns:a16="http://schemas.microsoft.com/office/drawing/2014/main" id="{1C28DFB2-877E-4A8C-5EAD-5757BF7ABE28}"/>
              </a:ext>
            </a:extLst>
          </p:cNvPr>
          <p:cNvSpPr>
            <a:spLocks noGrp="1"/>
          </p:cNvSpPr>
          <p:nvPr>
            <p:ph sz="half" idx="13"/>
          </p:nvPr>
        </p:nvSpPr>
        <p:spPr>
          <a:xfrm>
            <a:off x="310098" y="1153289"/>
            <a:ext cx="9807935" cy="1173351"/>
          </a:xfrm>
        </p:spPr>
        <p:txBody>
          <a:bodyPr vert="horz" lIns="91440" tIns="45720" rIns="91440" bIns="45720" rtlCol="0" anchor="t">
            <a:noAutofit/>
          </a:bodyPr>
          <a:lstStyle/>
          <a:p>
            <a:r>
              <a:rPr lang="en-US" sz="2000" dirty="0"/>
              <a:t>Question 3a (Continued). Understanding the city has a healthy fund balance, please share the impact with actual cash, and the growth with investment income. </a:t>
            </a:r>
          </a:p>
          <a:p>
            <a:r>
              <a:rPr lang="en-US" sz="2000" dirty="0"/>
              <a:t>a. Share best cash management practices and policies for tax stabilization reserve funds.</a:t>
            </a:r>
            <a:endParaRPr lang="en-US" sz="2400" dirty="0"/>
          </a:p>
        </p:txBody>
      </p:sp>
    </p:spTree>
    <p:extLst>
      <p:ext uri="{BB962C8B-B14F-4D97-AF65-F5344CB8AC3E}">
        <p14:creationId xmlns:p14="http://schemas.microsoft.com/office/powerpoint/2010/main" val="38077838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A29D0E-D5ED-30AE-4FF6-F4B0520D332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AE1ABCD-80B1-3292-A187-7544592BD3A0}"/>
              </a:ext>
            </a:extLst>
          </p:cNvPr>
          <p:cNvSpPr>
            <a:spLocks noGrp="1"/>
          </p:cNvSpPr>
          <p:nvPr>
            <p:ph sz="half" idx="13"/>
          </p:nvPr>
        </p:nvSpPr>
        <p:spPr>
          <a:xfrm>
            <a:off x="280282" y="1153289"/>
            <a:ext cx="9581170" cy="970933"/>
          </a:xfrm>
        </p:spPr>
        <p:txBody>
          <a:bodyPr vert="horz" lIns="91440" tIns="45720" rIns="91440" bIns="45720" rtlCol="0" anchor="t">
            <a:noAutofit/>
          </a:bodyPr>
          <a:lstStyle/>
          <a:p>
            <a:r>
              <a:rPr lang="en-US" sz="2000" dirty="0"/>
              <a:t>Question 4. Discuss the overall health of the city’s pension funds.</a:t>
            </a:r>
            <a:endParaRPr lang="en-US" sz="2400" dirty="0"/>
          </a:p>
        </p:txBody>
      </p:sp>
      <p:sp>
        <p:nvSpPr>
          <p:cNvPr id="6" name="TextBox 5">
            <a:extLst>
              <a:ext uri="{FF2B5EF4-FFF2-40B4-BE49-F238E27FC236}">
                <a16:creationId xmlns:a16="http://schemas.microsoft.com/office/drawing/2014/main" id="{FD2C1F72-711E-E3DA-6DA1-5B77B4B517E5}"/>
              </a:ext>
            </a:extLst>
          </p:cNvPr>
          <p:cNvSpPr txBox="1"/>
          <p:nvPr/>
        </p:nvSpPr>
        <p:spPr>
          <a:xfrm>
            <a:off x="1051560" y="1755339"/>
            <a:ext cx="9189720" cy="4108817"/>
          </a:xfrm>
          <a:prstGeom prst="rect">
            <a:avLst/>
          </a:prstGeom>
          <a:noFill/>
        </p:spPr>
        <p:txBody>
          <a:bodyPr wrap="square">
            <a:spAutoFit/>
          </a:bodyPr>
          <a:lstStyle/>
          <a:p>
            <a:pPr marL="285750" indent="-285750">
              <a:lnSpc>
                <a:spcPct val="150000"/>
              </a:lnSpc>
              <a:spcBef>
                <a:spcPts val="0"/>
              </a:spcBef>
              <a:buFont typeface="Arial" panose="020B0604020202020204" pitchFamily="34" charset="0"/>
              <a:buChar char="•"/>
            </a:pPr>
            <a:r>
              <a:rPr lang="en-US" b="1" dirty="0">
                <a:solidFill>
                  <a:schemeClr val="accent6">
                    <a:lumMod val="75000"/>
                  </a:schemeClr>
                </a:solidFill>
                <a:ea typeface="Calibri"/>
                <a:cs typeface="Calibri"/>
              </a:rPr>
              <a:t>89% of goal to a fully funded Pension </a:t>
            </a:r>
            <a:r>
              <a:rPr lang="en-US" dirty="0">
                <a:ea typeface="Calibri"/>
                <a:cs typeface="Calibri"/>
              </a:rPr>
              <a:t>as of FYE 2025. (Based on MVA - Market Value of Assets)</a:t>
            </a:r>
          </a:p>
          <a:p>
            <a:pPr marL="285750" indent="-285750">
              <a:lnSpc>
                <a:spcPct val="150000"/>
              </a:lnSpc>
              <a:spcBef>
                <a:spcPts val="0"/>
              </a:spcBef>
              <a:buFont typeface="Arial" panose="020B0604020202020204" pitchFamily="34" charset="0"/>
              <a:buChar char="•"/>
            </a:pPr>
            <a:r>
              <a:rPr lang="en-US" b="1" dirty="0">
                <a:ea typeface="Calibri"/>
                <a:cs typeface="Calibri"/>
              </a:rPr>
              <a:t>FY25 13.5% rate of return </a:t>
            </a:r>
            <a:r>
              <a:rPr lang="en-US" dirty="0">
                <a:ea typeface="Calibri"/>
                <a:cs typeface="Calibri"/>
              </a:rPr>
              <a:t>achieved vs 7.2% discount rate.</a:t>
            </a:r>
          </a:p>
          <a:p>
            <a:pPr marL="285750" indent="-285750">
              <a:lnSpc>
                <a:spcPct val="150000"/>
              </a:lnSpc>
              <a:spcBef>
                <a:spcPts val="0"/>
              </a:spcBef>
              <a:buFont typeface="Arial" panose="020B0604020202020204" pitchFamily="34" charset="0"/>
              <a:buChar char="•"/>
            </a:pPr>
            <a:r>
              <a:rPr lang="en-US" dirty="0">
                <a:ea typeface="Calibri"/>
                <a:cs typeface="Calibri"/>
              </a:rPr>
              <a:t>Estimating Plan will be </a:t>
            </a:r>
            <a:r>
              <a:rPr lang="en-US" b="1" dirty="0">
                <a:solidFill>
                  <a:schemeClr val="accent6">
                    <a:lumMod val="75000"/>
                  </a:schemeClr>
                </a:solidFill>
                <a:ea typeface="Calibri"/>
                <a:cs typeface="Calibri"/>
              </a:rPr>
              <a:t>fully funded by FYE 2030</a:t>
            </a:r>
            <a:r>
              <a:rPr lang="en-US" dirty="0">
                <a:ea typeface="Calibri"/>
                <a:cs typeface="Calibri"/>
              </a:rPr>
              <a:t>.</a:t>
            </a:r>
            <a:endParaRPr lang="en-US" b="1" dirty="0">
              <a:solidFill>
                <a:schemeClr val="accent6"/>
              </a:solidFill>
              <a:ea typeface="Calibri"/>
              <a:cs typeface="Calibri"/>
            </a:endParaRPr>
          </a:p>
          <a:p>
            <a:pPr marL="285750" indent="-285750">
              <a:lnSpc>
                <a:spcPct val="150000"/>
              </a:lnSpc>
              <a:spcBef>
                <a:spcPts val="0"/>
              </a:spcBef>
              <a:buFont typeface="Arial" panose="020B0604020202020204" pitchFamily="34" charset="0"/>
              <a:buChar char="•"/>
            </a:pPr>
            <a:r>
              <a:rPr lang="en-US" dirty="0">
                <a:ea typeface="Calibri"/>
                <a:cs typeface="Times New Roman"/>
              </a:rPr>
              <a:t>The</a:t>
            </a:r>
            <a:r>
              <a:rPr lang="en-US" dirty="0">
                <a:ea typeface="Times New Roman" panose="02020603050405020304" pitchFamily="18" charset="0"/>
                <a:cs typeface="Times New Roman"/>
              </a:rPr>
              <a:t> City has </a:t>
            </a:r>
            <a:r>
              <a:rPr lang="en-US" b="1" dirty="0">
                <a:ea typeface="Times New Roman" panose="02020603050405020304" pitchFamily="18" charset="0"/>
                <a:cs typeface="Times New Roman"/>
              </a:rPr>
              <a:t>met or exceeded the ADC over the past 3 fiscal years.</a:t>
            </a:r>
          </a:p>
          <a:p>
            <a:pPr marL="285750" indent="-285750">
              <a:lnSpc>
                <a:spcPct val="150000"/>
              </a:lnSpc>
              <a:spcBef>
                <a:spcPts val="0"/>
              </a:spcBef>
              <a:buFont typeface="Arial" panose="020B0604020202020204" pitchFamily="34" charset="0"/>
              <a:buChar char="•"/>
            </a:pPr>
            <a:r>
              <a:rPr lang="en-US" dirty="0">
                <a:ea typeface="Times New Roman" panose="02020603050405020304" pitchFamily="18" charset="0"/>
                <a:cs typeface="Times New Roman"/>
              </a:rPr>
              <a:t>Below is a summary from the Required Supplementary Information contained in our GASB 67/68 reports:</a:t>
            </a:r>
            <a:endParaRPr lang="en-US" dirty="0">
              <a:ea typeface="Calibri"/>
              <a:cs typeface="Calibri"/>
            </a:endParaRPr>
          </a:p>
          <a:p>
            <a:pPr lvl="0"/>
            <a:endParaRPr lang="en-US" dirty="0">
              <a:ea typeface="Aptos" panose="020B0004020202020204" pitchFamily="34" charset="0"/>
              <a:cs typeface="Times New Roman" panose="02020603050405020304" pitchFamily="18" charset="0"/>
            </a:endParaRPr>
          </a:p>
          <a:p>
            <a:pPr marL="1200150" lvl="2" indent="-285750">
              <a:buFont typeface="Arial" panose="020B0604020202020204" pitchFamily="34" charset="0"/>
              <a:buChar char="•"/>
            </a:pPr>
            <a:r>
              <a:rPr lang="en-US" dirty="0">
                <a:ea typeface="Times New Roman" panose="02020603050405020304" pitchFamily="18" charset="0"/>
                <a:cs typeface="Calibri"/>
              </a:rPr>
              <a:t>FY 2025: ADC = $13.1mm, </a:t>
            </a:r>
            <a:r>
              <a:rPr lang="en-US" b="1" dirty="0">
                <a:solidFill>
                  <a:schemeClr val="accent6">
                    <a:lumMod val="75000"/>
                  </a:schemeClr>
                </a:solidFill>
                <a:ea typeface="Times New Roman" panose="02020603050405020304" pitchFamily="18" charset="0"/>
                <a:cs typeface="Calibri"/>
              </a:rPr>
              <a:t>Contribution = $16.1mm</a:t>
            </a:r>
          </a:p>
          <a:p>
            <a:pPr marL="1200150" lvl="2" indent="-285750">
              <a:buFont typeface="Arial" panose="020B0604020202020204" pitchFamily="34" charset="0"/>
              <a:buChar char="•"/>
            </a:pPr>
            <a:r>
              <a:rPr lang="en-US" dirty="0">
                <a:ea typeface="Times New Roman" panose="02020603050405020304" pitchFamily="18" charset="0"/>
                <a:cs typeface="Calibri"/>
              </a:rPr>
              <a:t>FY 2024: ADC = $13.2mm, </a:t>
            </a:r>
            <a:r>
              <a:rPr lang="en-US" b="1" dirty="0">
                <a:solidFill>
                  <a:schemeClr val="accent6">
                    <a:lumMod val="75000"/>
                  </a:schemeClr>
                </a:solidFill>
              </a:rPr>
              <a:t>Contribution = $15.0mm</a:t>
            </a:r>
            <a:endParaRPr lang="en-US" b="1" dirty="0">
              <a:solidFill>
                <a:schemeClr val="accent6">
                  <a:lumMod val="75000"/>
                </a:schemeClr>
              </a:solidFill>
              <a:ea typeface="Calibri"/>
              <a:cs typeface="Calibri"/>
            </a:endParaRPr>
          </a:p>
          <a:p>
            <a:pPr marL="1200150" lvl="2" indent="-285750">
              <a:buFont typeface="Arial" panose="020B0604020202020204" pitchFamily="34" charset="0"/>
              <a:buChar char="•"/>
            </a:pPr>
            <a:r>
              <a:rPr lang="en-US" dirty="0">
                <a:ea typeface="Times New Roman" panose="02020603050405020304" pitchFamily="18" charset="0"/>
                <a:cs typeface="Calibri"/>
              </a:rPr>
              <a:t>FY 2023: ADC = $17.2mm, </a:t>
            </a:r>
            <a:r>
              <a:rPr lang="en-US" b="1" dirty="0">
                <a:solidFill>
                  <a:schemeClr val="accent6">
                    <a:lumMod val="75000"/>
                  </a:schemeClr>
                </a:solidFill>
              </a:rPr>
              <a:t>Contribution = $19.2mm</a:t>
            </a:r>
          </a:p>
        </p:txBody>
      </p:sp>
    </p:spTree>
    <p:extLst>
      <p:ext uri="{BB962C8B-B14F-4D97-AF65-F5344CB8AC3E}">
        <p14:creationId xmlns:p14="http://schemas.microsoft.com/office/powerpoint/2010/main" val="12225502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230832-1A07-2F1B-416C-62E0A5E5C24D}"/>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E7CDF06-6194-6E82-7658-ADF6C1FDB8EF}"/>
              </a:ext>
            </a:extLst>
          </p:cNvPr>
          <p:cNvSpPr>
            <a:spLocks noGrp="1"/>
          </p:cNvSpPr>
          <p:nvPr>
            <p:ph sz="half" idx="2"/>
          </p:nvPr>
        </p:nvSpPr>
        <p:spPr>
          <a:xfrm>
            <a:off x="752597" y="2517362"/>
            <a:ext cx="10884776" cy="3075335"/>
          </a:xfrm>
        </p:spPr>
        <p:txBody>
          <a:bodyPr>
            <a:normAutofit/>
          </a:bodyPr>
          <a:lstStyle/>
          <a:p>
            <a:endParaRPr lang="en-US" sz="1800" dirty="0">
              <a:ea typeface="Calibri"/>
              <a:cs typeface="Calibri"/>
            </a:endParaRPr>
          </a:p>
          <a:p>
            <a:pPr lvl="1">
              <a:defRPr/>
            </a:pPr>
            <a:endParaRPr lang="en-US" sz="1600" dirty="0">
              <a:solidFill>
                <a:srgbClr val="000000"/>
              </a:solidFill>
              <a:ea typeface="Calibri"/>
              <a:cs typeface="Calibri"/>
            </a:endParaRPr>
          </a:p>
          <a:p>
            <a:endParaRPr lang="en-US" dirty="0"/>
          </a:p>
        </p:txBody>
      </p:sp>
      <p:sp>
        <p:nvSpPr>
          <p:cNvPr id="3" name="Content Placeholder 2">
            <a:extLst>
              <a:ext uri="{FF2B5EF4-FFF2-40B4-BE49-F238E27FC236}">
                <a16:creationId xmlns:a16="http://schemas.microsoft.com/office/drawing/2014/main" id="{31292728-4E12-55C8-62E4-98B356D0BD9B}"/>
              </a:ext>
            </a:extLst>
          </p:cNvPr>
          <p:cNvSpPr>
            <a:spLocks noGrp="1"/>
          </p:cNvSpPr>
          <p:nvPr>
            <p:ph sz="half" idx="13"/>
          </p:nvPr>
        </p:nvSpPr>
        <p:spPr>
          <a:xfrm>
            <a:off x="280282" y="1153289"/>
            <a:ext cx="9581170" cy="970933"/>
          </a:xfrm>
        </p:spPr>
        <p:txBody>
          <a:bodyPr vert="horz" lIns="91440" tIns="45720" rIns="91440" bIns="45720" rtlCol="0" anchor="t">
            <a:noAutofit/>
          </a:bodyPr>
          <a:lstStyle/>
          <a:p>
            <a:r>
              <a:rPr lang="en-US" sz="2000" dirty="0"/>
              <a:t>Question 4 (cont’d). Discuss the overall health of the city’s pension funds.</a:t>
            </a:r>
            <a:endParaRPr lang="en-US" sz="2400" dirty="0"/>
          </a:p>
        </p:txBody>
      </p:sp>
      <p:grpSp>
        <p:nvGrpSpPr>
          <p:cNvPr id="8" name="Group 7">
            <a:extLst>
              <a:ext uri="{FF2B5EF4-FFF2-40B4-BE49-F238E27FC236}">
                <a16:creationId xmlns:a16="http://schemas.microsoft.com/office/drawing/2014/main" id="{7AD48A78-BF21-6553-4943-FA4CC4AA9ED6}"/>
              </a:ext>
            </a:extLst>
          </p:cNvPr>
          <p:cNvGrpSpPr/>
          <p:nvPr/>
        </p:nvGrpSpPr>
        <p:grpSpPr>
          <a:xfrm>
            <a:off x="752597" y="2258282"/>
            <a:ext cx="9707703" cy="3848128"/>
            <a:chOff x="968586" y="2517362"/>
            <a:chExt cx="9707703" cy="3848128"/>
          </a:xfrm>
        </p:grpSpPr>
        <p:pic>
          <p:nvPicPr>
            <p:cNvPr id="5" name="Picture 4">
              <a:extLst>
                <a:ext uri="{FF2B5EF4-FFF2-40B4-BE49-F238E27FC236}">
                  <a16:creationId xmlns:a16="http://schemas.microsoft.com/office/drawing/2014/main" id="{A3E2CE25-44E5-2F5F-56F8-26A0E4F683FF}"/>
                </a:ext>
              </a:extLst>
            </p:cNvPr>
            <p:cNvPicPr>
              <a:picLocks noChangeAspect="1"/>
            </p:cNvPicPr>
            <p:nvPr/>
          </p:nvPicPr>
          <p:blipFill>
            <a:blip r:embed="rId2"/>
            <a:stretch>
              <a:fillRect/>
            </a:stretch>
          </p:blipFill>
          <p:spPr>
            <a:xfrm>
              <a:off x="1322671" y="2517362"/>
              <a:ext cx="9353618" cy="3848128"/>
            </a:xfrm>
            <a:prstGeom prst="rect">
              <a:avLst/>
            </a:prstGeom>
          </p:spPr>
        </p:pic>
        <p:sp>
          <p:nvSpPr>
            <p:cNvPr id="4" name="Arrow: Down 3">
              <a:extLst>
                <a:ext uri="{FF2B5EF4-FFF2-40B4-BE49-F238E27FC236}">
                  <a16:creationId xmlns:a16="http://schemas.microsoft.com/office/drawing/2014/main" id="{89E28171-3DA2-503A-0FF9-8D3CD49B2BF8}"/>
                </a:ext>
              </a:extLst>
            </p:cNvPr>
            <p:cNvSpPr/>
            <p:nvPr/>
          </p:nvSpPr>
          <p:spPr>
            <a:xfrm>
              <a:off x="8552766" y="2885440"/>
              <a:ext cx="134034" cy="428155"/>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Arrow: Down 6">
              <a:extLst>
                <a:ext uri="{FF2B5EF4-FFF2-40B4-BE49-F238E27FC236}">
                  <a16:creationId xmlns:a16="http://schemas.microsoft.com/office/drawing/2014/main" id="{6B63D88C-57EB-7C24-5E0D-58CF174E5071}"/>
                </a:ext>
              </a:extLst>
            </p:cNvPr>
            <p:cNvSpPr/>
            <p:nvPr/>
          </p:nvSpPr>
          <p:spPr>
            <a:xfrm rot="16200000">
              <a:off x="1115647" y="4069080"/>
              <a:ext cx="134034" cy="428155"/>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23830215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BD55CE-43E5-FC15-DA30-06173CCC1AB4}"/>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3E0CA09-C38C-9274-7A74-A193A35DF20C}"/>
              </a:ext>
            </a:extLst>
          </p:cNvPr>
          <p:cNvSpPr>
            <a:spLocks noGrp="1"/>
          </p:cNvSpPr>
          <p:nvPr>
            <p:ph sz="half" idx="2"/>
          </p:nvPr>
        </p:nvSpPr>
        <p:spPr>
          <a:xfrm>
            <a:off x="920237" y="2034762"/>
            <a:ext cx="10884776" cy="3075335"/>
          </a:xfrm>
        </p:spPr>
        <p:txBody>
          <a:bodyPr>
            <a:normAutofit/>
          </a:bodyPr>
          <a:lstStyle/>
          <a:p>
            <a:endParaRPr lang="en-US" sz="1800" dirty="0">
              <a:ea typeface="Calibri"/>
              <a:cs typeface="Calibri"/>
            </a:endParaRPr>
          </a:p>
          <a:p>
            <a:pPr lvl="1">
              <a:defRPr/>
            </a:pPr>
            <a:endParaRPr lang="en-US" sz="1600" dirty="0">
              <a:solidFill>
                <a:srgbClr val="000000"/>
              </a:solidFill>
              <a:ea typeface="Calibri"/>
              <a:cs typeface="Calibri"/>
            </a:endParaRPr>
          </a:p>
          <a:p>
            <a:r>
              <a:rPr lang="en-US" sz="2200" dirty="0"/>
              <a:t>Funds ($250K) allocated each year is provided through the OPEB valuation process.</a:t>
            </a:r>
          </a:p>
          <a:p>
            <a:r>
              <a:rPr lang="en-US" sz="2200" dirty="0"/>
              <a:t>411 participants enrolled.</a:t>
            </a:r>
          </a:p>
        </p:txBody>
      </p:sp>
      <p:sp>
        <p:nvSpPr>
          <p:cNvPr id="3" name="Content Placeholder 2">
            <a:extLst>
              <a:ext uri="{FF2B5EF4-FFF2-40B4-BE49-F238E27FC236}">
                <a16:creationId xmlns:a16="http://schemas.microsoft.com/office/drawing/2014/main" id="{1387C6CF-CBBF-D1AF-FDDF-6E0164F46A95}"/>
              </a:ext>
            </a:extLst>
          </p:cNvPr>
          <p:cNvSpPr>
            <a:spLocks noGrp="1"/>
          </p:cNvSpPr>
          <p:nvPr>
            <p:ph sz="half" idx="13"/>
          </p:nvPr>
        </p:nvSpPr>
        <p:spPr>
          <a:xfrm>
            <a:off x="280282" y="1153289"/>
            <a:ext cx="9581170" cy="970933"/>
          </a:xfrm>
        </p:spPr>
        <p:txBody>
          <a:bodyPr vert="horz" lIns="91440" tIns="45720" rIns="91440" bIns="45720" rtlCol="0" anchor="t">
            <a:noAutofit/>
          </a:bodyPr>
          <a:lstStyle/>
          <a:p>
            <a:r>
              <a:rPr lang="en-US" sz="2000" dirty="0"/>
              <a:t>Question 5. Discuss the $5.5M Budgeted for Pension Healthcare (Medical Cost).</a:t>
            </a:r>
          </a:p>
          <a:p>
            <a:r>
              <a:rPr lang="en-US" sz="2000" dirty="0"/>
              <a:t>	a. Specify the total number of participants.</a:t>
            </a:r>
            <a:endParaRPr lang="en-US" sz="2400" dirty="0"/>
          </a:p>
        </p:txBody>
      </p:sp>
      <p:graphicFrame>
        <p:nvGraphicFramePr>
          <p:cNvPr id="4" name="Table 3">
            <a:extLst>
              <a:ext uri="{FF2B5EF4-FFF2-40B4-BE49-F238E27FC236}">
                <a16:creationId xmlns:a16="http://schemas.microsoft.com/office/drawing/2014/main" id="{C0EC905B-95A7-6C7A-1351-1DA423969312}"/>
              </a:ext>
            </a:extLst>
          </p:cNvPr>
          <p:cNvGraphicFramePr>
            <a:graphicFrameLocks noGrp="1"/>
          </p:cNvGraphicFramePr>
          <p:nvPr>
            <p:extLst>
              <p:ext uri="{D42A27DB-BD31-4B8C-83A1-F6EECF244321}">
                <p14:modId xmlns:p14="http://schemas.microsoft.com/office/powerpoint/2010/main" val="3103101040"/>
              </p:ext>
            </p:extLst>
          </p:nvPr>
        </p:nvGraphicFramePr>
        <p:xfrm>
          <a:off x="3825240" y="3754751"/>
          <a:ext cx="4043680" cy="1849120"/>
        </p:xfrm>
        <a:graphic>
          <a:graphicData uri="http://schemas.openxmlformats.org/drawingml/2006/table">
            <a:tbl>
              <a:tblPr firstRow="1" bandRow="1">
                <a:tableStyleId>{93296810-A885-4BE3-A3E7-6D5BEEA58F35}</a:tableStyleId>
              </a:tblPr>
              <a:tblGrid>
                <a:gridCol w="1625600">
                  <a:extLst>
                    <a:ext uri="{9D8B030D-6E8A-4147-A177-3AD203B41FA5}">
                      <a16:colId xmlns:a16="http://schemas.microsoft.com/office/drawing/2014/main" val="4246809836"/>
                    </a:ext>
                  </a:extLst>
                </a:gridCol>
                <a:gridCol w="1148080">
                  <a:extLst>
                    <a:ext uri="{9D8B030D-6E8A-4147-A177-3AD203B41FA5}">
                      <a16:colId xmlns:a16="http://schemas.microsoft.com/office/drawing/2014/main" val="442916637"/>
                    </a:ext>
                  </a:extLst>
                </a:gridCol>
                <a:gridCol w="1270000">
                  <a:extLst>
                    <a:ext uri="{9D8B030D-6E8A-4147-A177-3AD203B41FA5}">
                      <a16:colId xmlns:a16="http://schemas.microsoft.com/office/drawing/2014/main" val="1524122242"/>
                    </a:ext>
                  </a:extLst>
                </a:gridCol>
              </a:tblGrid>
              <a:tr h="348447">
                <a:tc>
                  <a:txBody>
                    <a:bodyPr/>
                    <a:lstStyle/>
                    <a:p>
                      <a:pPr algn="ctr"/>
                      <a:r>
                        <a:rPr lang="en-US" dirty="0"/>
                        <a:t>Retirees</a:t>
                      </a:r>
                    </a:p>
                  </a:txBody>
                  <a:tcPr/>
                </a:tc>
                <a:tc>
                  <a:txBody>
                    <a:bodyPr/>
                    <a:lstStyle/>
                    <a:p>
                      <a:pPr algn="ctr"/>
                      <a:r>
                        <a:rPr lang="en-US" dirty="0"/>
                        <a:t>Plan</a:t>
                      </a:r>
                    </a:p>
                  </a:txBody>
                  <a:tcPr/>
                </a:tc>
                <a:tc>
                  <a:txBody>
                    <a:bodyPr/>
                    <a:lstStyle/>
                    <a:p>
                      <a:pPr algn="ctr"/>
                      <a:r>
                        <a:rPr lang="en-US" dirty="0"/>
                        <a:t>Headcount</a:t>
                      </a:r>
                    </a:p>
                  </a:txBody>
                  <a:tcPr/>
                </a:tc>
                <a:extLst>
                  <a:ext uri="{0D108BD9-81ED-4DB2-BD59-A6C34878D82A}">
                    <a16:rowId xmlns:a16="http://schemas.microsoft.com/office/drawing/2014/main" val="2350446743"/>
                  </a:ext>
                </a:extLst>
              </a:tr>
              <a:tr h="370840">
                <a:tc>
                  <a:txBody>
                    <a:bodyPr/>
                    <a:lstStyle/>
                    <a:p>
                      <a:pPr algn="ctr"/>
                      <a:r>
                        <a:rPr lang="en-US" dirty="0"/>
                        <a:t>Under 65</a:t>
                      </a:r>
                    </a:p>
                  </a:txBody>
                  <a:tcPr/>
                </a:tc>
                <a:tc>
                  <a:txBody>
                    <a:bodyPr/>
                    <a:lstStyle/>
                    <a:p>
                      <a:pPr algn="ctr"/>
                      <a:r>
                        <a:rPr lang="en-US" dirty="0"/>
                        <a:t>Highmark</a:t>
                      </a:r>
                    </a:p>
                  </a:txBody>
                  <a:tcPr/>
                </a:tc>
                <a:tc>
                  <a:txBody>
                    <a:bodyPr/>
                    <a:lstStyle/>
                    <a:p>
                      <a:pPr algn="ctr"/>
                      <a:r>
                        <a:rPr lang="en-US" dirty="0"/>
                        <a:t>87</a:t>
                      </a:r>
                    </a:p>
                  </a:txBody>
                  <a:tcPr/>
                </a:tc>
                <a:extLst>
                  <a:ext uri="{0D108BD9-81ED-4DB2-BD59-A6C34878D82A}">
                    <a16:rowId xmlns:a16="http://schemas.microsoft.com/office/drawing/2014/main" val="1881362601"/>
                  </a:ext>
                </a:extLst>
              </a:tr>
              <a:tr h="370840">
                <a:tc>
                  <a:txBody>
                    <a:bodyPr/>
                    <a:lstStyle/>
                    <a:p>
                      <a:pPr algn="ctr"/>
                      <a:r>
                        <a:rPr lang="en-US" dirty="0"/>
                        <a:t>Over 65</a:t>
                      </a:r>
                    </a:p>
                  </a:txBody>
                  <a:tcPr/>
                </a:tc>
                <a:tc>
                  <a:txBody>
                    <a:bodyPr/>
                    <a:lstStyle/>
                    <a:p>
                      <a:pPr algn="ctr"/>
                      <a:r>
                        <a:rPr lang="en-US" dirty="0"/>
                        <a:t>Highmark</a:t>
                      </a:r>
                    </a:p>
                  </a:txBody>
                  <a:tcPr/>
                </a:tc>
                <a:tc>
                  <a:txBody>
                    <a:bodyPr/>
                    <a:lstStyle/>
                    <a:p>
                      <a:pPr algn="ctr"/>
                      <a:r>
                        <a:rPr lang="en-US" dirty="0"/>
                        <a:t>3</a:t>
                      </a:r>
                    </a:p>
                  </a:txBody>
                  <a:tcPr/>
                </a:tc>
                <a:extLst>
                  <a:ext uri="{0D108BD9-81ED-4DB2-BD59-A6C34878D82A}">
                    <a16:rowId xmlns:a16="http://schemas.microsoft.com/office/drawing/2014/main" val="1721741845"/>
                  </a:ext>
                </a:extLst>
              </a:tr>
              <a:tr h="370840">
                <a:tc>
                  <a:txBody>
                    <a:bodyPr/>
                    <a:lstStyle/>
                    <a:p>
                      <a:pPr algn="ctr"/>
                      <a:r>
                        <a:rPr lang="en-US" dirty="0"/>
                        <a:t>Over 65</a:t>
                      </a:r>
                    </a:p>
                  </a:txBody>
                  <a:tcPr/>
                </a:tc>
                <a:tc>
                  <a:txBody>
                    <a:bodyPr/>
                    <a:lstStyle/>
                    <a:p>
                      <a:pPr algn="ctr"/>
                      <a:r>
                        <a:rPr lang="en-US" dirty="0"/>
                        <a:t>Aetna</a:t>
                      </a:r>
                    </a:p>
                  </a:txBody>
                  <a:tcPr/>
                </a:tc>
                <a:tc>
                  <a:txBody>
                    <a:bodyPr/>
                    <a:lstStyle/>
                    <a:p>
                      <a:pPr algn="ctr"/>
                      <a:r>
                        <a:rPr lang="en-US" dirty="0"/>
                        <a:t>321</a:t>
                      </a:r>
                    </a:p>
                  </a:txBody>
                  <a:tcPr/>
                </a:tc>
                <a:extLst>
                  <a:ext uri="{0D108BD9-81ED-4DB2-BD59-A6C34878D82A}">
                    <a16:rowId xmlns:a16="http://schemas.microsoft.com/office/drawing/2014/main" val="1367165351"/>
                  </a:ext>
                </a:extLst>
              </a:tr>
              <a:tr h="370840">
                <a:tc>
                  <a:txBody>
                    <a:bodyPr/>
                    <a:lstStyle/>
                    <a:p>
                      <a:pPr algn="ctr"/>
                      <a:r>
                        <a:rPr lang="en-US" b="1" dirty="0"/>
                        <a:t>Total</a:t>
                      </a:r>
                    </a:p>
                  </a:txBody>
                  <a:tcPr/>
                </a:tc>
                <a:tc>
                  <a:txBody>
                    <a:bodyPr/>
                    <a:lstStyle/>
                    <a:p>
                      <a:pPr algn="ctr"/>
                      <a:endParaRPr lang="en-US" dirty="0"/>
                    </a:p>
                  </a:txBody>
                  <a:tcPr/>
                </a:tc>
                <a:tc>
                  <a:txBody>
                    <a:bodyPr/>
                    <a:lstStyle/>
                    <a:p>
                      <a:pPr algn="ctr"/>
                      <a:r>
                        <a:rPr lang="en-US" b="1" dirty="0"/>
                        <a:t>411</a:t>
                      </a:r>
                    </a:p>
                  </a:txBody>
                  <a:tcPr/>
                </a:tc>
                <a:extLst>
                  <a:ext uri="{0D108BD9-81ED-4DB2-BD59-A6C34878D82A}">
                    <a16:rowId xmlns:a16="http://schemas.microsoft.com/office/drawing/2014/main" val="3344442870"/>
                  </a:ext>
                </a:extLst>
              </a:tr>
            </a:tbl>
          </a:graphicData>
        </a:graphic>
      </p:graphicFrame>
    </p:spTree>
    <p:extLst>
      <p:ext uri="{BB962C8B-B14F-4D97-AF65-F5344CB8AC3E}">
        <p14:creationId xmlns:p14="http://schemas.microsoft.com/office/powerpoint/2010/main" val="6771558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2E2A2C-56AE-6B2A-8F01-C3346D0DA82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5338AC5-A5DA-F9BE-215F-FEED0A2E904D}"/>
              </a:ext>
            </a:extLst>
          </p:cNvPr>
          <p:cNvSpPr>
            <a:spLocks noGrp="1"/>
          </p:cNvSpPr>
          <p:nvPr>
            <p:ph sz="half" idx="13"/>
          </p:nvPr>
        </p:nvSpPr>
        <p:spPr>
          <a:xfrm>
            <a:off x="280282" y="1153289"/>
            <a:ext cx="9581170" cy="970933"/>
          </a:xfrm>
        </p:spPr>
        <p:txBody>
          <a:bodyPr vert="horz" lIns="91440" tIns="45720" rIns="91440" bIns="45720" rtlCol="0" anchor="t">
            <a:noAutofit/>
          </a:bodyPr>
          <a:lstStyle/>
          <a:p>
            <a:r>
              <a:rPr lang="en-US" sz="2000" dirty="0"/>
              <a:t>Question 6. Discuss any proposed changes to positions (new position, deleted position, upgrade, realignment, transition, downgrade, title change, salary changes, etc.).</a:t>
            </a:r>
          </a:p>
          <a:p>
            <a:r>
              <a:rPr lang="en-US" sz="2400" dirty="0"/>
              <a:t>	</a:t>
            </a:r>
          </a:p>
          <a:p>
            <a:r>
              <a:rPr lang="en-US" sz="2400" dirty="0"/>
              <a:t>	</a:t>
            </a:r>
            <a:r>
              <a:rPr lang="en-US" sz="2000" dirty="0"/>
              <a:t>a. Mid-year budget amendment.</a:t>
            </a:r>
          </a:p>
          <a:p>
            <a:endParaRPr lang="en-US" sz="2400" dirty="0"/>
          </a:p>
          <a:p>
            <a:r>
              <a:rPr lang="en-US" sz="2400" dirty="0"/>
              <a:t>									</a:t>
            </a:r>
          </a:p>
          <a:p>
            <a:r>
              <a:rPr lang="en-US" sz="2400" dirty="0"/>
              <a:t>	</a:t>
            </a:r>
          </a:p>
          <a:p>
            <a:r>
              <a:rPr lang="en-US" sz="2400" dirty="0"/>
              <a:t>	</a:t>
            </a:r>
            <a:r>
              <a:rPr lang="en-US" sz="2000" dirty="0"/>
              <a:t>b. Share any vacant positions.</a:t>
            </a:r>
            <a:endParaRPr lang="en-US" dirty="0"/>
          </a:p>
        </p:txBody>
      </p:sp>
      <p:sp>
        <p:nvSpPr>
          <p:cNvPr id="5" name="TextBox 4">
            <a:extLst>
              <a:ext uri="{FF2B5EF4-FFF2-40B4-BE49-F238E27FC236}">
                <a16:creationId xmlns:a16="http://schemas.microsoft.com/office/drawing/2014/main" id="{74576682-1B61-695F-FD9C-043915907558}"/>
              </a:ext>
            </a:extLst>
          </p:cNvPr>
          <p:cNvSpPr txBox="1"/>
          <p:nvPr/>
        </p:nvSpPr>
        <p:spPr>
          <a:xfrm>
            <a:off x="1625600" y="4609574"/>
            <a:ext cx="9474200" cy="1723549"/>
          </a:xfrm>
          <a:prstGeom prst="rect">
            <a:avLst/>
          </a:prstGeom>
          <a:noFill/>
        </p:spPr>
        <p:txBody>
          <a:bodyPr wrap="square">
            <a:spAutoFit/>
          </a:bodyPr>
          <a:lstStyle/>
          <a:p>
            <a:pPr marL="0" indent="0">
              <a:buNone/>
            </a:pPr>
            <a:r>
              <a:rPr lang="en-US" b="1" u="sng" kern="100" dirty="0">
                <a:solidFill>
                  <a:schemeClr val="accent6">
                    <a:lumMod val="75000"/>
                  </a:schemeClr>
                </a:solidFill>
                <a:latin typeface="Calibri"/>
                <a:ea typeface="Calibri"/>
                <a:cs typeface="Times New Roman"/>
              </a:rPr>
              <a:t>Manager| Communications, Programs &amp; Strategic Partnerships:</a:t>
            </a:r>
            <a:endParaRPr lang="en-US" b="1" i="0" u="none" strike="noStrike" baseline="0" dirty="0">
              <a:solidFill>
                <a:schemeClr val="accent6">
                  <a:lumMod val="75000"/>
                </a:schemeClr>
              </a:solidFill>
              <a:latin typeface="Calibri"/>
              <a:ea typeface="Calibri"/>
              <a:cs typeface="Times New Roman"/>
            </a:endParaRPr>
          </a:p>
          <a:p>
            <a:pPr marL="742950" lvl="1" indent="-285750">
              <a:buFont typeface="Arial" panose="020B0604020202020204" pitchFamily="34" charset="0"/>
              <a:buChar char="•"/>
            </a:pPr>
            <a:r>
              <a:rPr lang="en-US" dirty="0">
                <a:solidFill>
                  <a:srgbClr val="000000"/>
                </a:solidFill>
              </a:rPr>
              <a:t> Anticipate onboarding of new hire in early May 2026.</a:t>
            </a:r>
            <a:endParaRPr lang="en-US" b="1" dirty="0">
              <a:solidFill>
                <a:srgbClr val="ED7D31"/>
              </a:solidFill>
              <a:ea typeface="Calibri" panose="020F0502020204030204"/>
              <a:cs typeface="Calibri" panose="020F0502020204030204"/>
            </a:endParaRPr>
          </a:p>
          <a:p>
            <a:pPr marL="742950" lvl="1" indent="-285750">
              <a:buFont typeface="Arial" panose="020B0604020202020204" pitchFamily="34" charset="0"/>
              <a:buChar char="•"/>
            </a:pPr>
            <a:r>
              <a:rPr lang="en-US" dirty="0">
                <a:ea typeface="Calibri" panose="020F0502020204030204"/>
                <a:cs typeface="Calibri" panose="020F0502020204030204"/>
              </a:rPr>
              <a:t> New position added in the FY26 Budget (Amendment #2.)</a:t>
            </a:r>
          </a:p>
          <a:p>
            <a:pPr marL="742950" lvl="1" indent="-285750">
              <a:buFont typeface="Arial" panose="020B0604020202020204" pitchFamily="34" charset="0"/>
              <a:buChar char="•"/>
            </a:pPr>
            <a:r>
              <a:rPr lang="en-US" dirty="0">
                <a:solidFill>
                  <a:srgbClr val="000000"/>
                </a:solidFill>
              </a:rPr>
              <a:t> Appointee brings a wealth of experience in program development, communications and engagement strategies.</a:t>
            </a:r>
            <a:endParaRPr lang="en-US" b="1" i="0" u="none" strike="noStrike" baseline="0" dirty="0">
              <a:solidFill>
                <a:schemeClr val="accent2"/>
              </a:solidFill>
              <a:ea typeface="Calibri"/>
              <a:cs typeface="Calibri"/>
            </a:endParaRPr>
          </a:p>
          <a:p>
            <a:pPr lvl="1">
              <a:defRPr/>
            </a:pPr>
            <a:endParaRPr lang="en-US" sz="1600" dirty="0">
              <a:solidFill>
                <a:srgbClr val="000000"/>
              </a:solidFill>
              <a:ea typeface="Calibri"/>
              <a:cs typeface="Calibri"/>
            </a:endParaRPr>
          </a:p>
        </p:txBody>
      </p:sp>
      <p:sp>
        <p:nvSpPr>
          <p:cNvPr id="10" name="TextBox 9">
            <a:extLst>
              <a:ext uri="{FF2B5EF4-FFF2-40B4-BE49-F238E27FC236}">
                <a16:creationId xmlns:a16="http://schemas.microsoft.com/office/drawing/2014/main" id="{0D014763-08B6-0C71-4DA6-2DFDB31D40A3}"/>
              </a:ext>
            </a:extLst>
          </p:cNvPr>
          <p:cNvSpPr txBox="1"/>
          <p:nvPr/>
        </p:nvSpPr>
        <p:spPr>
          <a:xfrm>
            <a:off x="1164416" y="2358563"/>
            <a:ext cx="10208433" cy="1477328"/>
          </a:xfrm>
          <a:prstGeom prst="rect">
            <a:avLst/>
          </a:prstGeom>
          <a:noFill/>
        </p:spPr>
        <p:txBody>
          <a:bodyPr wrap="square" rtlCol="0">
            <a:spAutoFit/>
          </a:bodyPr>
          <a:lstStyle/>
          <a:p>
            <a:endParaRPr lang="en-US" b="1" dirty="0">
              <a:solidFill>
                <a:schemeClr val="accent6"/>
              </a:solidFill>
              <a:ea typeface="Calibri"/>
              <a:cs typeface="Times New Roman"/>
            </a:endParaRPr>
          </a:p>
          <a:p>
            <a:pPr marL="1200150" lvl="2" indent="-285750">
              <a:buFont typeface="Arial" panose="020B0604020202020204" pitchFamily="34" charset="0"/>
              <a:buChar char="•"/>
            </a:pPr>
            <a:r>
              <a:rPr lang="en-US" dirty="0"/>
              <a:t>A new position was added (split-funded across funds.)</a:t>
            </a:r>
          </a:p>
          <a:p>
            <a:pPr marL="1200150" lvl="2" indent="-285750">
              <a:buFont typeface="Arial" panose="020B0604020202020204" pitchFamily="34" charset="0"/>
              <a:buChar char="•"/>
            </a:pPr>
            <a:r>
              <a:rPr lang="en-US" dirty="0"/>
              <a:t>A multi-year strategic realignment and restructuring of appointed positions.</a:t>
            </a:r>
          </a:p>
          <a:p>
            <a:pPr marL="1657350" lvl="3" indent="-285750">
              <a:buFont typeface="Arial" panose="020B0604020202020204" pitchFamily="34" charset="0"/>
              <a:buChar char="•"/>
            </a:pPr>
            <a:r>
              <a:rPr lang="en-US" dirty="0"/>
              <a:t>Revised position titles and expanded job descriptions</a:t>
            </a:r>
          </a:p>
          <a:p>
            <a:pPr marL="1657350" lvl="3" indent="-285750">
              <a:buFont typeface="Arial" panose="020B0604020202020204" pitchFamily="34" charset="0"/>
              <a:buChar char="•"/>
            </a:pPr>
            <a:r>
              <a:rPr lang="en-US" dirty="0"/>
              <a:t>Compensation analysis across the City; realigned all appointed salaries accordingly</a:t>
            </a:r>
          </a:p>
        </p:txBody>
      </p:sp>
    </p:spTree>
    <p:extLst>
      <p:ext uri="{BB962C8B-B14F-4D97-AF65-F5344CB8AC3E}">
        <p14:creationId xmlns:p14="http://schemas.microsoft.com/office/powerpoint/2010/main" val="34614084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6C3DED-21F0-F18E-6C25-6D88CF84FA90}"/>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499134E-89BD-2819-4EB2-6EB49FDB2522}"/>
              </a:ext>
            </a:extLst>
          </p:cNvPr>
          <p:cNvSpPr>
            <a:spLocks noGrp="1"/>
          </p:cNvSpPr>
          <p:nvPr>
            <p:ph sz="half" idx="2"/>
          </p:nvPr>
        </p:nvSpPr>
        <p:spPr>
          <a:xfrm>
            <a:off x="777997" y="2265615"/>
            <a:ext cx="10884776" cy="3075335"/>
          </a:xfrm>
        </p:spPr>
        <p:txBody>
          <a:bodyPr>
            <a:normAutofit fontScale="25000" lnSpcReduction="20000"/>
          </a:bodyPr>
          <a:lstStyle/>
          <a:p>
            <a:pPr marL="457200" lvl="1" indent="0">
              <a:buNone/>
              <a:defRPr/>
            </a:pPr>
            <a:endParaRPr lang="en-US" sz="2000" dirty="0">
              <a:solidFill>
                <a:srgbClr val="000000"/>
              </a:solidFill>
              <a:ea typeface="Calibri"/>
              <a:cs typeface="Calibri"/>
            </a:endParaRPr>
          </a:p>
          <a:p>
            <a:pPr>
              <a:lnSpc>
                <a:spcPct val="120000"/>
              </a:lnSpc>
            </a:pPr>
            <a:r>
              <a:rPr lang="en-US" sz="6400" dirty="0">
                <a:ea typeface="Calibri"/>
                <a:cs typeface="Arial"/>
              </a:rPr>
              <a:t>All professional fees are used for the operation and stewardship of the Treasury. Specifically, it is used for consultants and advisors pertaining to pension management, accounting, trustee fees, and programming. </a:t>
            </a:r>
          </a:p>
          <a:p>
            <a:pPr lvl="1">
              <a:lnSpc>
                <a:spcPct val="120000"/>
              </a:lnSpc>
            </a:pPr>
            <a:r>
              <a:rPr lang="en-US" sz="6400" dirty="0">
                <a:ea typeface="Calibri"/>
                <a:cs typeface="Arial"/>
              </a:rPr>
              <a:t>Savings since 2022 are a result of OCIO strategy. </a:t>
            </a:r>
          </a:p>
          <a:p>
            <a:pPr lvl="1">
              <a:lnSpc>
                <a:spcPct val="120000"/>
              </a:lnSpc>
            </a:pPr>
            <a:r>
              <a:rPr lang="en-US" sz="6400" dirty="0">
                <a:ea typeface="Calibri"/>
                <a:cs typeface="Arial"/>
              </a:rPr>
              <a:t>New efficiencies allow for </a:t>
            </a:r>
            <a:r>
              <a:rPr lang="en-US" sz="6400" b="1" dirty="0">
                <a:ea typeface="Calibri"/>
                <a:cs typeface="Arial"/>
              </a:rPr>
              <a:t>repurposing of funds </a:t>
            </a:r>
            <a:r>
              <a:rPr lang="en-US" sz="6400" dirty="0">
                <a:ea typeface="Calibri"/>
                <a:cs typeface="Arial"/>
              </a:rPr>
              <a:t>for Pension specific financial education programming and projects.</a:t>
            </a:r>
          </a:p>
          <a:p>
            <a:pPr lvl="2">
              <a:lnSpc>
                <a:spcPct val="120000"/>
              </a:lnSpc>
            </a:pPr>
            <a:r>
              <a:rPr lang="en-US" sz="6400" dirty="0">
                <a:ea typeface="Calibri"/>
                <a:cs typeface="Arial"/>
              </a:rPr>
              <a:t>FY2027 is a Pension Fund actuarial valuation year.</a:t>
            </a:r>
          </a:p>
          <a:p>
            <a:pPr lvl="2">
              <a:lnSpc>
                <a:spcPct val="120000"/>
              </a:lnSpc>
            </a:pPr>
            <a:r>
              <a:rPr lang="en-US" sz="6400" b="1" dirty="0">
                <a:ea typeface="Calibri"/>
                <a:cs typeface="Arial"/>
              </a:rPr>
              <a:t>Contingency dollars </a:t>
            </a:r>
            <a:r>
              <a:rPr lang="en-US" sz="6400" dirty="0">
                <a:ea typeface="Calibri"/>
                <a:cs typeface="Arial"/>
              </a:rPr>
              <a:t>budgeted for special projects (e.g. Pension Commission Impact Study)</a:t>
            </a:r>
          </a:p>
          <a:p>
            <a:pPr marL="0" indent="0">
              <a:buNone/>
            </a:pPr>
            <a:endParaRPr lang="en-US" sz="6400" dirty="0">
              <a:ea typeface="Calibri"/>
              <a:cs typeface="Arial"/>
            </a:endParaRPr>
          </a:p>
          <a:p>
            <a:r>
              <a:rPr lang="en-US" sz="6400" dirty="0">
                <a:ea typeface="Calibri" panose="020F0502020204030204"/>
                <a:cs typeface="Calibri" panose="020F0502020204030204"/>
              </a:rPr>
              <a:t>Starting in FY2026, the Office launched a series of financial empowerment and wellness program serving the needs of city employees and retirees on their road to retirement.</a:t>
            </a:r>
          </a:p>
          <a:p>
            <a:pPr marL="0" indent="0">
              <a:buNone/>
            </a:pPr>
            <a:endParaRPr lang="en-US" sz="6400" dirty="0">
              <a:ea typeface="Calibri"/>
              <a:cs typeface="Arial"/>
            </a:endParaRPr>
          </a:p>
          <a:p>
            <a:r>
              <a:rPr lang="en-US" sz="6400" dirty="0">
                <a:ea typeface="Calibri"/>
                <a:cs typeface="Arial"/>
              </a:rPr>
              <a:t>For pension fund </a:t>
            </a:r>
            <a:r>
              <a:rPr lang="en-US" sz="6400" b="1" dirty="0">
                <a:ea typeface="Calibri"/>
                <a:cs typeface="Arial"/>
              </a:rPr>
              <a:t>professional fees</a:t>
            </a:r>
            <a:r>
              <a:rPr lang="en-US" sz="6400" dirty="0">
                <a:ea typeface="Calibri"/>
                <a:cs typeface="Arial"/>
              </a:rPr>
              <a:t>: Consultant fees are tied to the market valuation of the pension fund, and investment manager fees are tied to the dollar value of funds under management, which </a:t>
            </a:r>
            <a:r>
              <a:rPr lang="en-US" sz="6400" b="1" dirty="0">
                <a:ea typeface="Calibri"/>
                <a:cs typeface="Arial"/>
              </a:rPr>
              <a:t>vary with market performance</a:t>
            </a:r>
            <a:r>
              <a:rPr lang="en-US" sz="6400" dirty="0">
                <a:ea typeface="Calibri"/>
                <a:cs typeface="Arial"/>
              </a:rPr>
              <a:t>.</a:t>
            </a:r>
          </a:p>
          <a:p>
            <a:pPr marL="0" indent="0">
              <a:buNone/>
            </a:pPr>
            <a:endParaRPr lang="en-US" sz="6400" dirty="0">
              <a:ea typeface="Calibri"/>
              <a:cs typeface="Arial"/>
            </a:endParaRPr>
          </a:p>
          <a:p>
            <a:r>
              <a:rPr lang="en-US" sz="6400" dirty="0">
                <a:ea typeface="Calibri"/>
                <a:cs typeface="Arial"/>
              </a:rPr>
              <a:t>Further there are </a:t>
            </a:r>
            <a:r>
              <a:rPr lang="en-US" sz="6400" b="1" dirty="0">
                <a:ea typeface="Calibri"/>
                <a:cs typeface="Arial"/>
              </a:rPr>
              <a:t>variable expenses </a:t>
            </a:r>
            <a:r>
              <a:rPr lang="en-US" sz="6400" dirty="0">
                <a:ea typeface="Calibri"/>
                <a:cs typeface="Arial"/>
              </a:rPr>
              <a:t>(i.e. legal fees and special projects) that arise annually. </a:t>
            </a:r>
          </a:p>
        </p:txBody>
      </p:sp>
      <p:sp>
        <p:nvSpPr>
          <p:cNvPr id="3" name="Content Placeholder 2">
            <a:extLst>
              <a:ext uri="{FF2B5EF4-FFF2-40B4-BE49-F238E27FC236}">
                <a16:creationId xmlns:a16="http://schemas.microsoft.com/office/drawing/2014/main" id="{BF807070-CCBF-11D6-D503-2DEE34ECA58C}"/>
              </a:ext>
            </a:extLst>
          </p:cNvPr>
          <p:cNvSpPr>
            <a:spLocks noGrp="1"/>
          </p:cNvSpPr>
          <p:nvPr>
            <p:ph sz="half" idx="13"/>
          </p:nvPr>
        </p:nvSpPr>
        <p:spPr>
          <a:xfrm>
            <a:off x="453002" y="1249809"/>
            <a:ext cx="9581170" cy="970933"/>
          </a:xfrm>
        </p:spPr>
        <p:txBody>
          <a:bodyPr vert="horz" lIns="91440" tIns="45720" rIns="91440" bIns="45720" rtlCol="0" anchor="t">
            <a:noAutofit/>
          </a:bodyPr>
          <a:lstStyle/>
          <a:p>
            <a:r>
              <a:rPr lang="en-US" sz="2000" dirty="0"/>
              <a:t>Question 7. Discuss the planned use of ~$1.1M budgeted for Professional Services across both the General and Pension Funds, considering actuals has not exceeded $840K in the last 2 years. </a:t>
            </a:r>
          </a:p>
          <a:p>
            <a:endParaRPr lang="en-US" sz="1100" dirty="0"/>
          </a:p>
        </p:txBody>
      </p:sp>
    </p:spTree>
    <p:extLst>
      <p:ext uri="{BB962C8B-B14F-4D97-AF65-F5344CB8AC3E}">
        <p14:creationId xmlns:p14="http://schemas.microsoft.com/office/powerpoint/2010/main" val="29296340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881843-2E94-8FED-6CF3-CC4E1C6BD58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25BCB27-1BC5-04AF-89F4-317C5FEA3B0C}"/>
              </a:ext>
            </a:extLst>
          </p:cNvPr>
          <p:cNvSpPr>
            <a:spLocks noGrp="1"/>
          </p:cNvSpPr>
          <p:nvPr>
            <p:ph sz="half" idx="13"/>
          </p:nvPr>
        </p:nvSpPr>
        <p:spPr>
          <a:xfrm>
            <a:off x="564762" y="1346329"/>
            <a:ext cx="9581170" cy="970933"/>
          </a:xfrm>
        </p:spPr>
        <p:txBody>
          <a:bodyPr vert="horz" lIns="91440" tIns="45720" rIns="91440" bIns="45720" rtlCol="0" anchor="t">
            <a:noAutofit/>
          </a:bodyPr>
          <a:lstStyle/>
          <a:p>
            <a:r>
              <a:rPr lang="en-US" sz="2000" dirty="0"/>
              <a:t>Question 7 (continued). Discuss the planned use of ~$1.1M budgeted for Professional Services across both the General and Pension Funds, considering actuals has not exceeded $840K in the last 2 years. </a:t>
            </a:r>
          </a:p>
          <a:p>
            <a:endParaRPr lang="en-US" sz="2400" dirty="0"/>
          </a:p>
          <a:p>
            <a:pPr marL="457200" indent="-457200">
              <a:buAutoNum type="alphaLcPeriod"/>
            </a:pPr>
            <a:r>
              <a:rPr lang="en-US" sz="2000" dirty="0"/>
              <a:t>List vendors and specify if any of the vendors are DBEs.</a:t>
            </a:r>
          </a:p>
          <a:p>
            <a:pPr marL="1028700" lvl="1" indent="-342900"/>
            <a:r>
              <a:rPr lang="en-US" sz="2000" dirty="0"/>
              <a:t>See following slides for list of vendors.</a:t>
            </a:r>
          </a:p>
          <a:p>
            <a:pPr marL="1028700" lvl="1" indent="-342900"/>
            <a:r>
              <a:rPr lang="en-US" sz="2000" b="1" dirty="0"/>
              <a:t>61.5%</a:t>
            </a:r>
            <a:r>
              <a:rPr lang="en-US" sz="2000" dirty="0"/>
              <a:t> (8 of 13) vendors are DBEs.</a:t>
            </a:r>
            <a:endParaRPr lang="en-US" sz="2000" b="1" dirty="0"/>
          </a:p>
          <a:p>
            <a:pPr marL="1028700" lvl="1" indent="-342900"/>
            <a:r>
              <a:rPr lang="en-US" sz="2000" b="1" dirty="0"/>
              <a:t>67.9%</a:t>
            </a:r>
            <a:r>
              <a:rPr lang="en-US" sz="2000" dirty="0"/>
              <a:t> of Pension Investment Managers are MWBEs.</a:t>
            </a:r>
          </a:p>
          <a:p>
            <a:pPr marL="1028700" lvl="1" indent="-342900"/>
            <a:r>
              <a:rPr lang="en-US" sz="2000" dirty="0"/>
              <a:t>Sample financial literacy &amp; empowerment programs</a:t>
            </a:r>
          </a:p>
          <a:p>
            <a:pPr lvl="1" indent="0">
              <a:buNone/>
            </a:pPr>
            <a:endParaRPr lang="en-US" sz="2000" dirty="0"/>
          </a:p>
          <a:p>
            <a:r>
              <a:rPr lang="en-US" sz="2000" dirty="0"/>
              <a:t>b. Specify one-year reoccurring agreements.</a:t>
            </a:r>
          </a:p>
          <a:p>
            <a:pPr marL="342900" indent="-342900">
              <a:buFont typeface="Arial" panose="020B0604020202020204" pitchFamily="34" charset="0"/>
              <a:buChar char="•"/>
            </a:pPr>
            <a:r>
              <a:rPr lang="en-US" sz="2000" b="0" dirty="0"/>
              <a:t>All professional services agreements are evaluated annually.</a:t>
            </a:r>
          </a:p>
          <a:p>
            <a:endParaRPr lang="en-US" sz="1100" dirty="0"/>
          </a:p>
          <a:p>
            <a:endParaRPr lang="en-US" sz="1100" dirty="0"/>
          </a:p>
          <a:p>
            <a:endParaRPr lang="en-US" sz="1100" dirty="0"/>
          </a:p>
        </p:txBody>
      </p:sp>
    </p:spTree>
    <p:extLst>
      <p:ext uri="{BB962C8B-B14F-4D97-AF65-F5344CB8AC3E}">
        <p14:creationId xmlns:p14="http://schemas.microsoft.com/office/powerpoint/2010/main" val="11401662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ABCF2E-0E5D-0148-61B5-140E425D321C}"/>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D97653B-F7DA-C828-F2A6-C250BC88BA85}"/>
              </a:ext>
            </a:extLst>
          </p:cNvPr>
          <p:cNvSpPr>
            <a:spLocks noGrp="1"/>
          </p:cNvSpPr>
          <p:nvPr>
            <p:ph sz="half" idx="2"/>
          </p:nvPr>
        </p:nvSpPr>
        <p:spPr>
          <a:xfrm>
            <a:off x="752597" y="2517362"/>
            <a:ext cx="10884776" cy="3075335"/>
          </a:xfrm>
        </p:spPr>
        <p:txBody>
          <a:bodyPr>
            <a:normAutofit/>
          </a:bodyPr>
          <a:lstStyle/>
          <a:p>
            <a:endParaRPr lang="en-US" sz="1800" dirty="0">
              <a:ea typeface="Calibri"/>
              <a:cs typeface="Calibri"/>
            </a:endParaRPr>
          </a:p>
          <a:p>
            <a:pPr lvl="1">
              <a:defRPr/>
            </a:pPr>
            <a:endParaRPr lang="en-US" sz="1600" dirty="0">
              <a:solidFill>
                <a:srgbClr val="000000"/>
              </a:solidFill>
              <a:ea typeface="Calibri"/>
              <a:cs typeface="Calibri"/>
            </a:endParaRPr>
          </a:p>
          <a:p>
            <a:endParaRPr lang="en-US" dirty="0"/>
          </a:p>
        </p:txBody>
      </p:sp>
      <p:sp>
        <p:nvSpPr>
          <p:cNvPr id="3" name="Content Placeholder 2">
            <a:extLst>
              <a:ext uri="{FF2B5EF4-FFF2-40B4-BE49-F238E27FC236}">
                <a16:creationId xmlns:a16="http://schemas.microsoft.com/office/drawing/2014/main" id="{CA032F06-239B-4C68-EF0E-B9D2A191CFAF}"/>
              </a:ext>
            </a:extLst>
          </p:cNvPr>
          <p:cNvSpPr>
            <a:spLocks noGrp="1"/>
          </p:cNvSpPr>
          <p:nvPr>
            <p:ph sz="half" idx="13"/>
          </p:nvPr>
        </p:nvSpPr>
        <p:spPr>
          <a:xfrm>
            <a:off x="280282" y="1153289"/>
            <a:ext cx="9581170" cy="970933"/>
          </a:xfrm>
        </p:spPr>
        <p:txBody>
          <a:bodyPr vert="horz" lIns="91440" tIns="45720" rIns="91440" bIns="45720" rtlCol="0" anchor="t">
            <a:noAutofit/>
          </a:bodyPr>
          <a:lstStyle/>
          <a:p>
            <a:r>
              <a:rPr lang="en-US" sz="2000" dirty="0"/>
              <a:t>Question 7a(Continued). </a:t>
            </a:r>
          </a:p>
          <a:p>
            <a:pPr algn="ctr"/>
            <a:r>
              <a:rPr lang="en-US" sz="2000" dirty="0"/>
              <a:t>List vendors and specify if any of the vendors are DBEs.</a:t>
            </a:r>
          </a:p>
          <a:p>
            <a:r>
              <a:rPr lang="en-US" sz="2400" dirty="0"/>
              <a:t>	</a:t>
            </a:r>
            <a:endParaRPr lang="en-US" dirty="0"/>
          </a:p>
        </p:txBody>
      </p:sp>
      <p:graphicFrame>
        <p:nvGraphicFramePr>
          <p:cNvPr id="4" name="Content Placeholder 4">
            <a:extLst>
              <a:ext uri="{FF2B5EF4-FFF2-40B4-BE49-F238E27FC236}">
                <a16:creationId xmlns:a16="http://schemas.microsoft.com/office/drawing/2014/main" id="{6CD61F93-B082-E609-E42E-7F3CD178BDD3}"/>
              </a:ext>
            </a:extLst>
          </p:cNvPr>
          <p:cNvGraphicFramePr>
            <a:graphicFrameLocks/>
          </p:cNvGraphicFramePr>
          <p:nvPr>
            <p:extLst>
              <p:ext uri="{D42A27DB-BD31-4B8C-83A1-F6EECF244321}">
                <p14:modId xmlns:p14="http://schemas.microsoft.com/office/powerpoint/2010/main" val="283989431"/>
              </p:ext>
            </p:extLst>
          </p:nvPr>
        </p:nvGraphicFramePr>
        <p:xfrm>
          <a:off x="212354" y="2389006"/>
          <a:ext cx="6322198" cy="3901732"/>
        </p:xfrm>
        <a:graphic>
          <a:graphicData uri="http://schemas.openxmlformats.org/drawingml/2006/table">
            <a:tbl>
              <a:tblPr firstRow="1" bandRow="1">
                <a:tableStyleId>{93296810-A885-4BE3-A3E7-6D5BEEA58F35}</a:tableStyleId>
              </a:tblPr>
              <a:tblGrid>
                <a:gridCol w="1937927">
                  <a:extLst>
                    <a:ext uri="{9D8B030D-6E8A-4147-A177-3AD203B41FA5}">
                      <a16:colId xmlns:a16="http://schemas.microsoft.com/office/drawing/2014/main" val="3014536481"/>
                    </a:ext>
                  </a:extLst>
                </a:gridCol>
                <a:gridCol w="3497848">
                  <a:extLst>
                    <a:ext uri="{9D8B030D-6E8A-4147-A177-3AD203B41FA5}">
                      <a16:colId xmlns:a16="http://schemas.microsoft.com/office/drawing/2014/main" val="2338449078"/>
                    </a:ext>
                  </a:extLst>
                </a:gridCol>
                <a:gridCol w="886423">
                  <a:extLst>
                    <a:ext uri="{9D8B030D-6E8A-4147-A177-3AD203B41FA5}">
                      <a16:colId xmlns:a16="http://schemas.microsoft.com/office/drawing/2014/main" val="1290473852"/>
                    </a:ext>
                  </a:extLst>
                </a:gridCol>
              </a:tblGrid>
              <a:tr h="478309">
                <a:tc>
                  <a:txBody>
                    <a:bodyPr/>
                    <a:lstStyle/>
                    <a:p>
                      <a:endParaRPr lang="en-US" sz="1600" dirty="0"/>
                    </a:p>
                    <a:p>
                      <a:r>
                        <a:rPr lang="en-US" sz="1600" dirty="0"/>
                        <a:t>VENDOR</a:t>
                      </a:r>
                    </a:p>
                  </a:txBody>
                  <a:tcPr/>
                </a:tc>
                <a:tc>
                  <a:txBody>
                    <a:bodyPr/>
                    <a:lstStyle/>
                    <a:p>
                      <a:endParaRPr lang="en-US" sz="1600" dirty="0"/>
                    </a:p>
                    <a:p>
                      <a:r>
                        <a:rPr lang="en-US" sz="1600" dirty="0"/>
                        <a:t>PURPOSE</a:t>
                      </a:r>
                    </a:p>
                  </a:txBody>
                  <a:tcPr/>
                </a:tc>
                <a:tc>
                  <a:txBody>
                    <a:bodyPr/>
                    <a:lstStyle/>
                    <a:p>
                      <a:endParaRPr lang="en-US" sz="1600" dirty="0"/>
                    </a:p>
                    <a:p>
                      <a:r>
                        <a:rPr lang="en-US" sz="1600" dirty="0"/>
                        <a:t>DBE</a:t>
                      </a:r>
                    </a:p>
                  </a:txBody>
                  <a:tcPr/>
                </a:tc>
                <a:extLst>
                  <a:ext uri="{0D108BD9-81ED-4DB2-BD59-A6C34878D82A}">
                    <a16:rowId xmlns:a16="http://schemas.microsoft.com/office/drawing/2014/main" val="2420016792"/>
                  </a:ext>
                </a:extLst>
              </a:tr>
              <a:tr h="349779">
                <a:tc>
                  <a:txBody>
                    <a:bodyPr/>
                    <a:lstStyle/>
                    <a:p>
                      <a:pPr lvl="0">
                        <a:buNone/>
                      </a:pPr>
                      <a:r>
                        <a:rPr lang="en-US" sz="1600" dirty="0"/>
                        <a:t>CHEIRON</a:t>
                      </a:r>
                    </a:p>
                  </a:txBody>
                  <a:tcPr/>
                </a:tc>
                <a:tc>
                  <a:txBody>
                    <a:bodyPr/>
                    <a:lstStyle/>
                    <a:p>
                      <a:pPr lvl="0">
                        <a:buNone/>
                      </a:pPr>
                      <a:r>
                        <a:rPr lang="en-US" sz="1600" dirty="0"/>
                        <a:t>Pension Plan Actuarial Services</a:t>
                      </a:r>
                    </a:p>
                  </a:txBody>
                  <a:tcPr/>
                </a:tc>
                <a:tc>
                  <a:txBody>
                    <a:bodyPr/>
                    <a:lstStyle/>
                    <a:p>
                      <a:pPr lvl="0" algn="ctr">
                        <a:buNone/>
                      </a:pPr>
                      <a:endParaRPr lang="en-US" sz="1600" dirty="0"/>
                    </a:p>
                  </a:txBody>
                  <a:tcPr/>
                </a:tc>
                <a:extLst>
                  <a:ext uri="{0D108BD9-81ED-4DB2-BD59-A6C34878D82A}">
                    <a16:rowId xmlns:a16="http://schemas.microsoft.com/office/drawing/2014/main" val="1606269146"/>
                  </a:ext>
                </a:extLst>
              </a:tr>
              <a:tr h="550414">
                <a:tc>
                  <a:txBody>
                    <a:bodyPr/>
                    <a:lstStyle/>
                    <a:p>
                      <a:r>
                        <a:rPr lang="en-US" sz="1600" dirty="0"/>
                        <a:t>It’s Benni Black, LLC</a:t>
                      </a:r>
                    </a:p>
                  </a:txBody>
                  <a:tcPr/>
                </a:tc>
                <a:tc>
                  <a:txBody>
                    <a:bodyPr/>
                    <a:lstStyle/>
                    <a:p>
                      <a:r>
                        <a:rPr lang="en-US" sz="1600" dirty="0"/>
                        <a:t>Graphic Design &amp; Branding</a:t>
                      </a:r>
                    </a:p>
                  </a:txBody>
                  <a:tcPr/>
                </a:tc>
                <a:tc>
                  <a:txBody>
                    <a:bodyPr/>
                    <a:lstStyle/>
                    <a:p>
                      <a:pPr algn="ctr"/>
                      <a:r>
                        <a:rPr lang="en-US" sz="1600" dirty="0"/>
                        <a:t>x</a:t>
                      </a:r>
                    </a:p>
                  </a:txBody>
                  <a:tcPr/>
                </a:tc>
                <a:extLst>
                  <a:ext uri="{0D108BD9-81ED-4DB2-BD59-A6C34878D82A}">
                    <a16:rowId xmlns:a16="http://schemas.microsoft.com/office/drawing/2014/main" val="3227985298"/>
                  </a:ext>
                </a:extLst>
              </a:tr>
              <a:tr h="550414">
                <a:tc>
                  <a:txBody>
                    <a:bodyPr/>
                    <a:lstStyle/>
                    <a:p>
                      <a:r>
                        <a:rPr lang="en-US" sz="1600" dirty="0"/>
                        <a:t>DB Smith Consulting, LLC</a:t>
                      </a:r>
                    </a:p>
                  </a:txBody>
                  <a:tcPr/>
                </a:tc>
                <a:tc>
                  <a:txBody>
                    <a:bodyPr/>
                    <a:lstStyle/>
                    <a:p>
                      <a:r>
                        <a:rPr lang="en-US" sz="1600" dirty="0"/>
                        <a:t>Communication &amp; Programs consulting</a:t>
                      </a:r>
                    </a:p>
                  </a:txBody>
                  <a:tcPr/>
                </a:tc>
                <a:tc>
                  <a:txBody>
                    <a:bodyPr/>
                    <a:lstStyle/>
                    <a:p>
                      <a:pPr algn="ctr"/>
                      <a:r>
                        <a:rPr lang="en-US" sz="1600" dirty="0"/>
                        <a:t>x</a:t>
                      </a:r>
                    </a:p>
                  </a:txBody>
                  <a:tcPr/>
                </a:tc>
                <a:extLst>
                  <a:ext uri="{0D108BD9-81ED-4DB2-BD59-A6C34878D82A}">
                    <a16:rowId xmlns:a16="http://schemas.microsoft.com/office/drawing/2014/main" val="741517278"/>
                  </a:ext>
                </a:extLst>
              </a:tr>
              <a:tr h="314522">
                <a:tc>
                  <a:txBody>
                    <a:bodyPr/>
                    <a:lstStyle/>
                    <a:p>
                      <a:pPr lvl="0">
                        <a:buNone/>
                      </a:pPr>
                      <a:r>
                        <a:rPr lang="en-US" sz="1600" dirty="0"/>
                        <a:t>Fifth Media</a:t>
                      </a:r>
                    </a:p>
                  </a:txBody>
                  <a:tcPr/>
                </a:tc>
                <a:tc>
                  <a:txBody>
                    <a:bodyPr/>
                    <a:lstStyle/>
                    <a:p>
                      <a:pPr lvl="0">
                        <a:buNone/>
                      </a:pPr>
                      <a:r>
                        <a:rPr lang="en-US" sz="1600" dirty="0"/>
                        <a:t>Photography &amp; Video</a:t>
                      </a:r>
                    </a:p>
                  </a:txBody>
                  <a:tcPr/>
                </a:tc>
                <a:tc>
                  <a:txBody>
                    <a:bodyPr/>
                    <a:lstStyle/>
                    <a:p>
                      <a:pPr lvl="0" algn="ctr">
                        <a:buNone/>
                      </a:pPr>
                      <a:r>
                        <a:rPr lang="en-US" sz="1600" dirty="0"/>
                        <a:t>x</a:t>
                      </a:r>
                    </a:p>
                  </a:txBody>
                  <a:tcPr/>
                </a:tc>
                <a:extLst>
                  <a:ext uri="{0D108BD9-81ED-4DB2-BD59-A6C34878D82A}">
                    <a16:rowId xmlns:a16="http://schemas.microsoft.com/office/drawing/2014/main" val="664020703"/>
                  </a:ext>
                </a:extLst>
              </a:tr>
              <a:tr h="550414">
                <a:tc>
                  <a:txBody>
                    <a:bodyPr/>
                    <a:lstStyle/>
                    <a:p>
                      <a:pPr lvl="0">
                        <a:buNone/>
                      </a:pPr>
                      <a:r>
                        <a:rPr lang="en-US" sz="1600" b="0" i="0" u="none" strike="noStrike" noProof="0" dirty="0">
                          <a:solidFill>
                            <a:srgbClr val="000000"/>
                          </a:solidFill>
                          <a:latin typeface="Calibri"/>
                        </a:rPr>
                        <a:t>Jeter &amp; Co</a:t>
                      </a:r>
                      <a:endParaRPr lang="en-US" sz="1600" dirty="0"/>
                    </a:p>
                  </a:txBody>
                  <a:tcPr/>
                </a:tc>
                <a:tc>
                  <a:txBody>
                    <a:bodyPr/>
                    <a:lstStyle/>
                    <a:p>
                      <a:pPr lvl="0">
                        <a:buNone/>
                      </a:pPr>
                      <a:r>
                        <a:rPr lang="en-US" sz="1600" b="0" i="0" u="none" strike="noStrike" noProof="0" dirty="0">
                          <a:solidFill>
                            <a:srgbClr val="000000"/>
                          </a:solidFill>
                          <a:latin typeface="Calibri"/>
                        </a:rPr>
                        <a:t>Financial Recordkeeping &amp; Reports RMGCC</a:t>
                      </a:r>
                      <a:endParaRPr lang="en-US" sz="1600" dirty="0"/>
                    </a:p>
                  </a:txBody>
                  <a:tcPr/>
                </a:tc>
                <a:tc>
                  <a:txBody>
                    <a:bodyPr/>
                    <a:lstStyle/>
                    <a:p>
                      <a:pPr lvl="0" algn="ctr">
                        <a:buNone/>
                      </a:pPr>
                      <a:r>
                        <a:rPr lang="en-US" sz="1600" dirty="0"/>
                        <a:t>x</a:t>
                      </a:r>
                    </a:p>
                  </a:txBody>
                  <a:tcPr/>
                </a:tc>
                <a:extLst>
                  <a:ext uri="{0D108BD9-81ED-4DB2-BD59-A6C34878D82A}">
                    <a16:rowId xmlns:a16="http://schemas.microsoft.com/office/drawing/2014/main" val="2404537362"/>
                  </a:ext>
                </a:extLst>
              </a:tr>
              <a:tr h="550414">
                <a:tc>
                  <a:txBody>
                    <a:bodyPr/>
                    <a:lstStyle/>
                    <a:p>
                      <a:pPr lvl="0">
                        <a:buNone/>
                      </a:pPr>
                      <a:r>
                        <a:rPr lang="en-US" sz="1600" dirty="0"/>
                        <a:t>Kairos Class, LLC</a:t>
                      </a:r>
                    </a:p>
                  </a:txBody>
                  <a:tcPr/>
                </a:tc>
                <a:tc>
                  <a:txBody>
                    <a:bodyPr/>
                    <a:lstStyle/>
                    <a:p>
                      <a:pPr lvl="0">
                        <a:buNone/>
                      </a:pPr>
                      <a:r>
                        <a:rPr lang="en-US" sz="1600" dirty="0"/>
                        <a:t>Financial Education Membership-based Program </a:t>
                      </a:r>
                    </a:p>
                  </a:txBody>
                  <a:tcPr/>
                </a:tc>
                <a:tc>
                  <a:txBody>
                    <a:bodyPr/>
                    <a:lstStyle/>
                    <a:p>
                      <a:pPr lvl="0" algn="ctr">
                        <a:buNone/>
                      </a:pPr>
                      <a:r>
                        <a:rPr lang="en-US" sz="1600" dirty="0"/>
                        <a:t>x</a:t>
                      </a:r>
                    </a:p>
                  </a:txBody>
                  <a:tcPr/>
                </a:tc>
                <a:extLst>
                  <a:ext uri="{0D108BD9-81ED-4DB2-BD59-A6C34878D82A}">
                    <a16:rowId xmlns:a16="http://schemas.microsoft.com/office/drawing/2014/main" val="4238719646"/>
                  </a:ext>
                </a:extLst>
              </a:tr>
              <a:tr h="349779">
                <a:tc>
                  <a:txBody>
                    <a:bodyPr/>
                    <a:lstStyle/>
                    <a:p>
                      <a:pPr marL="0" lvl="0" indent="0">
                        <a:buNone/>
                      </a:pPr>
                      <a:r>
                        <a:rPr lang="en-US" sz="1600" dirty="0"/>
                        <a:t>Make &amp; Mellow</a:t>
                      </a:r>
                    </a:p>
                  </a:txBody>
                  <a:tcPr/>
                </a:tc>
                <a:tc>
                  <a:txBody>
                    <a:bodyPr/>
                    <a:lstStyle/>
                    <a:p>
                      <a:pPr lvl="0">
                        <a:buNone/>
                      </a:pPr>
                      <a:r>
                        <a:rPr lang="en-US" sz="1600" dirty="0"/>
                        <a:t>Venue &amp; Professional Services</a:t>
                      </a:r>
                    </a:p>
                  </a:txBody>
                  <a:tcPr/>
                </a:tc>
                <a:tc>
                  <a:txBody>
                    <a:bodyPr/>
                    <a:lstStyle/>
                    <a:p>
                      <a:pPr lvl="0" algn="ctr">
                        <a:buNone/>
                      </a:pPr>
                      <a:r>
                        <a:rPr lang="en-US" sz="1600" dirty="0">
                          <a:solidFill>
                            <a:schemeClr val="tx1"/>
                          </a:solidFill>
                        </a:rPr>
                        <a:t>x</a:t>
                      </a:r>
                    </a:p>
                  </a:txBody>
                  <a:tcPr/>
                </a:tc>
                <a:extLst>
                  <a:ext uri="{0D108BD9-81ED-4DB2-BD59-A6C34878D82A}">
                    <a16:rowId xmlns:a16="http://schemas.microsoft.com/office/drawing/2014/main" val="1508865221"/>
                  </a:ext>
                </a:extLst>
              </a:tr>
            </a:tbl>
          </a:graphicData>
        </a:graphic>
      </p:graphicFrame>
      <p:graphicFrame>
        <p:nvGraphicFramePr>
          <p:cNvPr id="5" name="Content Placeholder 4">
            <a:extLst>
              <a:ext uri="{FF2B5EF4-FFF2-40B4-BE49-F238E27FC236}">
                <a16:creationId xmlns:a16="http://schemas.microsoft.com/office/drawing/2014/main" id="{CDE77FFD-C72C-FDFA-BA90-A75630A3D602}"/>
              </a:ext>
            </a:extLst>
          </p:cNvPr>
          <p:cNvGraphicFramePr>
            <a:graphicFrameLocks/>
          </p:cNvGraphicFramePr>
          <p:nvPr>
            <p:extLst>
              <p:ext uri="{D42A27DB-BD31-4B8C-83A1-F6EECF244321}">
                <p14:modId xmlns:p14="http://schemas.microsoft.com/office/powerpoint/2010/main" val="2329303700"/>
              </p:ext>
            </p:extLst>
          </p:nvPr>
        </p:nvGraphicFramePr>
        <p:xfrm>
          <a:off x="6828183" y="2374548"/>
          <a:ext cx="4933035" cy="4167298"/>
        </p:xfrm>
        <a:graphic>
          <a:graphicData uri="http://schemas.openxmlformats.org/drawingml/2006/table">
            <a:tbl>
              <a:tblPr firstRow="1" bandRow="1">
                <a:tableStyleId>{93296810-A885-4BE3-A3E7-6D5BEEA58F35}</a:tableStyleId>
              </a:tblPr>
              <a:tblGrid>
                <a:gridCol w="1391257">
                  <a:extLst>
                    <a:ext uri="{9D8B030D-6E8A-4147-A177-3AD203B41FA5}">
                      <a16:colId xmlns:a16="http://schemas.microsoft.com/office/drawing/2014/main" val="3014536481"/>
                    </a:ext>
                  </a:extLst>
                </a:gridCol>
                <a:gridCol w="2885440">
                  <a:extLst>
                    <a:ext uri="{9D8B030D-6E8A-4147-A177-3AD203B41FA5}">
                      <a16:colId xmlns:a16="http://schemas.microsoft.com/office/drawing/2014/main" val="2338449078"/>
                    </a:ext>
                  </a:extLst>
                </a:gridCol>
                <a:gridCol w="656338">
                  <a:extLst>
                    <a:ext uri="{9D8B030D-6E8A-4147-A177-3AD203B41FA5}">
                      <a16:colId xmlns:a16="http://schemas.microsoft.com/office/drawing/2014/main" val="1290473852"/>
                    </a:ext>
                  </a:extLst>
                </a:gridCol>
              </a:tblGrid>
              <a:tr h="538480">
                <a:tc>
                  <a:txBody>
                    <a:bodyPr/>
                    <a:lstStyle/>
                    <a:p>
                      <a:endParaRPr lang="en-US" sz="1600" dirty="0"/>
                    </a:p>
                    <a:p>
                      <a:r>
                        <a:rPr lang="en-US" sz="1600" dirty="0"/>
                        <a:t>VENDOR</a:t>
                      </a:r>
                    </a:p>
                  </a:txBody>
                  <a:tcPr/>
                </a:tc>
                <a:tc>
                  <a:txBody>
                    <a:bodyPr/>
                    <a:lstStyle/>
                    <a:p>
                      <a:endParaRPr lang="en-US" sz="1600" dirty="0"/>
                    </a:p>
                    <a:p>
                      <a:r>
                        <a:rPr lang="en-US" sz="1600" dirty="0"/>
                        <a:t>PURPOSE</a:t>
                      </a:r>
                    </a:p>
                  </a:txBody>
                  <a:tcPr/>
                </a:tc>
                <a:tc>
                  <a:txBody>
                    <a:bodyPr/>
                    <a:lstStyle/>
                    <a:p>
                      <a:endParaRPr lang="en-US" sz="1600" dirty="0"/>
                    </a:p>
                    <a:p>
                      <a:r>
                        <a:rPr lang="en-US" sz="1600" dirty="0"/>
                        <a:t>DBE</a:t>
                      </a:r>
                    </a:p>
                  </a:txBody>
                  <a:tcPr/>
                </a:tc>
                <a:extLst>
                  <a:ext uri="{0D108BD9-81ED-4DB2-BD59-A6C34878D82A}">
                    <a16:rowId xmlns:a16="http://schemas.microsoft.com/office/drawing/2014/main" val="2420016792"/>
                  </a:ext>
                </a:extLst>
              </a:tr>
              <a:tr h="596452">
                <a:tc>
                  <a:txBody>
                    <a:bodyPr/>
                    <a:lstStyle/>
                    <a:p>
                      <a:r>
                        <a:rPr lang="en-US" sz="1600" dirty="0">
                          <a:solidFill>
                            <a:srgbClr val="C00000"/>
                          </a:solidFill>
                        </a:rPr>
                        <a:t>Marquette Associates</a:t>
                      </a:r>
                    </a:p>
                  </a:txBody>
                  <a:tcPr/>
                </a:tc>
                <a:tc>
                  <a:txBody>
                    <a:bodyPr/>
                    <a:lstStyle/>
                    <a:p>
                      <a:r>
                        <a:rPr lang="en-US" sz="1600" dirty="0">
                          <a:solidFill>
                            <a:srgbClr val="C00000"/>
                          </a:solidFill>
                        </a:rPr>
                        <a:t>Pension Plan Advisors</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rgbClr val="FF0000"/>
                          </a:solidFill>
                        </a:rPr>
                        <a:t>*</a:t>
                      </a:r>
                    </a:p>
                    <a:p>
                      <a:pPr algn="ctr"/>
                      <a:endParaRPr lang="en-US" sz="1600" dirty="0"/>
                    </a:p>
                  </a:txBody>
                  <a:tcPr/>
                </a:tc>
                <a:extLst>
                  <a:ext uri="{0D108BD9-81ED-4DB2-BD59-A6C34878D82A}">
                    <a16:rowId xmlns:a16="http://schemas.microsoft.com/office/drawing/2014/main" val="2379128262"/>
                  </a:ext>
                </a:extLst>
              </a:tr>
              <a:tr h="852074">
                <a:tc>
                  <a:txBody>
                    <a:bodyPr/>
                    <a:lstStyle/>
                    <a:p>
                      <a:r>
                        <a:rPr lang="en-US" sz="1600" dirty="0"/>
                        <a:t>My Stewardship Journey</a:t>
                      </a:r>
                    </a:p>
                  </a:txBody>
                  <a:tcPr/>
                </a:tc>
                <a:tc>
                  <a:txBody>
                    <a:bodyPr/>
                    <a:lstStyle/>
                    <a:p>
                      <a:r>
                        <a:rPr lang="en-US" sz="1600" dirty="0"/>
                        <a:t>Financial Leadership Training</a:t>
                      </a:r>
                    </a:p>
                  </a:txBody>
                  <a:tcPr/>
                </a:tc>
                <a:tc>
                  <a:txBody>
                    <a:bodyPr/>
                    <a:lstStyle/>
                    <a:p>
                      <a:pPr algn="ctr"/>
                      <a:r>
                        <a:rPr lang="en-US" sz="1600" dirty="0"/>
                        <a:t>x</a:t>
                      </a:r>
                    </a:p>
                  </a:txBody>
                  <a:tcPr/>
                </a:tc>
                <a:extLst>
                  <a:ext uri="{0D108BD9-81ED-4DB2-BD59-A6C34878D82A}">
                    <a16:rowId xmlns:a16="http://schemas.microsoft.com/office/drawing/2014/main" val="1466449136"/>
                  </a:ext>
                </a:extLst>
              </a:tr>
              <a:tr h="345563">
                <a:tc>
                  <a:txBody>
                    <a:bodyPr/>
                    <a:lstStyle/>
                    <a:p>
                      <a:r>
                        <a:rPr lang="en-US" sz="1600" dirty="0"/>
                        <a:t>Oath 84</a:t>
                      </a:r>
                    </a:p>
                  </a:txBody>
                  <a:tcPr/>
                </a:tc>
                <a:tc>
                  <a:txBody>
                    <a:bodyPr/>
                    <a:lstStyle/>
                    <a:p>
                      <a:r>
                        <a:rPr lang="en-US" sz="1600" dirty="0"/>
                        <a:t>Venue &amp; Catering Services</a:t>
                      </a:r>
                    </a:p>
                  </a:txBody>
                  <a:tcPr/>
                </a:tc>
                <a:tc>
                  <a:txBody>
                    <a:bodyPr/>
                    <a:lstStyle/>
                    <a:p>
                      <a:pPr algn="ctr"/>
                      <a:r>
                        <a:rPr lang="en-US" sz="1600" dirty="0"/>
                        <a:t>x</a:t>
                      </a:r>
                    </a:p>
                  </a:txBody>
                  <a:tcPr/>
                </a:tc>
                <a:extLst>
                  <a:ext uri="{0D108BD9-81ED-4DB2-BD59-A6C34878D82A}">
                    <a16:rowId xmlns:a16="http://schemas.microsoft.com/office/drawing/2014/main" val="439080399"/>
                  </a:ext>
                </a:extLst>
              </a:tr>
              <a:tr h="345563">
                <a:tc>
                  <a:txBody>
                    <a:bodyPr/>
                    <a:lstStyle/>
                    <a:p>
                      <a:r>
                        <a:rPr lang="en-US" sz="1600" dirty="0"/>
                        <a:t>Ballard Spahr</a:t>
                      </a:r>
                    </a:p>
                  </a:txBody>
                  <a:tcPr/>
                </a:tc>
                <a:tc>
                  <a:txBody>
                    <a:bodyPr/>
                    <a:lstStyle/>
                    <a:p>
                      <a:r>
                        <a:rPr lang="en-US" sz="1600" dirty="0"/>
                        <a:t>Debt Counsel</a:t>
                      </a:r>
                    </a:p>
                  </a:txBody>
                  <a:tcPr/>
                </a:tc>
                <a:tc>
                  <a:txBody>
                    <a:bodyPr/>
                    <a:lstStyle/>
                    <a:p>
                      <a:pPr algn="ctr"/>
                      <a:endParaRPr lang="en-US" sz="1600" dirty="0"/>
                    </a:p>
                  </a:txBody>
                  <a:tcPr/>
                </a:tc>
                <a:extLst>
                  <a:ext uri="{0D108BD9-81ED-4DB2-BD59-A6C34878D82A}">
                    <a16:rowId xmlns:a16="http://schemas.microsoft.com/office/drawing/2014/main" val="2848623692"/>
                  </a:ext>
                </a:extLst>
              </a:tr>
              <a:tr h="596452">
                <a:tc>
                  <a:txBody>
                    <a:bodyPr/>
                    <a:lstStyle/>
                    <a:p>
                      <a:r>
                        <a:rPr lang="en-US" sz="1600" dirty="0"/>
                        <a:t>Retirement Plan Advisors</a:t>
                      </a:r>
                    </a:p>
                  </a:txBody>
                  <a:tcPr/>
                </a:tc>
                <a:tc>
                  <a:txBody>
                    <a:bodyPr/>
                    <a:lstStyle/>
                    <a:p>
                      <a:r>
                        <a:rPr lang="en-US" sz="1600" dirty="0"/>
                        <a:t>Defined Contribution Consultants</a:t>
                      </a:r>
                    </a:p>
                  </a:txBody>
                  <a:tcPr/>
                </a:tc>
                <a:tc>
                  <a:txBody>
                    <a:bodyPr/>
                    <a:lstStyle/>
                    <a:p>
                      <a:pPr algn="ctr"/>
                      <a:endParaRPr lang="en-US" sz="1600" dirty="0"/>
                    </a:p>
                  </a:txBody>
                  <a:tcPr/>
                </a:tc>
                <a:extLst>
                  <a:ext uri="{0D108BD9-81ED-4DB2-BD59-A6C34878D82A}">
                    <a16:rowId xmlns:a16="http://schemas.microsoft.com/office/drawing/2014/main" val="109286541"/>
                  </a:ext>
                </a:extLst>
              </a:tr>
              <a:tr h="852074">
                <a:tc>
                  <a:txBody>
                    <a:bodyPr/>
                    <a:lstStyle/>
                    <a:p>
                      <a:r>
                        <a:rPr lang="en-US" sz="1600" dirty="0"/>
                        <a:t>PFM Consulting, LLC</a:t>
                      </a:r>
                    </a:p>
                  </a:txBody>
                  <a:tcPr/>
                </a:tc>
                <a:tc>
                  <a:txBody>
                    <a:bodyPr/>
                    <a:lstStyle/>
                    <a:p>
                      <a:r>
                        <a:rPr lang="en-US" sz="1600" dirty="0"/>
                        <a:t>Debt Advisors</a:t>
                      </a:r>
                    </a:p>
                  </a:txBody>
                  <a:tcPr/>
                </a:tc>
                <a:tc>
                  <a:txBody>
                    <a:bodyPr/>
                    <a:lstStyle/>
                    <a:p>
                      <a:pPr algn="ctr"/>
                      <a:endParaRPr lang="en-US" sz="1600" dirty="0"/>
                    </a:p>
                  </a:txBody>
                  <a:tcPr/>
                </a:tc>
                <a:extLst>
                  <a:ext uri="{0D108BD9-81ED-4DB2-BD59-A6C34878D82A}">
                    <a16:rowId xmlns:a16="http://schemas.microsoft.com/office/drawing/2014/main" val="4217620735"/>
                  </a:ext>
                </a:extLst>
              </a:tr>
            </a:tbl>
          </a:graphicData>
        </a:graphic>
      </p:graphicFrame>
    </p:spTree>
    <p:extLst>
      <p:ext uri="{BB962C8B-B14F-4D97-AF65-F5344CB8AC3E}">
        <p14:creationId xmlns:p14="http://schemas.microsoft.com/office/powerpoint/2010/main" val="4474929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45C9ED-C5E7-B1E5-632D-2C240E28B25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E1E8F54-6342-607F-6D29-D03D47BF8C4B}"/>
              </a:ext>
            </a:extLst>
          </p:cNvPr>
          <p:cNvSpPr>
            <a:spLocks noGrp="1"/>
          </p:cNvSpPr>
          <p:nvPr>
            <p:ph sz="half" idx="13"/>
          </p:nvPr>
        </p:nvSpPr>
        <p:spPr>
          <a:xfrm>
            <a:off x="229482" y="943193"/>
            <a:ext cx="10087607" cy="1754034"/>
          </a:xfrm>
        </p:spPr>
        <p:txBody>
          <a:bodyPr vert="horz" lIns="91440" tIns="45720" rIns="91440" bIns="45720" rtlCol="0" anchor="t">
            <a:normAutofit/>
          </a:bodyPr>
          <a:lstStyle/>
          <a:p>
            <a:r>
              <a:rPr lang="en-US" sz="2000" dirty="0"/>
              <a:t>Question 7a (continued). List vendors and specify if any of the vendors are DBEs.</a:t>
            </a:r>
          </a:p>
          <a:p>
            <a:endParaRPr lang="en-US" sz="2000" dirty="0">
              <a:ea typeface="Calibri"/>
              <a:cs typeface="Calibri"/>
            </a:endParaRPr>
          </a:p>
          <a:p>
            <a:endParaRPr lang="en-US" dirty="0">
              <a:ea typeface="Calibri"/>
              <a:cs typeface="Calibri"/>
            </a:endParaRPr>
          </a:p>
        </p:txBody>
      </p:sp>
      <p:sp>
        <p:nvSpPr>
          <p:cNvPr id="6" name="TextBox 5">
            <a:extLst>
              <a:ext uri="{FF2B5EF4-FFF2-40B4-BE49-F238E27FC236}">
                <a16:creationId xmlns:a16="http://schemas.microsoft.com/office/drawing/2014/main" id="{CD0DEC61-DE3F-3AE3-36B0-FB0928E5742D}"/>
              </a:ext>
            </a:extLst>
          </p:cNvPr>
          <p:cNvSpPr txBox="1"/>
          <p:nvPr/>
        </p:nvSpPr>
        <p:spPr>
          <a:xfrm>
            <a:off x="334228" y="1820210"/>
            <a:ext cx="11401621" cy="305788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ea typeface="Calibri"/>
                <a:cs typeface="Arial"/>
              </a:rPr>
              <a:t> </a:t>
            </a:r>
            <a:endParaRPr lang="en-US" dirty="0">
              <a:ea typeface="Calibri" panose="020F0502020204030204"/>
              <a:cs typeface="Calibri" panose="020F0502020204030204"/>
            </a:endParaRPr>
          </a:p>
          <a:p>
            <a:pPr marL="514350" indent="-285750">
              <a:buFont typeface="Arial" panose="020B0604020202020204" pitchFamily="34" charset="0"/>
              <a:buChar char="•"/>
            </a:pPr>
            <a:r>
              <a:rPr lang="en-US" dirty="0">
                <a:ea typeface="Nirmala UI Semilight" panose="020B0402040204020203" pitchFamily="34" charset="0"/>
                <a:cs typeface="Nirmala UI Semilight" panose="020B0402040204020203" pitchFamily="34" charset="0"/>
              </a:rPr>
              <a:t>Investment Policy Statement (IPS) updated to include Minority Women Business Enterprise (MWBE) investment managers.</a:t>
            </a:r>
          </a:p>
          <a:p>
            <a:pPr marL="228600"/>
            <a:endParaRPr lang="en-US" dirty="0">
              <a:ea typeface="Nirmala UI Semilight" panose="020B0402040204020203" pitchFamily="34" charset="0"/>
              <a:cs typeface="Nirmala UI Semilight" panose="020B0402040204020203" pitchFamily="34" charset="0"/>
            </a:endParaRPr>
          </a:p>
          <a:p>
            <a:pPr marL="514350" indent="-285750">
              <a:buFont typeface="Arial" panose="020B0604020202020204" pitchFamily="34" charset="0"/>
              <a:buChar char="•"/>
            </a:pPr>
            <a:r>
              <a:rPr lang="en-US" b="1" u="sng" dirty="0">
                <a:ea typeface="Nirmala UI Semilight" panose="020B0402040204020203" pitchFamily="34" charset="0"/>
                <a:cs typeface="Nirmala UI Semilight" panose="020B0402040204020203" pitchFamily="34" charset="0"/>
              </a:rPr>
              <a:t>MWBE Investment Manager Participation: </a:t>
            </a:r>
          </a:p>
          <a:p>
            <a:pPr marL="971550" lvl="1" indent="-285750">
              <a:buFont typeface="Arial" panose="020B0604020202020204" pitchFamily="34" charset="0"/>
              <a:buChar char="•"/>
            </a:pPr>
            <a:r>
              <a:rPr lang="en-US" kern="1200" dirty="0">
                <a:ln w="0"/>
                <a:ea typeface="Nirmala UI Semilight" panose="020B0402040204020203" pitchFamily="34" charset="0"/>
                <a:cs typeface="Nirmala UI Semilight" panose="020B0402040204020203" pitchFamily="34" charset="0"/>
              </a:rPr>
              <a:t>Over $221,439,000 </a:t>
            </a:r>
            <a:r>
              <a:rPr lang="en-US" dirty="0">
                <a:ea typeface="Nirmala UI Semilight" panose="020B0402040204020203" pitchFamily="34" charset="0"/>
                <a:cs typeface="Nirmala UI Semilight" panose="020B0402040204020203" pitchFamily="34" charset="0"/>
              </a:rPr>
              <a:t>($28.6M |14.9% Increase LY) </a:t>
            </a:r>
          </a:p>
          <a:p>
            <a:pPr marL="971550" lvl="1" indent="-285750">
              <a:buFont typeface="Arial" panose="020B0604020202020204" pitchFamily="34" charset="0"/>
              <a:buChar char="•"/>
            </a:pPr>
            <a:r>
              <a:rPr lang="en-US" kern="1200" dirty="0">
                <a:ln w="0"/>
                <a:ea typeface="Nirmala UI Semilight" panose="020B0402040204020203" pitchFamily="34" charset="0"/>
                <a:cs typeface="Nirmala UI Semilight" panose="020B0402040204020203" pitchFamily="34" charset="0"/>
              </a:rPr>
              <a:t>67.9% of plan assets managed</a:t>
            </a:r>
            <a:r>
              <a:rPr lang="en-US" kern="1200" dirty="0">
                <a:ln w="0"/>
                <a:effectLst>
                  <a:outerShdw blurRad="38100" dist="19050" dir="2700000" algn="tl" rotWithShape="0">
                    <a:schemeClr val="dk1">
                      <a:alpha val="40000"/>
                    </a:schemeClr>
                  </a:outerShdw>
                </a:effectLst>
                <a:ea typeface="Nirmala UI Semilight" panose="020B0402040204020203" pitchFamily="34" charset="0"/>
                <a:cs typeface="Nirmala UI Semilight" panose="020B0402040204020203" pitchFamily="34" charset="0"/>
              </a:rPr>
              <a:t> </a:t>
            </a:r>
            <a:r>
              <a:rPr lang="en-US" kern="1200" dirty="0">
                <a:ea typeface="Nirmala UI Semilight" panose="020B0402040204020203" pitchFamily="34" charset="0"/>
                <a:cs typeface="Nirmala UI Semilight" panose="020B0402040204020203" pitchFamily="34" charset="0"/>
              </a:rPr>
              <a:t>(</a:t>
            </a:r>
            <a:r>
              <a:rPr lang="en-US" dirty="0">
                <a:ea typeface="Nirmala UI Semilight" panose="020B0402040204020203" pitchFamily="34" charset="0"/>
                <a:cs typeface="Nirmala UI Semilight" panose="020B0402040204020203" pitchFamily="34" charset="0"/>
              </a:rPr>
              <a:t>4.7</a:t>
            </a:r>
            <a:r>
              <a:rPr lang="en-US" kern="1200" dirty="0">
                <a:ea typeface="Nirmala UI Semilight" panose="020B0402040204020203" pitchFamily="34" charset="0"/>
                <a:cs typeface="Nirmala UI Semilight" panose="020B0402040204020203" pitchFamily="34" charset="0"/>
              </a:rPr>
              <a:t>% Increase LY)</a:t>
            </a:r>
          </a:p>
          <a:p>
            <a:pPr marL="971550" lvl="1" indent="-285750">
              <a:buFont typeface="Arial" panose="020B0604020202020204" pitchFamily="34" charset="0"/>
              <a:buChar char="•"/>
            </a:pPr>
            <a:r>
              <a:rPr lang="en-US" dirty="0">
                <a:ea typeface="Nirmala UI Semilight" panose="020B0402040204020203" pitchFamily="34" charset="0"/>
                <a:cs typeface="Nirmala UI Semilight" panose="020B0402040204020203" pitchFamily="34" charset="0"/>
              </a:rPr>
              <a:t>38.5% Plan Asset Managers (5 vs 13 total)</a:t>
            </a:r>
          </a:p>
          <a:p>
            <a:pPr marL="228600"/>
            <a:endParaRPr lang="en-US" dirty="0">
              <a:ea typeface="Calibri"/>
              <a:cs typeface="Arial"/>
            </a:endParaRPr>
          </a:p>
          <a:p>
            <a:pPr marL="228600"/>
            <a:endParaRPr lang="en-US" b="1" u="sng" dirty="0">
              <a:ea typeface="Calibri" panose="020F0502020204030204"/>
              <a:cs typeface="Calibri" panose="020F0502020204030204"/>
            </a:endParaRPr>
          </a:p>
          <a:p>
            <a:pPr>
              <a:lnSpc>
                <a:spcPts val="1350"/>
              </a:lnSpc>
            </a:pPr>
            <a:r>
              <a:rPr lang="en-US" dirty="0">
                <a:cs typeface="Segoe UI"/>
              </a:rPr>
              <a:t>​</a:t>
            </a:r>
            <a:endParaRPr lang="en-US" dirty="0">
              <a:ea typeface="Calibri"/>
              <a:cs typeface="Segoe UI"/>
            </a:endParaRPr>
          </a:p>
        </p:txBody>
      </p:sp>
      <p:pic>
        <p:nvPicPr>
          <p:cNvPr id="7" name="Picture 6">
            <a:extLst>
              <a:ext uri="{FF2B5EF4-FFF2-40B4-BE49-F238E27FC236}">
                <a16:creationId xmlns:a16="http://schemas.microsoft.com/office/drawing/2014/main" id="{9511A3AE-69BB-8EA2-1BD6-B4B210DE7796}"/>
              </a:ext>
            </a:extLst>
          </p:cNvPr>
          <p:cNvPicPr>
            <a:picLocks noChangeAspect="1"/>
          </p:cNvPicPr>
          <p:nvPr/>
        </p:nvPicPr>
        <p:blipFill>
          <a:blip r:embed="rId3"/>
          <a:stretch>
            <a:fillRect/>
          </a:stretch>
        </p:blipFill>
        <p:spPr>
          <a:xfrm>
            <a:off x="699364" y="4172810"/>
            <a:ext cx="10671347" cy="2211279"/>
          </a:xfrm>
          <a:prstGeom prst="rect">
            <a:avLst/>
          </a:prstGeom>
        </p:spPr>
      </p:pic>
      <p:pic>
        <p:nvPicPr>
          <p:cNvPr id="4" name="Picture 3">
            <a:extLst>
              <a:ext uri="{FF2B5EF4-FFF2-40B4-BE49-F238E27FC236}">
                <a16:creationId xmlns:a16="http://schemas.microsoft.com/office/drawing/2014/main" id="{A2009C8D-C361-0E5E-627D-C1B069833A1F}"/>
              </a:ext>
            </a:extLst>
          </p:cNvPr>
          <p:cNvPicPr>
            <a:picLocks noChangeAspect="1"/>
          </p:cNvPicPr>
          <p:nvPr/>
        </p:nvPicPr>
        <p:blipFill>
          <a:blip r:embed="rId4"/>
          <a:stretch>
            <a:fillRect/>
          </a:stretch>
        </p:blipFill>
        <p:spPr>
          <a:xfrm>
            <a:off x="507348" y="1419858"/>
            <a:ext cx="4552983" cy="533404"/>
          </a:xfrm>
          <a:prstGeom prst="rect">
            <a:avLst/>
          </a:prstGeom>
        </p:spPr>
      </p:pic>
    </p:spTree>
    <p:extLst>
      <p:ext uri="{BB962C8B-B14F-4D97-AF65-F5344CB8AC3E}">
        <p14:creationId xmlns:p14="http://schemas.microsoft.com/office/powerpoint/2010/main" val="37790703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6D9D9D-65F9-C8EF-2A76-FACD42E2E30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CEB90A8-5120-1F97-5C3C-BF5F458FB075}"/>
              </a:ext>
            </a:extLst>
          </p:cNvPr>
          <p:cNvSpPr>
            <a:spLocks noGrp="1"/>
          </p:cNvSpPr>
          <p:nvPr>
            <p:ph sz="half" idx="13"/>
          </p:nvPr>
        </p:nvSpPr>
        <p:spPr>
          <a:xfrm>
            <a:off x="178682" y="1166713"/>
            <a:ext cx="10087607" cy="1754034"/>
          </a:xfrm>
        </p:spPr>
        <p:txBody>
          <a:bodyPr vert="horz" lIns="91440" tIns="45720" rIns="91440" bIns="45720" rtlCol="0" anchor="t">
            <a:normAutofit/>
          </a:bodyPr>
          <a:lstStyle/>
          <a:p>
            <a:r>
              <a:rPr lang="en-US" sz="2000" dirty="0"/>
              <a:t>Question 7 (continued). Discuss the planned use of ~$1.1M budgeted for Professional Services across both the General and Pension Funds.</a:t>
            </a:r>
          </a:p>
          <a:p>
            <a:endParaRPr lang="en-US" sz="2000" dirty="0">
              <a:ea typeface="Calibri"/>
              <a:cs typeface="Calibri"/>
            </a:endParaRPr>
          </a:p>
          <a:p>
            <a:endParaRPr lang="en-US" dirty="0">
              <a:ea typeface="Calibri"/>
              <a:cs typeface="Calibri"/>
            </a:endParaRPr>
          </a:p>
        </p:txBody>
      </p:sp>
      <p:sp>
        <p:nvSpPr>
          <p:cNvPr id="11" name="TextBox 10">
            <a:extLst>
              <a:ext uri="{FF2B5EF4-FFF2-40B4-BE49-F238E27FC236}">
                <a16:creationId xmlns:a16="http://schemas.microsoft.com/office/drawing/2014/main" id="{7629A5D3-F77B-5B04-0850-6580C1FCBF38}"/>
              </a:ext>
            </a:extLst>
          </p:cNvPr>
          <p:cNvSpPr txBox="1"/>
          <p:nvPr/>
        </p:nvSpPr>
        <p:spPr>
          <a:xfrm>
            <a:off x="1305560" y="2203278"/>
            <a:ext cx="6096000" cy="2677656"/>
          </a:xfrm>
          <a:prstGeom prst="rect">
            <a:avLst/>
          </a:prstGeom>
          <a:noFill/>
        </p:spPr>
        <p:txBody>
          <a:bodyPr wrap="square">
            <a:spAutoFit/>
          </a:bodyPr>
          <a:lstStyle/>
          <a:p>
            <a:pPr>
              <a:lnSpc>
                <a:spcPct val="200000"/>
              </a:lnSpc>
            </a:pPr>
            <a:r>
              <a:rPr lang="en-US" sz="2400" b="1" u="sng" dirty="0">
                <a:solidFill>
                  <a:schemeClr val="accent6"/>
                </a:solidFill>
                <a:cs typeface="Segoe UI"/>
              </a:rPr>
              <a:t>Financial Wellness &amp; Empowerment Programs</a:t>
            </a:r>
          </a:p>
          <a:p>
            <a:pPr marL="285750" indent="-285750">
              <a:buFont typeface="Arial" panose="020B0604020202020204" pitchFamily="34" charset="0"/>
              <a:buChar char="•"/>
            </a:pPr>
            <a:r>
              <a:rPr lang="en-US" sz="2400" dirty="0">
                <a:ea typeface="Calibri"/>
                <a:cs typeface="Segoe UI"/>
              </a:rPr>
              <a:t>What Are the Treasury Talks?</a:t>
            </a:r>
          </a:p>
          <a:p>
            <a:pPr marL="285750" indent="-285750">
              <a:buFont typeface="Arial" panose="020B0604020202020204" pitchFamily="34" charset="0"/>
              <a:buChar char="•"/>
            </a:pPr>
            <a:r>
              <a:rPr lang="en-US" sz="2400" dirty="0">
                <a:ea typeface="Calibri"/>
                <a:cs typeface="Segoe UI"/>
              </a:rPr>
              <a:t>Testimonials</a:t>
            </a:r>
          </a:p>
          <a:p>
            <a:pPr marL="285750" indent="-285750">
              <a:buFont typeface="Arial" panose="020B0604020202020204" pitchFamily="34" charset="0"/>
              <a:buChar char="•"/>
            </a:pPr>
            <a:r>
              <a:rPr lang="en-US" sz="2400" dirty="0">
                <a:ea typeface="Calibri"/>
                <a:cs typeface="Segoe UI"/>
              </a:rPr>
              <a:t>Program Results – Launched October 2025</a:t>
            </a:r>
          </a:p>
          <a:p>
            <a:pPr marL="285750" indent="-285750">
              <a:buFont typeface="Arial" panose="020B0604020202020204" pitchFamily="34" charset="0"/>
              <a:buChar char="•"/>
            </a:pPr>
            <a:r>
              <a:rPr lang="en-US" sz="2400" dirty="0">
                <a:ea typeface="Calibri"/>
                <a:cs typeface="Segoe UI"/>
              </a:rPr>
              <a:t>Planned Use – FY2027</a:t>
            </a:r>
          </a:p>
          <a:p>
            <a:pPr marL="285750" indent="-285750">
              <a:buFont typeface="Arial" panose="020B0604020202020204" pitchFamily="34" charset="0"/>
              <a:buChar char="•"/>
            </a:pPr>
            <a:r>
              <a:rPr lang="en-US" sz="2400" dirty="0">
                <a:ea typeface="Calibri"/>
                <a:cs typeface="Segoe UI"/>
              </a:rPr>
              <a:t>Our Partners</a:t>
            </a:r>
          </a:p>
        </p:txBody>
      </p:sp>
    </p:spTree>
    <p:extLst>
      <p:ext uri="{BB962C8B-B14F-4D97-AF65-F5344CB8AC3E}">
        <p14:creationId xmlns:p14="http://schemas.microsoft.com/office/powerpoint/2010/main" val="7579003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AF6E39-1A25-CAA0-460D-06CE6D395AD0}"/>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E3B8DEA8-5272-8F6D-9AA8-DBFD162E0F2C}"/>
              </a:ext>
            </a:extLst>
          </p:cNvPr>
          <p:cNvSpPr txBox="1"/>
          <p:nvPr/>
        </p:nvSpPr>
        <p:spPr>
          <a:xfrm>
            <a:off x="643068" y="2990344"/>
            <a:ext cx="6096000" cy="1569660"/>
          </a:xfrm>
          <a:prstGeom prst="rect">
            <a:avLst/>
          </a:prstGeom>
          <a:noFill/>
        </p:spPr>
        <p:txBody>
          <a:bodyPr wrap="square">
            <a:spAutoFit/>
          </a:bodyPr>
          <a:lstStyle/>
          <a:p>
            <a:r>
              <a:rPr lang="en-US" sz="2400" dirty="0">
                <a:solidFill>
                  <a:schemeClr val="accent6">
                    <a:lumMod val="75000"/>
                  </a:schemeClr>
                </a:solidFill>
                <a:latin typeface="+mj-lt"/>
              </a:rPr>
              <a:t>It’s more than a tagline— it’s a commitment to sparking dialogue, activating change and the acknowledging the power of starting where you are.</a:t>
            </a:r>
          </a:p>
        </p:txBody>
      </p:sp>
      <p:pic>
        <p:nvPicPr>
          <p:cNvPr id="13" name="Picture 12">
            <a:extLst>
              <a:ext uri="{FF2B5EF4-FFF2-40B4-BE49-F238E27FC236}">
                <a16:creationId xmlns:a16="http://schemas.microsoft.com/office/drawing/2014/main" id="{F806DAC6-23A1-B21A-2DDD-AFAA455F50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5948" y="-414092"/>
            <a:ext cx="4992699" cy="3733569"/>
          </a:xfrm>
          <a:prstGeom prst="rect">
            <a:avLst/>
          </a:prstGeom>
        </p:spPr>
      </p:pic>
      <p:pic>
        <p:nvPicPr>
          <p:cNvPr id="2" name="Picture 1">
            <a:extLst>
              <a:ext uri="{FF2B5EF4-FFF2-40B4-BE49-F238E27FC236}">
                <a16:creationId xmlns:a16="http://schemas.microsoft.com/office/drawing/2014/main" id="{8AB669E7-53BE-53C2-D9EF-CC6F0D20C40E}"/>
              </a:ext>
            </a:extLst>
          </p:cNvPr>
          <p:cNvPicPr>
            <a:picLocks noChangeAspect="1"/>
          </p:cNvPicPr>
          <p:nvPr/>
        </p:nvPicPr>
        <p:blipFill>
          <a:blip r:embed="rId3"/>
          <a:stretch>
            <a:fillRect/>
          </a:stretch>
        </p:blipFill>
        <p:spPr>
          <a:xfrm>
            <a:off x="1446801" y="4853396"/>
            <a:ext cx="3750992" cy="1295338"/>
          </a:xfrm>
          <a:prstGeom prst="rect">
            <a:avLst/>
          </a:prstGeom>
        </p:spPr>
      </p:pic>
      <p:cxnSp>
        <p:nvCxnSpPr>
          <p:cNvPr id="3" name="Straight Connector 2">
            <a:extLst>
              <a:ext uri="{FF2B5EF4-FFF2-40B4-BE49-F238E27FC236}">
                <a16:creationId xmlns:a16="http://schemas.microsoft.com/office/drawing/2014/main" id="{913341E8-53B9-28EC-644F-591F0DC57577}"/>
              </a:ext>
            </a:extLst>
          </p:cNvPr>
          <p:cNvCxnSpPr>
            <a:cxnSpLocks/>
          </p:cNvCxnSpPr>
          <p:nvPr/>
        </p:nvCxnSpPr>
        <p:spPr>
          <a:xfrm flipV="1">
            <a:off x="6930958" y="1752098"/>
            <a:ext cx="0" cy="3525126"/>
          </a:xfrm>
          <a:prstGeom prst="line">
            <a:avLst/>
          </a:prstGeom>
          <a:ln w="28575"/>
        </p:spPr>
        <p:style>
          <a:lnRef idx="1">
            <a:schemeClr val="accent2"/>
          </a:lnRef>
          <a:fillRef idx="0">
            <a:schemeClr val="accent2"/>
          </a:fillRef>
          <a:effectRef idx="0">
            <a:schemeClr val="accent2"/>
          </a:effectRef>
          <a:fontRef idx="minor">
            <a:schemeClr val="tx1"/>
          </a:fontRef>
        </p:style>
      </p:cxnSp>
      <p:sp>
        <p:nvSpPr>
          <p:cNvPr id="6" name="Rectangle 5">
            <a:extLst>
              <a:ext uri="{FF2B5EF4-FFF2-40B4-BE49-F238E27FC236}">
                <a16:creationId xmlns:a16="http://schemas.microsoft.com/office/drawing/2014/main" id="{9883FBC3-8461-1F21-CF08-9E7767812C8B}"/>
              </a:ext>
            </a:extLst>
          </p:cNvPr>
          <p:cNvSpPr/>
          <p:nvPr/>
        </p:nvSpPr>
        <p:spPr>
          <a:xfrm>
            <a:off x="7452361" y="-289560"/>
            <a:ext cx="3947159" cy="1908215"/>
          </a:xfrm>
          <a:prstGeom prst="rect">
            <a:avLst/>
          </a:prstGeom>
          <a:noFill/>
        </p:spPr>
        <p:txBody>
          <a:bodyPr wrap="square" lIns="91440" tIns="45720" rIns="91440" bIns="45720">
            <a:spAutoFit/>
          </a:bodyPr>
          <a:lstStyle/>
          <a:p>
            <a:pPr algn="ctr"/>
            <a:br>
              <a:rPr lang="en-US" sz="5400" b="0" cap="none" spc="0" dirty="0">
                <a:ln w="0"/>
                <a:solidFill>
                  <a:schemeClr val="accent1"/>
                </a:solidFill>
                <a:effectLst>
                  <a:outerShdw blurRad="38100" dist="25400" dir="5400000" algn="ctr" rotWithShape="0">
                    <a:srgbClr val="6E747A">
                      <a:alpha val="43000"/>
                    </a:srgbClr>
                  </a:outerShdw>
                </a:effectLst>
              </a:rPr>
            </a:br>
            <a:r>
              <a:rPr lang="en-US" sz="3200" b="0" cap="none" spc="0" dirty="0">
                <a:ln w="0"/>
                <a:solidFill>
                  <a:schemeClr val="accent2"/>
                </a:solidFill>
                <a:effectLst>
                  <a:outerShdw blurRad="38100" dist="25400" dir="5400000" algn="ctr" rotWithShape="0">
                    <a:srgbClr val="6E747A">
                      <a:alpha val="43000"/>
                    </a:srgbClr>
                  </a:outerShdw>
                </a:effectLst>
              </a:rPr>
              <a:t>“What our employees </a:t>
            </a:r>
          </a:p>
          <a:p>
            <a:pPr algn="ctr"/>
            <a:r>
              <a:rPr lang="en-US" sz="3200" b="0" cap="none" spc="0" dirty="0">
                <a:ln w="0"/>
                <a:solidFill>
                  <a:schemeClr val="accent2"/>
                </a:solidFill>
                <a:effectLst>
                  <a:outerShdw blurRad="38100" dist="25400" dir="5400000" algn="ctr" rotWithShape="0">
                    <a:srgbClr val="6E747A">
                      <a:alpha val="43000"/>
                    </a:srgbClr>
                  </a:outerShdw>
                </a:effectLst>
              </a:rPr>
              <a:t>are saying…”</a:t>
            </a:r>
            <a:endParaRPr lang="en-US" sz="5400" b="0" cap="none" spc="0" dirty="0">
              <a:ln w="0"/>
              <a:solidFill>
                <a:schemeClr val="accent2"/>
              </a:solidFill>
              <a:effectLst>
                <a:outerShdw blurRad="38100" dist="25400" dir="5400000" algn="ctr" rotWithShape="0">
                  <a:srgbClr val="6E747A">
                    <a:alpha val="43000"/>
                  </a:srgbClr>
                </a:outerShdw>
              </a:effectLst>
            </a:endParaRPr>
          </a:p>
        </p:txBody>
      </p:sp>
      <p:sp>
        <p:nvSpPr>
          <p:cNvPr id="8" name="Rectangle 7">
            <a:extLst>
              <a:ext uri="{FF2B5EF4-FFF2-40B4-BE49-F238E27FC236}">
                <a16:creationId xmlns:a16="http://schemas.microsoft.com/office/drawing/2014/main" id="{F7ECB1BF-C79E-E7E5-D502-C0DEAD9A2FD2}"/>
              </a:ext>
            </a:extLst>
          </p:cNvPr>
          <p:cNvSpPr/>
          <p:nvPr/>
        </p:nvSpPr>
        <p:spPr>
          <a:xfrm>
            <a:off x="7320228" y="1951672"/>
            <a:ext cx="4442282" cy="1323439"/>
          </a:xfrm>
          <a:prstGeom prst="rect">
            <a:avLst/>
          </a:prstGeom>
          <a:noFill/>
        </p:spPr>
        <p:txBody>
          <a:bodyPr wrap="square" lIns="91440" tIns="45720" rIns="91440" bIns="45720">
            <a:spAutoFit/>
          </a:bodyPr>
          <a:lstStyle/>
          <a:p>
            <a:pPr algn="ctr"/>
            <a:r>
              <a:rPr lang="en-US" sz="1600" dirty="0"/>
              <a:t>“It’s reassuring to have this information ahead of time because planning matters. </a:t>
            </a:r>
          </a:p>
          <a:p>
            <a:pPr algn="ctr"/>
            <a:r>
              <a:rPr lang="en-US" sz="1600" dirty="0"/>
              <a:t>I truly appreciate the work the entire team put into this. We thank you.”</a:t>
            </a:r>
          </a:p>
          <a:p>
            <a:pPr algn="ctr"/>
            <a:r>
              <a:rPr lang="en-US" sz="1600" dirty="0"/>
              <a:t> – </a:t>
            </a:r>
            <a:r>
              <a:rPr lang="en-US" sz="1600" dirty="0">
                <a:solidFill>
                  <a:schemeClr val="accent6">
                    <a:lumMod val="75000"/>
                  </a:schemeClr>
                </a:solidFill>
              </a:rPr>
              <a:t>Active Employee/ FOP Retiree, 42 Yrs service</a:t>
            </a:r>
            <a:endParaRPr lang="en-US" sz="1600" b="0" cap="none" spc="0" dirty="0">
              <a:ln w="0"/>
              <a:solidFill>
                <a:schemeClr val="accent6">
                  <a:lumMod val="75000"/>
                </a:schemeClr>
              </a:solidFill>
              <a:effectLst>
                <a:outerShdw blurRad="38100" dist="19050" dir="2700000" algn="tl" rotWithShape="0">
                  <a:schemeClr val="dk1">
                    <a:alpha val="40000"/>
                  </a:schemeClr>
                </a:outerShdw>
              </a:effectLst>
            </a:endParaRPr>
          </a:p>
        </p:txBody>
      </p:sp>
      <p:sp>
        <p:nvSpPr>
          <p:cNvPr id="10" name="TextBox 9">
            <a:extLst>
              <a:ext uri="{FF2B5EF4-FFF2-40B4-BE49-F238E27FC236}">
                <a16:creationId xmlns:a16="http://schemas.microsoft.com/office/drawing/2014/main" id="{FA4AC841-D562-07C7-2C39-CA42D012D13C}"/>
              </a:ext>
            </a:extLst>
          </p:cNvPr>
          <p:cNvSpPr txBox="1"/>
          <p:nvPr/>
        </p:nvSpPr>
        <p:spPr>
          <a:xfrm>
            <a:off x="6493369" y="3698230"/>
            <a:ext cx="6096000" cy="861774"/>
          </a:xfrm>
          <a:prstGeom prst="rect">
            <a:avLst/>
          </a:prstGeom>
          <a:noFill/>
        </p:spPr>
        <p:txBody>
          <a:bodyPr wrap="square">
            <a:spAutoFit/>
          </a:bodyPr>
          <a:lstStyle/>
          <a:p>
            <a:pPr algn="ctr"/>
            <a:r>
              <a:rPr lang="en-US" sz="1600" dirty="0"/>
              <a:t>“I really need this. What you’re doing is so necessary, </a:t>
            </a:r>
          </a:p>
          <a:p>
            <a:pPr algn="ctr"/>
            <a:r>
              <a:rPr lang="en-US" sz="1600" dirty="0"/>
              <a:t>and people are going to be lined up out the door.”</a:t>
            </a:r>
          </a:p>
          <a:p>
            <a:pPr algn="ctr"/>
            <a:r>
              <a:rPr lang="en-US" sz="1600" dirty="0"/>
              <a:t> – </a:t>
            </a:r>
            <a:r>
              <a:rPr lang="en-US" sz="1600" dirty="0">
                <a:solidFill>
                  <a:schemeClr val="accent6">
                    <a:lumMod val="75000"/>
                  </a:schemeClr>
                </a:solidFill>
              </a:rPr>
              <a:t>Active Employee, 19 Yrs service</a:t>
            </a:r>
            <a:endParaRPr lang="en-US" sz="1600" dirty="0"/>
          </a:p>
        </p:txBody>
      </p:sp>
      <p:sp>
        <p:nvSpPr>
          <p:cNvPr id="14" name="TextBox 13">
            <a:extLst>
              <a:ext uri="{FF2B5EF4-FFF2-40B4-BE49-F238E27FC236}">
                <a16:creationId xmlns:a16="http://schemas.microsoft.com/office/drawing/2014/main" id="{75F8866B-B471-40F0-3B63-19D3647E31C4}"/>
              </a:ext>
            </a:extLst>
          </p:cNvPr>
          <p:cNvSpPr txBox="1"/>
          <p:nvPr/>
        </p:nvSpPr>
        <p:spPr>
          <a:xfrm>
            <a:off x="7320228" y="4902815"/>
            <a:ext cx="4612641" cy="1323439"/>
          </a:xfrm>
          <a:prstGeom prst="rect">
            <a:avLst/>
          </a:prstGeom>
          <a:noFill/>
        </p:spPr>
        <p:txBody>
          <a:bodyPr wrap="square">
            <a:spAutoFit/>
          </a:bodyPr>
          <a:lstStyle/>
          <a:p>
            <a:pPr algn="ctr"/>
            <a:r>
              <a:rPr lang="en-US" sz="1600" dirty="0"/>
              <a:t>“The discussion around money should be as common as our discussion around professional sports.</a:t>
            </a:r>
          </a:p>
          <a:p>
            <a:pPr algn="ctr"/>
            <a:r>
              <a:rPr lang="en-US" sz="1600" dirty="0"/>
              <a:t> Treasury Talks promotes these important conversations.</a:t>
            </a:r>
          </a:p>
          <a:p>
            <a:pPr algn="ctr"/>
            <a:r>
              <a:rPr lang="en-US" sz="1600" dirty="0"/>
              <a:t> – </a:t>
            </a:r>
            <a:r>
              <a:rPr lang="en-US" sz="1600" dirty="0">
                <a:solidFill>
                  <a:schemeClr val="accent6">
                    <a:lumMod val="75000"/>
                  </a:schemeClr>
                </a:solidFill>
              </a:rPr>
              <a:t>Active Employee, 9 yrs of service</a:t>
            </a:r>
            <a:endParaRPr lang="en-US" sz="1600" dirty="0"/>
          </a:p>
        </p:txBody>
      </p:sp>
    </p:spTree>
    <p:extLst>
      <p:ext uri="{BB962C8B-B14F-4D97-AF65-F5344CB8AC3E}">
        <p14:creationId xmlns:p14="http://schemas.microsoft.com/office/powerpoint/2010/main" val="14548378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A1E8E0D-CF33-8F59-8747-57321A84DCA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4B347C6-1887-2B79-7A09-3001F1B24F20}"/>
              </a:ext>
            </a:extLst>
          </p:cNvPr>
          <p:cNvPicPr>
            <a:picLocks noChangeAspect="1"/>
          </p:cNvPicPr>
          <p:nvPr/>
        </p:nvPicPr>
        <p:blipFill>
          <a:blip r:embed="rId3">
            <a:extLst>
              <a:ext uri="{28A0092B-C50C-407E-A947-70E740481C1C}">
                <a14:useLocalDpi xmlns:a14="http://schemas.microsoft.com/office/drawing/2010/main" val="0"/>
              </a:ext>
            </a:extLst>
          </a:blip>
          <a:srcRect l="758" t="915" r="890" b="1361"/>
          <a:stretch>
            <a:fillRect/>
          </a:stretch>
        </p:blipFill>
        <p:spPr>
          <a:xfrm>
            <a:off x="484632" y="1724274"/>
            <a:ext cx="2560320" cy="3403305"/>
          </a:xfrm>
          <a:prstGeom prst="rect">
            <a:avLst/>
          </a:prstGeom>
        </p:spPr>
      </p:pic>
      <p:cxnSp>
        <p:nvCxnSpPr>
          <p:cNvPr id="72" name="Straight Connector 71">
            <a:extLst>
              <a:ext uri="{FF2B5EF4-FFF2-40B4-BE49-F238E27FC236}">
                <a16:creationId xmlns:a16="http://schemas.microsoft.com/office/drawing/2014/main" id="{50DA1EB8-87CF-4588-A1FD-4756F9A28F6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210079" y="1573887"/>
            <a:ext cx="0" cy="3710227"/>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9BBCD254-D05A-22E1-8430-2114ED305F7C}"/>
              </a:ext>
            </a:extLst>
          </p:cNvPr>
          <p:cNvPicPr>
            <a:picLocks noChangeAspect="1"/>
          </p:cNvPicPr>
          <p:nvPr/>
        </p:nvPicPr>
        <p:blipFill>
          <a:blip r:embed="rId4"/>
          <a:stretch>
            <a:fillRect/>
          </a:stretch>
        </p:blipFill>
        <p:spPr>
          <a:xfrm>
            <a:off x="3354631" y="1730351"/>
            <a:ext cx="2560320" cy="3391151"/>
          </a:xfrm>
          <a:prstGeom prst="rect">
            <a:avLst/>
          </a:prstGeom>
        </p:spPr>
      </p:pic>
      <p:cxnSp>
        <p:nvCxnSpPr>
          <p:cNvPr id="73" name="Straight Connector 72">
            <a:extLst>
              <a:ext uri="{FF2B5EF4-FFF2-40B4-BE49-F238E27FC236}">
                <a16:creationId xmlns:a16="http://schemas.microsoft.com/office/drawing/2014/main" id="{D7A4E378-EA57-47B9-B1EB-58B998F6CF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72595" y="1573887"/>
            <a:ext cx="0" cy="3710227"/>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FF7F52DF-25D3-A1A6-0888-2B7A66723D10}"/>
              </a:ext>
            </a:extLst>
          </p:cNvPr>
          <p:cNvPicPr>
            <a:picLocks noChangeAspect="1"/>
          </p:cNvPicPr>
          <p:nvPr/>
        </p:nvPicPr>
        <p:blipFill>
          <a:blip r:embed="rId5"/>
          <a:stretch>
            <a:fillRect/>
          </a:stretch>
        </p:blipFill>
        <p:spPr>
          <a:xfrm>
            <a:off x="9280324" y="1763706"/>
            <a:ext cx="2560320" cy="3357796"/>
          </a:xfrm>
          <a:prstGeom prst="rect">
            <a:avLst/>
          </a:prstGeom>
        </p:spPr>
      </p:pic>
      <p:cxnSp>
        <p:nvCxnSpPr>
          <p:cNvPr id="74" name="Straight Connector 73">
            <a:extLst>
              <a:ext uri="{FF2B5EF4-FFF2-40B4-BE49-F238E27FC236}">
                <a16:creationId xmlns:a16="http://schemas.microsoft.com/office/drawing/2014/main" id="{D2B31ED6-76F0-425A-9A41-C947AEF9C14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956620" y="1573887"/>
            <a:ext cx="0" cy="3710227"/>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63A47B1F-C2E9-00A2-2969-13C1AFB670EA}"/>
              </a:ext>
            </a:extLst>
          </p:cNvPr>
          <p:cNvPicPr>
            <a:picLocks noChangeAspect="1"/>
          </p:cNvPicPr>
          <p:nvPr/>
        </p:nvPicPr>
        <p:blipFill>
          <a:blip r:embed="rId6"/>
          <a:srcRect l="-1" t="-118" r="1508"/>
          <a:stretch>
            <a:fillRect/>
          </a:stretch>
        </p:blipFill>
        <p:spPr>
          <a:xfrm>
            <a:off x="6238655" y="1741419"/>
            <a:ext cx="2560320" cy="3369014"/>
          </a:xfrm>
          <a:prstGeom prst="rect">
            <a:avLst/>
          </a:prstGeom>
        </p:spPr>
      </p:pic>
      <p:sp>
        <p:nvSpPr>
          <p:cNvPr id="8" name="Rectangle 7">
            <a:extLst>
              <a:ext uri="{FF2B5EF4-FFF2-40B4-BE49-F238E27FC236}">
                <a16:creationId xmlns:a16="http://schemas.microsoft.com/office/drawing/2014/main" id="{AB2B0121-B0CC-82B8-0B62-23F5AE161816}"/>
              </a:ext>
            </a:extLst>
          </p:cNvPr>
          <p:cNvSpPr/>
          <p:nvPr/>
        </p:nvSpPr>
        <p:spPr>
          <a:xfrm>
            <a:off x="3044952" y="366375"/>
            <a:ext cx="6014147" cy="923330"/>
          </a:xfrm>
          <a:prstGeom prst="rect">
            <a:avLst/>
          </a:prstGeom>
          <a:noFill/>
        </p:spPr>
        <p:txBody>
          <a:bodyPr wrap="none" lIns="91440" tIns="45720" rIns="91440" bIns="45720">
            <a:spAutoFit/>
          </a:bodyPr>
          <a:lstStyle/>
          <a:p>
            <a:pPr algn="ctr"/>
            <a:r>
              <a:rPr lang="en-US" sz="5400" b="1" cap="none" spc="0" dirty="0">
                <a:ln w="9525">
                  <a:solidFill>
                    <a:schemeClr val="bg1"/>
                  </a:solidFill>
                  <a:prstDash val="solid"/>
                </a:ln>
                <a:solidFill>
                  <a:schemeClr val="accent6">
                    <a:lumMod val="75000"/>
                  </a:schemeClr>
                </a:solidFill>
                <a:effectLst>
                  <a:outerShdw blurRad="12700" dist="38100" dir="2700000" algn="tl" rotWithShape="0">
                    <a:schemeClr val="bg1">
                      <a:lumMod val="50000"/>
                    </a:schemeClr>
                  </a:outerShdw>
                </a:effectLst>
              </a:rPr>
              <a:t>THE CONVERSATION</a:t>
            </a:r>
          </a:p>
        </p:txBody>
      </p:sp>
      <p:cxnSp>
        <p:nvCxnSpPr>
          <p:cNvPr id="9" name="Straight Connector 8">
            <a:extLst>
              <a:ext uri="{FF2B5EF4-FFF2-40B4-BE49-F238E27FC236}">
                <a16:creationId xmlns:a16="http://schemas.microsoft.com/office/drawing/2014/main" id="{09D56013-F60A-6C67-0D9B-5489360A35F1}"/>
              </a:ext>
            </a:extLst>
          </p:cNvPr>
          <p:cNvCxnSpPr>
            <a:cxnSpLocks/>
          </p:cNvCxnSpPr>
          <p:nvPr/>
        </p:nvCxnSpPr>
        <p:spPr>
          <a:xfrm>
            <a:off x="4175510" y="1411924"/>
            <a:ext cx="3478881" cy="0"/>
          </a:xfrm>
          <a:prstGeom prst="line">
            <a:avLst/>
          </a:prstGeom>
          <a:ln w="28575"/>
        </p:spPr>
        <p:style>
          <a:lnRef idx="1">
            <a:schemeClr val="accent2"/>
          </a:lnRef>
          <a:fillRef idx="0">
            <a:schemeClr val="accent2"/>
          </a:fillRef>
          <a:effectRef idx="0">
            <a:schemeClr val="accent2"/>
          </a:effectRef>
          <a:fontRef idx="minor">
            <a:schemeClr val="tx1"/>
          </a:fontRef>
        </p:style>
      </p:cxnSp>
      <p:sp>
        <p:nvSpPr>
          <p:cNvPr id="12" name="Rectangle 11">
            <a:extLst>
              <a:ext uri="{FF2B5EF4-FFF2-40B4-BE49-F238E27FC236}">
                <a16:creationId xmlns:a16="http://schemas.microsoft.com/office/drawing/2014/main" id="{9AF976DB-C4E2-7AA3-866C-0CB60513464F}"/>
              </a:ext>
            </a:extLst>
          </p:cNvPr>
          <p:cNvSpPr/>
          <p:nvPr/>
        </p:nvSpPr>
        <p:spPr>
          <a:xfrm>
            <a:off x="412634" y="5559962"/>
            <a:ext cx="1916550" cy="707886"/>
          </a:xfrm>
          <a:prstGeom prst="rect">
            <a:avLst/>
          </a:prstGeom>
          <a:noFill/>
        </p:spPr>
        <p:txBody>
          <a:bodyPr wrap="none" lIns="91440" tIns="45720" rIns="91440" bIns="45720">
            <a:spAutoFit/>
          </a:bodyPr>
          <a:lstStyle/>
          <a:p>
            <a:pPr algn="ctr"/>
            <a:r>
              <a:rPr lang="en-US" sz="4000" b="0" cap="none" spc="0" dirty="0">
                <a:ln w="0"/>
                <a:solidFill>
                  <a:schemeClr val="tx1"/>
                </a:solidFill>
                <a:effectLst>
                  <a:outerShdw blurRad="38100" dist="19050" dir="2700000" algn="tl" rotWithShape="0">
                    <a:schemeClr val="dk1">
                      <a:alpha val="40000"/>
                    </a:schemeClr>
                  </a:outerShdw>
                </a:effectLst>
              </a:rPr>
              <a:t>9 Events</a:t>
            </a:r>
          </a:p>
        </p:txBody>
      </p:sp>
      <p:sp>
        <p:nvSpPr>
          <p:cNvPr id="13" name="Rectangle 12">
            <a:extLst>
              <a:ext uri="{FF2B5EF4-FFF2-40B4-BE49-F238E27FC236}">
                <a16:creationId xmlns:a16="http://schemas.microsoft.com/office/drawing/2014/main" id="{3FE1AD94-299E-374F-A90D-F6F88D9F8EF3}"/>
              </a:ext>
            </a:extLst>
          </p:cNvPr>
          <p:cNvSpPr/>
          <p:nvPr/>
        </p:nvSpPr>
        <p:spPr>
          <a:xfrm>
            <a:off x="3678626" y="5563651"/>
            <a:ext cx="3530390" cy="707886"/>
          </a:xfrm>
          <a:prstGeom prst="rect">
            <a:avLst/>
          </a:prstGeom>
          <a:noFill/>
        </p:spPr>
        <p:txBody>
          <a:bodyPr wrap="none" lIns="91440" tIns="45720" rIns="91440" bIns="45720">
            <a:spAutoFit/>
          </a:bodyPr>
          <a:lstStyle/>
          <a:p>
            <a:pPr algn="ctr"/>
            <a:r>
              <a:rPr lang="en-US" sz="4000" dirty="0">
                <a:ln w="0"/>
                <a:effectLst>
                  <a:outerShdw blurRad="38100" dist="19050" dir="2700000" algn="tl" rotWithShape="0">
                    <a:schemeClr val="dk1">
                      <a:alpha val="40000"/>
                    </a:schemeClr>
                  </a:outerShdw>
                </a:effectLst>
              </a:rPr>
              <a:t>260 Participants</a:t>
            </a:r>
          </a:p>
        </p:txBody>
      </p:sp>
      <p:sp>
        <p:nvSpPr>
          <p:cNvPr id="14" name="Rectangle 13">
            <a:extLst>
              <a:ext uri="{FF2B5EF4-FFF2-40B4-BE49-F238E27FC236}">
                <a16:creationId xmlns:a16="http://schemas.microsoft.com/office/drawing/2014/main" id="{8983CE76-2A1A-7903-6BFF-EBD9613005DF}"/>
              </a:ext>
            </a:extLst>
          </p:cNvPr>
          <p:cNvSpPr/>
          <p:nvPr/>
        </p:nvSpPr>
        <p:spPr>
          <a:xfrm>
            <a:off x="8102085" y="5579294"/>
            <a:ext cx="3574697" cy="707886"/>
          </a:xfrm>
          <a:prstGeom prst="rect">
            <a:avLst/>
          </a:prstGeom>
          <a:noFill/>
        </p:spPr>
        <p:txBody>
          <a:bodyPr wrap="none" lIns="91440" tIns="45720" rIns="91440" bIns="45720">
            <a:spAutoFit/>
          </a:bodyPr>
          <a:lstStyle/>
          <a:p>
            <a:pPr algn="ctr"/>
            <a:r>
              <a:rPr lang="en-US" sz="4000" dirty="0">
                <a:ln w="0"/>
                <a:effectLst>
                  <a:outerShdw blurRad="38100" dist="19050" dir="2700000" algn="tl" rotWithShape="0">
                    <a:schemeClr val="dk1">
                      <a:alpha val="40000"/>
                    </a:schemeClr>
                  </a:outerShdw>
                </a:effectLst>
              </a:rPr>
              <a:t>499 Impressions</a:t>
            </a:r>
            <a:endParaRPr lang="en-US" sz="4000" b="0" cap="none" spc="0" dirty="0">
              <a:ln w="0"/>
              <a:solidFill>
                <a:schemeClr val="tx1"/>
              </a:solidFill>
              <a:effectLst>
                <a:outerShdw blurRad="38100" dist="19050" dir="2700000" algn="tl" rotWithShape="0">
                  <a:schemeClr val="dk1">
                    <a:alpha val="40000"/>
                  </a:schemeClr>
                </a:outerShdw>
              </a:effectLst>
            </a:endParaRPr>
          </a:p>
        </p:txBody>
      </p:sp>
      <p:cxnSp>
        <p:nvCxnSpPr>
          <p:cNvPr id="15" name="Straight Connector 14">
            <a:extLst>
              <a:ext uri="{FF2B5EF4-FFF2-40B4-BE49-F238E27FC236}">
                <a16:creationId xmlns:a16="http://schemas.microsoft.com/office/drawing/2014/main" id="{3E73A25C-E649-5F3E-3509-648CC1227CF6}"/>
              </a:ext>
            </a:extLst>
          </p:cNvPr>
          <p:cNvCxnSpPr>
            <a:cxnSpLocks/>
          </p:cNvCxnSpPr>
          <p:nvPr/>
        </p:nvCxnSpPr>
        <p:spPr>
          <a:xfrm>
            <a:off x="2826327" y="5579294"/>
            <a:ext cx="0" cy="809665"/>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0" name="Straight Connector 19">
            <a:extLst>
              <a:ext uri="{FF2B5EF4-FFF2-40B4-BE49-F238E27FC236}">
                <a16:creationId xmlns:a16="http://schemas.microsoft.com/office/drawing/2014/main" id="{38A3B201-729F-D4D7-9677-8FE7642F0003}"/>
              </a:ext>
            </a:extLst>
          </p:cNvPr>
          <p:cNvCxnSpPr>
            <a:cxnSpLocks/>
          </p:cNvCxnSpPr>
          <p:nvPr/>
        </p:nvCxnSpPr>
        <p:spPr>
          <a:xfrm>
            <a:off x="7654391" y="5618872"/>
            <a:ext cx="0" cy="809665"/>
          </a:xfrm>
          <a:prstGeom prst="line">
            <a:avLst/>
          </a:prstGeom>
          <a:ln w="28575"/>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8819865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extBox 2">
            <a:extLst>
              <a:ext uri="{FF2B5EF4-FFF2-40B4-BE49-F238E27FC236}">
                <a16:creationId xmlns:a16="http://schemas.microsoft.com/office/drawing/2014/main" id="{B8E3C99E-C1F3-9169-D3B3-BA218DA0107C}"/>
              </a:ext>
            </a:extLst>
          </p:cNvPr>
          <p:cNvGraphicFramePr/>
          <p:nvPr>
            <p:extLst>
              <p:ext uri="{D42A27DB-BD31-4B8C-83A1-F6EECF244321}">
                <p14:modId xmlns:p14="http://schemas.microsoft.com/office/powerpoint/2010/main" val="2464501487"/>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a:extLst>
              <a:ext uri="{FF2B5EF4-FFF2-40B4-BE49-F238E27FC236}">
                <a16:creationId xmlns:a16="http://schemas.microsoft.com/office/drawing/2014/main" id="{61848290-D76B-A7D7-E483-10003C8CA49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53594" y="100106"/>
            <a:ext cx="1528935" cy="1483659"/>
          </a:xfrm>
          <a:prstGeom prst="rect">
            <a:avLst/>
          </a:prstGeom>
        </p:spPr>
      </p:pic>
      <p:sp>
        <p:nvSpPr>
          <p:cNvPr id="5" name="Rectangle 4">
            <a:extLst>
              <a:ext uri="{FF2B5EF4-FFF2-40B4-BE49-F238E27FC236}">
                <a16:creationId xmlns:a16="http://schemas.microsoft.com/office/drawing/2014/main" id="{23CF7999-C0E0-D3E8-8556-FF4A0DEA26A4}"/>
              </a:ext>
            </a:extLst>
          </p:cNvPr>
          <p:cNvSpPr/>
          <p:nvPr/>
        </p:nvSpPr>
        <p:spPr>
          <a:xfrm>
            <a:off x="2134141" y="463177"/>
            <a:ext cx="8892370" cy="830997"/>
          </a:xfrm>
          <a:prstGeom prst="rect">
            <a:avLst/>
          </a:prstGeom>
          <a:noFill/>
        </p:spPr>
        <p:txBody>
          <a:bodyPr wrap="none" lIns="91440" tIns="45720" rIns="91440" bIns="45720">
            <a:spAutoFit/>
          </a:bodyPr>
          <a:lstStyle/>
          <a:p>
            <a:pPr algn="ctr"/>
            <a:r>
              <a:rPr lang="en-US" sz="4800" dirty="0">
                <a:ln w="0"/>
                <a:effectLst>
                  <a:outerShdw blurRad="38100" dist="19050" dir="2700000" algn="tl" rotWithShape="0">
                    <a:schemeClr val="dk1">
                      <a:alpha val="40000"/>
                    </a:schemeClr>
                  </a:outerShdw>
                </a:effectLst>
              </a:rPr>
              <a:t>Treasury Talks – Calendar of Events</a:t>
            </a:r>
            <a:endParaRPr lang="en-US" sz="4800" b="0" cap="none" spc="0" dirty="0">
              <a:ln w="0"/>
              <a:solidFill>
                <a:schemeClr val="tx1"/>
              </a:solidFill>
              <a:effectLst>
                <a:outerShdw blurRad="38100" dist="19050" dir="2700000" algn="tl" rotWithShape="0">
                  <a:schemeClr val="dk1">
                    <a:alpha val="40000"/>
                  </a:schemeClr>
                </a:outerShdw>
              </a:effectLst>
            </a:endParaRPr>
          </a:p>
        </p:txBody>
      </p:sp>
      <p:cxnSp>
        <p:nvCxnSpPr>
          <p:cNvPr id="6" name="Straight Connector 5">
            <a:extLst>
              <a:ext uri="{FF2B5EF4-FFF2-40B4-BE49-F238E27FC236}">
                <a16:creationId xmlns:a16="http://schemas.microsoft.com/office/drawing/2014/main" id="{373D06BB-E5C0-1F33-E431-015E0E741AA5}"/>
              </a:ext>
            </a:extLst>
          </p:cNvPr>
          <p:cNvCxnSpPr>
            <a:cxnSpLocks/>
          </p:cNvCxnSpPr>
          <p:nvPr/>
        </p:nvCxnSpPr>
        <p:spPr>
          <a:xfrm>
            <a:off x="3446078" y="1446904"/>
            <a:ext cx="5596322" cy="0"/>
          </a:xfrm>
          <a:prstGeom prst="line">
            <a:avLst/>
          </a:prstGeom>
          <a:ln w="28575"/>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0404355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B5F9E6-5BBA-1067-E059-2E833B4D921E}"/>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AC751430-E92C-5B45-C97A-DD3A07FD6A92}"/>
              </a:ext>
            </a:extLst>
          </p:cNvPr>
          <p:cNvPicPr>
            <a:picLocks noChangeAspect="1"/>
          </p:cNvPicPr>
          <p:nvPr/>
        </p:nvPicPr>
        <p:blipFill>
          <a:blip r:embed="rId2"/>
          <a:stretch>
            <a:fillRect/>
          </a:stretch>
        </p:blipFill>
        <p:spPr>
          <a:xfrm>
            <a:off x="614117" y="1988604"/>
            <a:ext cx="10963765" cy="4540041"/>
          </a:xfrm>
          <a:prstGeom prst="rect">
            <a:avLst/>
          </a:prstGeom>
        </p:spPr>
      </p:pic>
      <p:sp>
        <p:nvSpPr>
          <p:cNvPr id="5" name="Rectangle 4">
            <a:extLst>
              <a:ext uri="{FF2B5EF4-FFF2-40B4-BE49-F238E27FC236}">
                <a16:creationId xmlns:a16="http://schemas.microsoft.com/office/drawing/2014/main" id="{7B717DE8-E254-CA8F-C7E5-B4F3A4D83C8D}"/>
              </a:ext>
            </a:extLst>
          </p:cNvPr>
          <p:cNvSpPr/>
          <p:nvPr/>
        </p:nvSpPr>
        <p:spPr>
          <a:xfrm>
            <a:off x="276436" y="203841"/>
            <a:ext cx="4506811" cy="923330"/>
          </a:xfrm>
          <a:prstGeom prst="rect">
            <a:avLst/>
          </a:prstGeom>
          <a:noFill/>
        </p:spPr>
        <p:txBody>
          <a:bodyPr wrap="none" lIns="91440" tIns="45720" rIns="91440" bIns="45720">
            <a:spAutoFit/>
          </a:bodyPr>
          <a:lstStyle/>
          <a:p>
            <a:pPr algn="ctr"/>
            <a:r>
              <a:rPr lang="en-US" sz="5400" b="0" cap="none" spc="0" dirty="0">
                <a:ln w="0"/>
                <a:solidFill>
                  <a:schemeClr val="accent6">
                    <a:lumMod val="75000"/>
                  </a:schemeClr>
                </a:solidFill>
                <a:effectLst>
                  <a:outerShdw blurRad="38100" dist="19050" dir="2700000" algn="tl" rotWithShape="0">
                    <a:schemeClr val="dk1">
                      <a:alpha val="40000"/>
                    </a:schemeClr>
                  </a:outerShdw>
                </a:effectLst>
              </a:rPr>
              <a:t>OUR PARTNERS</a:t>
            </a:r>
          </a:p>
        </p:txBody>
      </p:sp>
      <p:cxnSp>
        <p:nvCxnSpPr>
          <p:cNvPr id="8" name="Straight Connector 7">
            <a:extLst>
              <a:ext uri="{FF2B5EF4-FFF2-40B4-BE49-F238E27FC236}">
                <a16:creationId xmlns:a16="http://schemas.microsoft.com/office/drawing/2014/main" id="{CBCD5163-38FB-184C-9D87-DD6312E22CF2}"/>
              </a:ext>
            </a:extLst>
          </p:cNvPr>
          <p:cNvCxnSpPr>
            <a:cxnSpLocks/>
          </p:cNvCxnSpPr>
          <p:nvPr/>
        </p:nvCxnSpPr>
        <p:spPr>
          <a:xfrm flipH="1">
            <a:off x="614117" y="1226192"/>
            <a:ext cx="3423309" cy="0"/>
          </a:xfrm>
          <a:prstGeom prst="line">
            <a:avLst/>
          </a:prstGeom>
          <a:ln w="28575"/>
        </p:spPr>
        <p:style>
          <a:lnRef idx="1">
            <a:schemeClr val="accent2"/>
          </a:lnRef>
          <a:fillRef idx="0">
            <a:schemeClr val="accent2"/>
          </a:fillRef>
          <a:effectRef idx="0">
            <a:schemeClr val="accent2"/>
          </a:effectRef>
          <a:fontRef idx="minor">
            <a:schemeClr val="tx1"/>
          </a:fontRef>
        </p:style>
      </p:cxnSp>
      <p:pic>
        <p:nvPicPr>
          <p:cNvPr id="12" name="Picture 11">
            <a:extLst>
              <a:ext uri="{FF2B5EF4-FFF2-40B4-BE49-F238E27FC236}">
                <a16:creationId xmlns:a16="http://schemas.microsoft.com/office/drawing/2014/main" id="{A53A338A-C925-4A1E-0DF5-928E9900B459}"/>
              </a:ext>
            </a:extLst>
          </p:cNvPr>
          <p:cNvPicPr>
            <a:picLocks noChangeAspect="1"/>
          </p:cNvPicPr>
          <p:nvPr/>
        </p:nvPicPr>
        <p:blipFill>
          <a:blip r:embed="rId3"/>
          <a:stretch>
            <a:fillRect/>
          </a:stretch>
        </p:blipFill>
        <p:spPr>
          <a:xfrm>
            <a:off x="6332521" y="1272545"/>
            <a:ext cx="3019759" cy="773111"/>
          </a:xfrm>
          <a:prstGeom prst="rect">
            <a:avLst/>
          </a:prstGeom>
        </p:spPr>
      </p:pic>
    </p:spTree>
    <p:extLst>
      <p:ext uri="{BB962C8B-B14F-4D97-AF65-F5344CB8AC3E}">
        <p14:creationId xmlns:p14="http://schemas.microsoft.com/office/powerpoint/2010/main" val="4224115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10F447-EF3F-988D-22E3-202B6CEE5EBA}"/>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EDAC141-5B5A-B53D-6975-BDC2E75DC678}"/>
              </a:ext>
            </a:extLst>
          </p:cNvPr>
          <p:cNvSpPr>
            <a:spLocks noGrp="1"/>
          </p:cNvSpPr>
          <p:nvPr>
            <p:ph sz="half" idx="2"/>
          </p:nvPr>
        </p:nvSpPr>
        <p:spPr>
          <a:xfrm>
            <a:off x="471161" y="2824897"/>
            <a:ext cx="6409525" cy="3604871"/>
          </a:xfrm>
        </p:spPr>
        <p:txBody>
          <a:bodyPr>
            <a:normAutofit/>
          </a:bodyPr>
          <a:lstStyle/>
          <a:p>
            <a:r>
              <a:rPr lang="en-US" sz="2000" dirty="0">
                <a:ea typeface="Calibri"/>
                <a:cs typeface="Calibri"/>
              </a:rPr>
              <a:t>Execute on departmental priority of Community Outreach by supporting strategic partnerships that expand educational, social, and cultural enrichment initiatives.</a:t>
            </a:r>
          </a:p>
          <a:p>
            <a:r>
              <a:rPr lang="en-US" sz="2000" dirty="0">
                <a:ea typeface="Calibri"/>
                <a:cs typeface="Calibri"/>
              </a:rPr>
              <a:t>City’s Treasurer Office is not a grant-making agency. Any funds spent on community activities are in the form of programming sponsorships. </a:t>
            </a:r>
            <a:endParaRPr lang="en-US" sz="2000" b="1" dirty="0">
              <a:ea typeface="Calibri"/>
              <a:cs typeface="Calibri"/>
            </a:endParaRPr>
          </a:p>
          <a:p>
            <a:r>
              <a:rPr lang="en-US" sz="2000" dirty="0">
                <a:ea typeface="Calibri"/>
                <a:cs typeface="Calibri"/>
              </a:rPr>
              <a:t>The Office provides sponsorship at the institutional level on an ad hoc basis to impact youth &amp; family outcomes, enhance community vitality, and increase public engagement.</a:t>
            </a:r>
          </a:p>
          <a:p>
            <a:pPr marL="0" indent="0">
              <a:buNone/>
            </a:pPr>
            <a:endParaRPr lang="en-US" sz="2400" dirty="0">
              <a:ea typeface="Calibri"/>
              <a:cs typeface="Calibri"/>
            </a:endParaRPr>
          </a:p>
        </p:txBody>
      </p:sp>
      <p:sp>
        <p:nvSpPr>
          <p:cNvPr id="3" name="Content Placeholder 2">
            <a:extLst>
              <a:ext uri="{FF2B5EF4-FFF2-40B4-BE49-F238E27FC236}">
                <a16:creationId xmlns:a16="http://schemas.microsoft.com/office/drawing/2014/main" id="{E7763772-F68F-1679-4D08-8BA327399607}"/>
              </a:ext>
            </a:extLst>
          </p:cNvPr>
          <p:cNvSpPr>
            <a:spLocks noGrp="1"/>
          </p:cNvSpPr>
          <p:nvPr>
            <p:ph sz="half" idx="13"/>
          </p:nvPr>
        </p:nvSpPr>
        <p:spPr>
          <a:xfrm>
            <a:off x="471161" y="1193812"/>
            <a:ext cx="9887448" cy="970933"/>
          </a:xfrm>
        </p:spPr>
        <p:txBody>
          <a:bodyPr vert="horz" lIns="91440" tIns="45720" rIns="91440" bIns="45720" rtlCol="0" anchor="t">
            <a:noAutofit/>
          </a:bodyPr>
          <a:lstStyle/>
          <a:p>
            <a:r>
              <a:rPr lang="en-US" sz="2000" dirty="0"/>
              <a:t>Question 8. Share the planned use for $40K budgeted for Community Services. </a:t>
            </a:r>
          </a:p>
          <a:p>
            <a:pPr marL="457200" indent="-457200">
              <a:buAutoNum type="alphaLcPeriod"/>
            </a:pPr>
            <a:r>
              <a:rPr lang="en-US" sz="2000" dirty="0"/>
              <a:t>Specify if any reports have been submitted to Council, as per City Code.</a:t>
            </a:r>
          </a:p>
          <a:p>
            <a:pPr marL="457200" indent="-457200">
              <a:buAutoNum type="alphaLcPeriod"/>
            </a:pPr>
            <a:r>
              <a:rPr lang="en-US" sz="2000" dirty="0"/>
              <a:t>b. Specify the ROI</a:t>
            </a:r>
          </a:p>
          <a:p>
            <a:endParaRPr lang="en-US" dirty="0"/>
          </a:p>
        </p:txBody>
      </p:sp>
      <p:graphicFrame>
        <p:nvGraphicFramePr>
          <p:cNvPr id="4" name="Table 3">
            <a:extLst>
              <a:ext uri="{FF2B5EF4-FFF2-40B4-BE49-F238E27FC236}">
                <a16:creationId xmlns:a16="http://schemas.microsoft.com/office/drawing/2014/main" id="{4656415D-C85F-B82D-193F-0F1E3F8C27AF}"/>
              </a:ext>
            </a:extLst>
          </p:cNvPr>
          <p:cNvGraphicFramePr>
            <a:graphicFrameLocks noGrp="1"/>
          </p:cNvGraphicFramePr>
          <p:nvPr>
            <p:extLst>
              <p:ext uri="{D42A27DB-BD31-4B8C-83A1-F6EECF244321}">
                <p14:modId xmlns:p14="http://schemas.microsoft.com/office/powerpoint/2010/main" val="3549088379"/>
              </p:ext>
            </p:extLst>
          </p:nvPr>
        </p:nvGraphicFramePr>
        <p:xfrm>
          <a:off x="7332365" y="2713527"/>
          <a:ext cx="4388474" cy="3604870"/>
        </p:xfrm>
        <a:graphic>
          <a:graphicData uri="http://schemas.openxmlformats.org/drawingml/2006/table">
            <a:tbl>
              <a:tblPr firstRow="1" bandRow="1">
                <a:tableStyleId>{93296810-A885-4BE3-A3E7-6D5BEEA58F35}</a:tableStyleId>
              </a:tblPr>
              <a:tblGrid>
                <a:gridCol w="4388474">
                  <a:extLst>
                    <a:ext uri="{9D8B030D-6E8A-4147-A177-3AD203B41FA5}">
                      <a16:colId xmlns:a16="http://schemas.microsoft.com/office/drawing/2014/main" val="2753082524"/>
                    </a:ext>
                  </a:extLst>
                </a:gridCol>
              </a:tblGrid>
              <a:tr h="477865">
                <a:tc>
                  <a:txBody>
                    <a:bodyPr/>
                    <a:lstStyle/>
                    <a:p>
                      <a:r>
                        <a:rPr lang="en-US" dirty="0"/>
                        <a:t>Community Partners</a:t>
                      </a:r>
                    </a:p>
                  </a:txBody>
                  <a:tcPr/>
                </a:tc>
                <a:extLst>
                  <a:ext uri="{0D108BD9-81ED-4DB2-BD59-A6C34878D82A}">
                    <a16:rowId xmlns:a16="http://schemas.microsoft.com/office/drawing/2014/main" val="2664169726"/>
                  </a:ext>
                </a:extLst>
              </a:tr>
              <a:tr h="446715">
                <a:tc>
                  <a:txBody>
                    <a:bodyPr/>
                    <a:lstStyle/>
                    <a:p>
                      <a:pPr lvl="0">
                        <a:buNone/>
                      </a:pPr>
                      <a:r>
                        <a:rPr lang="en-US" sz="1800" b="0" i="0" u="none" strike="noStrike" noProof="0" dirty="0">
                          <a:solidFill>
                            <a:srgbClr val="000000"/>
                          </a:solidFill>
                          <a:latin typeface="Calibri"/>
                        </a:rPr>
                        <a:t>Christina Cultural Arts Center</a:t>
                      </a:r>
                      <a:endParaRPr lang="en-US" sz="1800" dirty="0">
                        <a:latin typeface="Calibri"/>
                      </a:endParaRPr>
                    </a:p>
                  </a:txBody>
                  <a:tcPr/>
                </a:tc>
                <a:extLst>
                  <a:ext uri="{0D108BD9-81ED-4DB2-BD59-A6C34878D82A}">
                    <a16:rowId xmlns:a16="http://schemas.microsoft.com/office/drawing/2014/main" val="3098063337"/>
                  </a:ext>
                </a:extLst>
              </a:tr>
              <a:tr h="446715">
                <a:tc>
                  <a:txBody>
                    <a:bodyPr/>
                    <a:lstStyle/>
                    <a:p>
                      <a:pPr lvl="0">
                        <a:buNone/>
                      </a:pPr>
                      <a:r>
                        <a:rPr lang="en-US" sz="1800" b="0" i="0" u="none" strike="noStrike" noProof="0" dirty="0">
                          <a:solidFill>
                            <a:srgbClr val="000000"/>
                          </a:solidFill>
                          <a:latin typeface="Calibri"/>
                        </a:rPr>
                        <a:t>Cultural Restoration Project</a:t>
                      </a:r>
                    </a:p>
                  </a:txBody>
                  <a:tcPr/>
                </a:tc>
                <a:extLst>
                  <a:ext uri="{0D108BD9-81ED-4DB2-BD59-A6C34878D82A}">
                    <a16:rowId xmlns:a16="http://schemas.microsoft.com/office/drawing/2014/main" val="1649663124"/>
                  </a:ext>
                </a:extLst>
              </a:tr>
              <a:tr h="446715">
                <a:tc>
                  <a:txBody>
                    <a:bodyPr/>
                    <a:lstStyle/>
                    <a:p>
                      <a:pPr lvl="0">
                        <a:buNone/>
                      </a:pPr>
                      <a:r>
                        <a:rPr lang="en-US" sz="1800" b="0" i="0" u="none" strike="noStrike" noProof="0" dirty="0">
                          <a:solidFill>
                            <a:srgbClr val="000000"/>
                          </a:solidFill>
                          <a:latin typeface="Calibri"/>
                        </a:rPr>
                        <a:t>Delaware State University </a:t>
                      </a:r>
                    </a:p>
                  </a:txBody>
                  <a:tcPr/>
                </a:tc>
                <a:extLst>
                  <a:ext uri="{0D108BD9-81ED-4DB2-BD59-A6C34878D82A}">
                    <a16:rowId xmlns:a16="http://schemas.microsoft.com/office/drawing/2014/main" val="2628848352"/>
                  </a:ext>
                </a:extLst>
              </a:tr>
              <a:tr h="446715">
                <a:tc>
                  <a:txBody>
                    <a:bodyPr/>
                    <a:lstStyle/>
                    <a:p>
                      <a:pPr lvl="0">
                        <a:buNone/>
                      </a:pPr>
                      <a:r>
                        <a:rPr lang="en-US" sz="1800" b="0" i="0" u="none" strike="noStrike" noProof="0" dirty="0">
                          <a:solidFill>
                            <a:srgbClr val="000000"/>
                          </a:solidFill>
                          <a:latin typeface="Calibri"/>
                        </a:rPr>
                        <a:t>HBCU Week Foundation, Inc</a:t>
                      </a:r>
                    </a:p>
                  </a:txBody>
                  <a:tcPr/>
                </a:tc>
                <a:extLst>
                  <a:ext uri="{0D108BD9-81ED-4DB2-BD59-A6C34878D82A}">
                    <a16:rowId xmlns:a16="http://schemas.microsoft.com/office/drawing/2014/main" val="3916021933"/>
                  </a:ext>
                </a:extLst>
              </a:tr>
              <a:tr h="446715">
                <a:tc>
                  <a:txBody>
                    <a:bodyPr/>
                    <a:lstStyle/>
                    <a:p>
                      <a:pPr lvl="0">
                        <a:buNone/>
                      </a:pPr>
                      <a:r>
                        <a:rPr lang="en-US" sz="1800" b="0" i="0" u="none" strike="noStrike" noProof="0" dirty="0">
                          <a:solidFill>
                            <a:srgbClr val="000000"/>
                          </a:solidFill>
                          <a:latin typeface="Calibri"/>
                        </a:rPr>
                        <a:t>The Grand Opera House</a:t>
                      </a:r>
                    </a:p>
                  </a:txBody>
                  <a:tcPr/>
                </a:tc>
                <a:extLst>
                  <a:ext uri="{0D108BD9-81ED-4DB2-BD59-A6C34878D82A}">
                    <a16:rowId xmlns:a16="http://schemas.microsoft.com/office/drawing/2014/main" val="2951159158"/>
                  </a:ext>
                </a:extLst>
              </a:tr>
              <a:tr h="446715">
                <a:tc>
                  <a:txBody>
                    <a:bodyPr/>
                    <a:lstStyle/>
                    <a:p>
                      <a:pPr lvl="0">
                        <a:buNone/>
                      </a:pPr>
                      <a:r>
                        <a:rPr lang="en-US" sz="1800" b="0" i="0" u="none" strike="noStrike" noProof="0" dirty="0">
                          <a:solidFill>
                            <a:srgbClr val="000000"/>
                          </a:solidFill>
                          <a:latin typeface="Calibri"/>
                        </a:rPr>
                        <a:t>True Access Capital</a:t>
                      </a:r>
                    </a:p>
                  </a:txBody>
                  <a:tcPr/>
                </a:tc>
                <a:extLst>
                  <a:ext uri="{0D108BD9-81ED-4DB2-BD59-A6C34878D82A}">
                    <a16:rowId xmlns:a16="http://schemas.microsoft.com/office/drawing/2014/main" val="1755540871"/>
                  </a:ext>
                </a:extLst>
              </a:tr>
              <a:tr h="446715">
                <a:tc>
                  <a:txBody>
                    <a:bodyPr/>
                    <a:lstStyle/>
                    <a:p>
                      <a:pPr lvl="0">
                        <a:buNone/>
                      </a:pPr>
                      <a:r>
                        <a:rPr lang="en-US" sz="1800" b="0" i="0" u="none" strike="noStrike" noProof="0" dirty="0">
                          <a:solidFill>
                            <a:srgbClr val="000000"/>
                          </a:solidFill>
                          <a:latin typeface="Calibri"/>
                        </a:rPr>
                        <a:t>Wilmington Public Library    </a:t>
                      </a:r>
                      <a:endParaRPr lang="en-US" sz="1800" dirty="0">
                        <a:latin typeface="Calibri"/>
                      </a:endParaRPr>
                    </a:p>
                  </a:txBody>
                  <a:tcPr/>
                </a:tc>
                <a:extLst>
                  <a:ext uri="{0D108BD9-81ED-4DB2-BD59-A6C34878D82A}">
                    <a16:rowId xmlns:a16="http://schemas.microsoft.com/office/drawing/2014/main" val="2464705955"/>
                  </a:ext>
                </a:extLst>
              </a:tr>
            </a:tbl>
          </a:graphicData>
        </a:graphic>
      </p:graphicFrame>
      <p:sp>
        <p:nvSpPr>
          <p:cNvPr id="5" name="Content Placeholder 1">
            <a:extLst>
              <a:ext uri="{FF2B5EF4-FFF2-40B4-BE49-F238E27FC236}">
                <a16:creationId xmlns:a16="http://schemas.microsoft.com/office/drawing/2014/main" id="{E8783103-F8E0-1CE2-EBC5-872239659F87}"/>
              </a:ext>
            </a:extLst>
          </p:cNvPr>
          <p:cNvSpPr txBox="1">
            <a:spLocks/>
          </p:cNvSpPr>
          <p:nvPr/>
        </p:nvSpPr>
        <p:spPr>
          <a:xfrm>
            <a:off x="1001169" y="1853964"/>
            <a:ext cx="9245443" cy="1031785"/>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2400" dirty="0">
              <a:ea typeface="Calibri"/>
              <a:cs typeface="Calibri"/>
            </a:endParaRPr>
          </a:p>
        </p:txBody>
      </p:sp>
    </p:spTree>
    <p:extLst>
      <p:ext uri="{BB962C8B-B14F-4D97-AF65-F5344CB8AC3E}">
        <p14:creationId xmlns:p14="http://schemas.microsoft.com/office/powerpoint/2010/main" val="25155399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2FC2C7-40B6-181A-A8E8-36C536C1B393}"/>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84D4A94-F461-F5B6-F335-8610F78B34B8}"/>
              </a:ext>
            </a:extLst>
          </p:cNvPr>
          <p:cNvSpPr>
            <a:spLocks noGrp="1"/>
          </p:cNvSpPr>
          <p:nvPr>
            <p:ph sz="half" idx="2"/>
          </p:nvPr>
        </p:nvSpPr>
        <p:spPr>
          <a:xfrm>
            <a:off x="752597" y="2517362"/>
            <a:ext cx="10884776" cy="3075335"/>
          </a:xfrm>
        </p:spPr>
        <p:txBody>
          <a:bodyPr>
            <a:normAutofit/>
          </a:bodyPr>
          <a:lstStyle/>
          <a:p>
            <a:endParaRPr lang="en-US" sz="1800" dirty="0">
              <a:ea typeface="Calibri"/>
              <a:cs typeface="Calibri"/>
            </a:endParaRPr>
          </a:p>
          <a:p>
            <a:pPr lvl="1">
              <a:defRPr/>
            </a:pPr>
            <a:endParaRPr lang="en-US" sz="1600" dirty="0">
              <a:solidFill>
                <a:srgbClr val="000000"/>
              </a:solidFill>
              <a:ea typeface="Calibri"/>
              <a:cs typeface="Calibri"/>
            </a:endParaRPr>
          </a:p>
          <a:p>
            <a:endParaRPr lang="en-US" dirty="0"/>
          </a:p>
        </p:txBody>
      </p:sp>
      <p:sp>
        <p:nvSpPr>
          <p:cNvPr id="3" name="Content Placeholder 2">
            <a:extLst>
              <a:ext uri="{FF2B5EF4-FFF2-40B4-BE49-F238E27FC236}">
                <a16:creationId xmlns:a16="http://schemas.microsoft.com/office/drawing/2014/main" id="{851FE7D7-4510-A529-9339-0D37825D4AFC}"/>
              </a:ext>
            </a:extLst>
          </p:cNvPr>
          <p:cNvSpPr>
            <a:spLocks noGrp="1"/>
          </p:cNvSpPr>
          <p:nvPr>
            <p:ph sz="half" idx="13"/>
          </p:nvPr>
        </p:nvSpPr>
        <p:spPr>
          <a:xfrm>
            <a:off x="280282" y="1153289"/>
            <a:ext cx="9581170" cy="970933"/>
          </a:xfrm>
        </p:spPr>
        <p:txBody>
          <a:bodyPr vert="horz" lIns="91440" tIns="45720" rIns="91440" bIns="45720" rtlCol="0" anchor="t">
            <a:noAutofit/>
          </a:bodyPr>
          <a:lstStyle/>
          <a:p>
            <a:r>
              <a:rPr lang="en-US" sz="2000" dirty="0"/>
              <a:t>Question 9. Provide FY2027 proposed organizational chart with the total number of employees (i.e. permanent, temporary, contract, vacancies). </a:t>
            </a:r>
          </a:p>
          <a:p>
            <a:endParaRPr lang="en-US" sz="2000" dirty="0"/>
          </a:p>
          <a:p>
            <a:pPr marL="914400" lvl="1" indent="-457200">
              <a:buAutoNum type="alphaLcPeriod"/>
            </a:pPr>
            <a:r>
              <a:rPr lang="en-US" sz="2000" b="1" dirty="0"/>
              <a:t>Outline specific duties of each employee. </a:t>
            </a:r>
          </a:p>
          <a:p>
            <a:pPr marL="457200" lvl="1" indent="0">
              <a:buNone/>
            </a:pPr>
            <a:endParaRPr lang="en-US" sz="2000" b="1" dirty="0"/>
          </a:p>
          <a:p>
            <a:pPr marL="457200" lvl="1" indent="0">
              <a:buNone/>
            </a:pPr>
            <a:r>
              <a:rPr lang="en-US" sz="2000" b="1" dirty="0"/>
              <a:t>b. Please include in the Org chart a photo of all Directors, Managers, Divisions Heads, and Supervisors.</a:t>
            </a:r>
          </a:p>
          <a:p>
            <a:endParaRPr lang="en-US" sz="2400" dirty="0"/>
          </a:p>
        </p:txBody>
      </p:sp>
    </p:spTree>
    <p:extLst>
      <p:ext uri="{BB962C8B-B14F-4D97-AF65-F5344CB8AC3E}">
        <p14:creationId xmlns:p14="http://schemas.microsoft.com/office/powerpoint/2010/main" val="10708815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4" name="Straight Connector 23">
            <a:extLst>
              <a:ext uri="{FF2B5EF4-FFF2-40B4-BE49-F238E27FC236}">
                <a16:creationId xmlns:a16="http://schemas.microsoft.com/office/drawing/2014/main" id="{41D6E623-53D5-3784-8CAB-B8F35A43A2A8}"/>
              </a:ext>
            </a:extLst>
          </p:cNvPr>
          <p:cNvCxnSpPr/>
          <p:nvPr/>
        </p:nvCxnSpPr>
        <p:spPr>
          <a:xfrm flipV="1">
            <a:off x="2632919" y="1225983"/>
            <a:ext cx="2433711" cy="323557"/>
          </a:xfrm>
          <a:prstGeom prst="line">
            <a:avLst/>
          </a:prstGeom>
        </p:spPr>
        <p:style>
          <a:lnRef idx="2">
            <a:schemeClr val="accent6"/>
          </a:lnRef>
          <a:fillRef idx="0">
            <a:schemeClr val="accent6"/>
          </a:fillRef>
          <a:effectRef idx="1">
            <a:schemeClr val="accent6"/>
          </a:effectRef>
          <a:fontRef idx="minor">
            <a:schemeClr val="tx1"/>
          </a:fontRef>
        </p:style>
      </p:cxnSp>
      <p:graphicFrame>
        <p:nvGraphicFramePr>
          <p:cNvPr id="22" name="Content Placeholder 21">
            <a:extLst>
              <a:ext uri="{FF2B5EF4-FFF2-40B4-BE49-F238E27FC236}">
                <a16:creationId xmlns:a16="http://schemas.microsoft.com/office/drawing/2014/main" id="{8DD6E41A-7793-388A-D5B4-C638CACAE973}"/>
              </a:ext>
            </a:extLst>
          </p:cNvPr>
          <p:cNvGraphicFramePr>
            <a:graphicFrameLocks noGrp="1"/>
          </p:cNvGraphicFramePr>
          <p:nvPr>
            <p:ph sz="half" idx="2"/>
            <p:extLst>
              <p:ext uri="{D42A27DB-BD31-4B8C-83A1-F6EECF244321}">
                <p14:modId xmlns:p14="http://schemas.microsoft.com/office/powerpoint/2010/main" val="719301009"/>
              </p:ext>
            </p:extLst>
          </p:nvPr>
        </p:nvGraphicFramePr>
        <p:xfrm>
          <a:off x="998688" y="430724"/>
          <a:ext cx="10883900" cy="64247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5" name="Oval 24">
            <a:extLst>
              <a:ext uri="{FF2B5EF4-FFF2-40B4-BE49-F238E27FC236}">
                <a16:creationId xmlns:a16="http://schemas.microsoft.com/office/drawing/2014/main" id="{51980034-1A3E-F071-4A4A-6BFBB62BDFD6}"/>
              </a:ext>
            </a:extLst>
          </p:cNvPr>
          <p:cNvSpPr/>
          <p:nvPr/>
        </p:nvSpPr>
        <p:spPr>
          <a:xfrm>
            <a:off x="2470051" y="5243733"/>
            <a:ext cx="45719" cy="45719"/>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Flowchart: Connector 1">
            <a:extLst>
              <a:ext uri="{FF2B5EF4-FFF2-40B4-BE49-F238E27FC236}">
                <a16:creationId xmlns:a16="http://schemas.microsoft.com/office/drawing/2014/main" id="{76C69919-DE9E-0F6E-A2CA-7E9AADD03CC1}"/>
              </a:ext>
            </a:extLst>
          </p:cNvPr>
          <p:cNvSpPr/>
          <p:nvPr/>
        </p:nvSpPr>
        <p:spPr>
          <a:xfrm>
            <a:off x="1306995" y="1336814"/>
            <a:ext cx="1515718" cy="1138290"/>
          </a:xfrm>
          <a:prstGeom prst="flowChartConnector">
            <a:avLst/>
          </a:prstGeom>
          <a:solidFill>
            <a:schemeClr val="accent6">
              <a:lumMod val="20000"/>
              <a:lumOff val="8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1100" b="1" dirty="0">
                <a:solidFill>
                  <a:schemeClr val="tx1"/>
                </a:solidFill>
              </a:rPr>
              <a:t>Marilyn Amaro-Valentin</a:t>
            </a:r>
            <a:r>
              <a:rPr lang="en-US" sz="1100" dirty="0">
                <a:solidFill>
                  <a:schemeClr val="tx1"/>
                </a:solidFill>
              </a:rPr>
              <a:t> Administrative Assistant</a:t>
            </a:r>
          </a:p>
        </p:txBody>
      </p:sp>
      <p:sp>
        <p:nvSpPr>
          <p:cNvPr id="3" name="TextBox 2">
            <a:extLst>
              <a:ext uri="{FF2B5EF4-FFF2-40B4-BE49-F238E27FC236}">
                <a16:creationId xmlns:a16="http://schemas.microsoft.com/office/drawing/2014/main" id="{2D1A6DE4-1C3B-02A5-A883-9BC8D15337AA}"/>
              </a:ext>
            </a:extLst>
          </p:cNvPr>
          <p:cNvSpPr txBox="1"/>
          <p:nvPr/>
        </p:nvSpPr>
        <p:spPr>
          <a:xfrm>
            <a:off x="2064854" y="4920120"/>
            <a:ext cx="948473" cy="369332"/>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24069468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280282" y="1729409"/>
            <a:ext cx="10884776" cy="4880112"/>
          </a:xfrm>
        </p:spPr>
        <p:txBody>
          <a:bodyPr>
            <a:normAutofit fontScale="92500" lnSpcReduction="10000"/>
          </a:bodyPr>
          <a:lstStyle/>
          <a:p>
            <a:pPr algn="l">
              <a:buClrTx/>
              <a:buFont typeface="Wingdings" panose="05000000000000000000" pitchFamily="2" charset="2"/>
              <a:buChar char="v"/>
            </a:pPr>
            <a:r>
              <a:rPr lang="en-US" sz="1500" b="1" u="sng" dirty="0">
                <a:solidFill>
                  <a:schemeClr val="accent6"/>
                </a:solidFill>
              </a:rPr>
              <a:t>City Treasurer </a:t>
            </a:r>
            <a:r>
              <a:rPr lang="en-US" sz="1500" dirty="0"/>
              <a:t>– Executive leader of the Office with primary responsibilities that include, but are not limited to, the global strategic direction and management of all Assets Under Management and all Executive level Office affairs such as the management of internal/external banking and vendor relationships; including the administration of Treasury’s policy, legal and regulatory matters.</a:t>
            </a:r>
            <a:endParaRPr lang="en-US" sz="900" dirty="0"/>
          </a:p>
          <a:p>
            <a:pPr>
              <a:buFont typeface="Wingdings" panose="05000000000000000000" pitchFamily="2" charset="2"/>
              <a:buChar char="v"/>
            </a:pPr>
            <a:r>
              <a:rPr lang="en-US" sz="1500" b="1" u="sng" dirty="0">
                <a:solidFill>
                  <a:schemeClr val="accent6"/>
                </a:solidFill>
              </a:rPr>
              <a:t>Administrative Assistant to City Treasurer </a:t>
            </a:r>
            <a:r>
              <a:rPr lang="en-US" sz="1500" dirty="0"/>
              <a:t>– direct report to the City Treasurer with primary responsibilities that include, but are not limited to, managing the schedule of the Treasurer; including all high-level administrative needs of the Office and Staff.</a:t>
            </a:r>
            <a:endParaRPr lang="en-US" sz="1500" dirty="0">
              <a:ea typeface="Calibri"/>
              <a:cs typeface="Calibri"/>
            </a:endParaRPr>
          </a:p>
          <a:p>
            <a:pPr>
              <a:buClrTx/>
              <a:buFont typeface="Wingdings" panose="05000000000000000000" pitchFamily="2" charset="2"/>
              <a:buChar char="v"/>
            </a:pPr>
            <a:r>
              <a:rPr lang="en-US" sz="1500" b="1" u="sng" dirty="0">
                <a:solidFill>
                  <a:schemeClr val="accent6"/>
                </a:solidFill>
              </a:rPr>
              <a:t>Deputy City Treasurer</a:t>
            </a:r>
            <a:r>
              <a:rPr lang="en-US" sz="1500" b="1" dirty="0">
                <a:solidFill>
                  <a:schemeClr val="accent6"/>
                </a:solidFill>
              </a:rPr>
              <a:t> </a:t>
            </a:r>
            <a:r>
              <a:rPr lang="en-US" sz="1500" dirty="0"/>
              <a:t>– direct report to the City Treasurer with primary responsibilities that include, but are not limited to, serving as the primary manager and point of contact for all Treasury Operations and direct management of Treasury Staff.</a:t>
            </a:r>
            <a:endParaRPr lang="en-US" sz="1500" dirty="0">
              <a:ea typeface="Calibri"/>
              <a:cs typeface="Calibri"/>
            </a:endParaRPr>
          </a:p>
          <a:p>
            <a:pPr>
              <a:buClrTx/>
              <a:buFont typeface="Wingdings" panose="05000000000000000000" pitchFamily="2" charset="2"/>
              <a:buChar char="v"/>
            </a:pPr>
            <a:r>
              <a:rPr lang="en-US" sz="1500" b="1" u="sng" dirty="0">
                <a:solidFill>
                  <a:schemeClr val="accent6"/>
                </a:solidFill>
              </a:rPr>
              <a:t>Treasury Analyst II – Pension</a:t>
            </a:r>
            <a:r>
              <a:rPr lang="en-US" sz="1500" b="1" dirty="0">
                <a:solidFill>
                  <a:schemeClr val="accent6"/>
                </a:solidFill>
              </a:rPr>
              <a:t> </a:t>
            </a:r>
            <a:r>
              <a:rPr lang="en-US" sz="1500" dirty="0"/>
              <a:t>– direct report to Deputy City Treasurer with primary responsibilities that include, but are not limited to, managing the daily administrative operations of the City’s Pension portfolio; such as the administration of Pension Payroll, direct Pensioner service inquiries and Pension calculations.</a:t>
            </a:r>
            <a:endParaRPr lang="en-US" sz="1500" dirty="0">
              <a:ea typeface="Calibri"/>
              <a:cs typeface="Calibri"/>
            </a:endParaRPr>
          </a:p>
          <a:p>
            <a:pPr>
              <a:buClrTx/>
              <a:buFont typeface="Wingdings" panose="05000000000000000000" pitchFamily="2" charset="2"/>
              <a:buChar char="v"/>
            </a:pPr>
            <a:r>
              <a:rPr lang="en-US" sz="1500" b="1" u="sng" dirty="0">
                <a:solidFill>
                  <a:schemeClr val="accent6"/>
                </a:solidFill>
              </a:rPr>
              <a:t>Treasury Analyst II – Admin </a:t>
            </a:r>
            <a:r>
              <a:rPr lang="en-US" sz="1500" dirty="0"/>
              <a:t>– direct report to Deputy City Treasurer with primary responsibilities that include, but are not limited to, managing the daily administrative operations of the City’s Payroll, administration of the City’s 457(b) Deferred Compensation Plan and other related direct service inquiries.</a:t>
            </a:r>
            <a:endParaRPr lang="en-US" sz="1500" dirty="0">
              <a:ea typeface="Calibri"/>
              <a:cs typeface="Calibri"/>
            </a:endParaRPr>
          </a:p>
          <a:p>
            <a:pPr>
              <a:buFont typeface="Wingdings" panose="05000000000000000000" pitchFamily="2" charset="2"/>
              <a:buChar char="v"/>
            </a:pPr>
            <a:r>
              <a:rPr lang="en-US" sz="1500" b="1" u="sng" dirty="0">
                <a:solidFill>
                  <a:schemeClr val="accent6"/>
                </a:solidFill>
              </a:rPr>
              <a:t>Cash &amp; Investment Portfolio Manager</a:t>
            </a:r>
            <a:r>
              <a:rPr lang="en-US" sz="1500" b="1" dirty="0">
                <a:solidFill>
                  <a:schemeClr val="accent6"/>
                </a:solidFill>
              </a:rPr>
              <a:t> </a:t>
            </a:r>
            <a:r>
              <a:rPr lang="en-US" sz="1500" dirty="0"/>
              <a:t>- direct report to Deputy City Treasurer with primary responsibilities that include, but are not limited to, tracking and managing of the City’s Primary Government and Pension Cash positions; including all Unrestricted and Restricted Cash, the daily operations engagement with external banking partners and interdepartmental colleagues.        </a:t>
            </a:r>
            <a:endParaRPr lang="en-US" sz="1500" u="sng" dirty="0"/>
          </a:p>
          <a:p>
            <a:pPr>
              <a:buFont typeface="Wingdings" panose="05000000000000000000" pitchFamily="2" charset="2"/>
              <a:buChar char="v"/>
            </a:pPr>
            <a:r>
              <a:rPr lang="en-US" sz="1500" b="1" u="sng" dirty="0">
                <a:solidFill>
                  <a:schemeClr val="accent6"/>
                </a:solidFill>
              </a:rPr>
              <a:t>Retirement Benefits &amp; Pension Manager</a:t>
            </a:r>
            <a:r>
              <a:rPr lang="en-US" sz="1500" dirty="0">
                <a:solidFill>
                  <a:schemeClr val="accent6"/>
                </a:solidFill>
              </a:rPr>
              <a:t> </a:t>
            </a:r>
            <a:r>
              <a:rPr lang="en-US" sz="1500" dirty="0"/>
              <a:t>– direct report to City Treasurer with primary responsibilities that include managing high level Pension benefit projects and engagement with interdepartmental colleagues, external, and other Agencies as well as developing systems &amp; documentation for improved efficacy and automation of all processes pertaining to the Treasury &amp; Pension.</a:t>
            </a:r>
            <a:endParaRPr lang="en-US" sz="1500" dirty="0">
              <a:ea typeface="Calibri"/>
              <a:cs typeface="Calibri"/>
            </a:endParaRPr>
          </a:p>
          <a:p>
            <a:pPr algn="l">
              <a:buClrTx/>
              <a:buFont typeface="Wingdings" panose="05000000000000000000" pitchFamily="2" charset="2"/>
              <a:buChar char="v"/>
            </a:pPr>
            <a:r>
              <a:rPr lang="en-US" sz="1500" b="1" u="sng" dirty="0">
                <a:solidFill>
                  <a:schemeClr val="accent6"/>
                </a:solidFill>
              </a:rPr>
              <a:t>Manager, Communications, Programs &amp; Strategic Partnerships </a:t>
            </a:r>
            <a:r>
              <a:rPr lang="en-US" sz="1500" dirty="0"/>
              <a:t>– direct report to City Treasurer with primary responsibilities that include building new financial literacy programs for city employees, retirees, and the community, developing strategic partnerships, and communications.</a:t>
            </a:r>
            <a:endParaRPr lang="en-US" sz="1500" dirty="0">
              <a:ea typeface="Calibri"/>
              <a:cs typeface="Calibri"/>
            </a:endParaRPr>
          </a:p>
          <a:p>
            <a:endParaRPr lang="en-US" dirty="0"/>
          </a:p>
        </p:txBody>
      </p:sp>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p:txBody>
          <a:bodyPr>
            <a:normAutofit/>
          </a:bodyPr>
          <a:lstStyle/>
          <a:p>
            <a:r>
              <a:rPr lang="en-US" sz="2400" dirty="0"/>
              <a:t>Question 9(a). </a:t>
            </a:r>
          </a:p>
        </p:txBody>
      </p:sp>
    </p:spTree>
    <p:extLst>
      <p:ext uri="{BB962C8B-B14F-4D97-AF65-F5344CB8AC3E}">
        <p14:creationId xmlns:p14="http://schemas.microsoft.com/office/powerpoint/2010/main" val="33690384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a29946ae-d974-4d2d-adc2-89ee628fa71b"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512C8880DC4524597181D9830798484" ma:contentTypeVersion="16" ma:contentTypeDescription="Create a new document." ma:contentTypeScope="" ma:versionID="71a6af8f7db6d0aae6d936f5d0ae4cda">
  <xsd:schema xmlns:xsd="http://www.w3.org/2001/XMLSchema" xmlns:xs="http://www.w3.org/2001/XMLSchema" xmlns:p="http://schemas.microsoft.com/office/2006/metadata/properties" xmlns:ns3="a29946ae-d974-4d2d-adc2-89ee628fa71b" xmlns:ns4="ec0cca48-f3bf-4a37-bb50-a265c16043d7" targetNamespace="http://schemas.microsoft.com/office/2006/metadata/properties" ma:root="true" ma:fieldsID="bba12a36d09701e0dd14e95c9e33186b" ns3:_="" ns4:_="">
    <xsd:import namespace="a29946ae-d974-4d2d-adc2-89ee628fa71b"/>
    <xsd:import namespace="ec0cca48-f3bf-4a37-bb50-a265c16043d7"/>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OCR" minOccurs="0"/>
                <xsd:element ref="ns4:SharedWithUsers" minOccurs="0"/>
                <xsd:element ref="ns4:SharedWithDetails" minOccurs="0"/>
                <xsd:element ref="ns4:SharingHintHash" minOccurs="0"/>
                <xsd:element ref="ns3:MediaServiceGenerationTime" minOccurs="0"/>
                <xsd:element ref="ns3:MediaServiceEventHashCode" minOccurs="0"/>
                <xsd:element ref="ns3:MediaServiceLocation" minOccurs="0"/>
                <xsd:element ref="ns3:MediaLengthInSeconds" minOccurs="0"/>
                <xsd:element ref="ns3:_activity" minOccurs="0"/>
                <xsd:element ref="ns3:MediaServiceObjectDetectorVersions" minOccurs="0"/>
                <xsd:element ref="ns3:MediaServiceSystemTag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29946ae-d974-4d2d-adc2-89ee628fa71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_activity" ma:index="20" nillable="true" ma:displayName="_activity" ma:hidden="true" ma:internalName="_activity">
      <xsd:simpleType>
        <xsd:restriction base="dms:Note"/>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ystemTags" ma:index="22" nillable="true" ma:displayName="MediaServiceSystemTags" ma:hidden="true" ma:internalName="MediaServiceSystemTags" ma:readOnly="true">
      <xsd:simpleType>
        <xsd:restriction base="dms:Note"/>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c0cca48-f3bf-4a37-bb50-a265c16043d7"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SharingHintHash" ma:index="15"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6F5DC78-F9B0-4B87-86C6-07468F25DACB}">
  <ds:schemaRefs>
    <ds:schemaRef ds:uri="http://www.w3.org/XML/1998/namespace"/>
    <ds:schemaRef ds:uri="http://schemas.microsoft.com/office/infopath/2007/PartnerControls"/>
    <ds:schemaRef ds:uri="http://purl.org/dc/elements/1.1/"/>
    <ds:schemaRef ds:uri="http://schemas.microsoft.com/office/2006/documentManagement/types"/>
    <ds:schemaRef ds:uri="http://schemas.microsoft.com/office/2006/metadata/properties"/>
    <ds:schemaRef ds:uri="http://schemas.openxmlformats.org/package/2006/metadata/core-properties"/>
    <ds:schemaRef ds:uri="ec0cca48-f3bf-4a37-bb50-a265c16043d7"/>
    <ds:schemaRef ds:uri="a29946ae-d974-4d2d-adc2-89ee628fa71b"/>
    <ds:schemaRef ds:uri="http://purl.org/dc/dcmitype/"/>
    <ds:schemaRef ds:uri="http://purl.org/dc/terms/"/>
  </ds:schemaRefs>
</ds:datastoreItem>
</file>

<file path=customXml/itemProps2.xml><?xml version="1.0" encoding="utf-8"?>
<ds:datastoreItem xmlns:ds="http://schemas.openxmlformats.org/officeDocument/2006/customXml" ds:itemID="{2B5C8DCB-FC41-4ADA-94B0-8126E03563AB}">
  <ds:schemaRefs>
    <ds:schemaRef ds:uri="http://schemas.microsoft.com/sharepoint/v3/contenttype/forms"/>
  </ds:schemaRefs>
</ds:datastoreItem>
</file>

<file path=customXml/itemProps3.xml><?xml version="1.0" encoding="utf-8"?>
<ds:datastoreItem xmlns:ds="http://schemas.openxmlformats.org/officeDocument/2006/customXml" ds:itemID="{6A46D336-B8E3-4849-B1BF-F94965BCA59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29946ae-d974-4d2d-adc2-89ee628fa71b"/>
    <ds:schemaRef ds:uri="ec0cca48-f3bf-4a37-bb50-a265c16043d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29266</TotalTime>
  <Words>3598</Words>
  <Application>Microsoft Office PowerPoint</Application>
  <PresentationFormat>Widescreen</PresentationFormat>
  <Paragraphs>494</Paragraphs>
  <Slides>33</Slides>
  <Notes>12</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33</vt:i4>
      </vt:variant>
    </vt:vector>
  </HeadingPairs>
  <TitlesOfParts>
    <vt:vector size="44" baseType="lpstr">
      <vt:lpstr>Abadi</vt:lpstr>
      <vt:lpstr>Aptos</vt:lpstr>
      <vt:lpstr>Arial</vt:lpstr>
      <vt:lpstr>Calibri</vt:lpstr>
      <vt:lpstr>Calibri Light</vt:lpstr>
      <vt:lpstr>Nirmala UI Semilight</vt:lpstr>
      <vt:lpstr>Segoe UI</vt:lpstr>
      <vt:lpstr>Times New Roman</vt:lpstr>
      <vt:lpstr>Verdana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FY 2024 Budget Hearings Real estate &amp; Housing department</dc:title>
  <dc:creator>John M. Wehmeyer</dc:creator>
  <cp:lastModifiedBy>Dany Bourjolly Smith</cp:lastModifiedBy>
  <cp:revision>1128</cp:revision>
  <cp:lastPrinted>2024-04-15T17:08:54Z</cp:lastPrinted>
  <dcterms:created xsi:type="dcterms:W3CDTF">2023-02-09T18:35:57Z</dcterms:created>
  <dcterms:modified xsi:type="dcterms:W3CDTF">2026-04-22T17:16:21Z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0x010100B512C8880DC4524597181D9830798484</vt:lpwstr>
  </property>
</Properties>
</file>