
<file path=[Content_Types].xml><?xml version="1.0" encoding="utf-8"?>
<Types xmlns="http://schemas.openxmlformats.org/package/2006/content-types">
  <Default Extension="emf" ContentType="image/x-emf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notesSlides/notesSlide2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2.xml" ContentType="application/vnd.openxmlformats-officedocument.themeOverride+xml"/>
  <Override PartName="/ppt/notesSlides/notesSlide3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4.xml" ContentType="application/vnd.openxmlformats-officedocument.presentationml.notesSl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5.xml" ContentType="application/vnd.openxmlformats-officedocument.presentationml.notesSl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notesSlides/notesSlide6.xml" ContentType="application/vnd.openxmlformats-officedocument.presentationml.notesSlid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notesSlides/notesSlide7.xml" ContentType="application/vnd.openxmlformats-officedocument.presentationml.notesSlid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notesSlides/notesSlide8.xml" ContentType="application/vnd.openxmlformats-officedocument.presentationml.notesSlid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notesSlides/notesSlide9.xml" ContentType="application/vnd.openxmlformats-officedocument.presentationml.notesSlid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notesSlides/notesSlide10.xml" ContentType="application/vnd.openxmlformats-officedocument.presentationml.notesSlid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notesSlides/notesSlide11.xml" ContentType="application/vnd.openxmlformats-officedocument.presentationml.notesSlid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notesSlides/notesSlide12.xml" ContentType="application/vnd.openxmlformats-officedocument.presentationml.notesSlid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theme/themeOverride3.xml" ContentType="application/vnd.openxmlformats-officedocument.themeOverride+xml"/>
  <Override PartName="/ppt/notesSlides/notesSlide13.xml" ContentType="application/vnd.openxmlformats-officedocument.presentationml.notesSlid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notesSlides/notesSlide14.xml" ContentType="application/vnd.openxmlformats-officedocument.presentationml.notesSlid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notesSlides/notesSlide15.xml" ContentType="application/vnd.openxmlformats-officedocument.presentationml.notesSlid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notesSlides/notesSlide16.xml" ContentType="application/vnd.openxmlformats-officedocument.presentationml.notesSlide+xml"/>
  <Override PartName="/ppt/charts/chart16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6" r:id="rId1"/>
  </p:sldMasterIdLst>
  <p:notesMasterIdLst>
    <p:notesMasterId r:id="rId20"/>
  </p:notesMasterIdLst>
  <p:sldIdLst>
    <p:sldId id="402" r:id="rId2"/>
    <p:sldId id="268" r:id="rId3"/>
    <p:sldId id="284" r:id="rId4"/>
    <p:sldId id="283" r:id="rId5"/>
    <p:sldId id="269" r:id="rId6"/>
    <p:sldId id="270" r:id="rId7"/>
    <p:sldId id="271" r:id="rId8"/>
    <p:sldId id="272" r:id="rId9"/>
    <p:sldId id="273" r:id="rId10"/>
    <p:sldId id="287" r:id="rId11"/>
    <p:sldId id="274" r:id="rId12"/>
    <p:sldId id="288" r:id="rId13"/>
    <p:sldId id="278" r:id="rId14"/>
    <p:sldId id="285" r:id="rId15"/>
    <p:sldId id="286" r:id="rId16"/>
    <p:sldId id="279" r:id="rId17"/>
    <p:sldId id="280" r:id="rId18"/>
    <p:sldId id="403" r:id="rId1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95642" autoAdjust="0"/>
  </p:normalViewPr>
  <p:slideViewPr>
    <p:cSldViewPr snapToGrid="0">
      <p:cViewPr varScale="1">
        <p:scale>
          <a:sx n="106" d="100"/>
          <a:sy n="106" d="100"/>
        </p:scale>
        <p:origin x="732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84" d="100"/>
          <a:sy n="84" d="100"/>
        </p:scale>
        <p:origin x="3912" y="96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oleObject" Target="NULL" TargetMode="Externa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oleObject" Target="NULL" TargetMode="Externa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NULL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NULL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NULL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NULL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NULL" TargetMode="External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oleObject" Target="NULL" TargetMode="External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oleObject" Target="NULL" TargetMode="External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oleObject" Target="NULL" TargetMode="External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oleObject" Target="NULL" TargetMode="External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.xml"/><Relationship Id="rId2" Type="http://schemas.microsoft.com/office/2011/relationships/chartColorStyle" Target="colors12.xml"/><Relationship Id="rId1" Type="http://schemas.microsoft.com/office/2011/relationships/chartStyle" Target="style12.xml"/><Relationship Id="rId4" Type="http://schemas.openxmlformats.org/officeDocument/2006/relationships/oleObject" Target="NULL" TargetMode="Externa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oleObject" Target="NULL" TargetMode="External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oleObject" Target="NULL" TargetMode="External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oleObject" Target="NULL" TargetMode="External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oleObject" Target="NULL" TargetMode="External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20254398065831752"/>
          <c:y val="6.7128755166417212E-2"/>
          <c:w val="0.75357434303131554"/>
          <c:h val="0.7439961125566861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'GF Revs for Council'!$D$351</c:f>
              <c:strCache>
                <c:ptCount val="1"/>
                <c:pt idx="0">
                  <c:v>Actuals ('26 projected)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6"/>
            <c:invertIfNegative val="0"/>
            <c:bubble3D val="0"/>
            <c:spPr>
              <a:solidFill>
                <a:srgbClr val="FFC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98EF-4E88-9AD4-505F9D816200}"/>
              </c:ext>
            </c:extLst>
          </c:dPt>
          <c:cat>
            <c:strRef>
              <c:f>'GF Revs for Council'!$E$343:$K$343</c:f>
              <c:strCache>
                <c:ptCount val="7"/>
                <c:pt idx="0">
                  <c:v>'21</c:v>
                </c:pt>
                <c:pt idx="1">
                  <c:v>'22</c:v>
                </c:pt>
                <c:pt idx="2">
                  <c:v>'23</c:v>
                </c:pt>
                <c:pt idx="3">
                  <c:v>'24</c:v>
                </c:pt>
                <c:pt idx="4">
                  <c:v>'25</c:v>
                </c:pt>
                <c:pt idx="5">
                  <c:v>'26</c:v>
                </c:pt>
                <c:pt idx="6">
                  <c:v>'27</c:v>
                </c:pt>
              </c:strCache>
            </c:strRef>
          </c:cat>
          <c:val>
            <c:numRef>
              <c:f>'GF Revs for Council'!$E$344:$K$344</c:f>
              <c:numCache>
                <c:formatCode>#,##0.0_);\(#,##0.0\)</c:formatCode>
                <c:ptCount val="7"/>
                <c:pt idx="0">
                  <c:v>166.24238262</c:v>
                </c:pt>
                <c:pt idx="1">
                  <c:v>181.64358336000001</c:v>
                </c:pt>
                <c:pt idx="2">
                  <c:v>187.21441280000002</c:v>
                </c:pt>
                <c:pt idx="3">
                  <c:v>203.71891099999999</c:v>
                </c:pt>
                <c:pt idx="4">
                  <c:v>203.15201200000001</c:v>
                </c:pt>
                <c:pt idx="5">
                  <c:v>205.54880299999999</c:v>
                </c:pt>
                <c:pt idx="6">
                  <c:v>210.68897100000001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8EF-4E88-9AD4-505F9D816200}"/>
            </c:ext>
          </c:extLst>
        </c:ser>
        <c:ser>
          <c:idx val="3"/>
          <c:order val="3"/>
          <c:tx>
            <c:strRef>
              <c:f>'GF Revs for Council'!$G$351</c:f>
              <c:strCache>
                <c:ptCount val="1"/>
                <c:pt idx="0">
                  <c:v>Budget</c:v>
                </c:pt>
              </c:strCache>
            </c:strRef>
          </c:tx>
          <c:spPr>
            <a:solidFill>
              <a:srgbClr val="FFC000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4-98EF-4E88-9AD4-505F9D816200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6-98EF-4E88-9AD4-505F9D816200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8-98EF-4E88-9AD4-505F9D816200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A-98EF-4E88-9AD4-505F9D816200}"/>
              </c:ext>
            </c:extLst>
          </c:dPt>
          <c:dPt>
            <c:idx val="4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C-98EF-4E88-9AD4-505F9D816200}"/>
              </c:ext>
            </c:extLst>
          </c:dPt>
          <c:cat>
            <c:strRef>
              <c:f>'GF Revs for Council'!$E$343:$K$343</c:f>
              <c:strCache>
                <c:ptCount val="7"/>
                <c:pt idx="0">
                  <c:v>'21</c:v>
                </c:pt>
                <c:pt idx="1">
                  <c:v>'22</c:v>
                </c:pt>
                <c:pt idx="2">
                  <c:v>'23</c:v>
                </c:pt>
                <c:pt idx="3">
                  <c:v>'24</c:v>
                </c:pt>
                <c:pt idx="4">
                  <c:v>'25</c:v>
                </c:pt>
                <c:pt idx="5">
                  <c:v>'26</c:v>
                </c:pt>
                <c:pt idx="6">
                  <c:v>'27</c:v>
                </c:pt>
              </c:strCache>
            </c:strRef>
          </c:cat>
          <c:val>
            <c:numRef>
              <c:f>'GF Revs for Council'!$E$347:$K$347</c:f>
              <c:numCache>
                <c:formatCode>#,##0.0_);\(#,##0.0\)</c:formatCode>
                <c:ptCount val="7"/>
                <c:pt idx="0">
                  <c:v>166.24238262</c:v>
                </c:pt>
                <c:pt idx="1">
                  <c:v>181.64358336000001</c:v>
                </c:pt>
                <c:pt idx="2">
                  <c:v>187.21441280000002</c:v>
                </c:pt>
                <c:pt idx="3">
                  <c:v>203.71891099999999</c:v>
                </c:pt>
                <c:pt idx="4">
                  <c:v>203.15201200000001</c:v>
                </c:pt>
                <c:pt idx="5">
                  <c:v>204.21237600000001</c:v>
                </c:pt>
                <c:pt idx="6">
                  <c:v>210.68897100000001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D-98EF-4E88-9AD4-505F9D81620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25"/>
        <c:axId val="631564776"/>
        <c:axId val="503419792"/>
        <c:extLst>
          <c:ext xmlns:c15="http://schemas.microsoft.com/office/drawing/2012/chart" uri="{02D57815-91ED-43cb-92C2-25804820EDAC}">
            <c15:filteredBarSeries>
              <c15:ser>
                <c:idx val="1"/>
                <c:order val="1"/>
                <c:tx>
                  <c:strRef>
                    <c:extLst>
                      <c:ext uri="{02D57815-91ED-43cb-92C2-25804820EDAC}">
                        <c15:formulaRef>
                          <c15:sqref>'GF Revs for Council'!$D$345</c15:sqref>
                        </c15:formulaRef>
                      </c:ext>
                    </c:extLst>
                    <c:strCache>
                      <c:ptCount val="1"/>
                      <c:pt idx="0">
                        <c:v>Adjusted amount</c:v>
                      </c:pt>
                    </c:strCache>
                  </c:strRef>
                </c:tx>
                <c:spPr>
                  <a:solidFill>
                    <a:schemeClr val="accent2"/>
                  </a:solidFill>
                  <a:ln>
                    <a:noFill/>
                  </a:ln>
                  <a:effectLst/>
                </c:spPr>
                <c:invertIfNegative val="0"/>
                <c:cat>
                  <c:strRef>
                    <c:extLst>
                      <c:ext uri="{02D57815-91ED-43cb-92C2-25804820EDAC}">
                        <c15:formulaRef>
                          <c15:sqref>'GF Revs for Council'!$E$343:$K$343</c15:sqref>
                        </c15:formulaRef>
                      </c:ext>
                    </c:extLst>
                    <c:strCache>
                      <c:ptCount val="7"/>
                      <c:pt idx="0">
                        <c:v>'21</c:v>
                      </c:pt>
                      <c:pt idx="1">
                        <c:v>'22</c:v>
                      </c:pt>
                      <c:pt idx="2">
                        <c:v>'23</c:v>
                      </c:pt>
                      <c:pt idx="3">
                        <c:v>'24</c:v>
                      </c:pt>
                      <c:pt idx="4">
                        <c:v>'25</c:v>
                      </c:pt>
                      <c:pt idx="5">
                        <c:v>'26</c:v>
                      </c:pt>
                      <c:pt idx="6">
                        <c:v>'27</c:v>
                      </c:pt>
                    </c:strCache>
                  </c:strRef>
                </c:cat>
                <c:val>
                  <c:numRef>
                    <c:extLst>
                      <c:ext uri="{02D57815-91ED-43cb-92C2-25804820EDAC}">
                        <c15:formulaRef>
                          <c15:sqref>'GF Revs for Council'!$E$345:$K$345</c15:sqref>
                        </c15:formulaRef>
                      </c:ext>
                    </c:extLst>
                    <c:numCache>
                      <c:formatCode>#,##0_);\(#,##0\)</c:formatCode>
                      <c:ptCount val="7"/>
                      <c:pt idx="0">
                        <c:v>166242382.62</c:v>
                      </c:pt>
                      <c:pt idx="1">
                        <c:v>181643583.36000001</c:v>
                      </c:pt>
                      <c:pt idx="2">
                        <c:v>187214412.80000001</c:v>
                      </c:pt>
                      <c:pt idx="3">
                        <c:v>203718911</c:v>
                      </c:pt>
                      <c:pt idx="4">
                        <c:v>203152012</c:v>
                      </c:pt>
                      <c:pt idx="5">
                        <c:v>205548803</c:v>
                      </c:pt>
                      <c:pt idx="6">
                        <c:v>210688971</c:v>
                      </c:pt>
                    </c:numCache>
                  </c:numRef>
                </c:val>
                <c:extLst>
                  <c:ext xmlns:c16="http://schemas.microsoft.com/office/drawing/2014/chart" uri="{C3380CC4-5D6E-409C-BE32-E72D297353CC}">
                    <c16:uniqueId val="{0000000E-98EF-4E88-9AD4-505F9D816200}"/>
                  </c:ext>
                </c:extLst>
              </c15:ser>
            </c15:filteredBarSeries>
            <c15:filteredBarSeries>
              <c15:ser>
                <c:idx val="2"/>
                <c:order val="2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'GF Revs for Council'!$D$346</c15:sqref>
                        </c15:formulaRef>
                      </c:ext>
                    </c:extLst>
                    <c:strCache>
                      <c:ptCount val="1"/>
                      <c:pt idx="0">
                        <c:v>Adjustments</c:v>
                      </c:pt>
                    </c:strCache>
                  </c:strRef>
                </c:tx>
                <c:spPr>
                  <a:solidFill>
                    <a:schemeClr val="accent3"/>
                  </a:solidFill>
                  <a:ln>
                    <a:noFill/>
                  </a:ln>
                  <a:effectLst/>
                </c:spPr>
                <c:invertIfNegative val="0"/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'GF Revs for Council'!$E$343:$K$343</c15:sqref>
                        </c15:formulaRef>
                      </c:ext>
                    </c:extLst>
                    <c:strCache>
                      <c:ptCount val="7"/>
                      <c:pt idx="0">
                        <c:v>'21</c:v>
                      </c:pt>
                      <c:pt idx="1">
                        <c:v>'22</c:v>
                      </c:pt>
                      <c:pt idx="2">
                        <c:v>'23</c:v>
                      </c:pt>
                      <c:pt idx="3">
                        <c:v>'24</c:v>
                      </c:pt>
                      <c:pt idx="4">
                        <c:v>'25</c:v>
                      </c:pt>
                      <c:pt idx="5">
                        <c:v>'26</c:v>
                      </c:pt>
                      <c:pt idx="6">
                        <c:v>'27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'GF Revs for Council'!$E$346:$K$346</c15:sqref>
                        </c15:formulaRef>
                      </c:ext>
                    </c:extLst>
                    <c:numCache>
                      <c:formatCode>#,##0_);\(#,##0\)</c:formatCode>
                      <c:ptCount val="7"/>
                      <c:pt idx="0">
                        <c:v>0</c:v>
                      </c:pt>
                      <c:pt idx="1">
                        <c:v>0</c:v>
                      </c:pt>
                      <c:pt idx="2">
                        <c:v>0</c:v>
                      </c:pt>
                      <c:pt idx="3">
                        <c:v>0</c:v>
                      </c:pt>
                      <c:pt idx="4">
                        <c:v>0</c:v>
                      </c:pt>
                      <c:pt idx="5">
                        <c:v>0</c:v>
                      </c:pt>
                      <c:pt idx="6">
                        <c:v>0</c:v>
                      </c:pt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F-98EF-4E88-9AD4-505F9D816200}"/>
                  </c:ext>
                </c:extLst>
              </c15:ser>
            </c15:filteredBarSeries>
          </c:ext>
        </c:extLst>
      </c:barChart>
      <c:catAx>
        <c:axId val="63156477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3419792"/>
        <c:crosses val="autoZero"/>
        <c:auto val="1"/>
        <c:lblAlgn val="ctr"/>
        <c:lblOffset val="100"/>
        <c:noMultiLvlLbl val="0"/>
      </c:catAx>
      <c:valAx>
        <c:axId val="503419792"/>
        <c:scaling>
          <c:orientation val="minMax"/>
          <c:max val="225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/>
              </a:solidFill>
              <a:round/>
            </a:ln>
            <a:effectLst/>
          </c:spPr>
        </c:majorGridlines>
        <c:title>
          <c:tx>
            <c:strRef>
              <c:f>'GF Revs for Council'!$D$321</c:f>
              <c:strCache>
                <c:ptCount val="1"/>
                <c:pt idx="0">
                  <c:v>Millions of Dollars</c:v>
                </c:pt>
              </c:strCache>
            </c:strRef>
          </c:tx>
          <c:layout>
            <c:manualLayout>
              <c:xMode val="edge"/>
              <c:yMode val="edge"/>
              <c:x val="1.7395796158266599E-2"/>
              <c:y val="0.21316936044130974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1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#,##0.0_);\(#,##0.0\)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31564776"/>
        <c:crosses val="autoZero"/>
        <c:crossBetween val="between"/>
        <c:majorUnit val="25"/>
      </c:valAx>
      <c:spPr>
        <a:solidFill>
          <a:schemeClr val="bg1">
            <a:lumMod val="85000"/>
            <a:alpha val="67000"/>
          </a:schemeClr>
        </a:solidFill>
        <a:ln>
          <a:solidFill>
            <a:schemeClr val="tx1"/>
          </a:solidFill>
        </a:ln>
        <a:effectLst/>
      </c:spPr>
    </c:plotArea>
    <c:legend>
      <c:legendPos val="r"/>
      <c:layout>
        <c:manualLayout>
          <c:xMode val="edge"/>
          <c:yMode val="edge"/>
          <c:x val="0.1731952477910163"/>
          <c:y val="0.90707280330543383"/>
          <c:w val="0.74786715693612327"/>
          <c:h val="8.0263034523281165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1"/>
    </a:solidFill>
    <a:ln w="25400" cap="flat" cmpd="sng" algn="ctr">
      <a:solidFill>
        <a:srgbClr val="5B9BD5"/>
      </a:solidFill>
      <a:round/>
    </a:ln>
    <a:effectLst/>
  </c:spPr>
  <c:txPr>
    <a:bodyPr/>
    <a:lstStyle/>
    <a:p>
      <a:pPr>
        <a:defRPr sz="1000" b="0">
          <a:solidFill>
            <a:sysClr val="windowText" lastClr="000000"/>
          </a:solidFill>
          <a:latin typeface="+mn-lt"/>
        </a:defRPr>
      </a:pPr>
      <a:endParaRPr lang="en-US"/>
    </a:p>
  </c:txPr>
  <c:externalData r:id="rId4">
    <c:autoUpdate val="1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strRef>
          <c:f>'GF Revs for Council'!$S$22</c:f>
          <c:strCache>
            <c:ptCount val="1"/>
            <c:pt idx="0">
              <c:v>General Fund Revenues 
Fiscal Year 2027</c:v>
            </c:pt>
          </c:strCache>
        </c:strRef>
      </c:tx>
      <c:layout>
        <c:manualLayout>
          <c:xMode val="edge"/>
          <c:yMode val="edge"/>
          <c:x val="0.35760121104104403"/>
          <c:y val="2.193395289554084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1" i="0" u="none" strike="noStrike" kern="1200" spc="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'GF Revs for Council'!$T$1</c:f>
              <c:strCache>
                <c:ptCount val="1"/>
                <c:pt idx="0">
                  <c:v>Combined Percent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20B5-43B3-B3E7-E6FEEA733824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20B5-43B3-B3E7-E6FEEA733824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20B5-43B3-B3E7-E6FEEA733824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20B5-43B3-B3E7-E6FEEA733824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20B5-43B3-B3E7-E6FEEA733824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20B5-43B3-B3E7-E6FEEA733824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D-20B5-43B3-B3E7-E6FEEA733824}"/>
              </c:ext>
            </c:extLst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F-20B5-43B3-B3E7-E6FEEA733824}"/>
              </c:ext>
            </c:extLst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1-20B5-43B3-B3E7-E6FEEA733824}"/>
              </c:ext>
            </c:extLst>
          </c:dPt>
          <c:dPt>
            <c:idx val="9"/>
            <c:bubble3D val="0"/>
            <c:spPr>
              <a:solidFill>
                <a:schemeClr val="accent4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3-20B5-43B3-B3E7-E6FEEA733824}"/>
              </c:ext>
            </c:extLst>
          </c:dPt>
          <c:dPt>
            <c:idx val="10"/>
            <c:bubble3D val="0"/>
            <c:spPr>
              <a:solidFill>
                <a:schemeClr val="accent5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5-20B5-43B3-B3E7-E6FEEA733824}"/>
              </c:ext>
            </c:extLst>
          </c:dPt>
          <c:dPt>
            <c:idx val="11"/>
            <c:bubble3D val="0"/>
            <c:spPr>
              <a:solidFill>
                <a:schemeClr val="accent6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7-20B5-43B3-B3E7-E6FEEA733824}"/>
              </c:ext>
            </c:extLst>
          </c:dPt>
          <c:dPt>
            <c:idx val="12"/>
            <c:bubble3D val="0"/>
            <c:spPr>
              <a:solidFill>
                <a:schemeClr val="accent1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9-20B5-43B3-B3E7-E6FEEA733824}"/>
              </c:ext>
            </c:extLst>
          </c:dPt>
          <c:dLbls>
            <c:dLbl>
              <c:idx val="0"/>
              <c:layout>
                <c:manualLayout>
                  <c:x val="-0.11638391360230071"/>
                  <c:y val="-9.3169660091716622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4611729685091479"/>
                      <c:h val="0.16854492451351033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20B5-43B3-B3E7-E6FEEA733824}"/>
                </c:ext>
              </c:extLst>
            </c:dLbl>
            <c:dLbl>
              <c:idx val="1"/>
              <c:layout>
                <c:manualLayout>
                  <c:x val="-0.13347959092597173"/>
                  <c:y val="1.3157551937441303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60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0933207450027952"/>
                      <c:h val="5.5669452853897065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20B5-43B3-B3E7-E6FEEA733824}"/>
                </c:ext>
              </c:extLst>
            </c:dLbl>
            <c:dLbl>
              <c:idx val="2"/>
              <c:layout>
                <c:manualLayout>
                  <c:x val="6.108427767834642E-2"/>
                  <c:y val="-7.1149872176470841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20B5-43B3-B3E7-E6FEEA733824}"/>
                </c:ext>
              </c:extLst>
            </c:dLbl>
            <c:dLbl>
              <c:idx val="3"/>
              <c:layout>
                <c:manualLayout>
                  <c:x val="3.8659836743030224E-2"/>
                  <c:y val="-3.9061459540892164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60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7390129616995945"/>
                      <c:h val="0.1180025808623753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7-20B5-43B3-B3E7-E6FEEA733824}"/>
                </c:ext>
              </c:extLst>
            </c:dLbl>
            <c:dLbl>
              <c:idx val="4"/>
              <c:layout>
                <c:manualLayout>
                  <c:x val="6.403645330612763E-2"/>
                  <c:y val="-6.8146731007914074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2994450407579738"/>
                      <c:h val="6.1190002709518826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9-20B5-43B3-B3E7-E6FEEA733824}"/>
                </c:ext>
              </c:extLst>
            </c:dLbl>
            <c:dLbl>
              <c:idx val="6"/>
              <c:layout>
                <c:manualLayout>
                  <c:x val="8.0277592790454794E-2"/>
                  <c:y val="-6.7422179553978223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60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3830413670809647"/>
                      <c:h val="7.8128519985720762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D-20B5-43B3-B3E7-E6FEEA733824}"/>
                </c:ext>
              </c:extLst>
            </c:dLbl>
            <c:dLbl>
              <c:idx val="7"/>
              <c:layout>
                <c:manualLayout>
                  <c:x val="-1.5059730126234239E-3"/>
                  <c:y val="-2.9758371839019599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60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7573762405637775"/>
                      <c:h val="5.6287978038438914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F-20B5-43B3-B3E7-E6FEEA733824}"/>
                </c:ext>
              </c:extLst>
            </c:dLbl>
            <c:dLbl>
              <c:idx val="8"/>
              <c:layout>
                <c:manualLayout>
                  <c:x val="4.0211433060070738E-2"/>
                  <c:y val="-5.227211438917031E-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60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5486198867459514"/>
                      <c:h val="7.4069519794991864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11-20B5-43B3-B3E7-E6FEEA733824}"/>
                </c:ext>
              </c:extLst>
            </c:dLbl>
            <c:dLbl>
              <c:idx val="9"/>
              <c:layout>
                <c:manualLayout>
                  <c:x val="1.6423222460222181E-2"/>
                  <c:y val="-1.6794643990932185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60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4189624081615833"/>
                      <c:h val="6.2943598168305387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13-20B5-43B3-B3E7-E6FEEA733824}"/>
                </c:ext>
              </c:extLst>
            </c:dLbl>
            <c:dLbl>
              <c:idx val="12"/>
              <c:layout>
                <c:manualLayout>
                  <c:x val="3.706056193640922E-2"/>
                  <c:y val="6.0015696368462622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60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9180360269209449"/>
                      <c:h val="5.8556581056763014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19-20B5-43B3-B3E7-E6FEEA73382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bestFit"/>
            <c:showLegendKey val="0"/>
            <c:showVal val="0"/>
            <c:showCatName val="1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'GF Revs for Council'!$R$2:$R$14</c:f>
              <c:strCache>
                <c:ptCount val="13"/>
                <c:pt idx="0">
                  <c:v>Wage and Net Profits Taxes (40.7%)</c:v>
                </c:pt>
                <c:pt idx="1">
                  <c:v>Property Tax (20.8%)</c:v>
                </c:pt>
                <c:pt idx="2">
                  <c:v>Other Taxes (4.8%)</c:v>
                </c:pt>
                <c:pt idx="3">
                  <c:v>Licenses, Permits, &amp; Fees (6.1%)</c:v>
                </c:pt>
                <c:pt idx="4">
                  <c:v>Fines (2.5%)</c:v>
                </c:pt>
                <c:pt idx="5">
                  <c:v>#N/A</c:v>
                </c:pt>
                <c:pt idx="6">
                  <c:v>Other Revenues (5.2%)</c:v>
                </c:pt>
                <c:pt idx="7">
                  <c:v>Task Force Revenues (6.7%)</c:v>
                </c:pt>
                <c:pt idx="8">
                  <c:v>County Seat Relief (6.9%)</c:v>
                </c:pt>
                <c:pt idx="9">
                  <c:v>State Pension Contribution (4.1%)</c:v>
                </c:pt>
                <c:pt idx="10">
                  <c:v>#N/A</c:v>
                </c:pt>
                <c:pt idx="12">
                  <c:v>All Other Revenues (2.4%)</c:v>
                </c:pt>
              </c:strCache>
            </c:strRef>
          </c:cat>
          <c:val>
            <c:numRef>
              <c:f>'GF Revs for Council'!$T$2:$T$14</c:f>
              <c:numCache>
                <c:formatCode>0.0%</c:formatCode>
                <c:ptCount val="13"/>
                <c:pt idx="0">
                  <c:v>0.40676205115644143</c:v>
                </c:pt>
                <c:pt idx="1">
                  <c:v>0.20783256851161896</c:v>
                </c:pt>
                <c:pt idx="2">
                  <c:v>4.7710684390783797E-2</c:v>
                </c:pt>
                <c:pt idx="3">
                  <c:v>6.1112050331291426E-2</c:v>
                </c:pt>
                <c:pt idx="4">
                  <c:v>2.5253505082617731E-2</c:v>
                </c:pt>
                <c:pt idx="5">
                  <c:v>#N/A</c:v>
                </c:pt>
                <c:pt idx="6">
                  <c:v>5.1614742567611664E-2</c:v>
                </c:pt>
                <c:pt idx="7">
                  <c:v>6.6505991905955061E-2</c:v>
                </c:pt>
                <c:pt idx="8">
                  <c:v>6.8743906865442905E-2</c:v>
                </c:pt>
                <c:pt idx="9">
                  <c:v>4.0843253252207494E-2</c:v>
                </c:pt>
                <c:pt idx="10">
                  <c:v>#N/A</c:v>
                </c:pt>
                <c:pt idx="12">
                  <c:v>2.3621245936029562E-2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A-20B5-43B3-B3E7-E6FEEA733824}"/>
            </c:ext>
          </c:extLst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166"/>
        <c:extLst/>
      </c:pieChart>
      <c:spPr>
        <a:noFill/>
        <a:ln>
          <a:noFill/>
        </a:ln>
        <a:effectLst/>
      </c:spPr>
    </c:plotArea>
    <c:plotVisOnly val="0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0254398065831752"/>
          <c:y val="6.7128755166417212E-2"/>
          <c:w val="0.75357434303131554"/>
          <c:h val="0.7439961125566861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'GF Revs for Council'!$D$32</c:f>
              <c:strCache>
                <c:ptCount val="1"/>
                <c:pt idx="0">
                  <c:v>Actuals ('26 projected)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6"/>
            <c:invertIfNegative val="0"/>
            <c:bubble3D val="0"/>
            <c:spPr>
              <a:solidFill>
                <a:srgbClr val="FFC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9EDA-413E-BBF1-4EE868AAFE9C}"/>
              </c:ext>
            </c:extLst>
          </c:dPt>
          <c:cat>
            <c:strRef>
              <c:f>'GF Revs for Council'!$E$24:$K$24</c:f>
              <c:strCache>
                <c:ptCount val="7"/>
                <c:pt idx="0">
                  <c:v>'21</c:v>
                </c:pt>
                <c:pt idx="1">
                  <c:v>'22</c:v>
                </c:pt>
                <c:pt idx="2">
                  <c:v>'23</c:v>
                </c:pt>
                <c:pt idx="3">
                  <c:v>'24</c:v>
                </c:pt>
                <c:pt idx="4">
                  <c:v>'25</c:v>
                </c:pt>
                <c:pt idx="5">
                  <c:v>'26</c:v>
                </c:pt>
                <c:pt idx="6">
                  <c:v>'27</c:v>
                </c:pt>
              </c:strCache>
            </c:strRef>
          </c:cat>
          <c:val>
            <c:numRef>
              <c:f>'GF Revs for Council'!$E$25:$K$25</c:f>
              <c:numCache>
                <c:formatCode>#,##0.0_);\(#,##0.0\)</c:formatCode>
                <c:ptCount val="7"/>
                <c:pt idx="0">
                  <c:v>65.444237360000002</c:v>
                </c:pt>
                <c:pt idx="1">
                  <c:v>72.934609030000004</c:v>
                </c:pt>
                <c:pt idx="2">
                  <c:v>75.681172750000002</c:v>
                </c:pt>
                <c:pt idx="3">
                  <c:v>81.030508999999995</c:v>
                </c:pt>
                <c:pt idx="4">
                  <c:v>77.568518999999995</c:v>
                </c:pt>
                <c:pt idx="5">
                  <c:v>82.744721999999996</c:v>
                </c:pt>
                <c:pt idx="6">
                  <c:v>85.700277999999997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EDA-413E-BBF1-4EE868AAFE9C}"/>
            </c:ext>
          </c:extLst>
        </c:ser>
        <c:ser>
          <c:idx val="3"/>
          <c:order val="3"/>
          <c:tx>
            <c:strRef>
              <c:f>'GF Revs for Council'!$G$32</c:f>
              <c:strCache>
                <c:ptCount val="1"/>
                <c:pt idx="0">
                  <c:v>Budget</c:v>
                </c:pt>
              </c:strCache>
            </c:strRef>
          </c:tx>
          <c:spPr>
            <a:solidFill>
              <a:srgbClr val="FFC000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4-9EDA-413E-BBF1-4EE868AAFE9C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6-9EDA-413E-BBF1-4EE868AAFE9C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8-9EDA-413E-BBF1-4EE868AAFE9C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A-9EDA-413E-BBF1-4EE868AAFE9C}"/>
              </c:ext>
            </c:extLst>
          </c:dPt>
          <c:dPt>
            <c:idx val="4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C-9EDA-413E-BBF1-4EE868AAFE9C}"/>
              </c:ext>
            </c:extLst>
          </c:dPt>
          <c:cat>
            <c:strRef>
              <c:f>'GF Revs for Council'!$E$24:$K$24</c:f>
              <c:strCache>
                <c:ptCount val="7"/>
                <c:pt idx="0">
                  <c:v>'21</c:v>
                </c:pt>
                <c:pt idx="1">
                  <c:v>'22</c:v>
                </c:pt>
                <c:pt idx="2">
                  <c:v>'23</c:v>
                </c:pt>
                <c:pt idx="3">
                  <c:v>'24</c:v>
                </c:pt>
                <c:pt idx="4">
                  <c:v>'25</c:v>
                </c:pt>
                <c:pt idx="5">
                  <c:v>'26</c:v>
                </c:pt>
                <c:pt idx="6">
                  <c:v>'27</c:v>
                </c:pt>
              </c:strCache>
            </c:strRef>
          </c:cat>
          <c:val>
            <c:numRef>
              <c:f>'GF Revs for Council'!$E$28:$K$28</c:f>
              <c:numCache>
                <c:formatCode>#,##0.0_);\(#,##0.0\)</c:formatCode>
                <c:ptCount val="7"/>
                <c:pt idx="0">
                  <c:v>65.444237360000002</c:v>
                </c:pt>
                <c:pt idx="1">
                  <c:v>72.934609030000004</c:v>
                </c:pt>
                <c:pt idx="2">
                  <c:v>75.681172750000002</c:v>
                </c:pt>
                <c:pt idx="3">
                  <c:v>81.030508999999995</c:v>
                </c:pt>
                <c:pt idx="4">
                  <c:v>77.568518999999995</c:v>
                </c:pt>
                <c:pt idx="5">
                  <c:v>84.000011999999998</c:v>
                </c:pt>
                <c:pt idx="6">
                  <c:v>85.700277999999997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D-9EDA-413E-BBF1-4EE868AAFE9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25"/>
        <c:axId val="631564776"/>
        <c:axId val="503419792"/>
        <c:extLst>
          <c:ext xmlns:c15="http://schemas.microsoft.com/office/drawing/2012/chart" uri="{02D57815-91ED-43cb-92C2-25804820EDAC}">
            <c15:filteredBarSeries>
              <c15:ser>
                <c:idx val="1"/>
                <c:order val="1"/>
                <c:tx>
                  <c:strRef>
                    <c:extLst>
                      <c:ext uri="{02D57815-91ED-43cb-92C2-25804820EDAC}">
                        <c15:formulaRef>
                          <c15:sqref>'GF Revs for Council'!$D$26</c15:sqref>
                        </c15:formulaRef>
                      </c:ext>
                    </c:extLst>
                    <c:strCache>
                      <c:ptCount val="1"/>
                      <c:pt idx="0">
                        <c:v>Adjusted amount</c:v>
                      </c:pt>
                    </c:strCache>
                  </c:strRef>
                </c:tx>
                <c:spPr>
                  <a:solidFill>
                    <a:schemeClr val="accent2"/>
                  </a:solidFill>
                  <a:ln>
                    <a:noFill/>
                  </a:ln>
                  <a:effectLst/>
                </c:spPr>
                <c:invertIfNegative val="0"/>
                <c:cat>
                  <c:strRef>
                    <c:extLst>
                      <c:ext uri="{02D57815-91ED-43cb-92C2-25804820EDAC}">
                        <c15:formulaRef>
                          <c15:sqref>'GF Revs for Council'!$E$24:$K$24</c15:sqref>
                        </c15:formulaRef>
                      </c:ext>
                    </c:extLst>
                    <c:strCache>
                      <c:ptCount val="7"/>
                      <c:pt idx="0">
                        <c:v>'21</c:v>
                      </c:pt>
                      <c:pt idx="1">
                        <c:v>'22</c:v>
                      </c:pt>
                      <c:pt idx="2">
                        <c:v>'23</c:v>
                      </c:pt>
                      <c:pt idx="3">
                        <c:v>'24</c:v>
                      </c:pt>
                      <c:pt idx="4">
                        <c:v>'25</c:v>
                      </c:pt>
                      <c:pt idx="5">
                        <c:v>'26</c:v>
                      </c:pt>
                      <c:pt idx="6">
                        <c:v>'27</c:v>
                      </c:pt>
                    </c:strCache>
                  </c:strRef>
                </c:cat>
                <c:val>
                  <c:numRef>
                    <c:extLst>
                      <c:ext uri="{02D57815-91ED-43cb-92C2-25804820EDAC}">
                        <c15:formulaRef>
                          <c15:sqref>'GF Revs for Council'!$E$26:$K$26</c15:sqref>
                        </c15:formulaRef>
                      </c:ext>
                    </c:extLst>
                    <c:numCache>
                      <c:formatCode>#,##0_);\(#,##0\)</c:formatCode>
                      <c:ptCount val="7"/>
                      <c:pt idx="0">
                        <c:v>65444237.359999999</c:v>
                      </c:pt>
                      <c:pt idx="1">
                        <c:v>72934609.030000001</c:v>
                      </c:pt>
                      <c:pt idx="2">
                        <c:v>75681172.75</c:v>
                      </c:pt>
                      <c:pt idx="3">
                        <c:v>81030509</c:v>
                      </c:pt>
                      <c:pt idx="4">
                        <c:v>77568519</c:v>
                      </c:pt>
                      <c:pt idx="5">
                        <c:v>82744722</c:v>
                      </c:pt>
                      <c:pt idx="6">
                        <c:v>85700278</c:v>
                      </c:pt>
                    </c:numCache>
                  </c:numRef>
                </c:val>
                <c:extLst>
                  <c:ext xmlns:c16="http://schemas.microsoft.com/office/drawing/2014/chart" uri="{C3380CC4-5D6E-409C-BE32-E72D297353CC}">
                    <c16:uniqueId val="{0000000E-9EDA-413E-BBF1-4EE868AAFE9C}"/>
                  </c:ext>
                </c:extLst>
              </c15:ser>
            </c15:filteredBarSeries>
            <c15:filteredBarSeries>
              <c15:ser>
                <c:idx val="2"/>
                <c:order val="2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'GF Revs for Council'!$D$27</c15:sqref>
                        </c15:formulaRef>
                      </c:ext>
                    </c:extLst>
                    <c:strCache>
                      <c:ptCount val="1"/>
                      <c:pt idx="0">
                        <c:v>Adjustments</c:v>
                      </c:pt>
                    </c:strCache>
                  </c:strRef>
                </c:tx>
                <c:spPr>
                  <a:solidFill>
                    <a:schemeClr val="accent3"/>
                  </a:solidFill>
                  <a:ln>
                    <a:noFill/>
                  </a:ln>
                  <a:effectLst/>
                </c:spPr>
                <c:invertIfNegative val="0"/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'GF Revs for Council'!$E$24:$K$24</c15:sqref>
                        </c15:formulaRef>
                      </c:ext>
                    </c:extLst>
                    <c:strCache>
                      <c:ptCount val="7"/>
                      <c:pt idx="0">
                        <c:v>'21</c:v>
                      </c:pt>
                      <c:pt idx="1">
                        <c:v>'22</c:v>
                      </c:pt>
                      <c:pt idx="2">
                        <c:v>'23</c:v>
                      </c:pt>
                      <c:pt idx="3">
                        <c:v>'24</c:v>
                      </c:pt>
                      <c:pt idx="4">
                        <c:v>'25</c:v>
                      </c:pt>
                      <c:pt idx="5">
                        <c:v>'26</c:v>
                      </c:pt>
                      <c:pt idx="6">
                        <c:v>'27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'GF Revs for Council'!$E$27:$K$27</c15:sqref>
                        </c15:formulaRef>
                      </c:ext>
                    </c:extLst>
                    <c:numCache>
                      <c:formatCode>#,##0_);\(#,##0\)</c:formatCode>
                      <c:ptCount val="7"/>
                      <c:pt idx="0">
                        <c:v>0</c:v>
                      </c:pt>
                      <c:pt idx="1">
                        <c:v>0</c:v>
                      </c:pt>
                      <c:pt idx="2">
                        <c:v>0</c:v>
                      </c:pt>
                      <c:pt idx="3">
                        <c:v>0</c:v>
                      </c:pt>
                      <c:pt idx="4">
                        <c:v>0</c:v>
                      </c:pt>
                      <c:pt idx="5">
                        <c:v>0</c:v>
                      </c:pt>
                      <c:pt idx="6">
                        <c:v>0</c:v>
                      </c:pt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F-9EDA-413E-BBF1-4EE868AAFE9C}"/>
                  </c:ext>
                </c:extLst>
              </c15:ser>
            </c15:filteredBarSeries>
          </c:ext>
        </c:extLst>
      </c:barChart>
      <c:catAx>
        <c:axId val="63156477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3419792"/>
        <c:crosses val="autoZero"/>
        <c:auto val="1"/>
        <c:lblAlgn val="ctr"/>
        <c:lblOffset val="100"/>
        <c:noMultiLvlLbl val="0"/>
      </c:catAx>
      <c:valAx>
        <c:axId val="503419792"/>
        <c:scaling>
          <c:orientation val="minMax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/>
              </a:solidFill>
              <a:round/>
            </a:ln>
            <a:effectLst/>
          </c:spPr>
        </c:majorGridlines>
        <c:title>
          <c:tx>
            <c:strRef>
              <c:f>'GF Revs for Council'!$D$31</c:f>
              <c:strCache>
                <c:ptCount val="1"/>
                <c:pt idx="0">
                  <c:v>Millions of Dollars</c:v>
                </c:pt>
              </c:strCache>
            </c:strRef>
          </c:tx>
          <c:layout>
            <c:manualLayout>
              <c:xMode val="edge"/>
              <c:yMode val="edge"/>
              <c:x val="2.7256001769362374E-2"/>
              <c:y val="0.2609758110019394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1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#,##0.0_);\(#,##0.0\)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31564776"/>
        <c:crosses val="autoZero"/>
        <c:crossBetween val="between"/>
      </c:valAx>
      <c:spPr>
        <a:solidFill>
          <a:schemeClr val="bg1">
            <a:lumMod val="85000"/>
            <a:alpha val="67000"/>
          </a:schemeClr>
        </a:solidFill>
        <a:ln>
          <a:solidFill>
            <a:schemeClr val="tx1"/>
          </a:solidFill>
        </a:ln>
        <a:effectLst/>
      </c:spPr>
    </c:plotArea>
    <c:legend>
      <c:legendPos val="r"/>
      <c:layout>
        <c:manualLayout>
          <c:xMode val="edge"/>
          <c:yMode val="edge"/>
          <c:x val="0.1731952477910163"/>
          <c:y val="0.90707280330543383"/>
          <c:w val="0.74786715693612327"/>
          <c:h val="8.0263034523281165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1"/>
    </a:solidFill>
    <a:ln w="25400" cap="flat" cmpd="sng" algn="ctr">
      <a:solidFill>
        <a:schemeClr val="accent5"/>
      </a:solidFill>
      <a:round/>
    </a:ln>
    <a:effectLst/>
  </c:spPr>
  <c:txPr>
    <a:bodyPr/>
    <a:lstStyle/>
    <a:p>
      <a:pPr>
        <a:defRPr sz="1000" b="0">
          <a:solidFill>
            <a:sysClr val="windowText" lastClr="000000"/>
          </a:solidFill>
          <a:latin typeface="+mn-lt"/>
        </a:defRPr>
      </a:pPr>
      <a:endParaRPr lang="en-US"/>
    </a:p>
  </c:txPr>
  <c:externalData r:id="rId3">
    <c:autoUpdate val="1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0254398065831752"/>
          <c:y val="6.7128755166417212E-2"/>
          <c:w val="0.75357434303131554"/>
          <c:h val="0.7439961125566861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'GF Revs for Council'!$D$61</c:f>
              <c:strCache>
                <c:ptCount val="1"/>
                <c:pt idx="0">
                  <c:v>Actuals ('26 projected)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6"/>
            <c:invertIfNegative val="0"/>
            <c:bubble3D val="0"/>
            <c:spPr>
              <a:solidFill>
                <a:srgbClr val="FFC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49F0-46FB-94DD-F82E1B991A17}"/>
              </c:ext>
            </c:extLst>
          </c:dPt>
          <c:cat>
            <c:strRef>
              <c:f>'GF Revs for Council'!$E$53:$K$53</c:f>
              <c:strCache>
                <c:ptCount val="7"/>
                <c:pt idx="0">
                  <c:v>'21</c:v>
                </c:pt>
                <c:pt idx="1">
                  <c:v>'22</c:v>
                </c:pt>
                <c:pt idx="2">
                  <c:v>'23</c:v>
                </c:pt>
                <c:pt idx="3">
                  <c:v>'24</c:v>
                </c:pt>
                <c:pt idx="4">
                  <c:v>'25</c:v>
                </c:pt>
                <c:pt idx="5">
                  <c:v>'26</c:v>
                </c:pt>
                <c:pt idx="6">
                  <c:v>'27</c:v>
                </c:pt>
              </c:strCache>
            </c:strRef>
          </c:cat>
          <c:val>
            <c:numRef>
              <c:f>'GF Revs for Council'!$E$54:$K$54</c:f>
              <c:numCache>
                <c:formatCode>#,##0.0_);\(#,##0.0\)</c:formatCode>
                <c:ptCount val="7"/>
                <c:pt idx="0">
                  <c:v>44.728292209999999</c:v>
                </c:pt>
                <c:pt idx="1">
                  <c:v>43.63701219</c:v>
                </c:pt>
                <c:pt idx="2">
                  <c:v>44.789171979999999</c:v>
                </c:pt>
                <c:pt idx="3">
                  <c:v>45.653503999999998</c:v>
                </c:pt>
                <c:pt idx="4">
                  <c:v>45.521403999999997</c:v>
                </c:pt>
                <c:pt idx="5">
                  <c:v>42.532679000000002</c:v>
                </c:pt>
                <c:pt idx="6">
                  <c:v>43.788029999999999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9F0-46FB-94DD-F82E1B991A17}"/>
            </c:ext>
          </c:extLst>
        </c:ser>
        <c:ser>
          <c:idx val="3"/>
          <c:order val="3"/>
          <c:tx>
            <c:strRef>
              <c:f>'GF Revs for Council'!$G$61</c:f>
              <c:strCache>
                <c:ptCount val="1"/>
                <c:pt idx="0">
                  <c:v>Budget</c:v>
                </c:pt>
              </c:strCache>
            </c:strRef>
          </c:tx>
          <c:spPr>
            <a:solidFill>
              <a:srgbClr val="FFC000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4-49F0-46FB-94DD-F82E1B991A17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6-49F0-46FB-94DD-F82E1B991A17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8-49F0-46FB-94DD-F82E1B991A17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A-49F0-46FB-94DD-F82E1B991A17}"/>
              </c:ext>
            </c:extLst>
          </c:dPt>
          <c:dPt>
            <c:idx val="4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C-49F0-46FB-94DD-F82E1B991A17}"/>
              </c:ext>
            </c:extLst>
          </c:dPt>
          <c:cat>
            <c:strRef>
              <c:f>'GF Revs for Council'!$E$53:$K$53</c:f>
              <c:strCache>
                <c:ptCount val="7"/>
                <c:pt idx="0">
                  <c:v>'21</c:v>
                </c:pt>
                <c:pt idx="1">
                  <c:v>'22</c:v>
                </c:pt>
                <c:pt idx="2">
                  <c:v>'23</c:v>
                </c:pt>
                <c:pt idx="3">
                  <c:v>'24</c:v>
                </c:pt>
                <c:pt idx="4">
                  <c:v>'25</c:v>
                </c:pt>
                <c:pt idx="5">
                  <c:v>'26</c:v>
                </c:pt>
                <c:pt idx="6">
                  <c:v>'27</c:v>
                </c:pt>
              </c:strCache>
            </c:strRef>
          </c:cat>
          <c:val>
            <c:numRef>
              <c:f>'GF Revs for Council'!$E$57:$K$57</c:f>
              <c:numCache>
                <c:formatCode>#,##0.0_);\(#,##0.0\)</c:formatCode>
                <c:ptCount val="7"/>
                <c:pt idx="0">
                  <c:v>44.728292209999999</c:v>
                </c:pt>
                <c:pt idx="1">
                  <c:v>43.63701219</c:v>
                </c:pt>
                <c:pt idx="2">
                  <c:v>44.789171979999999</c:v>
                </c:pt>
                <c:pt idx="3">
                  <c:v>45.653503999999998</c:v>
                </c:pt>
                <c:pt idx="4">
                  <c:v>45.521403999999997</c:v>
                </c:pt>
                <c:pt idx="5">
                  <c:v>45.373913000000002</c:v>
                </c:pt>
                <c:pt idx="6">
                  <c:v>43.788029999999999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D-49F0-46FB-94DD-F82E1B991A1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25"/>
        <c:axId val="631564776"/>
        <c:axId val="503419792"/>
        <c:extLst>
          <c:ext xmlns:c15="http://schemas.microsoft.com/office/drawing/2012/chart" uri="{02D57815-91ED-43cb-92C2-25804820EDAC}">
            <c15:filteredBarSeries>
              <c15:ser>
                <c:idx val="1"/>
                <c:order val="1"/>
                <c:tx>
                  <c:strRef>
                    <c:extLst>
                      <c:ext uri="{02D57815-91ED-43cb-92C2-25804820EDAC}">
                        <c15:formulaRef>
                          <c15:sqref>'GF Revs for Council'!$D$55</c15:sqref>
                        </c15:formulaRef>
                      </c:ext>
                    </c:extLst>
                    <c:strCache>
                      <c:ptCount val="1"/>
                      <c:pt idx="0">
                        <c:v>Adjusted amount</c:v>
                      </c:pt>
                    </c:strCache>
                  </c:strRef>
                </c:tx>
                <c:spPr>
                  <a:solidFill>
                    <a:schemeClr val="accent2"/>
                  </a:solidFill>
                  <a:ln>
                    <a:noFill/>
                  </a:ln>
                  <a:effectLst/>
                </c:spPr>
                <c:invertIfNegative val="0"/>
                <c:cat>
                  <c:strRef>
                    <c:extLst>
                      <c:ext uri="{02D57815-91ED-43cb-92C2-25804820EDAC}">
                        <c15:formulaRef>
                          <c15:sqref>'GF Revs for Council'!$E$53:$K$53</c15:sqref>
                        </c15:formulaRef>
                      </c:ext>
                    </c:extLst>
                    <c:strCache>
                      <c:ptCount val="7"/>
                      <c:pt idx="0">
                        <c:v>'21</c:v>
                      </c:pt>
                      <c:pt idx="1">
                        <c:v>'22</c:v>
                      </c:pt>
                      <c:pt idx="2">
                        <c:v>'23</c:v>
                      </c:pt>
                      <c:pt idx="3">
                        <c:v>'24</c:v>
                      </c:pt>
                      <c:pt idx="4">
                        <c:v>'25</c:v>
                      </c:pt>
                      <c:pt idx="5">
                        <c:v>'26</c:v>
                      </c:pt>
                      <c:pt idx="6">
                        <c:v>'27</c:v>
                      </c:pt>
                    </c:strCache>
                  </c:strRef>
                </c:cat>
                <c:val>
                  <c:numRef>
                    <c:extLst>
                      <c:ext uri="{02D57815-91ED-43cb-92C2-25804820EDAC}">
                        <c15:formulaRef>
                          <c15:sqref>'GF Revs for Council'!$E$55:$K$55</c15:sqref>
                        </c15:formulaRef>
                      </c:ext>
                    </c:extLst>
                    <c:numCache>
                      <c:formatCode>#,##0_);\(#,##0\)</c:formatCode>
                      <c:ptCount val="7"/>
                      <c:pt idx="0">
                        <c:v>44728292.210000001</c:v>
                      </c:pt>
                      <c:pt idx="1">
                        <c:v>43637012.189999998</c:v>
                      </c:pt>
                      <c:pt idx="2">
                        <c:v>44789171.979999997</c:v>
                      </c:pt>
                      <c:pt idx="3">
                        <c:v>45653504</c:v>
                      </c:pt>
                      <c:pt idx="4">
                        <c:v>45521404</c:v>
                      </c:pt>
                      <c:pt idx="5">
                        <c:v>42532679</c:v>
                      </c:pt>
                      <c:pt idx="6">
                        <c:v>43788030</c:v>
                      </c:pt>
                    </c:numCache>
                  </c:numRef>
                </c:val>
                <c:extLst>
                  <c:ext xmlns:c16="http://schemas.microsoft.com/office/drawing/2014/chart" uri="{C3380CC4-5D6E-409C-BE32-E72D297353CC}">
                    <c16:uniqueId val="{0000000E-49F0-46FB-94DD-F82E1B991A17}"/>
                  </c:ext>
                </c:extLst>
              </c15:ser>
            </c15:filteredBarSeries>
            <c15:filteredBarSeries>
              <c15:ser>
                <c:idx val="2"/>
                <c:order val="2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'GF Revs for Council'!$D$56</c15:sqref>
                        </c15:formulaRef>
                      </c:ext>
                    </c:extLst>
                    <c:strCache>
                      <c:ptCount val="1"/>
                      <c:pt idx="0">
                        <c:v>Adjustments</c:v>
                      </c:pt>
                    </c:strCache>
                  </c:strRef>
                </c:tx>
                <c:spPr>
                  <a:solidFill>
                    <a:schemeClr val="accent3"/>
                  </a:solidFill>
                  <a:ln>
                    <a:noFill/>
                  </a:ln>
                  <a:effectLst/>
                </c:spPr>
                <c:invertIfNegative val="0"/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'GF Revs for Council'!$E$53:$K$53</c15:sqref>
                        </c15:formulaRef>
                      </c:ext>
                    </c:extLst>
                    <c:strCache>
                      <c:ptCount val="7"/>
                      <c:pt idx="0">
                        <c:v>'21</c:v>
                      </c:pt>
                      <c:pt idx="1">
                        <c:v>'22</c:v>
                      </c:pt>
                      <c:pt idx="2">
                        <c:v>'23</c:v>
                      </c:pt>
                      <c:pt idx="3">
                        <c:v>'24</c:v>
                      </c:pt>
                      <c:pt idx="4">
                        <c:v>'25</c:v>
                      </c:pt>
                      <c:pt idx="5">
                        <c:v>'26</c:v>
                      </c:pt>
                      <c:pt idx="6">
                        <c:v>'27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'GF Revs for Council'!$E$56:$K$56</c15:sqref>
                        </c15:formulaRef>
                      </c:ext>
                    </c:extLst>
                    <c:numCache>
                      <c:formatCode>#,##0_);\(#,##0\)</c:formatCode>
                      <c:ptCount val="7"/>
                      <c:pt idx="0">
                        <c:v>0</c:v>
                      </c:pt>
                      <c:pt idx="1">
                        <c:v>0</c:v>
                      </c:pt>
                      <c:pt idx="2">
                        <c:v>0</c:v>
                      </c:pt>
                      <c:pt idx="3">
                        <c:v>0</c:v>
                      </c:pt>
                      <c:pt idx="4">
                        <c:v>0</c:v>
                      </c:pt>
                      <c:pt idx="5">
                        <c:v>0</c:v>
                      </c:pt>
                      <c:pt idx="6">
                        <c:v>0</c:v>
                      </c:pt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F-49F0-46FB-94DD-F82E1B991A17}"/>
                  </c:ext>
                </c:extLst>
              </c15:ser>
            </c15:filteredBarSeries>
          </c:ext>
        </c:extLst>
      </c:barChart>
      <c:catAx>
        <c:axId val="63156477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3419792"/>
        <c:crosses val="autoZero"/>
        <c:auto val="1"/>
        <c:lblAlgn val="ctr"/>
        <c:lblOffset val="100"/>
        <c:noMultiLvlLbl val="0"/>
      </c:catAx>
      <c:valAx>
        <c:axId val="503419792"/>
        <c:scaling>
          <c:orientation val="minMax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/>
              </a:solidFill>
              <a:round/>
            </a:ln>
            <a:effectLst/>
          </c:spPr>
        </c:majorGridlines>
        <c:title>
          <c:tx>
            <c:strRef>
              <c:f>'GF Revs for Council'!$D$60</c:f>
              <c:strCache>
                <c:ptCount val="1"/>
                <c:pt idx="0">
                  <c:v>Millions of Dollars</c:v>
                </c:pt>
              </c:strCache>
            </c:strRef>
          </c:tx>
          <c:layout>
            <c:manualLayout>
              <c:xMode val="edge"/>
              <c:yMode val="edge"/>
              <c:x val="2.7256001769362374E-2"/>
              <c:y val="0.2609758110019394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1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#,##0.0_);\(#,##0.0\)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31564776"/>
        <c:crosses val="autoZero"/>
        <c:crossBetween val="between"/>
      </c:valAx>
      <c:spPr>
        <a:solidFill>
          <a:schemeClr val="bg1">
            <a:lumMod val="85000"/>
            <a:alpha val="67000"/>
          </a:schemeClr>
        </a:solidFill>
        <a:ln>
          <a:solidFill>
            <a:schemeClr val="tx1"/>
          </a:solidFill>
        </a:ln>
        <a:effectLst/>
      </c:spPr>
    </c:plotArea>
    <c:legend>
      <c:legendPos val="r"/>
      <c:layout>
        <c:manualLayout>
          <c:xMode val="edge"/>
          <c:yMode val="edge"/>
          <c:x val="0.1731952477910163"/>
          <c:y val="0.90707280330543383"/>
          <c:w val="0.74786715693612327"/>
          <c:h val="8.0263034523281165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1"/>
    </a:solidFill>
    <a:ln w="25400" cap="flat" cmpd="sng" algn="ctr">
      <a:solidFill>
        <a:schemeClr val="accent5"/>
      </a:solidFill>
      <a:round/>
    </a:ln>
    <a:effectLst/>
  </c:spPr>
  <c:txPr>
    <a:bodyPr/>
    <a:lstStyle/>
    <a:p>
      <a:pPr>
        <a:defRPr sz="1000" b="0">
          <a:solidFill>
            <a:sysClr val="windowText" lastClr="000000"/>
          </a:solidFill>
          <a:latin typeface="+mn-lt"/>
        </a:defRPr>
      </a:pPr>
      <a:endParaRPr lang="en-US"/>
    </a:p>
  </c:txPr>
  <c:externalData r:id="rId3">
    <c:autoUpdate val="1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0254398065831752"/>
          <c:y val="6.7128755166417212E-2"/>
          <c:w val="0.75357434303131554"/>
          <c:h val="0.7439961125566861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'GF Revs for Council'!$D$90</c:f>
              <c:strCache>
                <c:ptCount val="1"/>
                <c:pt idx="0">
                  <c:v>Actuals ('26 projected)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6"/>
            <c:invertIfNegative val="0"/>
            <c:bubble3D val="0"/>
            <c:spPr>
              <a:solidFill>
                <a:srgbClr val="FFC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8B7C-4D68-9590-0CAC7261ED3D}"/>
              </c:ext>
            </c:extLst>
          </c:dPt>
          <c:cat>
            <c:strRef>
              <c:f>'GF Revs for Council'!$E$82:$K$82</c:f>
              <c:strCache>
                <c:ptCount val="7"/>
                <c:pt idx="0">
                  <c:v>'21</c:v>
                </c:pt>
                <c:pt idx="1">
                  <c:v>'22</c:v>
                </c:pt>
                <c:pt idx="2">
                  <c:v>'23</c:v>
                </c:pt>
                <c:pt idx="3">
                  <c:v>'24</c:v>
                </c:pt>
                <c:pt idx="4">
                  <c:v>'25</c:v>
                </c:pt>
                <c:pt idx="5">
                  <c:v>'26</c:v>
                </c:pt>
                <c:pt idx="6">
                  <c:v>'27</c:v>
                </c:pt>
              </c:strCache>
            </c:strRef>
          </c:cat>
          <c:val>
            <c:numRef>
              <c:f>'GF Revs for Council'!$E$83:$K$83</c:f>
              <c:numCache>
                <c:formatCode>#,##0.0_);\(#,##0.0\)</c:formatCode>
                <c:ptCount val="7"/>
                <c:pt idx="0">
                  <c:v>8.9458506300000007</c:v>
                </c:pt>
                <c:pt idx="1">
                  <c:v>11.99764858</c:v>
                </c:pt>
                <c:pt idx="2">
                  <c:v>8.92792165</c:v>
                </c:pt>
                <c:pt idx="3">
                  <c:v>9.2299699999999998</c:v>
                </c:pt>
                <c:pt idx="4">
                  <c:v>10.920947999999999</c:v>
                </c:pt>
                <c:pt idx="5">
                  <c:v>8.8308289999999996</c:v>
                </c:pt>
                <c:pt idx="6">
                  <c:v>10.052115000000001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B7C-4D68-9590-0CAC7261ED3D}"/>
            </c:ext>
          </c:extLst>
        </c:ser>
        <c:ser>
          <c:idx val="3"/>
          <c:order val="3"/>
          <c:tx>
            <c:strRef>
              <c:f>'GF Revs for Council'!$G$90</c:f>
              <c:strCache>
                <c:ptCount val="1"/>
                <c:pt idx="0">
                  <c:v>Budget</c:v>
                </c:pt>
              </c:strCache>
            </c:strRef>
          </c:tx>
          <c:spPr>
            <a:solidFill>
              <a:srgbClr val="FFC000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4-8B7C-4D68-9590-0CAC7261ED3D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6-8B7C-4D68-9590-0CAC7261ED3D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8-8B7C-4D68-9590-0CAC7261ED3D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A-8B7C-4D68-9590-0CAC7261ED3D}"/>
              </c:ext>
            </c:extLst>
          </c:dPt>
          <c:dPt>
            <c:idx val="4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C-8B7C-4D68-9590-0CAC7261ED3D}"/>
              </c:ext>
            </c:extLst>
          </c:dPt>
          <c:cat>
            <c:strRef>
              <c:f>'GF Revs for Council'!$E$82:$K$82</c:f>
              <c:strCache>
                <c:ptCount val="7"/>
                <c:pt idx="0">
                  <c:v>'21</c:v>
                </c:pt>
                <c:pt idx="1">
                  <c:v>'22</c:v>
                </c:pt>
                <c:pt idx="2">
                  <c:v>'23</c:v>
                </c:pt>
                <c:pt idx="3">
                  <c:v>'24</c:v>
                </c:pt>
                <c:pt idx="4">
                  <c:v>'25</c:v>
                </c:pt>
                <c:pt idx="5">
                  <c:v>'26</c:v>
                </c:pt>
                <c:pt idx="6">
                  <c:v>'27</c:v>
                </c:pt>
              </c:strCache>
            </c:strRef>
          </c:cat>
          <c:val>
            <c:numRef>
              <c:f>'GF Revs for Council'!$E$86:$K$86</c:f>
              <c:numCache>
                <c:formatCode>#,##0.0_);\(#,##0.0\)</c:formatCode>
                <c:ptCount val="7"/>
                <c:pt idx="0">
                  <c:v>8.9458506300000007</c:v>
                </c:pt>
                <c:pt idx="1">
                  <c:v>11.99764858</c:v>
                </c:pt>
                <c:pt idx="2">
                  <c:v>8.92792165</c:v>
                </c:pt>
                <c:pt idx="3">
                  <c:v>9.2299699999999998</c:v>
                </c:pt>
                <c:pt idx="4">
                  <c:v>10.920947999999999</c:v>
                </c:pt>
                <c:pt idx="5">
                  <c:v>9.4425500000000007</c:v>
                </c:pt>
                <c:pt idx="6">
                  <c:v>10.052115000000001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D-8B7C-4D68-9590-0CAC7261ED3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25"/>
        <c:axId val="631564776"/>
        <c:axId val="503419792"/>
        <c:extLst>
          <c:ext xmlns:c15="http://schemas.microsoft.com/office/drawing/2012/chart" uri="{02D57815-91ED-43cb-92C2-25804820EDAC}">
            <c15:filteredBarSeries>
              <c15:ser>
                <c:idx val="1"/>
                <c:order val="1"/>
                <c:tx>
                  <c:strRef>
                    <c:extLst>
                      <c:ext uri="{02D57815-91ED-43cb-92C2-25804820EDAC}">
                        <c15:formulaRef>
                          <c15:sqref>'GF Revs for Council'!$D$84</c15:sqref>
                        </c15:formulaRef>
                      </c:ext>
                    </c:extLst>
                    <c:strCache>
                      <c:ptCount val="1"/>
                      <c:pt idx="0">
                        <c:v>Adjusted amount</c:v>
                      </c:pt>
                    </c:strCache>
                  </c:strRef>
                </c:tx>
                <c:spPr>
                  <a:solidFill>
                    <a:schemeClr val="accent2"/>
                  </a:solidFill>
                  <a:ln>
                    <a:noFill/>
                  </a:ln>
                  <a:effectLst/>
                </c:spPr>
                <c:invertIfNegative val="0"/>
                <c:cat>
                  <c:strRef>
                    <c:extLst>
                      <c:ext uri="{02D57815-91ED-43cb-92C2-25804820EDAC}">
                        <c15:formulaRef>
                          <c15:sqref>'GF Revs for Council'!$E$82:$K$82</c15:sqref>
                        </c15:formulaRef>
                      </c:ext>
                    </c:extLst>
                    <c:strCache>
                      <c:ptCount val="7"/>
                      <c:pt idx="0">
                        <c:v>'21</c:v>
                      </c:pt>
                      <c:pt idx="1">
                        <c:v>'22</c:v>
                      </c:pt>
                      <c:pt idx="2">
                        <c:v>'23</c:v>
                      </c:pt>
                      <c:pt idx="3">
                        <c:v>'24</c:v>
                      </c:pt>
                      <c:pt idx="4">
                        <c:v>'25</c:v>
                      </c:pt>
                      <c:pt idx="5">
                        <c:v>'26</c:v>
                      </c:pt>
                      <c:pt idx="6">
                        <c:v>'27</c:v>
                      </c:pt>
                    </c:strCache>
                  </c:strRef>
                </c:cat>
                <c:val>
                  <c:numRef>
                    <c:extLst>
                      <c:ext uri="{02D57815-91ED-43cb-92C2-25804820EDAC}">
                        <c15:formulaRef>
                          <c15:sqref>'GF Revs for Council'!$E$84:$K$84</c15:sqref>
                        </c15:formulaRef>
                      </c:ext>
                    </c:extLst>
                    <c:numCache>
                      <c:formatCode>#,##0_);\(#,##0\)</c:formatCode>
                      <c:ptCount val="7"/>
                      <c:pt idx="0">
                        <c:v>8945850.6300000008</c:v>
                      </c:pt>
                      <c:pt idx="1">
                        <c:v>11997648.58</c:v>
                      </c:pt>
                      <c:pt idx="2">
                        <c:v>8927921.6500000004</c:v>
                      </c:pt>
                      <c:pt idx="3">
                        <c:v>9229970</c:v>
                      </c:pt>
                      <c:pt idx="4">
                        <c:v>10920948</c:v>
                      </c:pt>
                      <c:pt idx="5">
                        <c:v>8830829</c:v>
                      </c:pt>
                      <c:pt idx="6">
                        <c:v>10052115</c:v>
                      </c:pt>
                    </c:numCache>
                  </c:numRef>
                </c:val>
                <c:extLst>
                  <c:ext xmlns:c16="http://schemas.microsoft.com/office/drawing/2014/chart" uri="{C3380CC4-5D6E-409C-BE32-E72D297353CC}">
                    <c16:uniqueId val="{0000000E-8B7C-4D68-9590-0CAC7261ED3D}"/>
                  </c:ext>
                </c:extLst>
              </c15:ser>
            </c15:filteredBarSeries>
            <c15:filteredBarSeries>
              <c15:ser>
                <c:idx val="2"/>
                <c:order val="2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'GF Revs for Council'!$D$85</c15:sqref>
                        </c15:formulaRef>
                      </c:ext>
                    </c:extLst>
                    <c:strCache>
                      <c:ptCount val="1"/>
                      <c:pt idx="0">
                        <c:v>Adjustments</c:v>
                      </c:pt>
                    </c:strCache>
                  </c:strRef>
                </c:tx>
                <c:spPr>
                  <a:solidFill>
                    <a:schemeClr val="accent3"/>
                  </a:solidFill>
                  <a:ln>
                    <a:noFill/>
                  </a:ln>
                  <a:effectLst/>
                </c:spPr>
                <c:invertIfNegative val="0"/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'GF Revs for Council'!$E$82:$K$82</c15:sqref>
                        </c15:formulaRef>
                      </c:ext>
                    </c:extLst>
                    <c:strCache>
                      <c:ptCount val="7"/>
                      <c:pt idx="0">
                        <c:v>'21</c:v>
                      </c:pt>
                      <c:pt idx="1">
                        <c:v>'22</c:v>
                      </c:pt>
                      <c:pt idx="2">
                        <c:v>'23</c:v>
                      </c:pt>
                      <c:pt idx="3">
                        <c:v>'24</c:v>
                      </c:pt>
                      <c:pt idx="4">
                        <c:v>'25</c:v>
                      </c:pt>
                      <c:pt idx="5">
                        <c:v>'26</c:v>
                      </c:pt>
                      <c:pt idx="6">
                        <c:v>'27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'GF Revs for Council'!$E$85:$K$85</c15:sqref>
                        </c15:formulaRef>
                      </c:ext>
                    </c:extLst>
                    <c:numCache>
                      <c:formatCode>#,##0_);\(#,##0\)</c:formatCode>
                      <c:ptCount val="7"/>
                      <c:pt idx="0">
                        <c:v>0</c:v>
                      </c:pt>
                      <c:pt idx="1">
                        <c:v>0</c:v>
                      </c:pt>
                      <c:pt idx="2">
                        <c:v>0</c:v>
                      </c:pt>
                      <c:pt idx="3">
                        <c:v>0</c:v>
                      </c:pt>
                      <c:pt idx="4">
                        <c:v>0</c:v>
                      </c:pt>
                      <c:pt idx="5">
                        <c:v>0</c:v>
                      </c:pt>
                      <c:pt idx="6">
                        <c:v>0</c:v>
                      </c:pt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F-8B7C-4D68-9590-0CAC7261ED3D}"/>
                  </c:ext>
                </c:extLst>
              </c15:ser>
            </c15:filteredBarSeries>
          </c:ext>
        </c:extLst>
      </c:barChart>
      <c:catAx>
        <c:axId val="63156477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3419792"/>
        <c:crosses val="autoZero"/>
        <c:auto val="1"/>
        <c:lblAlgn val="ctr"/>
        <c:lblOffset val="100"/>
        <c:noMultiLvlLbl val="0"/>
      </c:catAx>
      <c:valAx>
        <c:axId val="503419792"/>
        <c:scaling>
          <c:orientation val="minMax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/>
              </a:solidFill>
              <a:round/>
            </a:ln>
            <a:effectLst/>
          </c:spPr>
        </c:majorGridlines>
        <c:title>
          <c:tx>
            <c:strRef>
              <c:f>'GF Revs for Council'!$D$89</c:f>
              <c:strCache>
                <c:ptCount val="1"/>
                <c:pt idx="0">
                  <c:v>Millions of Dollars</c:v>
                </c:pt>
              </c:strCache>
            </c:strRef>
          </c:tx>
          <c:layout>
            <c:manualLayout>
              <c:xMode val="edge"/>
              <c:yMode val="edge"/>
              <c:x val="2.7256001769362374E-2"/>
              <c:y val="0.2609758110019394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1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#,##0.0_);\(#,##0.0\)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31564776"/>
        <c:crosses val="autoZero"/>
        <c:crossBetween val="between"/>
      </c:valAx>
      <c:spPr>
        <a:solidFill>
          <a:schemeClr val="bg1">
            <a:lumMod val="85000"/>
            <a:alpha val="67000"/>
          </a:schemeClr>
        </a:solidFill>
        <a:ln>
          <a:solidFill>
            <a:schemeClr val="tx1"/>
          </a:solidFill>
        </a:ln>
        <a:effectLst/>
      </c:spPr>
    </c:plotArea>
    <c:legend>
      <c:legendPos val="r"/>
      <c:layout>
        <c:manualLayout>
          <c:xMode val="edge"/>
          <c:yMode val="edge"/>
          <c:x val="0.1731952477910163"/>
          <c:y val="0.90707280330543383"/>
          <c:w val="0.74786715693612327"/>
          <c:h val="8.0263034523281165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1"/>
    </a:solidFill>
    <a:ln w="25400" cap="flat" cmpd="sng" algn="ctr">
      <a:solidFill>
        <a:schemeClr val="accent5"/>
      </a:solidFill>
      <a:round/>
    </a:ln>
    <a:effectLst/>
  </c:spPr>
  <c:txPr>
    <a:bodyPr/>
    <a:lstStyle/>
    <a:p>
      <a:pPr>
        <a:defRPr sz="1000" b="0">
          <a:solidFill>
            <a:sysClr val="windowText" lastClr="000000"/>
          </a:solidFill>
          <a:latin typeface="+mn-lt"/>
        </a:defRPr>
      </a:pPr>
      <a:endParaRPr lang="en-US"/>
    </a:p>
  </c:txPr>
  <c:externalData r:id="rId3">
    <c:autoUpdate val="1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0254398065831752"/>
          <c:y val="6.7128755166417212E-2"/>
          <c:w val="0.75357434303131554"/>
          <c:h val="0.7439961125566861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'GF Revs for Council'!$D$119</c:f>
              <c:strCache>
                <c:ptCount val="1"/>
                <c:pt idx="0">
                  <c:v>Actuals ('26 projected)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6"/>
            <c:invertIfNegative val="0"/>
            <c:bubble3D val="0"/>
            <c:spPr>
              <a:solidFill>
                <a:srgbClr val="FFC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A577-4C42-80C0-3BAD9D3E9EF0}"/>
              </c:ext>
            </c:extLst>
          </c:dPt>
          <c:cat>
            <c:strRef>
              <c:f>'GF Revs for Council'!$E$111:$K$111</c:f>
              <c:strCache>
                <c:ptCount val="7"/>
                <c:pt idx="0">
                  <c:v>'21</c:v>
                </c:pt>
                <c:pt idx="1">
                  <c:v>'22</c:v>
                </c:pt>
                <c:pt idx="2">
                  <c:v>'23</c:v>
                </c:pt>
                <c:pt idx="3">
                  <c:v>'24</c:v>
                </c:pt>
                <c:pt idx="4">
                  <c:v>'25</c:v>
                </c:pt>
                <c:pt idx="5">
                  <c:v>'26</c:v>
                </c:pt>
                <c:pt idx="6">
                  <c:v>'27</c:v>
                </c:pt>
              </c:strCache>
            </c:strRef>
          </c:cat>
          <c:val>
            <c:numRef>
              <c:f>'GF Revs for Council'!$E$112:$K$112</c:f>
              <c:numCache>
                <c:formatCode>#,##0.0_);\(#,##0.0\)</c:formatCode>
                <c:ptCount val="7"/>
                <c:pt idx="0">
                  <c:v>4.6021097400000004</c:v>
                </c:pt>
                <c:pt idx="1">
                  <c:v>6.2106609400000004</c:v>
                </c:pt>
                <c:pt idx="2">
                  <c:v>5.3047064700000002</c:v>
                </c:pt>
                <c:pt idx="3">
                  <c:v>7.6921150000000003</c:v>
                </c:pt>
                <c:pt idx="4">
                  <c:v>9.5146270000000008</c:v>
                </c:pt>
                <c:pt idx="5">
                  <c:v>12.570385999999999</c:v>
                </c:pt>
                <c:pt idx="6">
                  <c:v>12.875635000000001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577-4C42-80C0-3BAD9D3E9EF0}"/>
            </c:ext>
          </c:extLst>
        </c:ser>
        <c:ser>
          <c:idx val="3"/>
          <c:order val="3"/>
          <c:tx>
            <c:strRef>
              <c:f>'GF Revs for Council'!$G$119</c:f>
              <c:strCache>
                <c:ptCount val="1"/>
                <c:pt idx="0">
                  <c:v>Budget</c:v>
                </c:pt>
              </c:strCache>
            </c:strRef>
          </c:tx>
          <c:spPr>
            <a:solidFill>
              <a:srgbClr val="FFC000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4-A577-4C42-80C0-3BAD9D3E9EF0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6-A577-4C42-80C0-3BAD9D3E9EF0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8-A577-4C42-80C0-3BAD9D3E9EF0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A-A577-4C42-80C0-3BAD9D3E9EF0}"/>
              </c:ext>
            </c:extLst>
          </c:dPt>
          <c:dPt>
            <c:idx val="4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C-A577-4C42-80C0-3BAD9D3E9EF0}"/>
              </c:ext>
            </c:extLst>
          </c:dPt>
          <c:cat>
            <c:strRef>
              <c:f>'GF Revs for Council'!$E$111:$K$111</c:f>
              <c:strCache>
                <c:ptCount val="7"/>
                <c:pt idx="0">
                  <c:v>'21</c:v>
                </c:pt>
                <c:pt idx="1">
                  <c:v>'22</c:v>
                </c:pt>
                <c:pt idx="2">
                  <c:v>'23</c:v>
                </c:pt>
                <c:pt idx="3">
                  <c:v>'24</c:v>
                </c:pt>
                <c:pt idx="4">
                  <c:v>'25</c:v>
                </c:pt>
                <c:pt idx="5">
                  <c:v>'26</c:v>
                </c:pt>
                <c:pt idx="6">
                  <c:v>'27</c:v>
                </c:pt>
              </c:strCache>
            </c:strRef>
          </c:cat>
          <c:val>
            <c:numRef>
              <c:f>'GF Revs for Council'!$E$115:$K$115</c:f>
              <c:numCache>
                <c:formatCode>#,##0.0_);\(#,##0.0\)</c:formatCode>
                <c:ptCount val="7"/>
                <c:pt idx="0">
                  <c:v>4.6021097400000004</c:v>
                </c:pt>
                <c:pt idx="1">
                  <c:v>6.2106609400000004</c:v>
                </c:pt>
                <c:pt idx="2">
                  <c:v>5.3047064700000002</c:v>
                </c:pt>
                <c:pt idx="3">
                  <c:v>7.6921150000000003</c:v>
                </c:pt>
                <c:pt idx="4">
                  <c:v>9.5146270000000008</c:v>
                </c:pt>
                <c:pt idx="5">
                  <c:v>9.8911189999999998</c:v>
                </c:pt>
                <c:pt idx="6">
                  <c:v>12.875635000000001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D-A577-4C42-80C0-3BAD9D3E9EF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25"/>
        <c:axId val="631564776"/>
        <c:axId val="503419792"/>
        <c:extLst>
          <c:ext xmlns:c15="http://schemas.microsoft.com/office/drawing/2012/chart" uri="{02D57815-91ED-43cb-92C2-25804820EDAC}">
            <c15:filteredBarSeries>
              <c15:ser>
                <c:idx val="1"/>
                <c:order val="1"/>
                <c:tx>
                  <c:strRef>
                    <c:extLst>
                      <c:ext uri="{02D57815-91ED-43cb-92C2-25804820EDAC}">
                        <c15:formulaRef>
                          <c15:sqref>'GF Revs for Council'!$D$113</c15:sqref>
                        </c15:formulaRef>
                      </c:ext>
                    </c:extLst>
                    <c:strCache>
                      <c:ptCount val="1"/>
                      <c:pt idx="0">
                        <c:v>Adjusted amount</c:v>
                      </c:pt>
                    </c:strCache>
                  </c:strRef>
                </c:tx>
                <c:spPr>
                  <a:solidFill>
                    <a:schemeClr val="accent2"/>
                  </a:solidFill>
                  <a:ln>
                    <a:noFill/>
                  </a:ln>
                  <a:effectLst/>
                </c:spPr>
                <c:invertIfNegative val="0"/>
                <c:cat>
                  <c:strRef>
                    <c:extLst>
                      <c:ext uri="{02D57815-91ED-43cb-92C2-25804820EDAC}">
                        <c15:formulaRef>
                          <c15:sqref>'GF Revs for Council'!$E$111:$K$111</c15:sqref>
                        </c15:formulaRef>
                      </c:ext>
                    </c:extLst>
                    <c:strCache>
                      <c:ptCount val="7"/>
                      <c:pt idx="0">
                        <c:v>'21</c:v>
                      </c:pt>
                      <c:pt idx="1">
                        <c:v>'22</c:v>
                      </c:pt>
                      <c:pt idx="2">
                        <c:v>'23</c:v>
                      </c:pt>
                      <c:pt idx="3">
                        <c:v>'24</c:v>
                      </c:pt>
                      <c:pt idx="4">
                        <c:v>'25</c:v>
                      </c:pt>
                      <c:pt idx="5">
                        <c:v>'26</c:v>
                      </c:pt>
                      <c:pt idx="6">
                        <c:v>'27</c:v>
                      </c:pt>
                    </c:strCache>
                  </c:strRef>
                </c:cat>
                <c:val>
                  <c:numRef>
                    <c:extLst>
                      <c:ext uri="{02D57815-91ED-43cb-92C2-25804820EDAC}">
                        <c15:formulaRef>
                          <c15:sqref>'GF Revs for Council'!$E$113:$K$113</c15:sqref>
                        </c15:formulaRef>
                      </c:ext>
                    </c:extLst>
                    <c:numCache>
                      <c:formatCode>#,##0_);\(#,##0\)</c:formatCode>
                      <c:ptCount val="7"/>
                      <c:pt idx="0">
                        <c:v>4602109.74</c:v>
                      </c:pt>
                      <c:pt idx="1">
                        <c:v>6210660.9400000004</c:v>
                      </c:pt>
                      <c:pt idx="2">
                        <c:v>5304706.47</c:v>
                      </c:pt>
                      <c:pt idx="3">
                        <c:v>7692115</c:v>
                      </c:pt>
                      <c:pt idx="4">
                        <c:v>9514627</c:v>
                      </c:pt>
                      <c:pt idx="5">
                        <c:v>12570386</c:v>
                      </c:pt>
                      <c:pt idx="6">
                        <c:v>12875635</c:v>
                      </c:pt>
                    </c:numCache>
                  </c:numRef>
                </c:val>
                <c:extLst>
                  <c:ext xmlns:c16="http://schemas.microsoft.com/office/drawing/2014/chart" uri="{C3380CC4-5D6E-409C-BE32-E72D297353CC}">
                    <c16:uniqueId val="{0000000E-A577-4C42-80C0-3BAD9D3E9EF0}"/>
                  </c:ext>
                </c:extLst>
              </c15:ser>
            </c15:filteredBarSeries>
            <c15:filteredBarSeries>
              <c15:ser>
                <c:idx val="2"/>
                <c:order val="2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'GF Revs for Council'!$D$114</c15:sqref>
                        </c15:formulaRef>
                      </c:ext>
                    </c:extLst>
                    <c:strCache>
                      <c:ptCount val="1"/>
                      <c:pt idx="0">
                        <c:v>Adjustments</c:v>
                      </c:pt>
                    </c:strCache>
                  </c:strRef>
                </c:tx>
                <c:spPr>
                  <a:solidFill>
                    <a:schemeClr val="accent3"/>
                  </a:solidFill>
                  <a:ln>
                    <a:noFill/>
                  </a:ln>
                  <a:effectLst/>
                </c:spPr>
                <c:invertIfNegative val="0"/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'GF Revs for Council'!$E$111:$K$111</c15:sqref>
                        </c15:formulaRef>
                      </c:ext>
                    </c:extLst>
                    <c:strCache>
                      <c:ptCount val="7"/>
                      <c:pt idx="0">
                        <c:v>'21</c:v>
                      </c:pt>
                      <c:pt idx="1">
                        <c:v>'22</c:v>
                      </c:pt>
                      <c:pt idx="2">
                        <c:v>'23</c:v>
                      </c:pt>
                      <c:pt idx="3">
                        <c:v>'24</c:v>
                      </c:pt>
                      <c:pt idx="4">
                        <c:v>'25</c:v>
                      </c:pt>
                      <c:pt idx="5">
                        <c:v>'26</c:v>
                      </c:pt>
                      <c:pt idx="6">
                        <c:v>'27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'GF Revs for Council'!$E$114:$K$114</c15:sqref>
                        </c15:formulaRef>
                      </c:ext>
                    </c:extLst>
                    <c:numCache>
                      <c:formatCode>#,##0_);\(#,##0\)</c:formatCode>
                      <c:ptCount val="7"/>
                      <c:pt idx="0">
                        <c:v>0</c:v>
                      </c:pt>
                      <c:pt idx="1">
                        <c:v>0</c:v>
                      </c:pt>
                      <c:pt idx="2">
                        <c:v>0</c:v>
                      </c:pt>
                      <c:pt idx="3">
                        <c:v>0</c:v>
                      </c:pt>
                      <c:pt idx="4">
                        <c:v>0</c:v>
                      </c:pt>
                      <c:pt idx="5">
                        <c:v>0</c:v>
                      </c:pt>
                      <c:pt idx="6">
                        <c:v>0</c:v>
                      </c:pt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F-A577-4C42-80C0-3BAD9D3E9EF0}"/>
                  </c:ext>
                </c:extLst>
              </c15:ser>
            </c15:filteredBarSeries>
          </c:ext>
        </c:extLst>
      </c:barChart>
      <c:catAx>
        <c:axId val="63156477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3419792"/>
        <c:crosses val="autoZero"/>
        <c:auto val="1"/>
        <c:lblAlgn val="ctr"/>
        <c:lblOffset val="100"/>
        <c:noMultiLvlLbl val="0"/>
      </c:catAx>
      <c:valAx>
        <c:axId val="503419792"/>
        <c:scaling>
          <c:orientation val="minMax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/>
              </a:solidFill>
              <a:round/>
            </a:ln>
            <a:effectLst/>
          </c:spPr>
        </c:majorGridlines>
        <c:title>
          <c:tx>
            <c:strRef>
              <c:f>'GF Revs for Council'!$D$118</c:f>
              <c:strCache>
                <c:ptCount val="1"/>
                <c:pt idx="0">
                  <c:v>Millions of Dollars</c:v>
                </c:pt>
              </c:strCache>
            </c:strRef>
          </c:tx>
          <c:layout>
            <c:manualLayout>
              <c:xMode val="edge"/>
              <c:yMode val="edge"/>
              <c:x val="2.7256001769362374E-2"/>
              <c:y val="0.2609758110019394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1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#,##0.0_);\(#,##0.0\)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31564776"/>
        <c:crosses val="autoZero"/>
        <c:crossBetween val="between"/>
      </c:valAx>
      <c:spPr>
        <a:solidFill>
          <a:schemeClr val="bg1">
            <a:lumMod val="85000"/>
            <a:alpha val="67000"/>
          </a:schemeClr>
        </a:solidFill>
        <a:ln>
          <a:solidFill>
            <a:schemeClr val="tx1"/>
          </a:solidFill>
        </a:ln>
        <a:effectLst/>
      </c:spPr>
    </c:plotArea>
    <c:legend>
      <c:legendPos val="r"/>
      <c:layout>
        <c:manualLayout>
          <c:xMode val="edge"/>
          <c:yMode val="edge"/>
          <c:x val="0.1731952477910163"/>
          <c:y val="0.90707280330543383"/>
          <c:w val="0.74786715693612327"/>
          <c:h val="8.0263034523281165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1"/>
    </a:solidFill>
    <a:ln w="25400" cap="flat" cmpd="sng" algn="ctr">
      <a:solidFill>
        <a:schemeClr val="accent5"/>
      </a:solidFill>
      <a:round/>
    </a:ln>
    <a:effectLst/>
  </c:spPr>
  <c:txPr>
    <a:bodyPr/>
    <a:lstStyle/>
    <a:p>
      <a:pPr>
        <a:defRPr sz="1000" b="0">
          <a:solidFill>
            <a:sysClr val="windowText" lastClr="000000"/>
          </a:solidFill>
          <a:latin typeface="+mn-lt"/>
        </a:defRPr>
      </a:pPr>
      <a:endParaRPr lang="en-US"/>
    </a:p>
  </c:txPr>
  <c:externalData r:id="rId3">
    <c:autoUpdate val="1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0254398065831752"/>
          <c:y val="6.7128755166417212E-2"/>
          <c:w val="0.75357434303131554"/>
          <c:h val="0.7439961125566861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'GF Revs for Council'!$D$148</c:f>
              <c:strCache>
                <c:ptCount val="1"/>
                <c:pt idx="0">
                  <c:v>Actuals ('26 projected)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6"/>
            <c:invertIfNegative val="0"/>
            <c:bubble3D val="0"/>
            <c:spPr>
              <a:solidFill>
                <a:srgbClr val="FFC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1B6F-4203-8968-61CEB5F03EAF}"/>
              </c:ext>
            </c:extLst>
          </c:dPt>
          <c:cat>
            <c:strRef>
              <c:f>'GF Revs for Council'!$E$140:$K$140</c:f>
              <c:strCache>
                <c:ptCount val="7"/>
                <c:pt idx="0">
                  <c:v>'21</c:v>
                </c:pt>
                <c:pt idx="1">
                  <c:v>'22</c:v>
                </c:pt>
                <c:pt idx="2">
                  <c:v>'23</c:v>
                </c:pt>
                <c:pt idx="3">
                  <c:v>'24</c:v>
                </c:pt>
                <c:pt idx="4">
                  <c:v>'25</c:v>
                </c:pt>
                <c:pt idx="5">
                  <c:v>'26</c:v>
                </c:pt>
                <c:pt idx="6">
                  <c:v>'27</c:v>
                </c:pt>
              </c:strCache>
            </c:strRef>
          </c:cat>
          <c:val>
            <c:numRef>
              <c:f>'GF Revs for Council'!$E$141:$K$141</c:f>
              <c:numCache>
                <c:formatCode>#,##0.0_);\(#,##0.0\)</c:formatCode>
                <c:ptCount val="7"/>
                <c:pt idx="0">
                  <c:v>5.8103170899999999</c:v>
                </c:pt>
                <c:pt idx="1">
                  <c:v>8.4181368900000013</c:v>
                </c:pt>
                <c:pt idx="2">
                  <c:v>7.7966774299999999</c:v>
                </c:pt>
                <c:pt idx="3">
                  <c:v>7.9395949999999997</c:v>
                </c:pt>
                <c:pt idx="4">
                  <c:v>4.5871339999999998</c:v>
                </c:pt>
                <c:pt idx="5">
                  <c:v>5.49498</c:v>
                </c:pt>
                <c:pt idx="6">
                  <c:v>5.3206350000000002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B6F-4203-8968-61CEB5F03EAF}"/>
            </c:ext>
          </c:extLst>
        </c:ser>
        <c:ser>
          <c:idx val="3"/>
          <c:order val="3"/>
          <c:tx>
            <c:strRef>
              <c:f>'GF Revs for Council'!$G$148</c:f>
              <c:strCache>
                <c:ptCount val="1"/>
                <c:pt idx="0">
                  <c:v>Budget</c:v>
                </c:pt>
              </c:strCache>
            </c:strRef>
          </c:tx>
          <c:spPr>
            <a:solidFill>
              <a:srgbClr val="FFC000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4-1B6F-4203-8968-61CEB5F03EAF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6-1B6F-4203-8968-61CEB5F03EAF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8-1B6F-4203-8968-61CEB5F03EAF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A-1B6F-4203-8968-61CEB5F03EAF}"/>
              </c:ext>
            </c:extLst>
          </c:dPt>
          <c:dPt>
            <c:idx val="4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C-1B6F-4203-8968-61CEB5F03EAF}"/>
              </c:ext>
            </c:extLst>
          </c:dPt>
          <c:cat>
            <c:strRef>
              <c:f>'GF Revs for Council'!$E$140:$K$140</c:f>
              <c:strCache>
                <c:ptCount val="7"/>
                <c:pt idx="0">
                  <c:v>'21</c:v>
                </c:pt>
                <c:pt idx="1">
                  <c:v>'22</c:v>
                </c:pt>
                <c:pt idx="2">
                  <c:v>'23</c:v>
                </c:pt>
                <c:pt idx="3">
                  <c:v>'24</c:v>
                </c:pt>
                <c:pt idx="4">
                  <c:v>'25</c:v>
                </c:pt>
                <c:pt idx="5">
                  <c:v>'26</c:v>
                </c:pt>
                <c:pt idx="6">
                  <c:v>'27</c:v>
                </c:pt>
              </c:strCache>
            </c:strRef>
          </c:cat>
          <c:val>
            <c:numRef>
              <c:f>'GF Revs for Council'!$E$144:$K$144</c:f>
              <c:numCache>
                <c:formatCode>#,##0.0_);\(#,##0.0\)</c:formatCode>
                <c:ptCount val="7"/>
                <c:pt idx="0">
                  <c:v>5.8103170899999999</c:v>
                </c:pt>
                <c:pt idx="1">
                  <c:v>8.4181368900000013</c:v>
                </c:pt>
                <c:pt idx="2">
                  <c:v>7.7966774299999999</c:v>
                </c:pt>
                <c:pt idx="3">
                  <c:v>7.9395949999999997</c:v>
                </c:pt>
                <c:pt idx="4">
                  <c:v>4.5871339999999998</c:v>
                </c:pt>
                <c:pt idx="5">
                  <c:v>7.3463219999999998</c:v>
                </c:pt>
                <c:pt idx="6">
                  <c:v>5.3206350000000002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D-1B6F-4203-8968-61CEB5F03EA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25"/>
        <c:axId val="631564776"/>
        <c:axId val="503419792"/>
        <c:extLst>
          <c:ext xmlns:c15="http://schemas.microsoft.com/office/drawing/2012/chart" uri="{02D57815-91ED-43cb-92C2-25804820EDAC}">
            <c15:filteredBarSeries>
              <c15:ser>
                <c:idx val="1"/>
                <c:order val="1"/>
                <c:tx>
                  <c:strRef>
                    <c:extLst>
                      <c:ext uri="{02D57815-91ED-43cb-92C2-25804820EDAC}">
                        <c15:formulaRef>
                          <c15:sqref>'GF Revs for Council'!$D$142</c15:sqref>
                        </c15:formulaRef>
                      </c:ext>
                    </c:extLst>
                    <c:strCache>
                      <c:ptCount val="1"/>
                      <c:pt idx="0">
                        <c:v>Adjusted amount</c:v>
                      </c:pt>
                    </c:strCache>
                  </c:strRef>
                </c:tx>
                <c:spPr>
                  <a:solidFill>
                    <a:schemeClr val="accent2"/>
                  </a:solidFill>
                  <a:ln>
                    <a:noFill/>
                  </a:ln>
                  <a:effectLst/>
                </c:spPr>
                <c:invertIfNegative val="0"/>
                <c:cat>
                  <c:strRef>
                    <c:extLst>
                      <c:ext uri="{02D57815-91ED-43cb-92C2-25804820EDAC}">
                        <c15:formulaRef>
                          <c15:sqref>'GF Revs for Council'!$E$140:$K$140</c15:sqref>
                        </c15:formulaRef>
                      </c:ext>
                    </c:extLst>
                    <c:strCache>
                      <c:ptCount val="7"/>
                      <c:pt idx="0">
                        <c:v>'21</c:v>
                      </c:pt>
                      <c:pt idx="1">
                        <c:v>'22</c:v>
                      </c:pt>
                      <c:pt idx="2">
                        <c:v>'23</c:v>
                      </c:pt>
                      <c:pt idx="3">
                        <c:v>'24</c:v>
                      </c:pt>
                      <c:pt idx="4">
                        <c:v>'25</c:v>
                      </c:pt>
                      <c:pt idx="5">
                        <c:v>'26</c:v>
                      </c:pt>
                      <c:pt idx="6">
                        <c:v>'27</c:v>
                      </c:pt>
                    </c:strCache>
                  </c:strRef>
                </c:cat>
                <c:val>
                  <c:numRef>
                    <c:extLst>
                      <c:ext uri="{02D57815-91ED-43cb-92C2-25804820EDAC}">
                        <c15:formulaRef>
                          <c15:sqref>'GF Revs for Council'!$E$142:$K$142</c15:sqref>
                        </c15:formulaRef>
                      </c:ext>
                    </c:extLst>
                    <c:numCache>
                      <c:formatCode>#,##0_);\(#,##0\)</c:formatCode>
                      <c:ptCount val="7"/>
                      <c:pt idx="0">
                        <c:v>5810317.0899999999</c:v>
                      </c:pt>
                      <c:pt idx="1">
                        <c:v>8418136.8900000006</c:v>
                      </c:pt>
                      <c:pt idx="2">
                        <c:v>7796677.4299999997</c:v>
                      </c:pt>
                      <c:pt idx="3">
                        <c:v>7939595</c:v>
                      </c:pt>
                      <c:pt idx="4">
                        <c:v>4587134</c:v>
                      </c:pt>
                      <c:pt idx="5">
                        <c:v>5494980</c:v>
                      </c:pt>
                      <c:pt idx="6">
                        <c:v>5320635</c:v>
                      </c:pt>
                    </c:numCache>
                  </c:numRef>
                </c:val>
                <c:extLst>
                  <c:ext xmlns:c16="http://schemas.microsoft.com/office/drawing/2014/chart" uri="{C3380CC4-5D6E-409C-BE32-E72D297353CC}">
                    <c16:uniqueId val="{0000000E-1B6F-4203-8968-61CEB5F03EAF}"/>
                  </c:ext>
                </c:extLst>
              </c15:ser>
            </c15:filteredBarSeries>
            <c15:filteredBarSeries>
              <c15:ser>
                <c:idx val="2"/>
                <c:order val="2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'GF Revs for Council'!$D$143</c15:sqref>
                        </c15:formulaRef>
                      </c:ext>
                    </c:extLst>
                    <c:strCache>
                      <c:ptCount val="1"/>
                      <c:pt idx="0">
                        <c:v>Adjustments</c:v>
                      </c:pt>
                    </c:strCache>
                  </c:strRef>
                </c:tx>
                <c:spPr>
                  <a:solidFill>
                    <a:schemeClr val="accent3"/>
                  </a:solidFill>
                  <a:ln>
                    <a:noFill/>
                  </a:ln>
                  <a:effectLst/>
                </c:spPr>
                <c:invertIfNegative val="0"/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'GF Revs for Council'!$E$140:$K$140</c15:sqref>
                        </c15:formulaRef>
                      </c:ext>
                    </c:extLst>
                    <c:strCache>
                      <c:ptCount val="7"/>
                      <c:pt idx="0">
                        <c:v>'21</c:v>
                      </c:pt>
                      <c:pt idx="1">
                        <c:v>'22</c:v>
                      </c:pt>
                      <c:pt idx="2">
                        <c:v>'23</c:v>
                      </c:pt>
                      <c:pt idx="3">
                        <c:v>'24</c:v>
                      </c:pt>
                      <c:pt idx="4">
                        <c:v>'25</c:v>
                      </c:pt>
                      <c:pt idx="5">
                        <c:v>'26</c:v>
                      </c:pt>
                      <c:pt idx="6">
                        <c:v>'27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'GF Revs for Council'!$E$143:$K$143</c15:sqref>
                        </c15:formulaRef>
                      </c:ext>
                    </c:extLst>
                    <c:numCache>
                      <c:formatCode>#,##0_);\(#,##0\)</c:formatCode>
                      <c:ptCount val="7"/>
                      <c:pt idx="0">
                        <c:v>0</c:v>
                      </c:pt>
                      <c:pt idx="1">
                        <c:v>0</c:v>
                      </c:pt>
                      <c:pt idx="2">
                        <c:v>0</c:v>
                      </c:pt>
                      <c:pt idx="3">
                        <c:v>0</c:v>
                      </c:pt>
                      <c:pt idx="4">
                        <c:v>0</c:v>
                      </c:pt>
                      <c:pt idx="5">
                        <c:v>0</c:v>
                      </c:pt>
                      <c:pt idx="6">
                        <c:v>0</c:v>
                      </c:pt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F-1B6F-4203-8968-61CEB5F03EAF}"/>
                  </c:ext>
                </c:extLst>
              </c15:ser>
            </c15:filteredBarSeries>
          </c:ext>
        </c:extLst>
      </c:barChart>
      <c:catAx>
        <c:axId val="63156477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3419792"/>
        <c:crosses val="autoZero"/>
        <c:auto val="1"/>
        <c:lblAlgn val="ctr"/>
        <c:lblOffset val="100"/>
        <c:noMultiLvlLbl val="0"/>
      </c:catAx>
      <c:valAx>
        <c:axId val="503419792"/>
        <c:scaling>
          <c:orientation val="minMax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/>
              </a:solidFill>
              <a:round/>
            </a:ln>
            <a:effectLst/>
          </c:spPr>
        </c:majorGridlines>
        <c:title>
          <c:tx>
            <c:strRef>
              <c:f>'GF Revs for Council'!$D$89</c:f>
              <c:strCache>
                <c:ptCount val="1"/>
                <c:pt idx="0">
                  <c:v>Millions of Dollars</c:v>
                </c:pt>
              </c:strCache>
            </c:strRef>
          </c:tx>
          <c:layout>
            <c:manualLayout>
              <c:xMode val="edge"/>
              <c:yMode val="edge"/>
              <c:x val="2.7256001769362374E-2"/>
              <c:y val="0.2609758110019394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1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#,##0.0_);\(#,##0.0\)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31564776"/>
        <c:crosses val="autoZero"/>
        <c:crossBetween val="between"/>
      </c:valAx>
      <c:spPr>
        <a:solidFill>
          <a:schemeClr val="bg1">
            <a:lumMod val="85000"/>
            <a:alpha val="67000"/>
          </a:schemeClr>
        </a:solidFill>
        <a:ln>
          <a:solidFill>
            <a:schemeClr val="tx1"/>
          </a:solidFill>
        </a:ln>
        <a:effectLst/>
      </c:spPr>
    </c:plotArea>
    <c:legend>
      <c:legendPos val="r"/>
      <c:layout>
        <c:manualLayout>
          <c:xMode val="edge"/>
          <c:yMode val="edge"/>
          <c:x val="0.1731952477910163"/>
          <c:y val="0.90707280330543383"/>
          <c:w val="0.74786715693612327"/>
          <c:h val="8.0263034523281165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1"/>
    </a:solidFill>
    <a:ln w="25400" cap="flat" cmpd="sng" algn="ctr">
      <a:solidFill>
        <a:schemeClr val="accent5"/>
      </a:solidFill>
      <a:round/>
    </a:ln>
    <a:effectLst/>
  </c:spPr>
  <c:txPr>
    <a:bodyPr/>
    <a:lstStyle/>
    <a:p>
      <a:pPr>
        <a:defRPr sz="1000" b="0">
          <a:solidFill>
            <a:sysClr val="windowText" lastClr="000000"/>
          </a:solidFill>
          <a:latin typeface="+mn-lt"/>
        </a:defRPr>
      </a:pPr>
      <a:endParaRPr lang="en-US"/>
    </a:p>
  </c:txPr>
  <c:externalData r:id="rId3">
    <c:autoUpdate val="1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0254398065831752"/>
          <c:y val="6.7128755166417212E-2"/>
          <c:w val="0.75357434303131554"/>
          <c:h val="0.7439961125566861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'GF Revs for Council'!$D$177</c:f>
              <c:strCache>
                <c:ptCount val="1"/>
                <c:pt idx="0">
                  <c:v>Actuals ('26 projected)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6"/>
            <c:invertIfNegative val="0"/>
            <c:bubble3D val="0"/>
            <c:spPr>
              <a:solidFill>
                <a:srgbClr val="FFC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533F-4DA2-AAAF-E453AA726E3E}"/>
              </c:ext>
            </c:extLst>
          </c:dPt>
          <c:cat>
            <c:strRef>
              <c:f>'GF Revs for Council'!$E$169:$K$169</c:f>
              <c:strCache>
                <c:ptCount val="7"/>
                <c:pt idx="0">
                  <c:v>'21</c:v>
                </c:pt>
                <c:pt idx="1">
                  <c:v>'22</c:v>
                </c:pt>
                <c:pt idx="2">
                  <c:v>'23</c:v>
                </c:pt>
                <c:pt idx="3">
                  <c:v>'24</c:v>
                </c:pt>
                <c:pt idx="4">
                  <c:v>'25</c:v>
                </c:pt>
                <c:pt idx="5">
                  <c:v>'26</c:v>
                </c:pt>
                <c:pt idx="6">
                  <c:v>'27</c:v>
                </c:pt>
              </c:strCache>
            </c:strRef>
          </c:cat>
          <c:val>
            <c:numRef>
              <c:f>'GF Revs for Council'!$E$170:$K$170</c:f>
              <c:numCache>
                <c:formatCode>#,##0.0_);\(#,##0.0\)</c:formatCode>
                <c:ptCount val="7"/>
                <c:pt idx="0">
                  <c:v>0.25604017000000001</c:v>
                </c:pt>
                <c:pt idx="1">
                  <c:v>0.13655906000000001</c:v>
                </c:pt>
                <c:pt idx="2">
                  <c:v>4.6620322400000003</c:v>
                </c:pt>
                <c:pt idx="3">
                  <c:v>9.9181840000000001</c:v>
                </c:pt>
                <c:pt idx="4">
                  <c:v>7.8014429999999999</c:v>
                </c:pt>
                <c:pt idx="5">
                  <c:v>6.2090399999999999</c:v>
                </c:pt>
                <c:pt idx="6">
                  <c:v>4.9767359999999998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33F-4DA2-AAAF-E453AA726E3E}"/>
            </c:ext>
          </c:extLst>
        </c:ser>
        <c:ser>
          <c:idx val="3"/>
          <c:order val="3"/>
          <c:tx>
            <c:strRef>
              <c:f>'GF Revs for Council'!$G$177</c:f>
              <c:strCache>
                <c:ptCount val="1"/>
                <c:pt idx="0">
                  <c:v>Budget</c:v>
                </c:pt>
              </c:strCache>
            </c:strRef>
          </c:tx>
          <c:spPr>
            <a:solidFill>
              <a:srgbClr val="FFC000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4-533F-4DA2-AAAF-E453AA726E3E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6-533F-4DA2-AAAF-E453AA726E3E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8-533F-4DA2-AAAF-E453AA726E3E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A-533F-4DA2-AAAF-E453AA726E3E}"/>
              </c:ext>
            </c:extLst>
          </c:dPt>
          <c:dPt>
            <c:idx val="4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C-533F-4DA2-AAAF-E453AA726E3E}"/>
              </c:ext>
            </c:extLst>
          </c:dPt>
          <c:cat>
            <c:strRef>
              <c:f>'GF Revs for Council'!$E$169:$K$169</c:f>
              <c:strCache>
                <c:ptCount val="7"/>
                <c:pt idx="0">
                  <c:v>'21</c:v>
                </c:pt>
                <c:pt idx="1">
                  <c:v>'22</c:v>
                </c:pt>
                <c:pt idx="2">
                  <c:v>'23</c:v>
                </c:pt>
                <c:pt idx="3">
                  <c:v>'24</c:v>
                </c:pt>
                <c:pt idx="4">
                  <c:v>'25</c:v>
                </c:pt>
                <c:pt idx="5">
                  <c:v>'26</c:v>
                </c:pt>
                <c:pt idx="6">
                  <c:v>'27</c:v>
                </c:pt>
              </c:strCache>
            </c:strRef>
          </c:cat>
          <c:val>
            <c:numRef>
              <c:f>'GF Revs for Council'!$E$173:$K$173</c:f>
              <c:numCache>
                <c:formatCode>#,##0.0_);\(#,##0.0\)</c:formatCode>
                <c:ptCount val="7"/>
                <c:pt idx="0">
                  <c:v>0.25604017000000001</c:v>
                </c:pt>
                <c:pt idx="1">
                  <c:v>0.13655906000000001</c:v>
                </c:pt>
                <c:pt idx="2">
                  <c:v>4.6620322400000003</c:v>
                </c:pt>
                <c:pt idx="3">
                  <c:v>9.9181840000000001</c:v>
                </c:pt>
                <c:pt idx="4">
                  <c:v>7.8014429999999999</c:v>
                </c:pt>
                <c:pt idx="5">
                  <c:v>5.2060000000000004</c:v>
                </c:pt>
                <c:pt idx="6">
                  <c:v>4.9767359999999998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D-533F-4DA2-AAAF-E453AA726E3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25"/>
        <c:axId val="631564776"/>
        <c:axId val="503419792"/>
        <c:extLst>
          <c:ext xmlns:c15="http://schemas.microsoft.com/office/drawing/2012/chart" uri="{02D57815-91ED-43cb-92C2-25804820EDAC}">
            <c15:filteredBarSeries>
              <c15:ser>
                <c:idx val="1"/>
                <c:order val="1"/>
                <c:tx>
                  <c:strRef>
                    <c:extLst>
                      <c:ext uri="{02D57815-91ED-43cb-92C2-25804820EDAC}">
                        <c15:formulaRef>
                          <c15:sqref>'GF Revs for Council'!$D$171</c15:sqref>
                        </c15:formulaRef>
                      </c:ext>
                    </c:extLst>
                    <c:strCache>
                      <c:ptCount val="1"/>
                      <c:pt idx="0">
                        <c:v>Adjusted amount</c:v>
                      </c:pt>
                    </c:strCache>
                  </c:strRef>
                </c:tx>
                <c:spPr>
                  <a:solidFill>
                    <a:schemeClr val="accent2"/>
                  </a:solidFill>
                  <a:ln>
                    <a:noFill/>
                  </a:ln>
                  <a:effectLst/>
                </c:spPr>
                <c:invertIfNegative val="0"/>
                <c:cat>
                  <c:strRef>
                    <c:extLst>
                      <c:ext uri="{02D57815-91ED-43cb-92C2-25804820EDAC}">
                        <c15:formulaRef>
                          <c15:sqref>'GF Revs for Council'!$E$169:$K$169</c15:sqref>
                        </c15:formulaRef>
                      </c:ext>
                    </c:extLst>
                    <c:strCache>
                      <c:ptCount val="7"/>
                      <c:pt idx="0">
                        <c:v>'21</c:v>
                      </c:pt>
                      <c:pt idx="1">
                        <c:v>'22</c:v>
                      </c:pt>
                      <c:pt idx="2">
                        <c:v>'23</c:v>
                      </c:pt>
                      <c:pt idx="3">
                        <c:v>'24</c:v>
                      </c:pt>
                      <c:pt idx="4">
                        <c:v>'25</c:v>
                      </c:pt>
                      <c:pt idx="5">
                        <c:v>'26</c:v>
                      </c:pt>
                      <c:pt idx="6">
                        <c:v>'27</c:v>
                      </c:pt>
                    </c:strCache>
                  </c:strRef>
                </c:cat>
                <c:val>
                  <c:numRef>
                    <c:extLst>
                      <c:ext uri="{02D57815-91ED-43cb-92C2-25804820EDAC}">
                        <c15:formulaRef>
                          <c15:sqref>'GF Revs for Council'!$E$171:$K$171</c15:sqref>
                        </c15:formulaRef>
                      </c:ext>
                    </c:extLst>
                    <c:numCache>
                      <c:formatCode>#,##0_);\(#,##0\)</c:formatCode>
                      <c:ptCount val="7"/>
                      <c:pt idx="0">
                        <c:v>256040.17</c:v>
                      </c:pt>
                      <c:pt idx="1">
                        <c:v>136559.06</c:v>
                      </c:pt>
                      <c:pt idx="2">
                        <c:v>4662032.24</c:v>
                      </c:pt>
                      <c:pt idx="3">
                        <c:v>9918184</c:v>
                      </c:pt>
                      <c:pt idx="4">
                        <c:v>7801443</c:v>
                      </c:pt>
                      <c:pt idx="5">
                        <c:v>6209040</c:v>
                      </c:pt>
                      <c:pt idx="6">
                        <c:v>4976736</c:v>
                      </c:pt>
                    </c:numCache>
                  </c:numRef>
                </c:val>
                <c:extLst>
                  <c:ext xmlns:c16="http://schemas.microsoft.com/office/drawing/2014/chart" uri="{C3380CC4-5D6E-409C-BE32-E72D297353CC}">
                    <c16:uniqueId val="{0000000E-533F-4DA2-AAAF-E453AA726E3E}"/>
                  </c:ext>
                </c:extLst>
              </c15:ser>
            </c15:filteredBarSeries>
            <c15:filteredBarSeries>
              <c15:ser>
                <c:idx val="2"/>
                <c:order val="2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'GF Revs for Council'!$D$172</c15:sqref>
                        </c15:formulaRef>
                      </c:ext>
                    </c:extLst>
                    <c:strCache>
                      <c:ptCount val="1"/>
                      <c:pt idx="0">
                        <c:v>Adjustments</c:v>
                      </c:pt>
                    </c:strCache>
                  </c:strRef>
                </c:tx>
                <c:spPr>
                  <a:solidFill>
                    <a:schemeClr val="accent3"/>
                  </a:solidFill>
                  <a:ln>
                    <a:noFill/>
                  </a:ln>
                  <a:effectLst/>
                </c:spPr>
                <c:invertIfNegative val="0"/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'GF Revs for Council'!$E$169:$K$169</c15:sqref>
                        </c15:formulaRef>
                      </c:ext>
                    </c:extLst>
                    <c:strCache>
                      <c:ptCount val="7"/>
                      <c:pt idx="0">
                        <c:v>'21</c:v>
                      </c:pt>
                      <c:pt idx="1">
                        <c:v>'22</c:v>
                      </c:pt>
                      <c:pt idx="2">
                        <c:v>'23</c:v>
                      </c:pt>
                      <c:pt idx="3">
                        <c:v>'24</c:v>
                      </c:pt>
                      <c:pt idx="4">
                        <c:v>'25</c:v>
                      </c:pt>
                      <c:pt idx="5">
                        <c:v>'26</c:v>
                      </c:pt>
                      <c:pt idx="6">
                        <c:v>'27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'GF Revs for Council'!$E$172:$K$172</c15:sqref>
                        </c15:formulaRef>
                      </c:ext>
                    </c:extLst>
                    <c:numCache>
                      <c:formatCode>#,##0_);\(#,##0\)</c:formatCode>
                      <c:ptCount val="7"/>
                      <c:pt idx="0">
                        <c:v>0</c:v>
                      </c:pt>
                      <c:pt idx="1">
                        <c:v>0</c:v>
                      </c:pt>
                      <c:pt idx="2">
                        <c:v>0</c:v>
                      </c:pt>
                      <c:pt idx="3">
                        <c:v>0</c:v>
                      </c:pt>
                      <c:pt idx="4">
                        <c:v>0</c:v>
                      </c:pt>
                      <c:pt idx="5">
                        <c:v>0</c:v>
                      </c:pt>
                      <c:pt idx="6">
                        <c:v>0</c:v>
                      </c:pt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F-533F-4DA2-AAAF-E453AA726E3E}"/>
                  </c:ext>
                </c:extLst>
              </c15:ser>
            </c15:filteredBarSeries>
          </c:ext>
        </c:extLst>
      </c:barChart>
      <c:catAx>
        <c:axId val="63156477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3419792"/>
        <c:crosses val="autoZero"/>
        <c:auto val="1"/>
        <c:lblAlgn val="ctr"/>
        <c:lblOffset val="100"/>
        <c:noMultiLvlLbl val="0"/>
      </c:catAx>
      <c:valAx>
        <c:axId val="503419792"/>
        <c:scaling>
          <c:orientation val="minMax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/>
              </a:solidFill>
              <a:round/>
            </a:ln>
            <a:effectLst/>
          </c:spPr>
        </c:majorGridlines>
        <c:title>
          <c:tx>
            <c:strRef>
              <c:f>'GF Revs for Council'!$D$176</c:f>
              <c:strCache>
                <c:ptCount val="1"/>
                <c:pt idx="0">
                  <c:v>Millions of Dollars</c:v>
                </c:pt>
              </c:strCache>
            </c:strRef>
          </c:tx>
          <c:layout>
            <c:manualLayout>
              <c:xMode val="edge"/>
              <c:yMode val="edge"/>
              <c:x val="2.7256001769362374E-2"/>
              <c:y val="0.2609758110019394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1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#,##0.0_);\(#,##0.0\)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31564776"/>
        <c:crosses val="autoZero"/>
        <c:crossBetween val="between"/>
      </c:valAx>
      <c:spPr>
        <a:solidFill>
          <a:schemeClr val="bg1">
            <a:lumMod val="85000"/>
            <a:alpha val="67000"/>
          </a:schemeClr>
        </a:solidFill>
        <a:ln>
          <a:solidFill>
            <a:schemeClr val="tx1"/>
          </a:solidFill>
        </a:ln>
        <a:effectLst/>
      </c:spPr>
    </c:plotArea>
    <c:legend>
      <c:legendPos val="r"/>
      <c:layout>
        <c:manualLayout>
          <c:xMode val="edge"/>
          <c:yMode val="edge"/>
          <c:x val="0.1731952477910163"/>
          <c:y val="0.90707280330543383"/>
          <c:w val="0.74786715693612327"/>
          <c:h val="8.0263034523281165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1"/>
    </a:solidFill>
    <a:ln w="25400" cap="flat" cmpd="sng" algn="ctr">
      <a:solidFill>
        <a:schemeClr val="accent5"/>
      </a:solidFill>
      <a:round/>
    </a:ln>
    <a:effectLst/>
  </c:spPr>
  <c:txPr>
    <a:bodyPr/>
    <a:lstStyle/>
    <a:p>
      <a:pPr>
        <a:defRPr sz="1000" b="0">
          <a:solidFill>
            <a:sysClr val="windowText" lastClr="000000"/>
          </a:solidFill>
          <a:latin typeface="+mn-lt"/>
        </a:defRPr>
      </a:pPr>
      <a:endParaRPr lang="en-US"/>
    </a:p>
  </c:txPr>
  <c:externalData r:id="rId3">
    <c:autoUpdate val="1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0254398065831752"/>
          <c:y val="6.7128755166417212E-2"/>
          <c:w val="0.75357434303131554"/>
          <c:h val="0.7439961125566861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'GF Revs for Council'!$D$206</c:f>
              <c:strCache>
                <c:ptCount val="1"/>
                <c:pt idx="0">
                  <c:v>Actuals ('26 projected)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6"/>
            <c:invertIfNegative val="0"/>
            <c:bubble3D val="0"/>
            <c:spPr>
              <a:solidFill>
                <a:srgbClr val="FFC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9B49-4F52-872D-40D56209CC9F}"/>
              </c:ext>
            </c:extLst>
          </c:dPt>
          <c:cat>
            <c:strRef>
              <c:f>'GF Revs for Council'!$E$198:$K$198</c:f>
              <c:strCache>
                <c:ptCount val="7"/>
                <c:pt idx="0">
                  <c:v>'21</c:v>
                </c:pt>
                <c:pt idx="1">
                  <c:v>'22</c:v>
                </c:pt>
                <c:pt idx="2">
                  <c:v>'23</c:v>
                </c:pt>
                <c:pt idx="3">
                  <c:v>'24</c:v>
                </c:pt>
                <c:pt idx="4">
                  <c:v>'25</c:v>
                </c:pt>
                <c:pt idx="5">
                  <c:v>'26</c:v>
                </c:pt>
                <c:pt idx="6">
                  <c:v>'27</c:v>
                </c:pt>
              </c:strCache>
            </c:strRef>
          </c:cat>
          <c:val>
            <c:numRef>
              <c:f>'GF Revs for Council'!$E$199:$K$199</c:f>
              <c:numCache>
                <c:formatCode>#,##0.0_);\(#,##0.0\)</c:formatCode>
                <c:ptCount val="7"/>
                <c:pt idx="0">
                  <c:v>10.16883575</c:v>
                </c:pt>
                <c:pt idx="1">
                  <c:v>10.029801560000001</c:v>
                </c:pt>
                <c:pt idx="2">
                  <c:v>11.038060269999999</c:v>
                </c:pt>
                <c:pt idx="3">
                  <c:v>10.054095999999999</c:v>
                </c:pt>
                <c:pt idx="4">
                  <c:v>11.705021</c:v>
                </c:pt>
                <c:pt idx="5">
                  <c:v>10.525486000000001</c:v>
                </c:pt>
                <c:pt idx="6">
                  <c:v>10.874656999999999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B49-4F52-872D-40D56209CC9F}"/>
            </c:ext>
          </c:extLst>
        </c:ser>
        <c:ser>
          <c:idx val="3"/>
          <c:order val="3"/>
          <c:tx>
            <c:strRef>
              <c:f>'GF Revs for Council'!$G$206</c:f>
              <c:strCache>
                <c:ptCount val="1"/>
                <c:pt idx="0">
                  <c:v>Budget</c:v>
                </c:pt>
              </c:strCache>
            </c:strRef>
          </c:tx>
          <c:spPr>
            <a:solidFill>
              <a:srgbClr val="FFC000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4-9B49-4F52-872D-40D56209CC9F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6-9B49-4F52-872D-40D56209CC9F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8-9B49-4F52-872D-40D56209CC9F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A-9B49-4F52-872D-40D56209CC9F}"/>
              </c:ext>
            </c:extLst>
          </c:dPt>
          <c:dPt>
            <c:idx val="4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C-9B49-4F52-872D-40D56209CC9F}"/>
              </c:ext>
            </c:extLst>
          </c:dPt>
          <c:cat>
            <c:strRef>
              <c:f>'GF Revs for Council'!$E$198:$K$198</c:f>
              <c:strCache>
                <c:ptCount val="7"/>
                <c:pt idx="0">
                  <c:v>'21</c:v>
                </c:pt>
                <c:pt idx="1">
                  <c:v>'22</c:v>
                </c:pt>
                <c:pt idx="2">
                  <c:v>'23</c:v>
                </c:pt>
                <c:pt idx="3">
                  <c:v>'24</c:v>
                </c:pt>
                <c:pt idx="4">
                  <c:v>'25</c:v>
                </c:pt>
                <c:pt idx="5">
                  <c:v>'26</c:v>
                </c:pt>
                <c:pt idx="6">
                  <c:v>'27</c:v>
                </c:pt>
              </c:strCache>
            </c:strRef>
          </c:cat>
          <c:val>
            <c:numRef>
              <c:f>'GF Revs for Council'!$E$202:$K$202</c:f>
              <c:numCache>
                <c:formatCode>#,##0.0_);\(#,##0.0\)</c:formatCode>
                <c:ptCount val="7"/>
                <c:pt idx="0">
                  <c:v>10.16883575</c:v>
                </c:pt>
                <c:pt idx="1">
                  <c:v>10.029801560000001</c:v>
                </c:pt>
                <c:pt idx="2">
                  <c:v>11.038060269999999</c:v>
                </c:pt>
                <c:pt idx="3">
                  <c:v>10.054095999999999</c:v>
                </c:pt>
                <c:pt idx="4">
                  <c:v>11.705021</c:v>
                </c:pt>
                <c:pt idx="5">
                  <c:v>10.380146</c:v>
                </c:pt>
                <c:pt idx="6">
                  <c:v>10.874656999999999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D-9B49-4F52-872D-40D56209CC9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25"/>
        <c:axId val="631564776"/>
        <c:axId val="503419792"/>
        <c:extLst>
          <c:ext xmlns:c15="http://schemas.microsoft.com/office/drawing/2012/chart" uri="{02D57815-91ED-43cb-92C2-25804820EDAC}">
            <c15:filteredBarSeries>
              <c15:ser>
                <c:idx val="1"/>
                <c:order val="1"/>
                <c:tx>
                  <c:strRef>
                    <c:extLst>
                      <c:ext uri="{02D57815-91ED-43cb-92C2-25804820EDAC}">
                        <c15:formulaRef>
                          <c15:sqref>'GF Revs for Council'!$D$200</c15:sqref>
                        </c15:formulaRef>
                      </c:ext>
                    </c:extLst>
                    <c:strCache>
                      <c:ptCount val="1"/>
                      <c:pt idx="0">
                        <c:v>Adjusted amount</c:v>
                      </c:pt>
                    </c:strCache>
                  </c:strRef>
                </c:tx>
                <c:spPr>
                  <a:solidFill>
                    <a:schemeClr val="accent2"/>
                  </a:solidFill>
                  <a:ln>
                    <a:noFill/>
                  </a:ln>
                  <a:effectLst/>
                </c:spPr>
                <c:invertIfNegative val="0"/>
                <c:cat>
                  <c:strRef>
                    <c:extLst>
                      <c:ext uri="{02D57815-91ED-43cb-92C2-25804820EDAC}">
                        <c15:formulaRef>
                          <c15:sqref>'GF Revs for Council'!$E$198:$K$198</c15:sqref>
                        </c15:formulaRef>
                      </c:ext>
                    </c:extLst>
                    <c:strCache>
                      <c:ptCount val="7"/>
                      <c:pt idx="0">
                        <c:v>'21</c:v>
                      </c:pt>
                      <c:pt idx="1">
                        <c:v>'22</c:v>
                      </c:pt>
                      <c:pt idx="2">
                        <c:v>'23</c:v>
                      </c:pt>
                      <c:pt idx="3">
                        <c:v>'24</c:v>
                      </c:pt>
                      <c:pt idx="4">
                        <c:v>'25</c:v>
                      </c:pt>
                      <c:pt idx="5">
                        <c:v>'26</c:v>
                      </c:pt>
                      <c:pt idx="6">
                        <c:v>'27</c:v>
                      </c:pt>
                    </c:strCache>
                  </c:strRef>
                </c:cat>
                <c:val>
                  <c:numRef>
                    <c:extLst>
                      <c:ext uri="{02D57815-91ED-43cb-92C2-25804820EDAC}">
                        <c15:formulaRef>
                          <c15:sqref>'GF Revs for Council'!$E$200:$K$200</c15:sqref>
                        </c15:formulaRef>
                      </c:ext>
                    </c:extLst>
                    <c:numCache>
                      <c:formatCode>#,##0_);\(#,##0\)</c:formatCode>
                      <c:ptCount val="7"/>
                      <c:pt idx="0">
                        <c:v>10168835.75</c:v>
                      </c:pt>
                      <c:pt idx="1">
                        <c:v>10029801.560000001</c:v>
                      </c:pt>
                      <c:pt idx="2">
                        <c:v>11038060.27</c:v>
                      </c:pt>
                      <c:pt idx="3">
                        <c:v>10054096</c:v>
                      </c:pt>
                      <c:pt idx="4">
                        <c:v>11705021</c:v>
                      </c:pt>
                      <c:pt idx="5">
                        <c:v>10525486</c:v>
                      </c:pt>
                      <c:pt idx="6">
                        <c:v>10874657</c:v>
                      </c:pt>
                    </c:numCache>
                  </c:numRef>
                </c:val>
                <c:extLst>
                  <c:ext xmlns:c16="http://schemas.microsoft.com/office/drawing/2014/chart" uri="{C3380CC4-5D6E-409C-BE32-E72D297353CC}">
                    <c16:uniqueId val="{0000000E-9B49-4F52-872D-40D56209CC9F}"/>
                  </c:ext>
                </c:extLst>
              </c15:ser>
            </c15:filteredBarSeries>
            <c15:filteredBarSeries>
              <c15:ser>
                <c:idx val="2"/>
                <c:order val="2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'GF Revs for Council'!$D$201</c15:sqref>
                        </c15:formulaRef>
                      </c:ext>
                    </c:extLst>
                    <c:strCache>
                      <c:ptCount val="1"/>
                      <c:pt idx="0">
                        <c:v>Adjustments</c:v>
                      </c:pt>
                    </c:strCache>
                  </c:strRef>
                </c:tx>
                <c:spPr>
                  <a:solidFill>
                    <a:schemeClr val="accent3"/>
                  </a:solidFill>
                  <a:ln>
                    <a:noFill/>
                  </a:ln>
                  <a:effectLst/>
                </c:spPr>
                <c:invertIfNegative val="0"/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'GF Revs for Council'!$E$198:$K$198</c15:sqref>
                        </c15:formulaRef>
                      </c:ext>
                    </c:extLst>
                    <c:strCache>
                      <c:ptCount val="7"/>
                      <c:pt idx="0">
                        <c:v>'21</c:v>
                      </c:pt>
                      <c:pt idx="1">
                        <c:v>'22</c:v>
                      </c:pt>
                      <c:pt idx="2">
                        <c:v>'23</c:v>
                      </c:pt>
                      <c:pt idx="3">
                        <c:v>'24</c:v>
                      </c:pt>
                      <c:pt idx="4">
                        <c:v>'25</c:v>
                      </c:pt>
                      <c:pt idx="5">
                        <c:v>'26</c:v>
                      </c:pt>
                      <c:pt idx="6">
                        <c:v>'27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'GF Revs for Council'!$E$201:$K$201</c15:sqref>
                        </c15:formulaRef>
                      </c:ext>
                    </c:extLst>
                    <c:numCache>
                      <c:formatCode>#,##0_);\(#,##0\)</c:formatCode>
                      <c:ptCount val="7"/>
                      <c:pt idx="0">
                        <c:v>0</c:v>
                      </c:pt>
                      <c:pt idx="1">
                        <c:v>0</c:v>
                      </c:pt>
                      <c:pt idx="2">
                        <c:v>0</c:v>
                      </c:pt>
                      <c:pt idx="3">
                        <c:v>0</c:v>
                      </c:pt>
                      <c:pt idx="4">
                        <c:v>0</c:v>
                      </c:pt>
                      <c:pt idx="5">
                        <c:v>0</c:v>
                      </c:pt>
                      <c:pt idx="6">
                        <c:v>0</c:v>
                      </c:pt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F-9B49-4F52-872D-40D56209CC9F}"/>
                  </c:ext>
                </c:extLst>
              </c15:ser>
            </c15:filteredBarSeries>
          </c:ext>
        </c:extLst>
      </c:barChart>
      <c:catAx>
        <c:axId val="63156477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3419792"/>
        <c:crosses val="autoZero"/>
        <c:auto val="1"/>
        <c:lblAlgn val="ctr"/>
        <c:lblOffset val="100"/>
        <c:noMultiLvlLbl val="0"/>
      </c:catAx>
      <c:valAx>
        <c:axId val="503419792"/>
        <c:scaling>
          <c:orientation val="minMax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/>
              </a:solidFill>
              <a:round/>
            </a:ln>
            <a:effectLst/>
          </c:spPr>
        </c:majorGridlines>
        <c:title>
          <c:tx>
            <c:strRef>
              <c:f>'GF Revs for Council'!$D$205</c:f>
              <c:strCache>
                <c:ptCount val="1"/>
                <c:pt idx="0">
                  <c:v>Millions of Dollars</c:v>
                </c:pt>
              </c:strCache>
            </c:strRef>
          </c:tx>
          <c:layout>
            <c:manualLayout>
              <c:xMode val="edge"/>
              <c:yMode val="edge"/>
              <c:x val="2.7256001769362374E-2"/>
              <c:y val="0.2609758110019394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1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#,##0.0_);\(#,##0.0\)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31564776"/>
        <c:crosses val="autoZero"/>
        <c:crossBetween val="between"/>
      </c:valAx>
      <c:spPr>
        <a:solidFill>
          <a:schemeClr val="bg1">
            <a:lumMod val="85000"/>
            <a:alpha val="67000"/>
          </a:schemeClr>
        </a:solidFill>
        <a:ln>
          <a:solidFill>
            <a:schemeClr val="tx1"/>
          </a:solidFill>
        </a:ln>
        <a:effectLst/>
      </c:spPr>
    </c:plotArea>
    <c:legend>
      <c:legendPos val="r"/>
      <c:layout>
        <c:manualLayout>
          <c:xMode val="edge"/>
          <c:yMode val="edge"/>
          <c:x val="0.1731952477910163"/>
          <c:y val="0.90707280330543383"/>
          <c:w val="0.74786715693612327"/>
          <c:h val="8.0263034523281165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1"/>
    </a:solidFill>
    <a:ln w="25400" cap="flat" cmpd="sng" algn="ctr">
      <a:solidFill>
        <a:schemeClr val="accent5"/>
      </a:solidFill>
      <a:round/>
    </a:ln>
    <a:effectLst/>
  </c:spPr>
  <c:txPr>
    <a:bodyPr/>
    <a:lstStyle/>
    <a:p>
      <a:pPr>
        <a:defRPr sz="1000" b="0">
          <a:solidFill>
            <a:sysClr val="windowText" lastClr="000000"/>
          </a:solidFill>
          <a:latin typeface="+mn-lt"/>
        </a:defRPr>
      </a:pPr>
      <a:endParaRPr lang="en-US"/>
    </a:p>
  </c:txPr>
  <c:externalData r:id="rId3">
    <c:autoUpdate val="1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0254398065831752"/>
          <c:y val="6.7128755166417212E-2"/>
          <c:w val="0.75357434303131554"/>
          <c:h val="0.7439961125566861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'GF Revs for Council'!$D$235</c:f>
              <c:strCache>
                <c:ptCount val="1"/>
                <c:pt idx="0">
                  <c:v>Actuals ('26 projected)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3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51EF-4076-8D9C-16DC50A8C74E}"/>
              </c:ext>
            </c:extLst>
          </c:dPt>
          <c:dPt>
            <c:idx val="6"/>
            <c:invertIfNegative val="0"/>
            <c:bubble3D val="0"/>
            <c:spPr>
              <a:solidFill>
                <a:srgbClr val="FFC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51EF-4076-8D9C-16DC50A8C74E}"/>
              </c:ext>
            </c:extLst>
          </c:dPt>
          <c:cat>
            <c:strRef>
              <c:f>'GF Revs for Council'!$E$227:$K$227</c:f>
              <c:strCache>
                <c:ptCount val="7"/>
                <c:pt idx="0">
                  <c:v>'21</c:v>
                </c:pt>
                <c:pt idx="1">
                  <c:v>'22</c:v>
                </c:pt>
                <c:pt idx="2">
                  <c:v>'23</c:v>
                </c:pt>
                <c:pt idx="3">
                  <c:v>'24</c:v>
                </c:pt>
                <c:pt idx="4">
                  <c:v>'25</c:v>
                </c:pt>
                <c:pt idx="5">
                  <c:v>'26</c:v>
                </c:pt>
                <c:pt idx="6">
                  <c:v>'27</c:v>
                </c:pt>
              </c:strCache>
            </c:strRef>
          </c:cat>
          <c:val>
            <c:numRef>
              <c:f>'GF Revs for Council'!$E$228:$K$228</c:f>
              <c:numCache>
                <c:formatCode>#,##0.0_);\(#,##0.0\)</c:formatCode>
                <c:ptCount val="7"/>
                <c:pt idx="0">
                  <c:v>6.6222248399999994</c:v>
                </c:pt>
                <c:pt idx="1">
                  <c:v>7.5397354600000002</c:v>
                </c:pt>
                <c:pt idx="2">
                  <c:v>7.2496384900000006</c:v>
                </c:pt>
                <c:pt idx="3">
                  <c:v>11.929072</c:v>
                </c:pt>
                <c:pt idx="4">
                  <c:v>13.368838</c:v>
                </c:pt>
                <c:pt idx="5">
                  <c:v>13.829523999999999</c:v>
                </c:pt>
                <c:pt idx="6">
                  <c:v>14.012079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51EF-4076-8D9C-16DC50A8C74E}"/>
            </c:ext>
          </c:extLst>
        </c:ser>
        <c:ser>
          <c:idx val="3"/>
          <c:order val="3"/>
          <c:tx>
            <c:strRef>
              <c:f>'GF Revs for Council'!$G$235</c:f>
              <c:strCache>
                <c:ptCount val="1"/>
                <c:pt idx="0">
                  <c:v>Budget</c:v>
                </c:pt>
              </c:strCache>
            </c:strRef>
          </c:tx>
          <c:spPr>
            <a:solidFill>
              <a:srgbClr val="FFC000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6-51EF-4076-8D9C-16DC50A8C74E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8-51EF-4076-8D9C-16DC50A8C74E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A-51EF-4076-8D9C-16DC50A8C74E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C-51EF-4076-8D9C-16DC50A8C74E}"/>
              </c:ext>
            </c:extLst>
          </c:dPt>
          <c:dPt>
            <c:idx val="4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E-51EF-4076-8D9C-16DC50A8C74E}"/>
              </c:ext>
            </c:extLst>
          </c:dPt>
          <c:cat>
            <c:strRef>
              <c:f>'GF Revs for Council'!$E$227:$K$227</c:f>
              <c:strCache>
                <c:ptCount val="7"/>
                <c:pt idx="0">
                  <c:v>'21</c:v>
                </c:pt>
                <c:pt idx="1">
                  <c:v>'22</c:v>
                </c:pt>
                <c:pt idx="2">
                  <c:v>'23</c:v>
                </c:pt>
                <c:pt idx="3">
                  <c:v>'24</c:v>
                </c:pt>
                <c:pt idx="4">
                  <c:v>'25</c:v>
                </c:pt>
                <c:pt idx="5">
                  <c:v>'26</c:v>
                </c:pt>
                <c:pt idx="6">
                  <c:v>'27</c:v>
                </c:pt>
              </c:strCache>
            </c:strRef>
          </c:cat>
          <c:val>
            <c:numRef>
              <c:f>'GF Revs for Council'!$E$231:$K$231</c:f>
              <c:numCache>
                <c:formatCode>#,##0.0_);\(#,##0.0\)</c:formatCode>
                <c:ptCount val="7"/>
                <c:pt idx="0">
                  <c:v>6.6222248399999994</c:v>
                </c:pt>
                <c:pt idx="1">
                  <c:v>7.5397354600000002</c:v>
                </c:pt>
                <c:pt idx="2">
                  <c:v>7.2496384900000006</c:v>
                </c:pt>
                <c:pt idx="3">
                  <c:v>11.929072</c:v>
                </c:pt>
                <c:pt idx="4">
                  <c:v>13.368838</c:v>
                </c:pt>
                <c:pt idx="5">
                  <c:v>12.408649</c:v>
                </c:pt>
                <c:pt idx="6">
                  <c:v>14.012079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F-51EF-4076-8D9C-16DC50A8C74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25"/>
        <c:axId val="631564776"/>
        <c:axId val="503419792"/>
        <c:extLst>
          <c:ext xmlns:c15="http://schemas.microsoft.com/office/drawing/2012/chart" uri="{02D57815-91ED-43cb-92C2-25804820EDAC}">
            <c15:filteredBarSeries>
              <c15:ser>
                <c:idx val="1"/>
                <c:order val="1"/>
                <c:tx>
                  <c:strRef>
                    <c:extLst>
                      <c:ext uri="{02D57815-91ED-43cb-92C2-25804820EDAC}">
                        <c15:formulaRef>
                          <c15:sqref>'GF Revs for Council'!$D$229</c15:sqref>
                        </c15:formulaRef>
                      </c:ext>
                    </c:extLst>
                    <c:strCache>
                      <c:ptCount val="1"/>
                      <c:pt idx="0">
                        <c:v>Adjusted amount</c:v>
                      </c:pt>
                    </c:strCache>
                  </c:strRef>
                </c:tx>
                <c:spPr>
                  <a:solidFill>
                    <a:schemeClr val="accent2"/>
                  </a:solidFill>
                  <a:ln>
                    <a:noFill/>
                  </a:ln>
                  <a:effectLst/>
                </c:spPr>
                <c:invertIfNegative val="0"/>
                <c:cat>
                  <c:strRef>
                    <c:extLst>
                      <c:ext uri="{02D57815-91ED-43cb-92C2-25804820EDAC}">
                        <c15:formulaRef>
                          <c15:sqref>'GF Revs for Council'!$E$227:$K$227</c15:sqref>
                        </c15:formulaRef>
                      </c:ext>
                    </c:extLst>
                    <c:strCache>
                      <c:ptCount val="7"/>
                      <c:pt idx="0">
                        <c:v>'21</c:v>
                      </c:pt>
                      <c:pt idx="1">
                        <c:v>'22</c:v>
                      </c:pt>
                      <c:pt idx="2">
                        <c:v>'23</c:v>
                      </c:pt>
                      <c:pt idx="3">
                        <c:v>'24</c:v>
                      </c:pt>
                      <c:pt idx="4">
                        <c:v>'25</c:v>
                      </c:pt>
                      <c:pt idx="5">
                        <c:v>'26</c:v>
                      </c:pt>
                      <c:pt idx="6">
                        <c:v>'27</c:v>
                      </c:pt>
                    </c:strCache>
                  </c:strRef>
                </c:cat>
                <c:val>
                  <c:numRef>
                    <c:extLst>
                      <c:ext uri="{02D57815-91ED-43cb-92C2-25804820EDAC}">
                        <c15:formulaRef>
                          <c15:sqref>'GF Revs for Council'!$E$229:$K$229</c15:sqref>
                        </c15:formulaRef>
                      </c:ext>
                    </c:extLst>
                    <c:numCache>
                      <c:formatCode>#,##0_);\(#,##0\)</c:formatCode>
                      <c:ptCount val="7"/>
                      <c:pt idx="0">
                        <c:v>6622224.8399999999</c:v>
                      </c:pt>
                      <c:pt idx="1">
                        <c:v>7539735.46</c:v>
                      </c:pt>
                      <c:pt idx="2">
                        <c:v>7249638.4900000002</c:v>
                      </c:pt>
                      <c:pt idx="3">
                        <c:v>11929072</c:v>
                      </c:pt>
                      <c:pt idx="4">
                        <c:v>13368838</c:v>
                      </c:pt>
                      <c:pt idx="5">
                        <c:v>13829524</c:v>
                      </c:pt>
                      <c:pt idx="6">
                        <c:v>14012079</c:v>
                      </c:pt>
                    </c:numCache>
                  </c:numRef>
                </c:val>
                <c:extLst>
                  <c:ext xmlns:c16="http://schemas.microsoft.com/office/drawing/2014/chart" uri="{C3380CC4-5D6E-409C-BE32-E72D297353CC}">
                    <c16:uniqueId val="{00000010-51EF-4076-8D9C-16DC50A8C74E}"/>
                  </c:ext>
                </c:extLst>
              </c15:ser>
            </c15:filteredBarSeries>
            <c15:filteredBarSeries>
              <c15:ser>
                <c:idx val="2"/>
                <c:order val="2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'GF Revs for Council'!$D$230</c15:sqref>
                        </c15:formulaRef>
                      </c:ext>
                    </c:extLst>
                    <c:strCache>
                      <c:ptCount val="1"/>
                      <c:pt idx="0">
                        <c:v>Adjustments</c:v>
                      </c:pt>
                    </c:strCache>
                  </c:strRef>
                </c:tx>
                <c:spPr>
                  <a:solidFill>
                    <a:schemeClr val="accent3"/>
                  </a:solidFill>
                  <a:ln>
                    <a:noFill/>
                  </a:ln>
                  <a:effectLst/>
                </c:spPr>
                <c:invertIfNegative val="0"/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'GF Revs for Council'!$E$227:$K$227</c15:sqref>
                        </c15:formulaRef>
                      </c:ext>
                    </c:extLst>
                    <c:strCache>
                      <c:ptCount val="7"/>
                      <c:pt idx="0">
                        <c:v>'21</c:v>
                      </c:pt>
                      <c:pt idx="1">
                        <c:v>'22</c:v>
                      </c:pt>
                      <c:pt idx="2">
                        <c:v>'23</c:v>
                      </c:pt>
                      <c:pt idx="3">
                        <c:v>'24</c:v>
                      </c:pt>
                      <c:pt idx="4">
                        <c:v>'25</c:v>
                      </c:pt>
                      <c:pt idx="5">
                        <c:v>'26</c:v>
                      </c:pt>
                      <c:pt idx="6">
                        <c:v>'27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'GF Revs for Council'!$E$230:$K$230</c15:sqref>
                        </c15:formulaRef>
                      </c:ext>
                    </c:extLst>
                    <c:numCache>
                      <c:formatCode>#,##0_);\(#,##0\)</c:formatCode>
                      <c:ptCount val="7"/>
                      <c:pt idx="0">
                        <c:v>0</c:v>
                      </c:pt>
                      <c:pt idx="1">
                        <c:v>0</c:v>
                      </c:pt>
                      <c:pt idx="2">
                        <c:v>0</c:v>
                      </c:pt>
                      <c:pt idx="3">
                        <c:v>0</c:v>
                      </c:pt>
                      <c:pt idx="4">
                        <c:v>0</c:v>
                      </c:pt>
                      <c:pt idx="5">
                        <c:v>0</c:v>
                      </c:pt>
                      <c:pt idx="6">
                        <c:v>0</c:v>
                      </c:pt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11-51EF-4076-8D9C-16DC50A8C74E}"/>
                  </c:ext>
                </c:extLst>
              </c15:ser>
            </c15:filteredBarSeries>
          </c:ext>
        </c:extLst>
      </c:barChart>
      <c:catAx>
        <c:axId val="63156477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3419792"/>
        <c:crosses val="autoZero"/>
        <c:auto val="1"/>
        <c:lblAlgn val="ctr"/>
        <c:lblOffset val="100"/>
        <c:noMultiLvlLbl val="0"/>
      </c:catAx>
      <c:valAx>
        <c:axId val="503419792"/>
        <c:scaling>
          <c:orientation val="minMax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/>
              </a:solidFill>
              <a:round/>
            </a:ln>
            <a:effectLst/>
          </c:spPr>
        </c:majorGridlines>
        <c:title>
          <c:tx>
            <c:strRef>
              <c:f>'GF Revs for Council'!$D$234</c:f>
              <c:strCache>
                <c:ptCount val="1"/>
                <c:pt idx="0">
                  <c:v>Millions of Dollars</c:v>
                </c:pt>
              </c:strCache>
            </c:strRef>
          </c:tx>
          <c:layout>
            <c:manualLayout>
              <c:xMode val="edge"/>
              <c:yMode val="edge"/>
              <c:x val="2.7256001769362374E-2"/>
              <c:y val="0.2609758110019394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1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#,##0.0_);\(#,##0.0\)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31564776"/>
        <c:crosses val="autoZero"/>
        <c:crossBetween val="between"/>
      </c:valAx>
      <c:spPr>
        <a:solidFill>
          <a:schemeClr val="bg1">
            <a:lumMod val="85000"/>
            <a:alpha val="67000"/>
          </a:schemeClr>
        </a:solidFill>
        <a:ln>
          <a:solidFill>
            <a:schemeClr val="tx1"/>
          </a:solidFill>
        </a:ln>
        <a:effectLst/>
      </c:spPr>
    </c:plotArea>
    <c:legend>
      <c:legendPos val="r"/>
      <c:layout>
        <c:manualLayout>
          <c:xMode val="edge"/>
          <c:yMode val="edge"/>
          <c:x val="0.1731952477910163"/>
          <c:y val="0.90707280330543383"/>
          <c:w val="0.74786715693612327"/>
          <c:h val="8.0263034523281165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1"/>
    </a:solidFill>
    <a:ln w="25400" cap="flat" cmpd="sng" algn="ctr">
      <a:solidFill>
        <a:schemeClr val="accent5"/>
      </a:solidFill>
      <a:round/>
    </a:ln>
    <a:effectLst/>
  </c:spPr>
  <c:txPr>
    <a:bodyPr/>
    <a:lstStyle/>
    <a:p>
      <a:pPr>
        <a:defRPr sz="1000" b="0">
          <a:solidFill>
            <a:sysClr val="windowText" lastClr="000000"/>
          </a:solidFill>
          <a:latin typeface="+mn-lt"/>
        </a:defRPr>
      </a:pPr>
      <a:endParaRPr lang="en-US"/>
    </a:p>
  </c:txPr>
  <c:externalData r:id="rId3">
    <c:autoUpdate val="1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0254398065831752"/>
          <c:y val="6.7128755166417212E-2"/>
          <c:w val="0.75357434303131554"/>
          <c:h val="0.7439961125566861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'GF Revs for Council'!$D$264</c:f>
              <c:strCache>
                <c:ptCount val="1"/>
                <c:pt idx="0">
                  <c:v>Actuals ('26 projected)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6"/>
            <c:invertIfNegative val="0"/>
            <c:bubble3D val="0"/>
            <c:spPr>
              <a:solidFill>
                <a:srgbClr val="FFC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D7AA-4864-8524-ED55F1C3AD9B}"/>
              </c:ext>
            </c:extLst>
          </c:dPt>
          <c:cat>
            <c:strRef>
              <c:f>'GF Revs for Council'!$E$256:$K$256</c:f>
              <c:strCache>
                <c:ptCount val="7"/>
                <c:pt idx="0">
                  <c:v>'21</c:v>
                </c:pt>
                <c:pt idx="1">
                  <c:v>'22</c:v>
                </c:pt>
                <c:pt idx="2">
                  <c:v>'23</c:v>
                </c:pt>
                <c:pt idx="3">
                  <c:v>'24</c:v>
                </c:pt>
                <c:pt idx="4">
                  <c:v>'25</c:v>
                </c:pt>
                <c:pt idx="5">
                  <c:v>'26</c:v>
                </c:pt>
                <c:pt idx="6">
                  <c:v>'27</c:v>
                </c:pt>
              </c:strCache>
            </c:strRef>
          </c:cat>
          <c:val>
            <c:numRef>
              <c:f>'GF Revs for Council'!$E$257:$K$257</c:f>
              <c:numCache>
                <c:formatCode>#,##0.0_);\(#,##0.0\)</c:formatCode>
                <c:ptCount val="7"/>
                <c:pt idx="0">
                  <c:v>12.44155276</c:v>
                </c:pt>
                <c:pt idx="1">
                  <c:v>13.567280330000001</c:v>
                </c:pt>
                <c:pt idx="2">
                  <c:v>12.423803380000001</c:v>
                </c:pt>
                <c:pt idx="3">
                  <c:v>12.662663999999999</c:v>
                </c:pt>
                <c:pt idx="4">
                  <c:v>13.558854999999999</c:v>
                </c:pt>
                <c:pt idx="5">
                  <c:v>14.205933999999999</c:v>
                </c:pt>
                <c:pt idx="6">
                  <c:v>14.483582999999999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7AA-4864-8524-ED55F1C3AD9B}"/>
            </c:ext>
          </c:extLst>
        </c:ser>
        <c:ser>
          <c:idx val="3"/>
          <c:order val="3"/>
          <c:tx>
            <c:strRef>
              <c:f>'GF Revs for Council'!$G$264</c:f>
              <c:strCache>
                <c:ptCount val="1"/>
                <c:pt idx="0">
                  <c:v>Budget</c:v>
                </c:pt>
              </c:strCache>
            </c:strRef>
          </c:tx>
          <c:spPr>
            <a:solidFill>
              <a:srgbClr val="FFC000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4-D7AA-4864-8524-ED55F1C3AD9B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6-D7AA-4864-8524-ED55F1C3AD9B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8-D7AA-4864-8524-ED55F1C3AD9B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A-D7AA-4864-8524-ED55F1C3AD9B}"/>
              </c:ext>
            </c:extLst>
          </c:dPt>
          <c:dPt>
            <c:idx val="4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C-D7AA-4864-8524-ED55F1C3AD9B}"/>
              </c:ext>
            </c:extLst>
          </c:dPt>
          <c:cat>
            <c:strRef>
              <c:f>'GF Revs for Council'!$E$256:$K$256</c:f>
              <c:strCache>
                <c:ptCount val="7"/>
                <c:pt idx="0">
                  <c:v>'21</c:v>
                </c:pt>
                <c:pt idx="1">
                  <c:v>'22</c:v>
                </c:pt>
                <c:pt idx="2">
                  <c:v>'23</c:v>
                </c:pt>
                <c:pt idx="3">
                  <c:v>'24</c:v>
                </c:pt>
                <c:pt idx="4">
                  <c:v>'25</c:v>
                </c:pt>
                <c:pt idx="5">
                  <c:v>'26</c:v>
                </c:pt>
                <c:pt idx="6">
                  <c:v>'27</c:v>
                </c:pt>
              </c:strCache>
            </c:strRef>
          </c:cat>
          <c:val>
            <c:numRef>
              <c:f>'GF Revs for Council'!$E$260:$K$260</c:f>
              <c:numCache>
                <c:formatCode>#,##0.0_);\(#,##0.0\)</c:formatCode>
                <c:ptCount val="7"/>
                <c:pt idx="0">
                  <c:v>12.44155276</c:v>
                </c:pt>
                <c:pt idx="1">
                  <c:v>13.567280330000001</c:v>
                </c:pt>
                <c:pt idx="2">
                  <c:v>12.423803380000001</c:v>
                </c:pt>
                <c:pt idx="3">
                  <c:v>12.662663999999999</c:v>
                </c:pt>
                <c:pt idx="4">
                  <c:v>13.558854999999999</c:v>
                </c:pt>
                <c:pt idx="5">
                  <c:v>12.943173</c:v>
                </c:pt>
                <c:pt idx="6">
                  <c:v>14.483582999999999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D-D7AA-4864-8524-ED55F1C3AD9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25"/>
        <c:axId val="631564776"/>
        <c:axId val="503419792"/>
        <c:extLst>
          <c:ext xmlns:c15="http://schemas.microsoft.com/office/drawing/2012/chart" uri="{02D57815-91ED-43cb-92C2-25804820EDAC}">
            <c15:filteredBarSeries>
              <c15:ser>
                <c:idx val="1"/>
                <c:order val="1"/>
                <c:tx>
                  <c:strRef>
                    <c:extLst>
                      <c:ext uri="{02D57815-91ED-43cb-92C2-25804820EDAC}">
                        <c15:formulaRef>
                          <c15:sqref>'GF Revs for Council'!$D$258</c15:sqref>
                        </c15:formulaRef>
                      </c:ext>
                    </c:extLst>
                    <c:strCache>
                      <c:ptCount val="1"/>
                      <c:pt idx="0">
                        <c:v>Adjusted amount</c:v>
                      </c:pt>
                    </c:strCache>
                  </c:strRef>
                </c:tx>
                <c:spPr>
                  <a:solidFill>
                    <a:schemeClr val="accent2"/>
                  </a:solidFill>
                  <a:ln>
                    <a:noFill/>
                  </a:ln>
                  <a:effectLst/>
                </c:spPr>
                <c:invertIfNegative val="0"/>
                <c:cat>
                  <c:strRef>
                    <c:extLst>
                      <c:ext uri="{02D57815-91ED-43cb-92C2-25804820EDAC}">
                        <c15:formulaRef>
                          <c15:sqref>'GF Revs for Council'!$E$256:$K$256</c15:sqref>
                        </c15:formulaRef>
                      </c:ext>
                    </c:extLst>
                    <c:strCache>
                      <c:ptCount val="7"/>
                      <c:pt idx="0">
                        <c:v>'21</c:v>
                      </c:pt>
                      <c:pt idx="1">
                        <c:v>'22</c:v>
                      </c:pt>
                      <c:pt idx="2">
                        <c:v>'23</c:v>
                      </c:pt>
                      <c:pt idx="3">
                        <c:v>'24</c:v>
                      </c:pt>
                      <c:pt idx="4">
                        <c:v>'25</c:v>
                      </c:pt>
                      <c:pt idx="5">
                        <c:v>'26</c:v>
                      </c:pt>
                      <c:pt idx="6">
                        <c:v>'27</c:v>
                      </c:pt>
                    </c:strCache>
                  </c:strRef>
                </c:cat>
                <c:val>
                  <c:numRef>
                    <c:extLst>
                      <c:ext uri="{02D57815-91ED-43cb-92C2-25804820EDAC}">
                        <c15:formulaRef>
                          <c15:sqref>'GF Revs for Council'!$E$258:$K$258</c15:sqref>
                        </c15:formulaRef>
                      </c:ext>
                    </c:extLst>
                    <c:numCache>
                      <c:formatCode>#,##0_);\(#,##0\)</c:formatCode>
                      <c:ptCount val="7"/>
                      <c:pt idx="0">
                        <c:v>12441552.76</c:v>
                      </c:pt>
                      <c:pt idx="1">
                        <c:v>13567280.33</c:v>
                      </c:pt>
                      <c:pt idx="2">
                        <c:v>12423803.380000001</c:v>
                      </c:pt>
                      <c:pt idx="3">
                        <c:v>12662664</c:v>
                      </c:pt>
                      <c:pt idx="4">
                        <c:v>13558855</c:v>
                      </c:pt>
                      <c:pt idx="5">
                        <c:v>14205934</c:v>
                      </c:pt>
                      <c:pt idx="6">
                        <c:v>14483583</c:v>
                      </c:pt>
                    </c:numCache>
                  </c:numRef>
                </c:val>
                <c:extLst>
                  <c:ext xmlns:c16="http://schemas.microsoft.com/office/drawing/2014/chart" uri="{C3380CC4-5D6E-409C-BE32-E72D297353CC}">
                    <c16:uniqueId val="{0000000E-D7AA-4864-8524-ED55F1C3AD9B}"/>
                  </c:ext>
                </c:extLst>
              </c15:ser>
            </c15:filteredBarSeries>
            <c15:filteredBarSeries>
              <c15:ser>
                <c:idx val="2"/>
                <c:order val="2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'GF Revs for Council'!$D$259</c15:sqref>
                        </c15:formulaRef>
                      </c:ext>
                    </c:extLst>
                    <c:strCache>
                      <c:ptCount val="1"/>
                      <c:pt idx="0">
                        <c:v>Adjustments</c:v>
                      </c:pt>
                    </c:strCache>
                  </c:strRef>
                </c:tx>
                <c:spPr>
                  <a:solidFill>
                    <a:schemeClr val="accent3"/>
                  </a:solidFill>
                  <a:ln>
                    <a:noFill/>
                  </a:ln>
                  <a:effectLst/>
                </c:spPr>
                <c:invertIfNegative val="0"/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'GF Revs for Council'!$E$256:$K$256</c15:sqref>
                        </c15:formulaRef>
                      </c:ext>
                    </c:extLst>
                    <c:strCache>
                      <c:ptCount val="7"/>
                      <c:pt idx="0">
                        <c:v>'21</c:v>
                      </c:pt>
                      <c:pt idx="1">
                        <c:v>'22</c:v>
                      </c:pt>
                      <c:pt idx="2">
                        <c:v>'23</c:v>
                      </c:pt>
                      <c:pt idx="3">
                        <c:v>'24</c:v>
                      </c:pt>
                      <c:pt idx="4">
                        <c:v>'25</c:v>
                      </c:pt>
                      <c:pt idx="5">
                        <c:v>'26</c:v>
                      </c:pt>
                      <c:pt idx="6">
                        <c:v>'27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'GF Revs for Council'!$E$259:$K$259</c15:sqref>
                        </c15:formulaRef>
                      </c:ext>
                    </c:extLst>
                    <c:numCache>
                      <c:formatCode>#,##0_);\(#,##0\)</c:formatCode>
                      <c:ptCount val="7"/>
                      <c:pt idx="0">
                        <c:v>0</c:v>
                      </c:pt>
                      <c:pt idx="1">
                        <c:v>0</c:v>
                      </c:pt>
                      <c:pt idx="2">
                        <c:v>0</c:v>
                      </c:pt>
                      <c:pt idx="3">
                        <c:v>0</c:v>
                      </c:pt>
                      <c:pt idx="4">
                        <c:v>0</c:v>
                      </c:pt>
                      <c:pt idx="5">
                        <c:v>0</c:v>
                      </c:pt>
                      <c:pt idx="6">
                        <c:v>0</c:v>
                      </c:pt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F-D7AA-4864-8524-ED55F1C3AD9B}"/>
                  </c:ext>
                </c:extLst>
              </c15:ser>
            </c15:filteredBarSeries>
          </c:ext>
        </c:extLst>
      </c:barChart>
      <c:catAx>
        <c:axId val="63156477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3419792"/>
        <c:crosses val="autoZero"/>
        <c:auto val="1"/>
        <c:lblAlgn val="ctr"/>
        <c:lblOffset val="100"/>
        <c:noMultiLvlLbl val="0"/>
      </c:catAx>
      <c:valAx>
        <c:axId val="503419792"/>
        <c:scaling>
          <c:orientation val="minMax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/>
              </a:solidFill>
              <a:round/>
            </a:ln>
            <a:effectLst/>
          </c:spPr>
        </c:majorGridlines>
        <c:title>
          <c:tx>
            <c:strRef>
              <c:f>'GF Revs for Council'!$D$263</c:f>
              <c:strCache>
                <c:ptCount val="1"/>
                <c:pt idx="0">
                  <c:v>Millions of Dollars</c:v>
                </c:pt>
              </c:strCache>
            </c:strRef>
          </c:tx>
          <c:layout>
            <c:manualLayout>
              <c:xMode val="edge"/>
              <c:yMode val="edge"/>
              <c:x val="2.7256001769362374E-2"/>
              <c:y val="0.2609758110019394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1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#,##0.0_);\(#,##0.0\)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31564776"/>
        <c:crosses val="autoZero"/>
        <c:crossBetween val="between"/>
      </c:valAx>
      <c:spPr>
        <a:solidFill>
          <a:schemeClr val="bg1">
            <a:lumMod val="85000"/>
            <a:alpha val="67000"/>
          </a:schemeClr>
        </a:solidFill>
        <a:ln>
          <a:solidFill>
            <a:schemeClr val="tx1"/>
          </a:solidFill>
        </a:ln>
        <a:effectLst/>
      </c:spPr>
    </c:plotArea>
    <c:legend>
      <c:legendPos val="r"/>
      <c:layout>
        <c:manualLayout>
          <c:xMode val="edge"/>
          <c:yMode val="edge"/>
          <c:x val="0.1731952477910163"/>
          <c:y val="0.90707280330543383"/>
          <c:w val="0.74786715693612327"/>
          <c:h val="8.0263034523281165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1"/>
    </a:solidFill>
    <a:ln w="25400" cap="flat" cmpd="sng" algn="ctr">
      <a:solidFill>
        <a:schemeClr val="accent5"/>
      </a:solidFill>
      <a:round/>
    </a:ln>
    <a:effectLst/>
  </c:spPr>
  <c:txPr>
    <a:bodyPr/>
    <a:lstStyle/>
    <a:p>
      <a:pPr>
        <a:defRPr sz="1000" b="0">
          <a:solidFill>
            <a:sysClr val="windowText" lastClr="000000"/>
          </a:solidFill>
          <a:latin typeface="+mn-lt"/>
        </a:defRPr>
      </a:pPr>
      <a:endParaRPr lang="en-US"/>
    </a:p>
  </c:txPr>
  <c:externalData r:id="rId3">
    <c:autoUpdate val="1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20254398065831752"/>
          <c:y val="6.7128755166417212E-2"/>
          <c:w val="0.75357434303131554"/>
          <c:h val="0.7439961125566861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'WS Revs for Council'!$D$171</c:f>
              <c:strCache>
                <c:ptCount val="1"/>
                <c:pt idx="0">
                  <c:v>Actuals ('26 projected)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6"/>
            <c:invertIfNegative val="0"/>
            <c:bubble3D val="0"/>
            <c:spPr>
              <a:solidFill>
                <a:srgbClr val="FFC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2370-489B-9FCC-5EEF58EEE590}"/>
              </c:ext>
            </c:extLst>
          </c:dPt>
          <c:cat>
            <c:strRef>
              <c:f>'WS Revs for Council'!$E$163:$K$163</c:f>
              <c:strCache>
                <c:ptCount val="7"/>
                <c:pt idx="0">
                  <c:v>'21</c:v>
                </c:pt>
                <c:pt idx="1">
                  <c:v>'22</c:v>
                </c:pt>
                <c:pt idx="2">
                  <c:v>'23</c:v>
                </c:pt>
                <c:pt idx="3">
                  <c:v>'24</c:v>
                </c:pt>
                <c:pt idx="4">
                  <c:v>'25</c:v>
                </c:pt>
                <c:pt idx="5">
                  <c:v>'26</c:v>
                </c:pt>
                <c:pt idx="6">
                  <c:v>'27</c:v>
                </c:pt>
              </c:strCache>
            </c:strRef>
          </c:cat>
          <c:val>
            <c:numRef>
              <c:f>'WS Revs for Council'!$E$164:$K$164</c:f>
              <c:numCache>
                <c:formatCode>#,##0.0_);\(#,##0.0\)</c:formatCode>
                <c:ptCount val="7"/>
                <c:pt idx="0">
                  <c:v>83.159967839999993</c:v>
                </c:pt>
                <c:pt idx="1">
                  <c:v>87.51134970999999</c:v>
                </c:pt>
                <c:pt idx="2">
                  <c:v>91.028723720000002</c:v>
                </c:pt>
                <c:pt idx="3">
                  <c:v>89.276488000000001</c:v>
                </c:pt>
                <c:pt idx="4">
                  <c:v>103.508695</c:v>
                </c:pt>
                <c:pt idx="5">
                  <c:v>98.444470641959143</c:v>
                </c:pt>
                <c:pt idx="6">
                  <c:v>105.72923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370-489B-9FCC-5EEF58EEE590}"/>
            </c:ext>
          </c:extLst>
        </c:ser>
        <c:ser>
          <c:idx val="3"/>
          <c:order val="3"/>
          <c:tx>
            <c:strRef>
              <c:f>'WS Revs for Council'!$G$171</c:f>
              <c:strCache>
                <c:ptCount val="1"/>
                <c:pt idx="0">
                  <c:v>Budget</c:v>
                </c:pt>
              </c:strCache>
            </c:strRef>
          </c:tx>
          <c:spPr>
            <a:solidFill>
              <a:srgbClr val="FFC000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4-2370-489B-9FCC-5EEF58EEE590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6-2370-489B-9FCC-5EEF58EEE590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8-2370-489B-9FCC-5EEF58EEE590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A-2370-489B-9FCC-5EEF58EEE590}"/>
              </c:ext>
            </c:extLst>
          </c:dPt>
          <c:dPt>
            <c:idx val="4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C-2370-489B-9FCC-5EEF58EEE590}"/>
              </c:ext>
            </c:extLst>
          </c:dPt>
          <c:cat>
            <c:strRef>
              <c:f>'WS Revs for Council'!$E$163:$K$163</c:f>
              <c:strCache>
                <c:ptCount val="7"/>
                <c:pt idx="0">
                  <c:v>'21</c:v>
                </c:pt>
                <c:pt idx="1">
                  <c:v>'22</c:v>
                </c:pt>
                <c:pt idx="2">
                  <c:v>'23</c:v>
                </c:pt>
                <c:pt idx="3">
                  <c:v>'24</c:v>
                </c:pt>
                <c:pt idx="4">
                  <c:v>'25</c:v>
                </c:pt>
                <c:pt idx="5">
                  <c:v>'26</c:v>
                </c:pt>
                <c:pt idx="6">
                  <c:v>'27</c:v>
                </c:pt>
              </c:strCache>
            </c:strRef>
          </c:cat>
          <c:val>
            <c:numRef>
              <c:f>'WS Revs for Council'!$E$167:$K$167</c:f>
              <c:numCache>
                <c:formatCode>#,##0.0_);\(#,##0.0\)</c:formatCode>
                <c:ptCount val="7"/>
                <c:pt idx="0">
                  <c:v>83.159967839999993</c:v>
                </c:pt>
                <c:pt idx="1">
                  <c:v>87.51134970999999</c:v>
                </c:pt>
                <c:pt idx="2">
                  <c:v>91.028723720000002</c:v>
                </c:pt>
                <c:pt idx="3">
                  <c:v>89.276488000000001</c:v>
                </c:pt>
                <c:pt idx="4">
                  <c:v>103.508695</c:v>
                </c:pt>
                <c:pt idx="5">
                  <c:v>100.02615299999999</c:v>
                </c:pt>
                <c:pt idx="6">
                  <c:v>105.72923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D-2370-489B-9FCC-5EEF58EEE59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25"/>
        <c:axId val="631564776"/>
        <c:axId val="503419792"/>
        <c:extLst>
          <c:ext xmlns:c15="http://schemas.microsoft.com/office/drawing/2012/chart" uri="{02D57815-91ED-43cb-92C2-25804820EDAC}">
            <c15:filteredBarSeries>
              <c15:ser>
                <c:idx val="1"/>
                <c:order val="1"/>
                <c:tx>
                  <c:strRef>
                    <c:extLst>
                      <c:ext uri="{02D57815-91ED-43cb-92C2-25804820EDAC}">
                        <c15:formulaRef>
                          <c15:sqref>'WS Revs for Council'!$D$165</c15:sqref>
                        </c15:formulaRef>
                      </c:ext>
                    </c:extLst>
                    <c:strCache>
                      <c:ptCount val="1"/>
                      <c:pt idx="0">
                        <c:v>Adjusted amount</c:v>
                      </c:pt>
                    </c:strCache>
                  </c:strRef>
                </c:tx>
                <c:spPr>
                  <a:solidFill>
                    <a:schemeClr val="accent2"/>
                  </a:solidFill>
                  <a:ln>
                    <a:noFill/>
                  </a:ln>
                  <a:effectLst/>
                </c:spPr>
                <c:invertIfNegative val="0"/>
                <c:cat>
                  <c:strRef>
                    <c:extLst>
                      <c:ext uri="{02D57815-91ED-43cb-92C2-25804820EDAC}">
                        <c15:formulaRef>
                          <c15:sqref>'WS Revs for Council'!$E$163:$K$163</c15:sqref>
                        </c15:formulaRef>
                      </c:ext>
                    </c:extLst>
                    <c:strCache>
                      <c:ptCount val="7"/>
                      <c:pt idx="0">
                        <c:v>'21</c:v>
                      </c:pt>
                      <c:pt idx="1">
                        <c:v>'22</c:v>
                      </c:pt>
                      <c:pt idx="2">
                        <c:v>'23</c:v>
                      </c:pt>
                      <c:pt idx="3">
                        <c:v>'24</c:v>
                      </c:pt>
                      <c:pt idx="4">
                        <c:v>'25</c:v>
                      </c:pt>
                      <c:pt idx="5">
                        <c:v>'26</c:v>
                      </c:pt>
                      <c:pt idx="6">
                        <c:v>'27</c:v>
                      </c:pt>
                    </c:strCache>
                  </c:strRef>
                </c:cat>
                <c:val>
                  <c:numRef>
                    <c:extLst>
                      <c:ext uri="{02D57815-91ED-43cb-92C2-25804820EDAC}">
                        <c15:formulaRef>
                          <c15:sqref>'WS Revs for Council'!$E$165:$K$165</c15:sqref>
                        </c15:formulaRef>
                      </c:ext>
                    </c:extLst>
                    <c:numCache>
                      <c:formatCode>#,##0_);\(#,##0\)</c:formatCode>
                      <c:ptCount val="7"/>
                      <c:pt idx="0">
                        <c:v>83159967.839999989</c:v>
                      </c:pt>
                      <c:pt idx="1">
                        <c:v>87511349.709999993</c:v>
                      </c:pt>
                      <c:pt idx="2">
                        <c:v>91028723.719999999</c:v>
                      </c:pt>
                      <c:pt idx="3">
                        <c:v>89276488</c:v>
                      </c:pt>
                      <c:pt idx="4">
                        <c:v>103508695</c:v>
                      </c:pt>
                      <c:pt idx="5">
                        <c:v>98444470.641959146</c:v>
                      </c:pt>
                      <c:pt idx="6">
                        <c:v>105729230</c:v>
                      </c:pt>
                    </c:numCache>
                  </c:numRef>
                </c:val>
                <c:extLst>
                  <c:ext xmlns:c16="http://schemas.microsoft.com/office/drawing/2014/chart" uri="{C3380CC4-5D6E-409C-BE32-E72D297353CC}">
                    <c16:uniqueId val="{0000000E-2370-489B-9FCC-5EEF58EEE590}"/>
                  </c:ext>
                </c:extLst>
              </c15:ser>
            </c15:filteredBarSeries>
            <c15:filteredBarSeries>
              <c15:ser>
                <c:idx val="2"/>
                <c:order val="2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'WS Revs for Council'!$D$166</c15:sqref>
                        </c15:formulaRef>
                      </c:ext>
                    </c:extLst>
                    <c:strCache>
                      <c:ptCount val="1"/>
                      <c:pt idx="0">
                        <c:v>Adjustments</c:v>
                      </c:pt>
                    </c:strCache>
                  </c:strRef>
                </c:tx>
                <c:spPr>
                  <a:solidFill>
                    <a:schemeClr val="accent3"/>
                  </a:solidFill>
                  <a:ln>
                    <a:noFill/>
                  </a:ln>
                  <a:effectLst/>
                </c:spPr>
                <c:invertIfNegative val="0"/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'WS Revs for Council'!$E$163:$K$163</c15:sqref>
                        </c15:formulaRef>
                      </c:ext>
                    </c:extLst>
                    <c:strCache>
                      <c:ptCount val="7"/>
                      <c:pt idx="0">
                        <c:v>'21</c:v>
                      </c:pt>
                      <c:pt idx="1">
                        <c:v>'22</c:v>
                      </c:pt>
                      <c:pt idx="2">
                        <c:v>'23</c:v>
                      </c:pt>
                      <c:pt idx="3">
                        <c:v>'24</c:v>
                      </c:pt>
                      <c:pt idx="4">
                        <c:v>'25</c:v>
                      </c:pt>
                      <c:pt idx="5">
                        <c:v>'26</c:v>
                      </c:pt>
                      <c:pt idx="6">
                        <c:v>'27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'WS Revs for Council'!$E$166:$K$166</c15:sqref>
                        </c15:formulaRef>
                      </c:ext>
                    </c:extLst>
                    <c:numCache>
                      <c:formatCode>#,##0_);\(#,##0\)</c:formatCode>
                      <c:ptCount val="7"/>
                      <c:pt idx="0">
                        <c:v>0</c:v>
                      </c:pt>
                      <c:pt idx="1">
                        <c:v>0</c:v>
                      </c:pt>
                      <c:pt idx="2">
                        <c:v>0</c:v>
                      </c:pt>
                      <c:pt idx="3">
                        <c:v>0</c:v>
                      </c:pt>
                      <c:pt idx="4">
                        <c:v>0</c:v>
                      </c:pt>
                      <c:pt idx="5">
                        <c:v>0</c:v>
                      </c:pt>
                      <c:pt idx="6">
                        <c:v>0</c:v>
                      </c:pt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F-2370-489B-9FCC-5EEF58EEE590}"/>
                  </c:ext>
                </c:extLst>
              </c15:ser>
            </c15:filteredBarSeries>
          </c:ext>
        </c:extLst>
      </c:barChart>
      <c:catAx>
        <c:axId val="63156477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3419792"/>
        <c:crosses val="autoZero"/>
        <c:auto val="1"/>
        <c:lblAlgn val="ctr"/>
        <c:lblOffset val="100"/>
        <c:noMultiLvlLbl val="0"/>
      </c:catAx>
      <c:valAx>
        <c:axId val="503419792"/>
        <c:scaling>
          <c:orientation val="minMax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/>
              </a:solidFill>
              <a:round/>
            </a:ln>
            <a:effectLst/>
          </c:spPr>
        </c:majorGridlines>
        <c:title>
          <c:tx>
            <c:strRef>
              <c:f>'WS Revs for Council'!$D$170</c:f>
              <c:strCache>
                <c:ptCount val="1"/>
                <c:pt idx="0">
                  <c:v>Millions of Dollars</c:v>
                </c:pt>
              </c:strCache>
            </c:strRef>
          </c:tx>
          <c:layout>
            <c:manualLayout>
              <c:xMode val="edge"/>
              <c:yMode val="edge"/>
              <c:x val="1.7385497429920353E-2"/>
              <c:y val="0.25039119717796299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1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#,##0.0_);\(#,##0.0\)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31564776"/>
        <c:crosses val="autoZero"/>
        <c:crossBetween val="between"/>
        <c:majorUnit val="25"/>
      </c:valAx>
      <c:spPr>
        <a:solidFill>
          <a:schemeClr val="bg1">
            <a:lumMod val="85000"/>
            <a:alpha val="67000"/>
          </a:schemeClr>
        </a:solidFill>
        <a:ln>
          <a:solidFill>
            <a:schemeClr val="tx1"/>
          </a:solidFill>
        </a:ln>
        <a:effectLst/>
      </c:spPr>
    </c:plotArea>
    <c:legend>
      <c:legendPos val="r"/>
      <c:layout>
        <c:manualLayout>
          <c:xMode val="edge"/>
          <c:yMode val="edge"/>
          <c:x val="0.16661706590955519"/>
          <c:y val="0.90707280330543383"/>
          <c:w val="0.74786715693612327"/>
          <c:h val="8.0263034523281165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1"/>
    </a:solidFill>
    <a:ln w="25400" cap="flat" cmpd="sng" algn="ctr">
      <a:solidFill>
        <a:srgbClr val="5B9BD5"/>
      </a:solidFill>
      <a:round/>
    </a:ln>
    <a:effectLst/>
  </c:spPr>
  <c:txPr>
    <a:bodyPr/>
    <a:lstStyle/>
    <a:p>
      <a:pPr>
        <a:defRPr sz="1000" b="0">
          <a:solidFill>
            <a:sysClr val="windowText" lastClr="000000"/>
          </a:solidFill>
          <a:latin typeface="+mn-lt"/>
        </a:defRPr>
      </a:pPr>
      <a:endParaRPr lang="en-US"/>
    </a:p>
  </c:txPr>
  <c:externalData r:id="rId4">
    <c:autoUpdate val="1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strRef>
          <c:f>'Water-Sewer Fund - Revenues'!$U$18</c:f>
          <c:strCache>
            <c:ptCount val="1"/>
            <c:pt idx="0">
              <c:v>Water/Sewer Fund Revenues 
Fiscal Year 2027</c:v>
            </c:pt>
          </c:strCache>
        </c:strRef>
      </c:tx>
      <c:layout>
        <c:manualLayout>
          <c:xMode val="edge"/>
          <c:yMode val="edge"/>
          <c:x val="0.34351375596238015"/>
          <c:y val="2.1933964972724661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spc="0" baseline="0">
              <a:solidFill>
                <a:sysClr val="windowText" lastClr="000000"/>
              </a:solidFill>
              <a:latin typeface="+mn-lt"/>
              <a:ea typeface="+mn-ea"/>
              <a:cs typeface="Times New Roman" panose="02020603050405020304" pitchFamily="18" charset="0"/>
            </a:defRPr>
          </a:pPr>
          <a:endParaRPr lang="en-US"/>
        </a:p>
      </c:txPr>
    </c:title>
    <c:autoTitleDeleted val="0"/>
    <c:plotArea>
      <c:layout/>
      <c:pieChart>
        <c:varyColors val="1"/>
        <c:ser>
          <c:idx val="0"/>
          <c:order val="2"/>
          <c:tx>
            <c:strRef>
              <c:f>'Water-Sewer Fund - Revenues'!$V$3</c:f>
              <c:strCache>
                <c:ptCount val="1"/>
                <c:pt idx="0">
                  <c:v>Combined Percent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D2EE-45E9-B806-CE91BAB243BB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D2EE-45E9-B806-CE91BAB243BB}"/>
              </c:ext>
            </c:extLst>
          </c:dPt>
          <c:dPt>
            <c:idx val="2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D2EE-45E9-B806-CE91BAB243BB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D2EE-45E9-B806-CE91BAB243BB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D2EE-45E9-B806-CE91BAB243BB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D2EE-45E9-B806-CE91BAB243BB}"/>
              </c:ext>
            </c:extLst>
          </c:dPt>
          <c:dPt>
            <c:idx val="6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D-D2EE-45E9-B806-CE91BAB243BB}"/>
              </c:ext>
            </c:extLst>
          </c:dPt>
          <c:dLbls>
            <c:dLbl>
              <c:idx val="0"/>
              <c:layout>
                <c:manualLayout>
                  <c:x val="-4.7454371333831138E-2"/>
                  <c:y val="-5.7278802459235487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600" b="1" i="0" u="none" strike="noStrike" kern="1200" baseline="0">
                      <a:solidFill>
                        <a:sysClr val="windowText" lastClr="000000"/>
                      </a:solidFill>
                      <a:latin typeface="+mn-lt"/>
                      <a:ea typeface="+mn-ea"/>
                      <a:cs typeface="Times New Roman" panose="02020603050405020304" pitchFamily="18" charset="0"/>
                    </a:defRPr>
                  </a:pPr>
                  <a:endParaRPr lang="en-US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7940826422536185"/>
                      <c:h val="0.19482016097894209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D2EE-45E9-B806-CE91BAB243BB}"/>
                </c:ext>
              </c:extLst>
            </c:dLbl>
            <c:dLbl>
              <c:idx val="1"/>
              <c:layout>
                <c:manualLayout>
                  <c:x val="4.7967082466067193E-2"/>
                  <c:y val="3.3458663365898422E-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600" b="1" i="0" u="none" strike="noStrike" kern="1200" baseline="0">
                      <a:solidFill>
                        <a:sysClr val="windowText" lastClr="000000"/>
                      </a:solidFill>
                      <a:latin typeface="+mn-lt"/>
                      <a:ea typeface="+mn-ea"/>
                      <a:cs typeface="Times New Roman" panose="02020603050405020304" pitchFamily="18" charset="0"/>
                    </a:defRPr>
                  </a:pPr>
                  <a:endParaRPr lang="en-US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4648630337956778"/>
                      <c:h val="0.14252497351668697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D2EE-45E9-B806-CE91BAB243BB}"/>
                </c:ext>
              </c:extLst>
            </c:dLbl>
            <c:dLbl>
              <c:idx val="2"/>
              <c:layout>
                <c:manualLayout>
                  <c:x val="4.4784784093089142E-2"/>
                  <c:y val="-5.8978486639539834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600" b="1" i="0" u="none" strike="noStrike" kern="1200" baseline="0">
                      <a:solidFill>
                        <a:sysClr val="windowText" lastClr="000000"/>
                      </a:solidFill>
                      <a:latin typeface="+mn-lt"/>
                      <a:ea typeface="+mn-ea"/>
                      <a:cs typeface="Times New Roman" panose="02020603050405020304" pitchFamily="18" charset="0"/>
                    </a:defRPr>
                  </a:pPr>
                  <a:endParaRPr lang="en-US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1128627657069285"/>
                      <c:h val="0.11937984496124031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5-D2EE-45E9-B806-CE91BAB243BB}"/>
                </c:ext>
              </c:extLst>
            </c:dLbl>
            <c:dLbl>
              <c:idx val="3"/>
              <c:layout>
                <c:manualLayout>
                  <c:x val="5.7975264423858884E-2"/>
                  <c:y val="-4.5460077879275904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600" b="1" i="0" u="none" strike="noStrike" kern="1200" baseline="0">
                      <a:solidFill>
                        <a:sysClr val="windowText" lastClr="000000"/>
                      </a:solidFill>
                      <a:latin typeface="+mn-lt"/>
                      <a:ea typeface="+mn-ea"/>
                      <a:cs typeface="Times New Roman" panose="02020603050405020304" pitchFamily="18" charset="0"/>
                    </a:defRPr>
                  </a:pPr>
                  <a:endParaRPr lang="en-US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8221815165433251"/>
                      <c:h val="4.9332749032551561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7-D2EE-45E9-B806-CE91BAB243BB}"/>
                </c:ext>
              </c:extLst>
            </c:dLbl>
            <c:dLbl>
              <c:idx val="6"/>
              <c:layout>
                <c:manualLayout>
                  <c:x val="3.7230666024340074E-2"/>
                  <c:y val="7.2516820503762854E-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600" b="1" i="0" u="none" strike="noStrike" kern="1200" baseline="0">
                      <a:solidFill>
                        <a:sysClr val="windowText" lastClr="000000"/>
                      </a:solidFill>
                      <a:latin typeface="+mn-lt"/>
                      <a:ea typeface="+mn-ea"/>
                      <a:cs typeface="Times New Roman" panose="02020603050405020304" pitchFamily="18" charset="0"/>
                    </a:defRPr>
                  </a:pPr>
                  <a:endParaRPr lang="en-US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0982655671044712"/>
                      <c:h val="0.11205995624065659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D-D2EE-45E9-B806-CE91BAB243B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Times New Roman" panose="02020603050405020304" pitchFamily="18" charset="0"/>
                  </a:defRPr>
                </a:pPr>
                <a:endParaRPr lang="en-US"/>
              </a:p>
            </c:txPr>
            <c:dLblPos val="bestFit"/>
            <c:showLegendKey val="0"/>
            <c:showVal val="0"/>
            <c:showCatName val="1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'Water-Sewer Fund - Revenues'!$T$4:$T$10</c:f>
              <c:strCache>
                <c:ptCount val="7"/>
                <c:pt idx="0">
                  <c:v>Water/Sewer User Fees (67.0%)</c:v>
                </c:pt>
                <c:pt idx="1">
                  <c:v>Stormwater Billings (10.7%)</c:v>
                </c:pt>
                <c:pt idx="2">
                  <c:v>NCC Sewer Services (21.8%)</c:v>
                </c:pt>
                <c:pt idx="3">
                  <c:v>#N/A</c:v>
                </c:pt>
                <c:pt idx="4">
                  <c:v>#N/A</c:v>
                </c:pt>
                <c:pt idx="5">
                  <c:v>#N/A</c:v>
                </c:pt>
                <c:pt idx="6">
                  <c:v>Rentals / Solar Panels / Misc. (0.4%)</c:v>
                </c:pt>
              </c:strCache>
            </c:strRef>
          </c:cat>
          <c:val>
            <c:numRef>
              <c:f>'Water-Sewer Fund - Revenues'!$V$4:$V$10</c:f>
              <c:numCache>
                <c:formatCode>0.0%</c:formatCode>
                <c:ptCount val="7"/>
                <c:pt idx="0">
                  <c:v>0.67047191207199752</c:v>
                </c:pt>
                <c:pt idx="1">
                  <c:v>0.10697846754393274</c:v>
                </c:pt>
                <c:pt idx="2">
                  <c:v>0.2181326772170761</c:v>
                </c:pt>
                <c:pt idx="3">
                  <c:v>#N/A</c:v>
                </c:pt>
                <c:pt idx="4">
                  <c:v>#N/A</c:v>
                </c:pt>
                <c:pt idx="5">
                  <c:v>#N/A</c:v>
                </c:pt>
                <c:pt idx="6">
                  <c:v>4.4169431669936494E-3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E-D2EE-45E9-B806-CE91BAB243BB}"/>
            </c:ext>
          </c:extLst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143"/>
        <c:extLst>
          <c:ext xmlns:c15="http://schemas.microsoft.com/office/drawing/2012/chart" uri="{02D57815-91ED-43cb-92C2-25804820EDAC}">
            <c15:filteredPieSeries>
              <c15:ser>
                <c:idx val="11"/>
                <c:order val="0"/>
                <c:tx>
                  <c:strRef>
                    <c:extLst>
                      <c:ext uri="{02D57815-91ED-43cb-92C2-25804820EDAC}">
                        <c15:formulaRef>
                          <c15:sqref>'Water-Sewer Fund - Revenues'!$R$3</c15:sqref>
                        </c15:formulaRef>
                      </c:ext>
                    </c:extLst>
                    <c:strCache>
                      <c:ptCount val="1"/>
                      <c:pt idx="0">
                        <c:v>Percent of Total</c:v>
                      </c:pt>
                    </c:strCache>
                  </c:strRef>
                </c:tx>
                <c:dPt>
                  <c:idx val="0"/>
                  <c:bubble3D val="0"/>
                  <c:spPr>
                    <a:solidFill>
                      <a:schemeClr val="accent1"/>
                    </a:solidFill>
                    <a:ln w="19050">
                      <a:solidFill>
                        <a:schemeClr val="lt1"/>
                      </a:solidFill>
                    </a:ln>
                    <a:effectLst/>
                  </c:spPr>
                  <c:extLst>
                    <c:ext xmlns:c16="http://schemas.microsoft.com/office/drawing/2014/chart" uri="{C3380CC4-5D6E-409C-BE32-E72D297353CC}">
                      <c16:uniqueId val="{00000010-D2EE-45E9-B806-CE91BAB243BB}"/>
                    </c:ext>
                  </c:extLst>
                </c:dPt>
                <c:dPt>
                  <c:idx val="1"/>
                  <c:bubble3D val="0"/>
                  <c:spPr>
                    <a:solidFill>
                      <a:schemeClr val="accent2"/>
                    </a:solidFill>
                    <a:ln w="19050">
                      <a:solidFill>
                        <a:schemeClr val="lt1"/>
                      </a:solidFill>
                    </a:ln>
                    <a:effectLst/>
                  </c:spPr>
                  <c:extLst>
                    <c:ext xmlns:c16="http://schemas.microsoft.com/office/drawing/2014/chart" uri="{C3380CC4-5D6E-409C-BE32-E72D297353CC}">
                      <c16:uniqueId val="{00000012-D2EE-45E9-B806-CE91BAB243BB}"/>
                    </c:ext>
                  </c:extLst>
                </c:dPt>
                <c:dPt>
                  <c:idx val="2"/>
                  <c:bubble3D val="0"/>
                  <c:spPr>
                    <a:solidFill>
                      <a:schemeClr val="accent3"/>
                    </a:solidFill>
                    <a:ln w="19050">
                      <a:solidFill>
                        <a:schemeClr val="lt1"/>
                      </a:solidFill>
                    </a:ln>
                    <a:effectLst/>
                  </c:spPr>
                  <c:extLst>
                    <c:ext xmlns:c16="http://schemas.microsoft.com/office/drawing/2014/chart" uri="{C3380CC4-5D6E-409C-BE32-E72D297353CC}">
                      <c16:uniqueId val="{00000014-D2EE-45E9-B806-CE91BAB243BB}"/>
                    </c:ext>
                  </c:extLst>
                </c:dPt>
                <c:dPt>
                  <c:idx val="3"/>
                  <c:bubble3D val="0"/>
                  <c:spPr>
                    <a:solidFill>
                      <a:schemeClr val="accent4"/>
                    </a:solidFill>
                    <a:ln w="19050">
                      <a:solidFill>
                        <a:schemeClr val="lt1"/>
                      </a:solidFill>
                    </a:ln>
                    <a:effectLst/>
                  </c:spPr>
                  <c:extLst>
                    <c:ext xmlns:c16="http://schemas.microsoft.com/office/drawing/2014/chart" uri="{C3380CC4-5D6E-409C-BE32-E72D297353CC}">
                      <c16:uniqueId val="{00000016-D2EE-45E9-B806-CE91BAB243BB}"/>
                    </c:ext>
                  </c:extLst>
                </c:dPt>
                <c:dPt>
                  <c:idx val="4"/>
                  <c:bubble3D val="0"/>
                  <c:spPr>
                    <a:solidFill>
                      <a:schemeClr val="accent5"/>
                    </a:solidFill>
                    <a:ln w="19050">
                      <a:solidFill>
                        <a:schemeClr val="lt1"/>
                      </a:solidFill>
                    </a:ln>
                    <a:effectLst/>
                  </c:spPr>
                  <c:extLst>
                    <c:ext xmlns:c16="http://schemas.microsoft.com/office/drawing/2014/chart" uri="{C3380CC4-5D6E-409C-BE32-E72D297353CC}">
                      <c16:uniqueId val="{00000018-D2EE-45E9-B806-CE91BAB243BB}"/>
                    </c:ext>
                  </c:extLst>
                </c:dPt>
                <c:dPt>
                  <c:idx val="5"/>
                  <c:bubble3D val="0"/>
                  <c:spPr>
                    <a:solidFill>
                      <a:schemeClr val="accent6"/>
                    </a:solidFill>
                    <a:ln w="19050">
                      <a:solidFill>
                        <a:schemeClr val="lt1"/>
                      </a:solidFill>
                    </a:ln>
                    <a:effectLst/>
                  </c:spPr>
                  <c:extLst>
                    <c:ext xmlns:c16="http://schemas.microsoft.com/office/drawing/2014/chart" uri="{C3380CC4-5D6E-409C-BE32-E72D297353CC}">
                      <c16:uniqueId val="{0000001A-D2EE-45E9-B806-CE91BAB243BB}"/>
                    </c:ext>
                  </c:extLst>
                </c:dPt>
                <c:dPt>
                  <c:idx val="6"/>
                  <c:bubble3D val="0"/>
                  <c:spPr>
                    <a:solidFill>
                      <a:schemeClr val="accent1">
                        <a:lumMod val="60000"/>
                      </a:schemeClr>
                    </a:solidFill>
                    <a:ln w="19050">
                      <a:solidFill>
                        <a:schemeClr val="lt1"/>
                      </a:solidFill>
                    </a:ln>
                    <a:effectLst/>
                  </c:spPr>
                  <c:extLst>
                    <c:ext xmlns:c16="http://schemas.microsoft.com/office/drawing/2014/chart" uri="{C3380CC4-5D6E-409C-BE32-E72D297353CC}">
                      <c16:uniqueId val="{0000001C-D2EE-45E9-B806-CE91BAB243BB}"/>
                    </c:ext>
                  </c:extLst>
                </c:dPt>
                <c:dLbls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en-US"/>
                    </a:p>
                  </c:txPr>
                  <c:dLblPos val="bestFit"/>
                  <c:showLegendKey val="0"/>
                  <c:showVal val="1"/>
                  <c:showCatName val="0"/>
                  <c:showSerName val="0"/>
                  <c:showPercent val="0"/>
                  <c:showBubbleSize val="0"/>
                  <c:showLeaderLines val="1"/>
                  <c:leaderLines>
                    <c:spPr>
                      <a:ln w="9525" cap="flat" cmpd="sng" algn="ctr">
                        <a:solidFill>
                          <a:schemeClr val="tx1">
                            <a:lumMod val="35000"/>
                            <a:lumOff val="65000"/>
                          </a:schemeClr>
                        </a:solidFill>
                        <a:round/>
                      </a:ln>
                      <a:effectLst/>
                    </c:spPr>
                  </c:leaderLines>
                  <c:extLst>
                    <c:ext uri="{CE6537A1-D6FC-4f65-9D91-7224C49458BB}"/>
                  </c:extLst>
                </c:dLbls>
                <c:cat>
                  <c:strRef>
                    <c:extLst>
                      <c:ext uri="{02D57815-91ED-43cb-92C2-25804820EDAC}">
                        <c15:formulaRef>
                          <c15:sqref>'Water-Sewer Fund - Revenues'!$T$4:$T$10</c15:sqref>
                        </c15:formulaRef>
                      </c:ext>
                    </c:extLst>
                    <c:strCache>
                      <c:ptCount val="7"/>
                      <c:pt idx="0">
                        <c:v>Water/Sewer User Fees (67.0%)</c:v>
                      </c:pt>
                      <c:pt idx="1">
                        <c:v>Stormwater Billings (10.7%)</c:v>
                      </c:pt>
                      <c:pt idx="2">
                        <c:v>NCC Sewer Services (21.8%)</c:v>
                      </c:pt>
                      <c:pt idx="3">
                        <c:v>#N/A</c:v>
                      </c:pt>
                      <c:pt idx="4">
                        <c:v>#N/A</c:v>
                      </c:pt>
                      <c:pt idx="5">
                        <c:v>#N/A</c:v>
                      </c:pt>
                      <c:pt idx="6">
                        <c:v>Rentals / Solar Panels / Misc. (0.4%)</c:v>
                      </c:pt>
                    </c:strCache>
                  </c:strRef>
                </c:cat>
                <c:val>
                  <c:numRef>
                    <c:extLst>
                      <c:ext uri="{02D57815-91ED-43cb-92C2-25804820EDAC}">
                        <c15:formulaRef>
                          <c15:sqref>'Water-Sewer Fund - Revenues'!$R$4:$R$10</c15:sqref>
                        </c15:formulaRef>
                      </c:ext>
                    </c:extLst>
                    <c:numCache>
                      <c:formatCode>0.0%</c:formatCode>
                      <c:ptCount val="7"/>
                      <c:pt idx="0">
                        <c:v>0.67047191207199752</c:v>
                      </c:pt>
                      <c:pt idx="1">
                        <c:v>0.10697846754393274</c:v>
                      </c:pt>
                      <c:pt idx="2">
                        <c:v>0.2181326772170761</c:v>
                      </c:pt>
                      <c:pt idx="3">
                        <c:v>4.4169431669936494E-3</c:v>
                      </c:pt>
                      <c:pt idx="4">
                        <c:v>0</c:v>
                      </c:pt>
                      <c:pt idx="5">
                        <c:v>0</c:v>
                      </c:pt>
                      <c:pt idx="6">
                        <c:v>4.4169431669936494E-3</c:v>
                      </c:pt>
                    </c:numCache>
                  </c:numRef>
                </c:val>
                <c:extLst>
                  <c:ext xmlns:c16="http://schemas.microsoft.com/office/drawing/2014/chart" uri="{C3380CC4-5D6E-409C-BE32-E72D297353CC}">
                    <c16:uniqueId val="{0000001D-D2EE-45E9-B806-CE91BAB243BB}"/>
                  </c:ext>
                </c:extLst>
              </c15:ser>
            </c15:filteredPieSeries>
            <c15:filteredPieSeries>
              <c15:ser>
                <c:idx val="12"/>
                <c:order val="1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'Water-Sewer Fund - Revenues'!$U$3</c15:sqref>
                        </c15:formulaRef>
                      </c:ext>
                    </c:extLst>
                    <c:strCache>
                      <c:ptCount val="1"/>
                      <c:pt idx="0">
                        <c:v>'Rentals / Solar Panels / Misc.' Percent</c:v>
                      </c:pt>
                    </c:strCache>
                  </c:strRef>
                </c:tx>
                <c:dPt>
                  <c:idx val="0"/>
                  <c:bubble3D val="0"/>
                  <c:spPr>
                    <a:solidFill>
                      <a:schemeClr val="accent1"/>
                    </a:solidFill>
                    <a:ln w="19050">
                      <a:solidFill>
                        <a:schemeClr val="lt1"/>
                      </a:solidFill>
                    </a:ln>
                    <a:effectLst/>
                  </c:spPr>
                  <c:extLst xmlns:c15="http://schemas.microsoft.com/office/drawing/2012/chart">
                    <c:ext xmlns:c16="http://schemas.microsoft.com/office/drawing/2014/chart" uri="{C3380CC4-5D6E-409C-BE32-E72D297353CC}">
                      <c16:uniqueId val="{0000001F-D2EE-45E9-B806-CE91BAB243BB}"/>
                    </c:ext>
                  </c:extLst>
                </c:dPt>
                <c:dPt>
                  <c:idx val="1"/>
                  <c:bubble3D val="0"/>
                  <c:spPr>
                    <a:solidFill>
                      <a:schemeClr val="accent2"/>
                    </a:solidFill>
                    <a:ln w="19050">
                      <a:solidFill>
                        <a:schemeClr val="lt1"/>
                      </a:solidFill>
                    </a:ln>
                    <a:effectLst/>
                  </c:spPr>
                  <c:extLst xmlns:c15="http://schemas.microsoft.com/office/drawing/2012/chart">
                    <c:ext xmlns:c16="http://schemas.microsoft.com/office/drawing/2014/chart" uri="{C3380CC4-5D6E-409C-BE32-E72D297353CC}">
                      <c16:uniqueId val="{00000021-D2EE-45E9-B806-CE91BAB243BB}"/>
                    </c:ext>
                  </c:extLst>
                </c:dPt>
                <c:dPt>
                  <c:idx val="2"/>
                  <c:bubble3D val="0"/>
                  <c:spPr>
                    <a:solidFill>
                      <a:schemeClr val="accent3"/>
                    </a:solidFill>
                    <a:ln w="19050">
                      <a:solidFill>
                        <a:schemeClr val="lt1"/>
                      </a:solidFill>
                    </a:ln>
                    <a:effectLst/>
                  </c:spPr>
                  <c:extLst xmlns:c15="http://schemas.microsoft.com/office/drawing/2012/chart">
                    <c:ext xmlns:c16="http://schemas.microsoft.com/office/drawing/2014/chart" uri="{C3380CC4-5D6E-409C-BE32-E72D297353CC}">
                      <c16:uniqueId val="{00000023-D2EE-45E9-B806-CE91BAB243BB}"/>
                    </c:ext>
                  </c:extLst>
                </c:dPt>
                <c:dPt>
                  <c:idx val="3"/>
                  <c:bubble3D val="0"/>
                  <c:spPr>
                    <a:solidFill>
                      <a:schemeClr val="accent4"/>
                    </a:solidFill>
                    <a:ln w="19050">
                      <a:solidFill>
                        <a:schemeClr val="lt1"/>
                      </a:solidFill>
                    </a:ln>
                    <a:effectLst/>
                  </c:spPr>
                  <c:extLst xmlns:c15="http://schemas.microsoft.com/office/drawing/2012/chart">
                    <c:ext xmlns:c16="http://schemas.microsoft.com/office/drawing/2014/chart" uri="{C3380CC4-5D6E-409C-BE32-E72D297353CC}">
                      <c16:uniqueId val="{00000025-D2EE-45E9-B806-CE91BAB243BB}"/>
                    </c:ext>
                  </c:extLst>
                </c:dPt>
                <c:dPt>
                  <c:idx val="4"/>
                  <c:bubble3D val="0"/>
                  <c:spPr>
                    <a:solidFill>
                      <a:schemeClr val="accent5"/>
                    </a:solidFill>
                    <a:ln w="19050">
                      <a:solidFill>
                        <a:schemeClr val="lt1"/>
                      </a:solidFill>
                    </a:ln>
                    <a:effectLst/>
                  </c:spPr>
                  <c:extLst xmlns:c15="http://schemas.microsoft.com/office/drawing/2012/chart">
                    <c:ext xmlns:c16="http://schemas.microsoft.com/office/drawing/2014/chart" uri="{C3380CC4-5D6E-409C-BE32-E72D297353CC}">
                      <c16:uniqueId val="{00000027-D2EE-45E9-B806-CE91BAB243BB}"/>
                    </c:ext>
                  </c:extLst>
                </c:dPt>
                <c:dPt>
                  <c:idx val="5"/>
                  <c:bubble3D val="0"/>
                  <c:spPr>
                    <a:solidFill>
                      <a:schemeClr val="accent6"/>
                    </a:solidFill>
                    <a:ln w="19050">
                      <a:solidFill>
                        <a:schemeClr val="lt1"/>
                      </a:solidFill>
                    </a:ln>
                    <a:effectLst/>
                  </c:spPr>
                  <c:extLst xmlns:c15="http://schemas.microsoft.com/office/drawing/2012/chart">
                    <c:ext xmlns:c16="http://schemas.microsoft.com/office/drawing/2014/chart" uri="{C3380CC4-5D6E-409C-BE32-E72D297353CC}">
                      <c16:uniqueId val="{00000029-D2EE-45E9-B806-CE91BAB243BB}"/>
                    </c:ext>
                  </c:extLst>
                </c:dPt>
                <c:dPt>
                  <c:idx val="6"/>
                  <c:bubble3D val="0"/>
                  <c:spPr>
                    <a:solidFill>
                      <a:schemeClr val="accent1">
                        <a:lumMod val="60000"/>
                      </a:schemeClr>
                    </a:solidFill>
                    <a:ln w="19050">
                      <a:solidFill>
                        <a:schemeClr val="lt1"/>
                      </a:solidFill>
                    </a:ln>
                    <a:effectLst/>
                  </c:spPr>
                  <c:extLst xmlns:c15="http://schemas.microsoft.com/office/drawing/2012/chart">
                    <c:ext xmlns:c16="http://schemas.microsoft.com/office/drawing/2014/chart" uri="{C3380CC4-5D6E-409C-BE32-E72D297353CC}">
                      <c16:uniqueId val="{0000002B-D2EE-45E9-B806-CE91BAB243BB}"/>
                    </c:ext>
                  </c:extLst>
                </c:dPt>
                <c:dLbls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G Times" panose="02020603050405020304" pitchFamily="18" charset="0"/>
                          <a:ea typeface="+mn-ea"/>
                          <a:cs typeface="+mn-cs"/>
                        </a:defRPr>
                      </a:pPr>
                      <a:endParaRPr lang="en-US"/>
                    </a:p>
                  </c:txPr>
                  <c:dLblPos val="bestFit"/>
                  <c:showLegendKey val="0"/>
                  <c:showVal val="1"/>
                  <c:showCatName val="0"/>
                  <c:showSerName val="0"/>
                  <c:showPercent val="0"/>
                  <c:showBubbleSize val="0"/>
                  <c:showLeaderLines val="1"/>
                  <c:leaderLines>
                    <c:spPr>
                      <a:ln w="9525" cap="flat" cmpd="sng" algn="ctr">
                        <a:solidFill>
                          <a:schemeClr val="tx1">
                            <a:lumMod val="35000"/>
                            <a:lumOff val="65000"/>
                          </a:schemeClr>
                        </a:solidFill>
                        <a:round/>
                      </a:ln>
                      <a:effectLst/>
                    </c:spPr>
                  </c:leaderLines>
                  <c:extLst xmlns:c15="http://schemas.microsoft.com/office/drawing/2012/chart">
                    <c:ext xmlns:c15="http://schemas.microsoft.com/office/drawing/2012/chart" uri="{CE6537A1-D6FC-4f65-9D91-7224C49458BB}"/>
                  </c:extLst>
                </c:dLbls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'Water-Sewer Fund - Revenues'!$T$4:$T$10</c15:sqref>
                        </c15:formulaRef>
                      </c:ext>
                    </c:extLst>
                    <c:strCache>
                      <c:ptCount val="7"/>
                      <c:pt idx="0">
                        <c:v>Water/Sewer User Fees (67.0%)</c:v>
                      </c:pt>
                      <c:pt idx="1">
                        <c:v>Stormwater Billings (10.7%)</c:v>
                      </c:pt>
                      <c:pt idx="2">
                        <c:v>NCC Sewer Services (21.8%)</c:v>
                      </c:pt>
                      <c:pt idx="3">
                        <c:v>#N/A</c:v>
                      </c:pt>
                      <c:pt idx="4">
                        <c:v>#N/A</c:v>
                      </c:pt>
                      <c:pt idx="5">
                        <c:v>#N/A</c:v>
                      </c:pt>
                      <c:pt idx="6">
                        <c:v>Rentals / Solar Panels / Misc. (0.4%)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'Water-Sewer Fund - Revenues'!$U$4:$U$10</c15:sqref>
                        </c15:formulaRef>
                      </c:ext>
                    </c:extLst>
                    <c:numCache>
                      <c:formatCode>0.0%</c:formatCode>
                      <c:ptCount val="7"/>
                      <c:pt idx="0">
                        <c:v>#N/A</c:v>
                      </c:pt>
                      <c:pt idx="1">
                        <c:v>#N/A</c:v>
                      </c:pt>
                      <c:pt idx="2">
                        <c:v>#N/A</c:v>
                      </c:pt>
                      <c:pt idx="3">
                        <c:v>4.4169431669936494E-3</c:v>
                      </c:pt>
                      <c:pt idx="4">
                        <c:v>0</c:v>
                      </c:pt>
                      <c:pt idx="5">
                        <c:v>0</c:v>
                      </c:pt>
                      <c:pt idx="6">
                        <c:v>4.4169431669936494E-3</c:v>
                      </c:pt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2C-D2EE-45E9-B806-CE91BAB243BB}"/>
                  </c:ext>
                </c:extLst>
              </c15:ser>
            </c15:filteredPieSeries>
          </c:ext>
        </c:extLst>
      </c:pieChart>
      <c:spPr>
        <a:noFill/>
        <a:ln>
          <a:noFill/>
        </a:ln>
        <a:effectLst/>
      </c:spPr>
    </c:plotArea>
    <c:plotVisOnly val="0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3">
    <c:autoUpdate val="1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0254398065831752"/>
          <c:y val="6.7128755166417212E-2"/>
          <c:w val="0.75357434303131554"/>
          <c:h val="0.7439961125566861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'WS Revs for Council'!$D$26</c:f>
              <c:strCache>
                <c:ptCount val="1"/>
                <c:pt idx="0">
                  <c:v>Actuals ('26 projected)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6"/>
            <c:invertIfNegative val="0"/>
            <c:bubble3D val="0"/>
            <c:spPr>
              <a:solidFill>
                <a:srgbClr val="FFC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DD27-47FE-9127-ED2085C342C3}"/>
              </c:ext>
            </c:extLst>
          </c:dPt>
          <c:cat>
            <c:strRef>
              <c:f>'WS Revs for Council'!$E$18:$K$18</c:f>
              <c:strCache>
                <c:ptCount val="7"/>
                <c:pt idx="0">
                  <c:v>'21</c:v>
                </c:pt>
                <c:pt idx="1">
                  <c:v>'22</c:v>
                </c:pt>
                <c:pt idx="2">
                  <c:v>'23</c:v>
                </c:pt>
                <c:pt idx="3">
                  <c:v>'24</c:v>
                </c:pt>
                <c:pt idx="4">
                  <c:v>'25</c:v>
                </c:pt>
                <c:pt idx="5">
                  <c:v>'26</c:v>
                </c:pt>
                <c:pt idx="6">
                  <c:v>'27</c:v>
                </c:pt>
              </c:strCache>
            </c:strRef>
          </c:cat>
          <c:val>
            <c:numRef>
              <c:f>'WS Revs for Council'!$E$19:$K$19</c:f>
              <c:numCache>
                <c:formatCode>#,##0.0_);\(#,##0.0\)</c:formatCode>
                <c:ptCount val="7"/>
                <c:pt idx="0">
                  <c:v>53.507701320000002</c:v>
                </c:pt>
                <c:pt idx="1">
                  <c:v>56.525888569999999</c:v>
                </c:pt>
                <c:pt idx="2">
                  <c:v>58.225816270000003</c:v>
                </c:pt>
                <c:pt idx="3">
                  <c:v>66.935407999999995</c:v>
                </c:pt>
                <c:pt idx="4">
                  <c:v>69.839004000000003</c:v>
                </c:pt>
                <c:pt idx="5">
                  <c:v>64.740083999999996</c:v>
                </c:pt>
                <c:pt idx="6">
                  <c:v>70.888479000000004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D27-47FE-9127-ED2085C342C3}"/>
            </c:ext>
          </c:extLst>
        </c:ser>
        <c:ser>
          <c:idx val="3"/>
          <c:order val="3"/>
          <c:tx>
            <c:strRef>
              <c:f>'WS Revs for Council'!$G$26</c:f>
              <c:strCache>
                <c:ptCount val="1"/>
                <c:pt idx="0">
                  <c:v>Budget</c:v>
                </c:pt>
              </c:strCache>
            </c:strRef>
          </c:tx>
          <c:spPr>
            <a:solidFill>
              <a:srgbClr val="FFC000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4-DD27-47FE-9127-ED2085C342C3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6-DD27-47FE-9127-ED2085C342C3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8-DD27-47FE-9127-ED2085C342C3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A-DD27-47FE-9127-ED2085C342C3}"/>
              </c:ext>
            </c:extLst>
          </c:dPt>
          <c:dPt>
            <c:idx val="4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C-DD27-47FE-9127-ED2085C342C3}"/>
              </c:ext>
            </c:extLst>
          </c:dPt>
          <c:cat>
            <c:strRef>
              <c:f>'WS Revs for Council'!$E$18:$K$18</c:f>
              <c:strCache>
                <c:ptCount val="7"/>
                <c:pt idx="0">
                  <c:v>'21</c:v>
                </c:pt>
                <c:pt idx="1">
                  <c:v>'22</c:v>
                </c:pt>
                <c:pt idx="2">
                  <c:v>'23</c:v>
                </c:pt>
                <c:pt idx="3">
                  <c:v>'24</c:v>
                </c:pt>
                <c:pt idx="4">
                  <c:v>'25</c:v>
                </c:pt>
                <c:pt idx="5">
                  <c:v>'26</c:v>
                </c:pt>
                <c:pt idx="6">
                  <c:v>'27</c:v>
                </c:pt>
              </c:strCache>
            </c:strRef>
          </c:cat>
          <c:val>
            <c:numRef>
              <c:f>'WS Revs for Council'!$E$22:$K$22</c:f>
              <c:numCache>
                <c:formatCode>#,##0.0_);\(#,##0.0\)</c:formatCode>
                <c:ptCount val="7"/>
                <c:pt idx="0">
                  <c:v>53.507701320000002</c:v>
                </c:pt>
                <c:pt idx="1">
                  <c:v>56.525888569999999</c:v>
                </c:pt>
                <c:pt idx="2">
                  <c:v>58.225816270000003</c:v>
                </c:pt>
                <c:pt idx="3">
                  <c:v>66.935407999999995</c:v>
                </c:pt>
                <c:pt idx="4">
                  <c:v>69.839004000000003</c:v>
                </c:pt>
                <c:pt idx="5">
                  <c:v>65.898967999999996</c:v>
                </c:pt>
                <c:pt idx="6">
                  <c:v>70.888479000000004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D-DD27-47FE-9127-ED2085C342C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25"/>
        <c:axId val="631564776"/>
        <c:axId val="503419792"/>
        <c:extLst>
          <c:ext xmlns:c15="http://schemas.microsoft.com/office/drawing/2012/chart" uri="{02D57815-91ED-43cb-92C2-25804820EDAC}">
            <c15:filteredBarSeries>
              <c15:ser>
                <c:idx val="1"/>
                <c:order val="1"/>
                <c:tx>
                  <c:strRef>
                    <c:extLst>
                      <c:ext uri="{02D57815-91ED-43cb-92C2-25804820EDAC}">
                        <c15:formulaRef>
                          <c15:sqref>'WS Revs for Council'!$D$20</c15:sqref>
                        </c15:formulaRef>
                      </c:ext>
                    </c:extLst>
                    <c:strCache>
                      <c:ptCount val="1"/>
                      <c:pt idx="0">
                        <c:v>Adjusted amount</c:v>
                      </c:pt>
                    </c:strCache>
                  </c:strRef>
                </c:tx>
                <c:spPr>
                  <a:solidFill>
                    <a:schemeClr val="accent2"/>
                  </a:solidFill>
                  <a:ln>
                    <a:noFill/>
                  </a:ln>
                  <a:effectLst/>
                </c:spPr>
                <c:invertIfNegative val="0"/>
                <c:cat>
                  <c:strRef>
                    <c:extLst>
                      <c:ext uri="{02D57815-91ED-43cb-92C2-25804820EDAC}">
                        <c15:formulaRef>
                          <c15:sqref>'WS Revs for Council'!$E$18:$K$18</c15:sqref>
                        </c15:formulaRef>
                      </c:ext>
                    </c:extLst>
                    <c:strCache>
                      <c:ptCount val="7"/>
                      <c:pt idx="0">
                        <c:v>'21</c:v>
                      </c:pt>
                      <c:pt idx="1">
                        <c:v>'22</c:v>
                      </c:pt>
                      <c:pt idx="2">
                        <c:v>'23</c:v>
                      </c:pt>
                      <c:pt idx="3">
                        <c:v>'24</c:v>
                      </c:pt>
                      <c:pt idx="4">
                        <c:v>'25</c:v>
                      </c:pt>
                      <c:pt idx="5">
                        <c:v>'26</c:v>
                      </c:pt>
                      <c:pt idx="6">
                        <c:v>'27</c:v>
                      </c:pt>
                    </c:strCache>
                  </c:strRef>
                </c:cat>
                <c:val>
                  <c:numRef>
                    <c:extLst>
                      <c:ext uri="{02D57815-91ED-43cb-92C2-25804820EDAC}">
                        <c15:formulaRef>
                          <c15:sqref>'WS Revs for Council'!$E$20:$K$20</c15:sqref>
                        </c15:formulaRef>
                      </c:ext>
                    </c:extLst>
                    <c:numCache>
                      <c:formatCode>#,##0_);\(#,##0\)</c:formatCode>
                      <c:ptCount val="7"/>
                      <c:pt idx="0">
                        <c:v>53507701.32</c:v>
                      </c:pt>
                      <c:pt idx="1">
                        <c:v>56525888.57</c:v>
                      </c:pt>
                      <c:pt idx="2">
                        <c:v>58225816.270000003</c:v>
                      </c:pt>
                      <c:pt idx="3">
                        <c:v>66935408</c:v>
                      </c:pt>
                      <c:pt idx="4">
                        <c:v>69839004</c:v>
                      </c:pt>
                      <c:pt idx="5">
                        <c:v>64740084</c:v>
                      </c:pt>
                      <c:pt idx="6">
                        <c:v>70888479</c:v>
                      </c:pt>
                    </c:numCache>
                  </c:numRef>
                </c:val>
                <c:extLst>
                  <c:ext xmlns:c16="http://schemas.microsoft.com/office/drawing/2014/chart" uri="{C3380CC4-5D6E-409C-BE32-E72D297353CC}">
                    <c16:uniqueId val="{0000000E-DD27-47FE-9127-ED2085C342C3}"/>
                  </c:ext>
                </c:extLst>
              </c15:ser>
            </c15:filteredBarSeries>
            <c15:filteredBarSeries>
              <c15:ser>
                <c:idx val="2"/>
                <c:order val="2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'WS Revs for Council'!$D$21</c15:sqref>
                        </c15:formulaRef>
                      </c:ext>
                    </c:extLst>
                    <c:strCache>
                      <c:ptCount val="1"/>
                      <c:pt idx="0">
                        <c:v>Adjustments</c:v>
                      </c:pt>
                    </c:strCache>
                  </c:strRef>
                </c:tx>
                <c:spPr>
                  <a:solidFill>
                    <a:schemeClr val="accent3"/>
                  </a:solidFill>
                  <a:ln>
                    <a:noFill/>
                  </a:ln>
                  <a:effectLst/>
                </c:spPr>
                <c:invertIfNegative val="0"/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'WS Revs for Council'!$E$18:$K$18</c15:sqref>
                        </c15:formulaRef>
                      </c:ext>
                    </c:extLst>
                    <c:strCache>
                      <c:ptCount val="7"/>
                      <c:pt idx="0">
                        <c:v>'21</c:v>
                      </c:pt>
                      <c:pt idx="1">
                        <c:v>'22</c:v>
                      </c:pt>
                      <c:pt idx="2">
                        <c:v>'23</c:v>
                      </c:pt>
                      <c:pt idx="3">
                        <c:v>'24</c:v>
                      </c:pt>
                      <c:pt idx="4">
                        <c:v>'25</c:v>
                      </c:pt>
                      <c:pt idx="5">
                        <c:v>'26</c:v>
                      </c:pt>
                      <c:pt idx="6">
                        <c:v>'27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'WS Revs for Council'!$E$21:$K$21</c15:sqref>
                        </c15:formulaRef>
                      </c:ext>
                    </c:extLst>
                    <c:numCache>
                      <c:formatCode>#,##0_);\(#,##0\)</c:formatCode>
                      <c:ptCount val="7"/>
                      <c:pt idx="0">
                        <c:v>0</c:v>
                      </c:pt>
                      <c:pt idx="1">
                        <c:v>0</c:v>
                      </c:pt>
                      <c:pt idx="2">
                        <c:v>0</c:v>
                      </c:pt>
                      <c:pt idx="3">
                        <c:v>0</c:v>
                      </c:pt>
                      <c:pt idx="4">
                        <c:v>0</c:v>
                      </c:pt>
                      <c:pt idx="5">
                        <c:v>0</c:v>
                      </c:pt>
                      <c:pt idx="6">
                        <c:v>0</c:v>
                      </c:pt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F-DD27-47FE-9127-ED2085C342C3}"/>
                  </c:ext>
                </c:extLst>
              </c15:ser>
            </c15:filteredBarSeries>
          </c:ext>
        </c:extLst>
      </c:barChart>
      <c:catAx>
        <c:axId val="63156477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3419792"/>
        <c:crosses val="autoZero"/>
        <c:auto val="1"/>
        <c:lblAlgn val="ctr"/>
        <c:lblOffset val="100"/>
        <c:noMultiLvlLbl val="0"/>
      </c:catAx>
      <c:valAx>
        <c:axId val="503419792"/>
        <c:scaling>
          <c:orientation val="minMax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/>
              </a:solidFill>
              <a:round/>
            </a:ln>
            <a:effectLst/>
          </c:spPr>
        </c:majorGridlines>
        <c:title>
          <c:tx>
            <c:strRef>
              <c:f>'WS Revs for Council'!$D$54</c:f>
              <c:strCache>
                <c:ptCount val="1"/>
                <c:pt idx="0">
                  <c:v>Millions of Dollars</c:v>
                </c:pt>
              </c:strCache>
            </c:strRef>
          </c:tx>
          <c:layout>
            <c:manualLayout>
              <c:xMode val="edge"/>
              <c:yMode val="edge"/>
              <c:x val="2.7256001769362374E-2"/>
              <c:y val="0.2609758110019394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1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#,##0.0_);\(#,##0.0\)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31564776"/>
        <c:crosses val="autoZero"/>
        <c:crossBetween val="between"/>
      </c:valAx>
      <c:spPr>
        <a:solidFill>
          <a:schemeClr val="bg1">
            <a:lumMod val="85000"/>
            <a:alpha val="67000"/>
          </a:schemeClr>
        </a:solidFill>
        <a:ln>
          <a:solidFill>
            <a:schemeClr val="tx1"/>
          </a:solidFill>
        </a:ln>
        <a:effectLst/>
      </c:spPr>
    </c:plotArea>
    <c:legend>
      <c:legendPos val="r"/>
      <c:layout>
        <c:manualLayout>
          <c:xMode val="edge"/>
          <c:yMode val="edge"/>
          <c:x val="0.1731952477910163"/>
          <c:y val="0.90707280330543383"/>
          <c:w val="0.74786715693612327"/>
          <c:h val="8.0263034523281165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1"/>
    </a:solidFill>
    <a:ln w="25400" cap="flat" cmpd="sng" algn="ctr">
      <a:solidFill>
        <a:schemeClr val="accent5"/>
      </a:solidFill>
      <a:round/>
    </a:ln>
    <a:effectLst/>
  </c:spPr>
  <c:txPr>
    <a:bodyPr/>
    <a:lstStyle/>
    <a:p>
      <a:pPr>
        <a:defRPr sz="1000" b="0">
          <a:solidFill>
            <a:sysClr val="windowText" lastClr="000000"/>
          </a:solidFill>
          <a:latin typeface="+mn-lt"/>
        </a:defRPr>
      </a:pPr>
      <a:endParaRPr lang="en-US"/>
    </a:p>
  </c:txPr>
  <c:externalData r:id="rId3">
    <c:autoUpdate val="1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0254398065831752"/>
          <c:y val="6.7128755166417212E-2"/>
          <c:w val="0.75357434303131554"/>
          <c:h val="0.7439961125566861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'WS Revs for Council'!$D$55</c:f>
              <c:strCache>
                <c:ptCount val="1"/>
                <c:pt idx="0">
                  <c:v>Actuals ('26 projected)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5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F9E8-4951-951E-7370E372BFB7}"/>
              </c:ext>
            </c:extLst>
          </c:dPt>
          <c:dPt>
            <c:idx val="6"/>
            <c:invertIfNegative val="0"/>
            <c:bubble3D val="0"/>
            <c:spPr>
              <a:solidFill>
                <a:srgbClr val="FFC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F9E8-4951-951E-7370E372BFB7}"/>
              </c:ext>
            </c:extLst>
          </c:dPt>
          <c:cat>
            <c:strRef>
              <c:f>'WS Revs for Council'!$E$47:$K$47</c:f>
              <c:strCache>
                <c:ptCount val="7"/>
                <c:pt idx="0">
                  <c:v>'21</c:v>
                </c:pt>
                <c:pt idx="1">
                  <c:v>'22</c:v>
                </c:pt>
                <c:pt idx="2">
                  <c:v>'23</c:v>
                </c:pt>
                <c:pt idx="3">
                  <c:v>'24</c:v>
                </c:pt>
                <c:pt idx="4">
                  <c:v>'25</c:v>
                </c:pt>
                <c:pt idx="5">
                  <c:v>'26</c:v>
                </c:pt>
                <c:pt idx="6">
                  <c:v>'27</c:v>
                </c:pt>
              </c:strCache>
            </c:strRef>
          </c:cat>
          <c:val>
            <c:numRef>
              <c:f>'WS Revs for Council'!$E$48:$K$48</c:f>
              <c:numCache>
                <c:formatCode>#,##0.0_);\(#,##0.0\)</c:formatCode>
                <c:ptCount val="7"/>
                <c:pt idx="0">
                  <c:v>9.3184563100000002</c:v>
                </c:pt>
                <c:pt idx="1">
                  <c:v>9.6451595700000006</c:v>
                </c:pt>
                <c:pt idx="2">
                  <c:v>9.6475306700000001</c:v>
                </c:pt>
                <c:pt idx="3">
                  <c:v>3.0353870000000001</c:v>
                </c:pt>
                <c:pt idx="4">
                  <c:v>9.5539959999999997</c:v>
                </c:pt>
                <c:pt idx="5">
                  <c:v>10.357459000130719</c:v>
                </c:pt>
                <c:pt idx="6">
                  <c:v>11.310751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F9E8-4951-951E-7370E372BFB7}"/>
            </c:ext>
          </c:extLst>
        </c:ser>
        <c:ser>
          <c:idx val="3"/>
          <c:order val="3"/>
          <c:tx>
            <c:strRef>
              <c:f>'WS Revs for Council'!$G$55</c:f>
              <c:strCache>
                <c:ptCount val="1"/>
                <c:pt idx="0">
                  <c:v>Budget</c:v>
                </c:pt>
              </c:strCache>
            </c:strRef>
          </c:tx>
          <c:spPr>
            <a:solidFill>
              <a:srgbClr val="FFC000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6-F9E8-4951-951E-7370E372BFB7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8-F9E8-4951-951E-7370E372BFB7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A-F9E8-4951-951E-7370E372BFB7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C-F9E8-4951-951E-7370E372BFB7}"/>
              </c:ext>
            </c:extLst>
          </c:dPt>
          <c:dPt>
            <c:idx val="4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E-F9E8-4951-951E-7370E372BFB7}"/>
              </c:ext>
            </c:extLst>
          </c:dPt>
          <c:dPt>
            <c:idx val="5"/>
            <c:invertIfNegative val="0"/>
            <c:bubble3D val="0"/>
            <c:spPr>
              <a:solidFill>
                <a:srgbClr val="FFC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0-F9E8-4951-951E-7370E372BFB7}"/>
              </c:ext>
            </c:extLst>
          </c:dPt>
          <c:cat>
            <c:strRef>
              <c:f>'WS Revs for Council'!$E$47:$K$47</c:f>
              <c:strCache>
                <c:ptCount val="7"/>
                <c:pt idx="0">
                  <c:v>'21</c:v>
                </c:pt>
                <c:pt idx="1">
                  <c:v>'22</c:v>
                </c:pt>
                <c:pt idx="2">
                  <c:v>'23</c:v>
                </c:pt>
                <c:pt idx="3">
                  <c:v>'24</c:v>
                </c:pt>
                <c:pt idx="4">
                  <c:v>'25</c:v>
                </c:pt>
                <c:pt idx="5">
                  <c:v>'26</c:v>
                </c:pt>
                <c:pt idx="6">
                  <c:v>'27</c:v>
                </c:pt>
              </c:strCache>
            </c:strRef>
          </c:cat>
          <c:val>
            <c:numRef>
              <c:f>'WS Revs for Council'!$E$51:$K$51</c:f>
              <c:numCache>
                <c:formatCode>#,##0.0_);\(#,##0.0\)</c:formatCode>
                <c:ptCount val="7"/>
                <c:pt idx="0">
                  <c:v>9.3184563100000002</c:v>
                </c:pt>
                <c:pt idx="1">
                  <c:v>9.6451595700000006</c:v>
                </c:pt>
                <c:pt idx="2">
                  <c:v>9.6475306700000001</c:v>
                </c:pt>
                <c:pt idx="3">
                  <c:v>3.0353870000000001</c:v>
                </c:pt>
                <c:pt idx="4">
                  <c:v>9.5539959999999997</c:v>
                </c:pt>
                <c:pt idx="5">
                  <c:v>10.763185</c:v>
                </c:pt>
                <c:pt idx="6">
                  <c:v>11.310751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1-F9E8-4951-951E-7370E372BFB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25"/>
        <c:axId val="631564776"/>
        <c:axId val="503419792"/>
        <c:extLst>
          <c:ext xmlns:c15="http://schemas.microsoft.com/office/drawing/2012/chart" uri="{02D57815-91ED-43cb-92C2-25804820EDAC}">
            <c15:filteredBarSeries>
              <c15:ser>
                <c:idx val="1"/>
                <c:order val="1"/>
                <c:tx>
                  <c:strRef>
                    <c:extLst>
                      <c:ext uri="{02D57815-91ED-43cb-92C2-25804820EDAC}">
                        <c15:formulaRef>
                          <c15:sqref>'WS Revs for Council'!$D$49</c15:sqref>
                        </c15:formulaRef>
                      </c:ext>
                    </c:extLst>
                    <c:strCache>
                      <c:ptCount val="1"/>
                      <c:pt idx="0">
                        <c:v>Adjusted amount</c:v>
                      </c:pt>
                    </c:strCache>
                  </c:strRef>
                </c:tx>
                <c:spPr>
                  <a:solidFill>
                    <a:schemeClr val="accent2"/>
                  </a:solidFill>
                  <a:ln>
                    <a:noFill/>
                  </a:ln>
                  <a:effectLst/>
                </c:spPr>
                <c:invertIfNegative val="0"/>
                <c:cat>
                  <c:strRef>
                    <c:extLst>
                      <c:ext uri="{02D57815-91ED-43cb-92C2-25804820EDAC}">
                        <c15:formulaRef>
                          <c15:sqref>'WS Revs for Council'!$E$47:$K$47</c15:sqref>
                        </c15:formulaRef>
                      </c:ext>
                    </c:extLst>
                    <c:strCache>
                      <c:ptCount val="7"/>
                      <c:pt idx="0">
                        <c:v>'21</c:v>
                      </c:pt>
                      <c:pt idx="1">
                        <c:v>'22</c:v>
                      </c:pt>
                      <c:pt idx="2">
                        <c:v>'23</c:v>
                      </c:pt>
                      <c:pt idx="3">
                        <c:v>'24</c:v>
                      </c:pt>
                      <c:pt idx="4">
                        <c:v>'25</c:v>
                      </c:pt>
                      <c:pt idx="5">
                        <c:v>'26</c:v>
                      </c:pt>
                      <c:pt idx="6">
                        <c:v>'27</c:v>
                      </c:pt>
                    </c:strCache>
                  </c:strRef>
                </c:cat>
                <c:val>
                  <c:numRef>
                    <c:extLst>
                      <c:ext uri="{02D57815-91ED-43cb-92C2-25804820EDAC}">
                        <c15:formulaRef>
                          <c15:sqref>'WS Revs for Council'!$E$49:$K$49</c15:sqref>
                        </c15:formulaRef>
                      </c:ext>
                    </c:extLst>
                    <c:numCache>
                      <c:formatCode>#,##0_);\(#,##0\)</c:formatCode>
                      <c:ptCount val="7"/>
                      <c:pt idx="0">
                        <c:v>9318456.3100000005</c:v>
                      </c:pt>
                      <c:pt idx="1">
                        <c:v>9645159.5700000003</c:v>
                      </c:pt>
                      <c:pt idx="2">
                        <c:v>9647530.6699999999</c:v>
                      </c:pt>
                      <c:pt idx="3">
                        <c:v>3035387</c:v>
                      </c:pt>
                      <c:pt idx="4">
                        <c:v>9553996</c:v>
                      </c:pt>
                      <c:pt idx="5">
                        <c:v>10357459.000130719</c:v>
                      </c:pt>
                      <c:pt idx="6">
                        <c:v>11310751</c:v>
                      </c:pt>
                    </c:numCache>
                  </c:numRef>
                </c:val>
                <c:extLst>
                  <c:ext xmlns:c16="http://schemas.microsoft.com/office/drawing/2014/chart" uri="{C3380CC4-5D6E-409C-BE32-E72D297353CC}">
                    <c16:uniqueId val="{00000012-F9E8-4951-951E-7370E372BFB7}"/>
                  </c:ext>
                </c:extLst>
              </c15:ser>
            </c15:filteredBarSeries>
            <c15:filteredBarSeries>
              <c15:ser>
                <c:idx val="2"/>
                <c:order val="2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'WS Revs for Council'!$D$50</c15:sqref>
                        </c15:formulaRef>
                      </c:ext>
                    </c:extLst>
                    <c:strCache>
                      <c:ptCount val="1"/>
                      <c:pt idx="0">
                        <c:v>Adjustments</c:v>
                      </c:pt>
                    </c:strCache>
                  </c:strRef>
                </c:tx>
                <c:spPr>
                  <a:solidFill>
                    <a:schemeClr val="accent3"/>
                  </a:solidFill>
                  <a:ln>
                    <a:noFill/>
                  </a:ln>
                  <a:effectLst/>
                </c:spPr>
                <c:invertIfNegative val="0"/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'WS Revs for Council'!$E$47:$K$47</c15:sqref>
                        </c15:formulaRef>
                      </c:ext>
                    </c:extLst>
                    <c:strCache>
                      <c:ptCount val="7"/>
                      <c:pt idx="0">
                        <c:v>'21</c:v>
                      </c:pt>
                      <c:pt idx="1">
                        <c:v>'22</c:v>
                      </c:pt>
                      <c:pt idx="2">
                        <c:v>'23</c:v>
                      </c:pt>
                      <c:pt idx="3">
                        <c:v>'24</c:v>
                      </c:pt>
                      <c:pt idx="4">
                        <c:v>'25</c:v>
                      </c:pt>
                      <c:pt idx="5">
                        <c:v>'26</c:v>
                      </c:pt>
                      <c:pt idx="6">
                        <c:v>'27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'WS Revs for Council'!$E$50:$K$50</c15:sqref>
                        </c15:formulaRef>
                      </c:ext>
                    </c:extLst>
                    <c:numCache>
                      <c:formatCode>#,##0_);\(#,##0\)</c:formatCode>
                      <c:ptCount val="7"/>
                      <c:pt idx="0">
                        <c:v>0</c:v>
                      </c:pt>
                      <c:pt idx="1">
                        <c:v>0</c:v>
                      </c:pt>
                      <c:pt idx="2">
                        <c:v>0</c:v>
                      </c:pt>
                      <c:pt idx="3">
                        <c:v>0</c:v>
                      </c:pt>
                      <c:pt idx="4">
                        <c:v>0</c:v>
                      </c:pt>
                      <c:pt idx="5">
                        <c:v>0</c:v>
                      </c:pt>
                      <c:pt idx="6">
                        <c:v>0</c:v>
                      </c:pt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13-F9E8-4951-951E-7370E372BFB7}"/>
                  </c:ext>
                </c:extLst>
              </c15:ser>
            </c15:filteredBarSeries>
          </c:ext>
        </c:extLst>
      </c:barChart>
      <c:catAx>
        <c:axId val="63156477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3419792"/>
        <c:crosses val="autoZero"/>
        <c:auto val="1"/>
        <c:lblAlgn val="ctr"/>
        <c:lblOffset val="100"/>
        <c:noMultiLvlLbl val="0"/>
      </c:catAx>
      <c:valAx>
        <c:axId val="503419792"/>
        <c:scaling>
          <c:orientation val="minMax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/>
              </a:solidFill>
              <a:round/>
            </a:ln>
            <a:effectLst/>
          </c:spPr>
        </c:majorGridlines>
        <c:title>
          <c:tx>
            <c:strRef>
              <c:f>'WS Revs for Council'!$D$54</c:f>
              <c:strCache>
                <c:ptCount val="1"/>
                <c:pt idx="0">
                  <c:v>Millions of Dollars</c:v>
                </c:pt>
              </c:strCache>
            </c:strRef>
          </c:tx>
          <c:layout>
            <c:manualLayout>
              <c:xMode val="edge"/>
              <c:yMode val="edge"/>
              <c:x val="2.7256001769362374E-2"/>
              <c:y val="0.21863702944344779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1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#,##0.0_);\(#,##0.0\)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31564776"/>
        <c:crosses val="autoZero"/>
        <c:crossBetween val="between"/>
        <c:majorUnit val="2"/>
      </c:valAx>
      <c:spPr>
        <a:solidFill>
          <a:schemeClr val="bg1">
            <a:lumMod val="85000"/>
            <a:alpha val="67000"/>
          </a:schemeClr>
        </a:solidFill>
        <a:ln>
          <a:solidFill>
            <a:schemeClr val="tx1"/>
          </a:solidFill>
        </a:ln>
        <a:effectLst/>
      </c:spPr>
    </c:plotArea>
    <c:legend>
      <c:legendPos val="r"/>
      <c:layout>
        <c:manualLayout>
          <c:xMode val="edge"/>
          <c:yMode val="edge"/>
          <c:x val="0.1731952477910163"/>
          <c:y val="0.90707280330543383"/>
          <c:w val="0.74786715693612327"/>
          <c:h val="8.0263034523281165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1"/>
    </a:solidFill>
    <a:ln w="25400" cap="flat" cmpd="sng" algn="ctr">
      <a:solidFill>
        <a:schemeClr val="accent5"/>
      </a:solidFill>
      <a:round/>
    </a:ln>
    <a:effectLst/>
  </c:spPr>
  <c:txPr>
    <a:bodyPr/>
    <a:lstStyle/>
    <a:p>
      <a:pPr>
        <a:defRPr sz="1000" b="0">
          <a:solidFill>
            <a:sysClr val="windowText" lastClr="000000"/>
          </a:solidFill>
          <a:latin typeface="+mn-lt"/>
        </a:defRPr>
      </a:pPr>
      <a:endParaRPr lang="en-US"/>
    </a:p>
  </c:txPr>
  <c:externalData r:id="rId3">
    <c:autoUpdate val="1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0254398065831752"/>
          <c:y val="6.7128755166417212E-2"/>
          <c:w val="0.75357434303131554"/>
          <c:h val="0.7439961125566861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'WS Revs for Council'!$D$84</c:f>
              <c:strCache>
                <c:ptCount val="1"/>
                <c:pt idx="0">
                  <c:v>Actuals ('26 projected)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6"/>
            <c:invertIfNegative val="0"/>
            <c:bubble3D val="0"/>
            <c:spPr>
              <a:solidFill>
                <a:srgbClr val="FFC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93DD-47DF-A292-01B8634FAFB7}"/>
              </c:ext>
            </c:extLst>
          </c:dPt>
          <c:cat>
            <c:strRef>
              <c:f>'WS Revs for Council'!$E$76:$K$76</c:f>
              <c:strCache>
                <c:ptCount val="7"/>
                <c:pt idx="0">
                  <c:v>'21</c:v>
                </c:pt>
                <c:pt idx="1">
                  <c:v>'22</c:v>
                </c:pt>
                <c:pt idx="2">
                  <c:v>'23</c:v>
                </c:pt>
                <c:pt idx="3">
                  <c:v>'24</c:v>
                </c:pt>
                <c:pt idx="4">
                  <c:v>'25</c:v>
                </c:pt>
                <c:pt idx="5">
                  <c:v>'26</c:v>
                </c:pt>
                <c:pt idx="6">
                  <c:v>'27</c:v>
                </c:pt>
              </c:strCache>
            </c:strRef>
          </c:cat>
          <c:val>
            <c:numRef>
              <c:f>'WS Revs for Council'!$E$77:$K$77</c:f>
              <c:numCache>
                <c:formatCode>#,##0.0_);\(#,##0.0\)</c:formatCode>
                <c:ptCount val="7"/>
                <c:pt idx="0">
                  <c:v>19.622108999999998</c:v>
                </c:pt>
                <c:pt idx="1">
                  <c:v>20.748646000000001</c:v>
                </c:pt>
                <c:pt idx="2">
                  <c:v>22.616476300000002</c:v>
                </c:pt>
                <c:pt idx="3">
                  <c:v>18.841058</c:v>
                </c:pt>
                <c:pt idx="4">
                  <c:v>23.645842999999999</c:v>
                </c:pt>
                <c:pt idx="5">
                  <c:v>22.911000000000001</c:v>
                </c:pt>
                <c:pt idx="6">
                  <c:v>23.062999999999999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3DD-47DF-A292-01B8634FAFB7}"/>
            </c:ext>
          </c:extLst>
        </c:ser>
        <c:ser>
          <c:idx val="3"/>
          <c:order val="3"/>
          <c:tx>
            <c:strRef>
              <c:f>'WS Revs for Council'!$G$84</c:f>
              <c:strCache>
                <c:ptCount val="1"/>
                <c:pt idx="0">
                  <c:v>Budget</c:v>
                </c:pt>
              </c:strCache>
            </c:strRef>
          </c:tx>
          <c:spPr>
            <a:solidFill>
              <a:srgbClr val="FFC000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4-93DD-47DF-A292-01B8634FAFB7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6-93DD-47DF-A292-01B8634FAFB7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8-93DD-47DF-A292-01B8634FAFB7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A-93DD-47DF-A292-01B8634FAFB7}"/>
              </c:ext>
            </c:extLst>
          </c:dPt>
          <c:dPt>
            <c:idx val="4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C-93DD-47DF-A292-01B8634FAFB7}"/>
              </c:ext>
            </c:extLst>
          </c:dPt>
          <c:cat>
            <c:strRef>
              <c:f>'WS Revs for Council'!$E$76:$K$76</c:f>
              <c:strCache>
                <c:ptCount val="7"/>
                <c:pt idx="0">
                  <c:v>'21</c:v>
                </c:pt>
                <c:pt idx="1">
                  <c:v>'22</c:v>
                </c:pt>
                <c:pt idx="2">
                  <c:v>'23</c:v>
                </c:pt>
                <c:pt idx="3">
                  <c:v>'24</c:v>
                </c:pt>
                <c:pt idx="4">
                  <c:v>'25</c:v>
                </c:pt>
                <c:pt idx="5">
                  <c:v>'26</c:v>
                </c:pt>
                <c:pt idx="6">
                  <c:v>'27</c:v>
                </c:pt>
              </c:strCache>
            </c:strRef>
          </c:cat>
          <c:val>
            <c:numRef>
              <c:f>'WS Revs for Council'!$E$80:$K$80</c:f>
              <c:numCache>
                <c:formatCode>#,##0.0_);\(#,##0.0\)</c:formatCode>
                <c:ptCount val="7"/>
                <c:pt idx="0">
                  <c:v>19.622108999999998</c:v>
                </c:pt>
                <c:pt idx="1">
                  <c:v>20.748646000000001</c:v>
                </c:pt>
                <c:pt idx="2">
                  <c:v>22.616476300000002</c:v>
                </c:pt>
                <c:pt idx="3">
                  <c:v>18.841058</c:v>
                </c:pt>
                <c:pt idx="4">
                  <c:v>23.645842999999999</c:v>
                </c:pt>
                <c:pt idx="5">
                  <c:v>22.911000000000001</c:v>
                </c:pt>
                <c:pt idx="6">
                  <c:v>23.062999999999999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D-93DD-47DF-A292-01B8634FAFB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25"/>
        <c:axId val="631564776"/>
        <c:axId val="503419792"/>
        <c:extLst>
          <c:ext xmlns:c15="http://schemas.microsoft.com/office/drawing/2012/chart" uri="{02D57815-91ED-43cb-92C2-25804820EDAC}">
            <c15:filteredBarSeries>
              <c15:ser>
                <c:idx val="1"/>
                <c:order val="1"/>
                <c:tx>
                  <c:strRef>
                    <c:extLst>
                      <c:ext uri="{02D57815-91ED-43cb-92C2-25804820EDAC}">
                        <c15:formulaRef>
                          <c15:sqref>'WS Revs for Council'!$D$78</c15:sqref>
                        </c15:formulaRef>
                      </c:ext>
                    </c:extLst>
                    <c:strCache>
                      <c:ptCount val="1"/>
                      <c:pt idx="0">
                        <c:v>Adjusted amount</c:v>
                      </c:pt>
                    </c:strCache>
                  </c:strRef>
                </c:tx>
                <c:spPr>
                  <a:solidFill>
                    <a:schemeClr val="accent2"/>
                  </a:solidFill>
                  <a:ln>
                    <a:noFill/>
                  </a:ln>
                  <a:effectLst/>
                </c:spPr>
                <c:invertIfNegative val="0"/>
                <c:cat>
                  <c:strRef>
                    <c:extLst>
                      <c:ext uri="{02D57815-91ED-43cb-92C2-25804820EDAC}">
                        <c15:formulaRef>
                          <c15:sqref>'WS Revs for Council'!$E$76:$K$76</c15:sqref>
                        </c15:formulaRef>
                      </c:ext>
                    </c:extLst>
                    <c:strCache>
                      <c:ptCount val="7"/>
                      <c:pt idx="0">
                        <c:v>'21</c:v>
                      </c:pt>
                      <c:pt idx="1">
                        <c:v>'22</c:v>
                      </c:pt>
                      <c:pt idx="2">
                        <c:v>'23</c:v>
                      </c:pt>
                      <c:pt idx="3">
                        <c:v>'24</c:v>
                      </c:pt>
                      <c:pt idx="4">
                        <c:v>'25</c:v>
                      </c:pt>
                      <c:pt idx="5">
                        <c:v>'26</c:v>
                      </c:pt>
                      <c:pt idx="6">
                        <c:v>'27</c:v>
                      </c:pt>
                    </c:strCache>
                  </c:strRef>
                </c:cat>
                <c:val>
                  <c:numRef>
                    <c:extLst>
                      <c:ext uri="{02D57815-91ED-43cb-92C2-25804820EDAC}">
                        <c15:formulaRef>
                          <c15:sqref>'WS Revs for Council'!$E$78:$K$78</c15:sqref>
                        </c15:formulaRef>
                      </c:ext>
                    </c:extLst>
                    <c:numCache>
                      <c:formatCode>#,##0_);\(#,##0\)</c:formatCode>
                      <c:ptCount val="7"/>
                      <c:pt idx="0">
                        <c:v>19622109</c:v>
                      </c:pt>
                      <c:pt idx="1">
                        <c:v>20748646</c:v>
                      </c:pt>
                      <c:pt idx="2">
                        <c:v>22616476.300000001</c:v>
                      </c:pt>
                      <c:pt idx="3">
                        <c:v>18841058</c:v>
                      </c:pt>
                      <c:pt idx="4">
                        <c:v>23645843</c:v>
                      </c:pt>
                      <c:pt idx="5">
                        <c:v>22911000</c:v>
                      </c:pt>
                      <c:pt idx="6">
                        <c:v>23063000</c:v>
                      </c:pt>
                    </c:numCache>
                  </c:numRef>
                </c:val>
                <c:extLst>
                  <c:ext xmlns:c16="http://schemas.microsoft.com/office/drawing/2014/chart" uri="{C3380CC4-5D6E-409C-BE32-E72D297353CC}">
                    <c16:uniqueId val="{0000000E-93DD-47DF-A292-01B8634FAFB7}"/>
                  </c:ext>
                </c:extLst>
              </c15:ser>
            </c15:filteredBarSeries>
            <c15:filteredBarSeries>
              <c15:ser>
                <c:idx val="2"/>
                <c:order val="2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'WS Revs for Council'!$D$79</c15:sqref>
                        </c15:formulaRef>
                      </c:ext>
                    </c:extLst>
                    <c:strCache>
                      <c:ptCount val="1"/>
                      <c:pt idx="0">
                        <c:v>Adjustments</c:v>
                      </c:pt>
                    </c:strCache>
                  </c:strRef>
                </c:tx>
                <c:spPr>
                  <a:solidFill>
                    <a:schemeClr val="accent3"/>
                  </a:solidFill>
                  <a:ln>
                    <a:noFill/>
                  </a:ln>
                  <a:effectLst/>
                </c:spPr>
                <c:invertIfNegative val="0"/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'WS Revs for Council'!$E$76:$K$76</c15:sqref>
                        </c15:formulaRef>
                      </c:ext>
                    </c:extLst>
                    <c:strCache>
                      <c:ptCount val="7"/>
                      <c:pt idx="0">
                        <c:v>'21</c:v>
                      </c:pt>
                      <c:pt idx="1">
                        <c:v>'22</c:v>
                      </c:pt>
                      <c:pt idx="2">
                        <c:v>'23</c:v>
                      </c:pt>
                      <c:pt idx="3">
                        <c:v>'24</c:v>
                      </c:pt>
                      <c:pt idx="4">
                        <c:v>'25</c:v>
                      </c:pt>
                      <c:pt idx="5">
                        <c:v>'26</c:v>
                      </c:pt>
                      <c:pt idx="6">
                        <c:v>'27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'WS Revs for Council'!$E$79:$K$79</c15:sqref>
                        </c15:formulaRef>
                      </c:ext>
                    </c:extLst>
                    <c:numCache>
                      <c:formatCode>#,##0_);\(#,##0\)</c:formatCode>
                      <c:ptCount val="7"/>
                      <c:pt idx="0">
                        <c:v>0</c:v>
                      </c:pt>
                      <c:pt idx="1">
                        <c:v>0</c:v>
                      </c:pt>
                      <c:pt idx="2">
                        <c:v>0</c:v>
                      </c:pt>
                      <c:pt idx="3">
                        <c:v>0</c:v>
                      </c:pt>
                      <c:pt idx="4">
                        <c:v>0</c:v>
                      </c:pt>
                      <c:pt idx="5">
                        <c:v>0</c:v>
                      </c:pt>
                      <c:pt idx="6">
                        <c:v>0</c:v>
                      </c:pt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F-93DD-47DF-A292-01B8634FAFB7}"/>
                  </c:ext>
                </c:extLst>
              </c15:ser>
            </c15:filteredBarSeries>
          </c:ext>
        </c:extLst>
      </c:barChart>
      <c:catAx>
        <c:axId val="63156477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3419792"/>
        <c:crosses val="autoZero"/>
        <c:auto val="1"/>
        <c:lblAlgn val="ctr"/>
        <c:lblOffset val="100"/>
        <c:noMultiLvlLbl val="0"/>
      </c:catAx>
      <c:valAx>
        <c:axId val="503419792"/>
        <c:scaling>
          <c:orientation val="minMax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/>
              </a:solidFill>
              <a:round/>
            </a:ln>
            <a:effectLst/>
          </c:spPr>
        </c:majorGridlines>
        <c:title>
          <c:tx>
            <c:strRef>
              <c:f>'WS Revs for Council'!$D$83</c:f>
              <c:strCache>
                <c:ptCount val="1"/>
                <c:pt idx="0">
                  <c:v>Millions of Dollars</c:v>
                </c:pt>
              </c:strCache>
            </c:strRef>
          </c:tx>
          <c:layout>
            <c:manualLayout>
              <c:xMode val="edge"/>
              <c:yMode val="edge"/>
              <c:x val="2.0677812492546927E-2"/>
              <c:y val="0.27156064233430638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1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#,##0.0_);\(#,##0.0\)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31564776"/>
        <c:crosses val="autoZero"/>
        <c:crossBetween val="between"/>
      </c:valAx>
      <c:spPr>
        <a:solidFill>
          <a:schemeClr val="bg1">
            <a:lumMod val="85000"/>
            <a:alpha val="67000"/>
          </a:schemeClr>
        </a:solidFill>
        <a:ln>
          <a:solidFill>
            <a:schemeClr val="tx1"/>
          </a:solidFill>
        </a:ln>
        <a:effectLst/>
      </c:spPr>
    </c:plotArea>
    <c:legend>
      <c:legendPos val="r"/>
      <c:layout>
        <c:manualLayout>
          <c:xMode val="edge"/>
          <c:yMode val="edge"/>
          <c:x val="0.16661706590955519"/>
          <c:y val="0.90707280330543383"/>
          <c:w val="0.74786715693612327"/>
          <c:h val="8.0263034523281165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1"/>
    </a:solidFill>
    <a:ln w="25400" cap="flat" cmpd="sng" algn="ctr">
      <a:solidFill>
        <a:schemeClr val="accent5"/>
      </a:solidFill>
      <a:round/>
    </a:ln>
    <a:effectLst/>
  </c:spPr>
  <c:txPr>
    <a:bodyPr/>
    <a:lstStyle/>
    <a:p>
      <a:pPr>
        <a:defRPr sz="1000" b="0">
          <a:solidFill>
            <a:sysClr val="windowText" lastClr="000000"/>
          </a:solidFill>
          <a:latin typeface="+mn-lt"/>
        </a:defRPr>
      </a:pPr>
      <a:endParaRPr lang="en-US"/>
    </a:p>
  </c:txPr>
  <c:externalData r:id="rId3">
    <c:autoUpdate val="1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30439B9-6644-444F-951D-59130ABDA854}" type="datetimeFigureOut">
              <a:rPr lang="en-US" smtClean="0"/>
              <a:t>4/1/2026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40415D4-4516-4B83-AE5F-3B0CB8ECDCA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10041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0415D4-4516-4B83-AE5F-3B0CB8ECDCA6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412073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0415D4-4516-4B83-AE5F-3B0CB8ECDCA6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628384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0415D4-4516-4B83-AE5F-3B0CB8ECDCA6}" type="slidenum">
              <a:rPr lang="en-US" smtClean="0"/>
              <a:t>4</a:t>
            </a:fld>
            <a:endParaRPr lang="en-US" dirty="0"/>
          </a:p>
        </p:txBody>
      </p:sp>
      <p:sp>
        <p:nvSpPr>
          <p:cNvPr id="6" name="Notes Placeholder 5">
            <a:extLst>
              <a:ext uri="{FF2B5EF4-FFF2-40B4-BE49-F238E27FC236}">
                <a16:creationId xmlns:a16="http://schemas.microsoft.com/office/drawing/2014/main" id="{80CBA534-D8D9-5174-5BB2-9FA7E5CE110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699706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0415D4-4516-4B83-AE5F-3B0CB8ECDCA6}" type="slidenum">
              <a:rPr lang="en-US" smtClean="0"/>
              <a:t>5</a:t>
            </a:fld>
            <a:endParaRPr lang="en-US" dirty="0"/>
          </a:p>
        </p:txBody>
      </p:sp>
      <p:sp>
        <p:nvSpPr>
          <p:cNvPr id="6" name="Notes Placeholder 5">
            <a:extLst>
              <a:ext uri="{FF2B5EF4-FFF2-40B4-BE49-F238E27FC236}">
                <a16:creationId xmlns:a16="http://schemas.microsoft.com/office/drawing/2014/main" id="{F879A3DF-B679-2A39-4023-ABA14490A3F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442123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0415D4-4516-4B83-AE5F-3B0CB8ECDCA6}" type="slidenum">
              <a:rPr lang="en-US" smtClean="0"/>
              <a:t>6</a:t>
            </a:fld>
            <a:endParaRPr lang="en-US" dirty="0"/>
          </a:p>
        </p:txBody>
      </p:sp>
      <p:sp>
        <p:nvSpPr>
          <p:cNvPr id="6" name="Notes Placeholder 5">
            <a:extLst>
              <a:ext uri="{FF2B5EF4-FFF2-40B4-BE49-F238E27FC236}">
                <a16:creationId xmlns:a16="http://schemas.microsoft.com/office/drawing/2014/main" id="{1FB12C61-5696-D6A9-31F5-BA3A37DAABF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596792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0415D4-4516-4B83-AE5F-3B0CB8ECDCA6}" type="slidenum">
              <a:rPr lang="en-US" smtClean="0"/>
              <a:t>7</a:t>
            </a:fld>
            <a:endParaRPr lang="en-US" dirty="0"/>
          </a:p>
        </p:txBody>
      </p:sp>
      <p:sp>
        <p:nvSpPr>
          <p:cNvPr id="6" name="Notes Placeholder 5">
            <a:extLst>
              <a:ext uri="{FF2B5EF4-FFF2-40B4-BE49-F238E27FC236}">
                <a16:creationId xmlns:a16="http://schemas.microsoft.com/office/drawing/2014/main" id="{E73BE24C-42AD-96C8-E080-B32D88A6156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598174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0415D4-4516-4B83-AE5F-3B0CB8ECDCA6}" type="slidenum">
              <a:rPr lang="en-US" smtClean="0"/>
              <a:t>8</a:t>
            </a:fld>
            <a:endParaRPr lang="en-US" dirty="0"/>
          </a:p>
        </p:txBody>
      </p:sp>
      <p:sp>
        <p:nvSpPr>
          <p:cNvPr id="6" name="Notes Placeholder 5">
            <a:extLst>
              <a:ext uri="{FF2B5EF4-FFF2-40B4-BE49-F238E27FC236}">
                <a16:creationId xmlns:a16="http://schemas.microsoft.com/office/drawing/2014/main" id="{DDA9B786-B4D1-B594-A5C9-8D530975728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568730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0415D4-4516-4B83-AE5F-3B0CB8ECDCA6}" type="slidenum">
              <a:rPr lang="en-US" smtClean="0"/>
              <a:t>9</a:t>
            </a:fld>
            <a:endParaRPr lang="en-US" dirty="0"/>
          </a:p>
        </p:txBody>
      </p:sp>
      <p:sp>
        <p:nvSpPr>
          <p:cNvPr id="6" name="Notes Placeholder 5">
            <a:extLst>
              <a:ext uri="{FF2B5EF4-FFF2-40B4-BE49-F238E27FC236}">
                <a16:creationId xmlns:a16="http://schemas.microsoft.com/office/drawing/2014/main" id="{D1C9F093-7F8F-4BFE-A85C-2D0DBE8E018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788239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0415D4-4516-4B83-AE5F-3B0CB8ECDCA6}" type="slidenum">
              <a:rPr lang="en-US" smtClean="0"/>
              <a:t>10</a:t>
            </a:fld>
            <a:endParaRPr lang="en-US" dirty="0"/>
          </a:p>
        </p:txBody>
      </p:sp>
      <p:sp>
        <p:nvSpPr>
          <p:cNvPr id="6" name="Notes Placeholder 5">
            <a:extLst>
              <a:ext uri="{FF2B5EF4-FFF2-40B4-BE49-F238E27FC236}">
                <a16:creationId xmlns:a16="http://schemas.microsoft.com/office/drawing/2014/main" id="{6578F35D-87EF-924F-A15D-0D66C0465C3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601689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0415D4-4516-4B83-AE5F-3B0CB8ECDCA6}" type="slidenum">
              <a:rPr lang="en-US" smtClean="0"/>
              <a:t>11</a:t>
            </a:fld>
            <a:endParaRPr lang="en-US" dirty="0"/>
          </a:p>
        </p:txBody>
      </p:sp>
      <p:sp>
        <p:nvSpPr>
          <p:cNvPr id="6" name="Notes Placeholder 5">
            <a:extLst>
              <a:ext uri="{FF2B5EF4-FFF2-40B4-BE49-F238E27FC236}">
                <a16:creationId xmlns:a16="http://schemas.microsoft.com/office/drawing/2014/main" id="{909899BD-BE74-E057-18FE-FF025C56D6B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59616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0415D4-4516-4B83-AE5F-3B0CB8ECDCA6}" type="slidenum">
              <a:rPr lang="en-US" smtClean="0"/>
              <a:t>12</a:t>
            </a:fld>
            <a:endParaRPr lang="en-US" dirty="0"/>
          </a:p>
        </p:txBody>
      </p:sp>
      <p:sp>
        <p:nvSpPr>
          <p:cNvPr id="6" name="Notes Placeholder 5">
            <a:extLst>
              <a:ext uri="{FF2B5EF4-FFF2-40B4-BE49-F238E27FC236}">
                <a16:creationId xmlns:a16="http://schemas.microsoft.com/office/drawing/2014/main" id="{E83FEED4-0FBD-B0D6-7339-CCCAD6A9F40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40055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0415D4-4516-4B83-AE5F-3B0CB8ECDCA6}" type="slidenum">
              <a:rPr lang="en-US" smtClean="0"/>
              <a:t>13</a:t>
            </a:fld>
            <a:endParaRPr lang="en-US" dirty="0"/>
          </a:p>
        </p:txBody>
      </p:sp>
      <p:sp>
        <p:nvSpPr>
          <p:cNvPr id="6" name="Notes Placeholder 5">
            <a:extLst>
              <a:ext uri="{FF2B5EF4-FFF2-40B4-BE49-F238E27FC236}">
                <a16:creationId xmlns:a16="http://schemas.microsoft.com/office/drawing/2014/main" id="{D154CC7F-20F6-3063-9D0D-AA388B4C590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669286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0415D4-4516-4B83-AE5F-3B0CB8ECDCA6}" type="slidenum">
              <a:rPr lang="en-US" smtClean="0"/>
              <a:t>14</a:t>
            </a:fld>
            <a:endParaRPr lang="en-US" dirty="0"/>
          </a:p>
        </p:txBody>
      </p:sp>
      <p:sp>
        <p:nvSpPr>
          <p:cNvPr id="6" name="Notes Placeholder 5">
            <a:extLst>
              <a:ext uri="{FF2B5EF4-FFF2-40B4-BE49-F238E27FC236}">
                <a16:creationId xmlns:a16="http://schemas.microsoft.com/office/drawing/2014/main" id="{F4B5314E-0E68-FC05-193F-B71AA98BC80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775378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0415D4-4516-4B83-AE5F-3B0CB8ECDCA6}" type="slidenum">
              <a:rPr lang="en-US" smtClean="0"/>
              <a:t>15</a:t>
            </a:fld>
            <a:endParaRPr lang="en-US" dirty="0"/>
          </a:p>
        </p:txBody>
      </p:sp>
      <p:sp>
        <p:nvSpPr>
          <p:cNvPr id="6" name="Notes Placeholder 5">
            <a:extLst>
              <a:ext uri="{FF2B5EF4-FFF2-40B4-BE49-F238E27FC236}">
                <a16:creationId xmlns:a16="http://schemas.microsoft.com/office/drawing/2014/main" id="{DD67675D-DE7C-44E2-A31E-D717D75EB82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534979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0415D4-4516-4B83-AE5F-3B0CB8ECDCA6}" type="slidenum">
              <a:rPr lang="en-US" smtClean="0"/>
              <a:t>16</a:t>
            </a:fld>
            <a:endParaRPr lang="en-US" dirty="0"/>
          </a:p>
        </p:txBody>
      </p:sp>
      <p:sp>
        <p:nvSpPr>
          <p:cNvPr id="6" name="Notes Placeholder 5">
            <a:extLst>
              <a:ext uri="{FF2B5EF4-FFF2-40B4-BE49-F238E27FC236}">
                <a16:creationId xmlns:a16="http://schemas.microsoft.com/office/drawing/2014/main" id="{30828474-8B1E-FDB0-EBB5-0F0926EE0BC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463237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0415D4-4516-4B83-AE5F-3B0CB8ECDCA6}" type="slidenum">
              <a:rPr lang="en-US" smtClean="0"/>
              <a:t>17</a:t>
            </a:fld>
            <a:endParaRPr lang="en-US" dirty="0"/>
          </a:p>
        </p:txBody>
      </p:sp>
      <p:sp>
        <p:nvSpPr>
          <p:cNvPr id="6" name="Notes Placeholder 5">
            <a:extLst>
              <a:ext uri="{FF2B5EF4-FFF2-40B4-BE49-F238E27FC236}">
                <a16:creationId xmlns:a16="http://schemas.microsoft.com/office/drawing/2014/main" id="{0C02F7A0-B3C2-9809-746A-CBEDDC17F98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90850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21955E-F238-EABF-A4A7-0F17E54AB42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8145E18-21E3-3540-7827-F0878F1BA58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0249CF-DC6B-4254-362D-C813B91D9A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D7550C-D594-4A02-9700-272D711F82F5}" type="datetimeFigureOut">
              <a:rPr lang="en-US" smtClean="0"/>
              <a:t>4/1/2026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E266DB5-875C-8C78-F6D8-15A3117F24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20E4BD0-8AB9-9D45-3FD8-BAE744C1EA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92FC10-7FA6-42BC-9A9E-94AE6167F2C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20688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E681A2-1959-E674-DEC7-248B2A0310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536FC3-3186-C641-2601-1388B184C6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F2938B0-7298-E285-228A-68D70E1FE8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D7550C-D594-4A02-9700-272D711F82F5}" type="datetimeFigureOut">
              <a:rPr lang="en-US" smtClean="0"/>
              <a:t>4/1/2026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83EF56-FCEB-1C93-3BB2-5F6A67A853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DB8CAD-6DDF-0099-0C64-4467D7B647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92FC10-7FA6-42BC-9A9E-94AE6167F2C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31274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772196-E7FD-D126-4986-0103035B08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F76907B-85B9-7978-6958-96306E4843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E53693-36BC-7026-712E-6D72EE0DBC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D7550C-D594-4A02-9700-272D711F82F5}" type="datetimeFigureOut">
              <a:rPr lang="en-US" smtClean="0"/>
              <a:t>4/1/2026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3613F8-242A-A210-88BD-E929432DFC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BAC4CA-6357-F28E-044B-86343AFFC0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92FC10-7FA6-42BC-9A9E-94AE6167F2C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01897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BD8CE1-F684-CA11-8208-AB9BEC6F40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52E85B-1029-019D-947A-9D9611A74AD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DB07D1F-50B4-1A6B-51DC-4BD8B5F31F9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BE6C301-5807-DFEC-A2E8-8238EB0FBA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D7550C-D594-4A02-9700-272D711F82F5}" type="datetimeFigureOut">
              <a:rPr lang="en-US" smtClean="0"/>
              <a:t>4/1/2026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5A717E4-9F56-3A6B-BA53-7CFB64BC59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5E8DCCB-CDF2-442A-52FE-E14A323CEF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92FC10-7FA6-42BC-9A9E-94AE6167F2C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07500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6E7F68-9724-64B6-A822-BC281FDAD2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95DD4C0-E680-0793-9743-87CBB217BE4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FC12F31-98C6-81FC-FE95-A7E05AADBF0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209E412-8837-B2E5-6C8D-95BBF42B597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223CF40-2361-1DC3-AED0-4F873A014B5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E272D94-C257-9F9B-2186-F278A19828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D7550C-D594-4A02-9700-272D711F82F5}" type="datetimeFigureOut">
              <a:rPr lang="en-US" smtClean="0"/>
              <a:t>4/1/2026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B748417-E3C3-467C-34E2-39DCD4F39C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93F99A3-627F-893F-2FB2-18AEDBBB5F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92FC10-7FA6-42BC-9A9E-94AE6167F2C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85689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7F3543-DB12-BD67-66B6-D35FFCDD59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9CE7459-C258-1E92-36F3-F5919670FC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D7550C-D594-4A02-9700-272D711F82F5}" type="datetimeFigureOut">
              <a:rPr lang="en-US" smtClean="0"/>
              <a:t>4/1/2026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C3C1BAF-ED00-B7B8-53EC-B9CDE351DE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B04D984-C799-434A-E60A-D1EC988670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92FC10-7FA6-42BC-9A9E-94AE6167F2C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41074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C78D93B-1538-DC39-153F-3B44B0B329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D7550C-D594-4A02-9700-272D711F82F5}" type="datetimeFigureOut">
              <a:rPr lang="en-US" smtClean="0"/>
              <a:t>4/1/2026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5F0C2AA-C711-7147-30BA-F4BDEB0F6B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C6E2CE0-394F-A99F-FF06-F46BE2932A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92FC10-7FA6-42BC-9A9E-94AE6167F2C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20216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C20246-DDFC-252E-406E-D5C1E62130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6621C2-E513-C7B6-9632-05DA899C77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A3A544C-CD0E-A3E9-511D-C6E6D52C190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928B3D9-49AF-2A73-5E08-C84BB79832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D7550C-D594-4A02-9700-272D711F82F5}" type="datetimeFigureOut">
              <a:rPr lang="en-US" smtClean="0"/>
              <a:t>4/1/2026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3A89ECB-7942-44D4-46E1-959FB1DFEF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77391FD-3495-AF47-5819-9099F2335C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92FC10-7FA6-42BC-9A9E-94AE6167F2C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07292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3C0A44-560E-8D3D-E271-3ABECAA016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8D3A3D4-E71D-5AB8-5996-7EF1E766243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56A4B0E-7685-B07E-25FF-D51C280DEF5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89C506B-1675-232A-0FDA-C3654CE46F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D7550C-D594-4A02-9700-272D711F82F5}" type="datetimeFigureOut">
              <a:rPr lang="en-US" smtClean="0"/>
              <a:t>4/1/2026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770F643-FCFE-D2E9-353D-78308D6175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70285C2-6EC1-D515-B15B-AA60DE58AB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92FC10-7FA6-42BC-9A9E-94AE6167F2C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10889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9AEDFD-F320-2C68-E6F0-17617A7FC5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7874362-E23C-0945-6DFE-C394EF7AF20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A37EF1D-36E4-0EC1-776B-07163C17DA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D7550C-D594-4A02-9700-272D711F82F5}" type="datetimeFigureOut">
              <a:rPr lang="en-US" smtClean="0"/>
              <a:t>4/1/2026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CA8AD0-03D1-0667-6C5D-0C909D9175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6B4B52-0FC6-A988-D431-3FC425F8D2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92FC10-7FA6-42BC-9A9E-94AE6167F2C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6969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22E7CC0-FCFC-81B0-B9F7-080DC83496E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C3764A0-CAA7-B6A8-8BCD-86AEE2ED52D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9D2EE1-0B57-1CDF-2457-4B646FE610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D7550C-D594-4A02-9700-272D711F82F5}" type="datetimeFigureOut">
              <a:rPr lang="en-US" smtClean="0"/>
              <a:t>4/1/2026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FA4D28-E1AA-DD71-4F82-67B36BFF06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302A4E-00B1-B921-B9B7-792470CF16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92FC10-7FA6-42BC-9A9E-94AE6167F2C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304717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D7550C-D594-4A02-9700-272D711F82F5}" type="datetimeFigureOut">
              <a:rPr lang="en-US" smtClean="0"/>
              <a:t>4/1/2026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92FC10-7FA6-42BC-9A9E-94AE6167F2C9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6D4A602-0934-4A84-AAB9-5983821657F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363200" y="142996"/>
            <a:ext cx="1548518" cy="1615580"/>
          </a:xfrm>
          <a:prstGeom prst="rect">
            <a:avLst/>
          </a:prstGeom>
        </p:spPr>
      </p:pic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701D285E-E395-41FC-A5AC-B0F64C83087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80282" y="1969477"/>
            <a:ext cx="10884776" cy="4567847"/>
          </a:xfrm>
        </p:spPr>
        <p:txBody>
          <a:bodyPr anchor="t">
            <a:normAutofit/>
          </a:bodyPr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Content Placeholder 3">
            <a:extLst>
              <a:ext uri="{FF2B5EF4-FFF2-40B4-BE49-F238E27FC236}">
                <a16:creationId xmlns:a16="http://schemas.microsoft.com/office/drawing/2014/main" id="{5B4F7209-2422-49F8-A8A2-19BFCF96F0C7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280282" y="1153289"/>
            <a:ext cx="4934479" cy="473825"/>
          </a:xfrm>
        </p:spPr>
        <p:txBody>
          <a:bodyPr>
            <a:normAutofit/>
          </a:bodyPr>
          <a:lstStyle>
            <a:lvl1pPr marL="0" indent="0">
              <a:buNone/>
              <a:defRPr b="1">
                <a:solidFill>
                  <a:schemeClr val="tx1"/>
                </a:solidFill>
              </a:defRPr>
            </a:lvl1pPr>
            <a:lvl5pPr marL="1828800" indent="0">
              <a:buNone/>
              <a:defRPr/>
            </a:lvl5pPr>
          </a:lstStyle>
          <a:p>
            <a:pPr lvl="0"/>
            <a:endParaRPr lang="en-US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DCAD475-D25C-487B-9FBF-A2C215E71A46}"/>
              </a:ext>
            </a:extLst>
          </p:cNvPr>
          <p:cNvSpPr txBox="1"/>
          <p:nvPr userDrawn="1"/>
        </p:nvSpPr>
        <p:spPr>
          <a:xfrm>
            <a:off x="188910" y="142996"/>
            <a:ext cx="85343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effectLst/>
              </a:rPr>
              <a:t>FY 2027 Budget</a:t>
            </a:r>
          </a:p>
          <a:p>
            <a:r>
              <a:rPr lang="en-US" b="1" dirty="0">
                <a:effectLst/>
              </a:rPr>
              <a:t>Revenue Projections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EFE5C5A-D502-555A-1D61-2C124B49BB9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544595" y="136525"/>
            <a:ext cx="1185727" cy="1185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53222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EFC98C8-DA5C-7838-E9AA-A5C5C48DEB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89F1C64-191F-937B-1E25-5F7B9DDD0CD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DAD58DB-CF97-EB32-7136-241C2CD0ACB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D7550C-D594-4A02-9700-272D711F82F5}" type="datetimeFigureOut">
              <a:rPr lang="en-US" smtClean="0"/>
              <a:t>4/1/2026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2ACB77-16D4-2EE1-5A44-7F136790CC3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2B5292D-18AF-4441-0E86-9D2C403C82F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92FC10-7FA6-42BC-9A9E-94AE6167F2C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2780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7" r:id="rId1"/>
    <p:sldLayoutId id="2147483718" r:id="rId2"/>
    <p:sldLayoutId id="2147483719" r:id="rId3"/>
    <p:sldLayoutId id="2147483720" r:id="rId4"/>
    <p:sldLayoutId id="2147483721" r:id="rId5"/>
    <p:sldLayoutId id="2147483722" r:id="rId6"/>
    <p:sldLayoutId id="2147483723" r:id="rId7"/>
    <p:sldLayoutId id="2147483724" r:id="rId8"/>
    <p:sldLayoutId id="2147483725" r:id="rId9"/>
    <p:sldLayoutId id="2147483726" r:id="rId10"/>
    <p:sldLayoutId id="2147483727" r:id="rId11"/>
    <p:sldLayoutId id="2147483728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4" Type="http://schemas.openxmlformats.org/officeDocument/2006/relationships/chart" Target="../charts/char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4" Type="http://schemas.openxmlformats.org/officeDocument/2006/relationships/chart" Target="../charts/char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4" Type="http://schemas.openxmlformats.org/officeDocument/2006/relationships/chart" Target="../charts/char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4" Type="http://schemas.openxmlformats.org/officeDocument/2006/relationships/chart" Target="../charts/char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4" Type="http://schemas.openxmlformats.org/officeDocument/2006/relationships/chart" Target="../charts/char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4" Type="http://schemas.openxmlformats.org/officeDocument/2006/relationships/chart" Target="../charts/char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Relationship Id="rId4" Type="http://schemas.openxmlformats.org/officeDocument/2006/relationships/chart" Target="../charts/chart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Relationship Id="rId4" Type="http://schemas.openxmlformats.org/officeDocument/2006/relationships/chart" Target="../charts/chart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Relationship Id="rId4" Type="http://schemas.openxmlformats.org/officeDocument/2006/relationships/chart" Target="../charts/chart10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Relationship Id="rId4" Type="http://schemas.openxmlformats.org/officeDocument/2006/relationships/chart" Target="../charts/chart1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Relationship Id="rId4" Type="http://schemas.openxmlformats.org/officeDocument/2006/relationships/chart" Target="../charts/chart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3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Relationship Id="rId4" Type="http://schemas.openxmlformats.org/officeDocument/2006/relationships/chart" Target="../charts/chart1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Relationship Id="rId4" Type="http://schemas.openxmlformats.org/officeDocument/2006/relationships/chart" Target="../charts/chart1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Relationship Id="rId4" Type="http://schemas.openxmlformats.org/officeDocument/2006/relationships/chart" Target="../charts/chart1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text, nature, shore, city&#10;&#10;AI-generated content may be incorrect.">
            <a:extLst>
              <a:ext uri="{FF2B5EF4-FFF2-40B4-BE49-F238E27FC236}">
                <a16:creationId xmlns:a16="http://schemas.microsoft.com/office/drawing/2014/main" id="{1012BCE3-959E-1D3A-AB0E-598C806B0B0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878D54B3-D87F-5CF0-D71C-0BB0DDED11CF}"/>
              </a:ext>
            </a:extLst>
          </p:cNvPr>
          <p:cNvSpPr txBox="1">
            <a:spLocks/>
          </p:cNvSpPr>
          <p:nvPr/>
        </p:nvSpPr>
        <p:spPr>
          <a:xfrm>
            <a:off x="0" y="4513554"/>
            <a:ext cx="12192000" cy="1686757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00000"/>
              </a:lnSpc>
              <a:spcBef>
                <a:spcPts val="0"/>
              </a:spcBef>
              <a:buClr>
                <a:srgbClr val="4472C4"/>
              </a:buClr>
              <a:buSzPct val="100000"/>
              <a:buFont typeface="Calibri" panose="020F0502020204030204" pitchFamily="34" charset="0"/>
              <a:buNone/>
              <a:defRPr/>
            </a:pPr>
            <a:endParaRPr lang="en-US" sz="5500" b="1" dirty="0">
              <a:solidFill>
                <a:srgbClr val="0033CC"/>
              </a:solidFill>
              <a:latin typeface="+mn-lt"/>
              <a:cs typeface="Times New Roman" panose="02020603050405020304" pitchFamily="18" charset="0"/>
            </a:endParaRPr>
          </a:p>
          <a:p>
            <a:pPr algn="ctr">
              <a:lnSpc>
                <a:spcPct val="100000"/>
              </a:lnSpc>
              <a:spcBef>
                <a:spcPts val="0"/>
              </a:spcBef>
              <a:buClr>
                <a:srgbClr val="4472C4"/>
              </a:buClr>
              <a:buSzPct val="100000"/>
              <a:buFont typeface="Calibri" panose="020F0502020204030204" pitchFamily="34" charset="0"/>
              <a:buNone/>
              <a:defRPr/>
            </a:pPr>
            <a:endParaRPr lang="en-US" sz="5500" b="1" dirty="0">
              <a:solidFill>
                <a:srgbClr val="0033CC"/>
              </a:solidFill>
              <a:latin typeface="+mn-lt"/>
              <a:cs typeface="Times New Roman" panose="02020603050405020304" pitchFamily="18" charset="0"/>
            </a:endParaRPr>
          </a:p>
          <a:p>
            <a:pPr algn="ctr">
              <a:lnSpc>
                <a:spcPct val="100000"/>
              </a:lnSpc>
              <a:spcBef>
                <a:spcPts val="0"/>
              </a:spcBef>
              <a:buClr>
                <a:srgbClr val="4472C4"/>
              </a:buClr>
              <a:buSzPct val="100000"/>
              <a:buFont typeface="Calibri" panose="020F0502020204030204" pitchFamily="34" charset="0"/>
              <a:buNone/>
              <a:defRPr/>
            </a:pPr>
            <a:r>
              <a:rPr lang="en-US" sz="5000" b="1" dirty="0">
                <a:latin typeface="+mn-lt"/>
                <a:cs typeface="Times New Roman" panose="02020603050405020304" pitchFamily="18" charset="0"/>
              </a:rPr>
              <a:t>           FY 2027 Budget Hearing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buClr>
                <a:srgbClr val="4472C4"/>
              </a:buClr>
              <a:buSzPct val="100000"/>
              <a:defRPr/>
            </a:pPr>
            <a:r>
              <a:rPr lang="en-US" b="1" dirty="0">
                <a:solidFill>
                  <a:srgbClr val="0033CC"/>
                </a:solidFill>
                <a:latin typeface="+mn-lt"/>
                <a:cs typeface="Times New Roman" panose="02020603050405020304" pitchFamily="18" charset="0"/>
              </a:rPr>
              <a:t>             </a:t>
            </a:r>
            <a:r>
              <a:rPr lang="en-US" b="1" dirty="0">
                <a:solidFill>
                  <a:srgbClr val="00642D"/>
                </a:solidFill>
                <a:latin typeface="+mn-lt"/>
                <a:cs typeface="Times New Roman" panose="02020603050405020304" pitchFamily="18" charset="0"/>
              </a:rPr>
              <a:t>Revenue Projections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buClr>
                <a:srgbClr val="4472C4"/>
              </a:buClr>
              <a:buSzPct val="100000"/>
              <a:buFont typeface="Calibri" panose="020F0502020204030204" pitchFamily="34" charset="0"/>
              <a:buNone/>
              <a:defRPr/>
            </a:pPr>
            <a:endParaRPr lang="en-US" sz="1000" b="1" dirty="0">
              <a:latin typeface="+mn-lt"/>
              <a:cs typeface="Times New Roman" panose="02020603050405020304" pitchFamily="18" charset="0"/>
            </a:endParaRPr>
          </a:p>
        </p:txBody>
      </p:sp>
      <p:pic>
        <p:nvPicPr>
          <p:cNvPr id="8" name="Picture 7" descr="A picture containing calendar&#10;&#10;Description automatically generated">
            <a:extLst>
              <a:ext uri="{FF2B5EF4-FFF2-40B4-BE49-F238E27FC236}">
                <a16:creationId xmlns:a16="http://schemas.microsoft.com/office/drawing/2014/main" id="{5ABB8688-599B-BF5A-B3E9-1E445F54AC2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43117" y="4018599"/>
            <a:ext cx="2618913" cy="261891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7277605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D5C51DE2-34C7-4893-ADA9-94EB1A0C7CD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231640" y="3627782"/>
            <a:ext cx="10331710" cy="2633869"/>
          </a:xfrm>
        </p:spPr>
        <p:txBody>
          <a:bodyPr>
            <a:normAutofit/>
          </a:bodyPr>
          <a:lstStyle/>
          <a:p>
            <a:pPr marL="174625" indent="-174625">
              <a:buClr>
                <a:schemeClr val="accent5"/>
              </a:buClr>
              <a:buFont typeface="Arial" panose="020B0604020202020204" pitchFamily="34" charset="0"/>
              <a:buChar char="•"/>
            </a:pPr>
            <a:r>
              <a:rPr lang="en-US" sz="2400" dirty="0"/>
              <a:t>Revenue budget approved by WEFAC</a:t>
            </a:r>
          </a:p>
          <a:p>
            <a:pPr marL="174625" indent="-174625">
              <a:buClr>
                <a:schemeClr val="accent5"/>
              </a:buClr>
              <a:buFont typeface="Arial" panose="020B0604020202020204" pitchFamily="34" charset="0"/>
              <a:buChar char="•"/>
            </a:pPr>
            <a:r>
              <a:rPr lang="en-US" sz="2400" dirty="0"/>
              <a:t>Projected revenues (plus WPA transfer) of $210.9 million not sufficient to cover budgeted expenditures of $212.6 million</a:t>
            </a:r>
          </a:p>
          <a:p>
            <a:pPr marL="174625" indent="-174625">
              <a:buClr>
                <a:schemeClr val="accent5"/>
              </a:buClr>
              <a:buFont typeface="Arial" panose="020B0604020202020204" pitchFamily="34" charset="0"/>
              <a:buChar char="•"/>
            </a:pPr>
            <a:r>
              <a:rPr lang="en-US" sz="2400" dirty="0"/>
              <a:t>Nearly $1.7 million use of Tax Stabilization Reserve to balance budget</a:t>
            </a:r>
          </a:p>
          <a:p>
            <a:pPr marL="631825" lvl="1" indent="-174625">
              <a:buClr>
                <a:schemeClr val="accent5"/>
              </a:buClr>
            </a:pPr>
            <a:r>
              <a:rPr lang="en-US" sz="2000" dirty="0"/>
              <a:t>Tax stabilization balance as of YE FY’25: $73.7 million</a:t>
            </a:r>
          </a:p>
          <a:p>
            <a:pPr marL="174625" indent="-174625">
              <a:buClr>
                <a:schemeClr val="accent5"/>
              </a:buClr>
              <a:buFont typeface="Arial" panose="020B0604020202020204" pitchFamily="34" charset="0"/>
              <a:buChar char="•"/>
            </a:pPr>
            <a:r>
              <a:rPr lang="en-US" sz="2400" dirty="0"/>
              <a:t>No assumption that the economy goes into recession in FY 2027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29216EC-A5A9-368E-8D71-DD1E816138CF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1179513" y="1017588"/>
            <a:ext cx="4473575" cy="2374900"/>
          </a:xfrm>
          <a:prstGeom prst="rect">
            <a:avLst/>
          </a:prstGeom>
          <a:ln w="25400">
            <a:solidFill>
              <a:schemeClr val="accent5"/>
            </a:solidFill>
          </a:ln>
        </p:spPr>
      </p:pic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95B71F41-E1B1-4AE5-B403-9FC3CEBD34B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63700961"/>
              </p:ext>
            </p:extLst>
          </p:nvPr>
        </p:nvGraphicFramePr>
        <p:xfrm>
          <a:off x="6029294" y="1030288"/>
          <a:ext cx="3831336" cy="23510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7911091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601CB0BF-C627-427C-AD15-3F44C259488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00431712"/>
              </p:ext>
            </p:extLst>
          </p:nvPr>
        </p:nvGraphicFramePr>
        <p:xfrm>
          <a:off x="1743291" y="684568"/>
          <a:ext cx="8705417" cy="54888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8984300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D5C51DE2-34C7-4893-ADA9-94EB1A0C7CD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231640" y="3627782"/>
            <a:ext cx="10748866" cy="2633869"/>
          </a:xfrm>
        </p:spPr>
        <p:txBody>
          <a:bodyPr>
            <a:normAutofit/>
          </a:bodyPr>
          <a:lstStyle/>
          <a:p>
            <a:pPr marL="174625" indent="-174625">
              <a:buClr>
                <a:schemeClr val="accent5"/>
              </a:buClr>
            </a:pPr>
            <a:r>
              <a:rPr lang="en-US" sz="2400" dirty="0"/>
              <a:t>Wage Tax: $76.8 million </a:t>
            </a:r>
            <a:r>
              <a:rPr lang="en-US" sz="2400" dirty="0">
                <a:solidFill>
                  <a:srgbClr val="00B050"/>
                </a:solidFill>
              </a:rPr>
              <a:t>(</a:t>
            </a:r>
            <a:r>
              <a:rPr lang="en-US" sz="2400" b="1" dirty="0">
                <a:solidFill>
                  <a:srgbClr val="00B050"/>
                </a:solidFill>
              </a:rPr>
              <a:t>↑ </a:t>
            </a:r>
            <a:r>
              <a:rPr lang="en-US" sz="2400" dirty="0">
                <a:solidFill>
                  <a:srgbClr val="00B050"/>
                </a:solidFill>
              </a:rPr>
              <a:t>$1.6 million)</a:t>
            </a:r>
          </a:p>
          <a:p>
            <a:pPr marL="631825" lvl="1" indent="-174625">
              <a:buClr>
                <a:schemeClr val="accent5"/>
              </a:buClr>
            </a:pPr>
            <a:r>
              <a:rPr lang="en-US" sz="2000" dirty="0"/>
              <a:t>4.0% growth in taxable wages </a:t>
            </a:r>
            <a:r>
              <a:rPr lang="en-US" sz="2000" dirty="0">
                <a:solidFill>
                  <a:srgbClr val="00B050"/>
                </a:solidFill>
              </a:rPr>
              <a:t>(</a:t>
            </a:r>
            <a:r>
              <a:rPr lang="en-US" sz="2000" b="1" dirty="0">
                <a:solidFill>
                  <a:srgbClr val="00B050"/>
                </a:solidFill>
              </a:rPr>
              <a:t>↑ </a:t>
            </a:r>
            <a:r>
              <a:rPr lang="en-US" sz="2000" dirty="0">
                <a:solidFill>
                  <a:srgbClr val="00B050"/>
                </a:solidFill>
              </a:rPr>
              <a:t>$2.9 million)</a:t>
            </a:r>
          </a:p>
          <a:p>
            <a:pPr marL="631825" lvl="1" indent="-174625">
              <a:buClr>
                <a:schemeClr val="accent5"/>
              </a:buClr>
            </a:pPr>
            <a:r>
              <a:rPr lang="en-US" sz="2000" dirty="0"/>
              <a:t>March DEFAC projection for FY 2027: 4.3% growth</a:t>
            </a:r>
          </a:p>
          <a:p>
            <a:pPr marL="631825" lvl="1" indent="-174625">
              <a:buClr>
                <a:schemeClr val="accent5"/>
              </a:buClr>
            </a:pPr>
            <a:r>
              <a:rPr lang="en-US" sz="2000" dirty="0"/>
              <a:t>Known employment growth </a:t>
            </a:r>
            <a:r>
              <a:rPr lang="en-US" sz="2000" dirty="0">
                <a:solidFill>
                  <a:srgbClr val="00B050"/>
                </a:solidFill>
              </a:rPr>
              <a:t>(</a:t>
            </a:r>
            <a:r>
              <a:rPr lang="en-US" sz="2000" b="1" dirty="0">
                <a:solidFill>
                  <a:srgbClr val="00B050"/>
                </a:solidFill>
              </a:rPr>
              <a:t>↑ </a:t>
            </a:r>
            <a:r>
              <a:rPr lang="en-US" sz="2000" dirty="0">
                <a:solidFill>
                  <a:srgbClr val="00B050"/>
                </a:solidFill>
              </a:rPr>
              <a:t>$438,000)</a:t>
            </a:r>
          </a:p>
          <a:p>
            <a:pPr marL="174625" indent="-174625">
              <a:buClr>
                <a:schemeClr val="accent5"/>
              </a:buClr>
            </a:pPr>
            <a:r>
              <a:rPr lang="en-US" sz="2400" dirty="0"/>
              <a:t>Net Profits: $8.9 million; consistent with adjusted FY’25 </a:t>
            </a:r>
            <a:r>
              <a:rPr lang="en-US" sz="2400" dirty="0">
                <a:solidFill>
                  <a:srgbClr val="00B050"/>
                </a:solidFill>
              </a:rPr>
              <a:t>(</a:t>
            </a:r>
            <a:r>
              <a:rPr lang="en-US" sz="2400" b="1" dirty="0">
                <a:solidFill>
                  <a:srgbClr val="00B050"/>
                </a:solidFill>
              </a:rPr>
              <a:t>↑ </a:t>
            </a:r>
            <a:r>
              <a:rPr lang="en-US" sz="2400" dirty="0">
                <a:solidFill>
                  <a:srgbClr val="00B050"/>
                </a:solidFill>
              </a:rPr>
              <a:t>$121,000)</a:t>
            </a:r>
            <a:endParaRPr lang="en-US" sz="2400" dirty="0">
              <a:solidFill>
                <a:srgbClr val="C00000"/>
              </a:solidFill>
            </a:endParaRPr>
          </a:p>
          <a:p>
            <a:pPr marL="0" indent="0">
              <a:buNone/>
            </a:pPr>
            <a:endParaRPr lang="en-US" sz="2400" dirty="0"/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F0A2E49-FA94-739C-3DFB-7BCFDFA62FB7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1176338" y="987425"/>
            <a:ext cx="4583112" cy="2438400"/>
          </a:xfrm>
          <a:prstGeom prst="rect">
            <a:avLst/>
          </a:prstGeom>
          <a:ln w="25400">
            <a:solidFill>
              <a:schemeClr val="accent5"/>
            </a:solidFill>
          </a:ln>
        </p:spPr>
      </p:pic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92AFF65B-C9FE-47B6-87A4-96525224784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92128356"/>
              </p:ext>
            </p:extLst>
          </p:nvPr>
        </p:nvGraphicFramePr>
        <p:xfrm>
          <a:off x="6096000" y="982662"/>
          <a:ext cx="3829747" cy="24463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5258966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D5C51DE2-34C7-4893-ADA9-94EB1A0C7CD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231640" y="3627782"/>
            <a:ext cx="10748866" cy="2893788"/>
          </a:xfrm>
        </p:spPr>
        <p:txBody>
          <a:bodyPr>
            <a:normAutofit lnSpcReduction="10000"/>
          </a:bodyPr>
          <a:lstStyle/>
          <a:p>
            <a:pPr marL="168275" indent="-168275">
              <a:buClr>
                <a:schemeClr val="accent5"/>
              </a:buClr>
            </a:pPr>
            <a:r>
              <a:rPr lang="en-US" sz="2400" dirty="0"/>
              <a:t>City is maintaining bifurcated rates, unchanged from FY 2026</a:t>
            </a:r>
          </a:p>
          <a:p>
            <a:pPr marL="168275" indent="-168275">
              <a:buClr>
                <a:schemeClr val="accent5"/>
              </a:buClr>
            </a:pPr>
            <a:r>
              <a:rPr lang="en-US" sz="2400" dirty="0"/>
              <a:t>Loss due to lower assessments post-appeal </a:t>
            </a:r>
            <a:r>
              <a:rPr lang="en-US" sz="2400" dirty="0">
                <a:solidFill>
                  <a:srgbClr val="C00000"/>
                </a:solidFill>
              </a:rPr>
              <a:t>(</a:t>
            </a:r>
            <a:r>
              <a:rPr lang="en-US" sz="2400" b="1" dirty="0">
                <a:solidFill>
                  <a:srgbClr val="C00000"/>
                </a:solidFill>
              </a:rPr>
              <a:t>↓ </a:t>
            </a:r>
            <a:r>
              <a:rPr lang="en-US" sz="2400" dirty="0">
                <a:solidFill>
                  <a:srgbClr val="C00000"/>
                </a:solidFill>
              </a:rPr>
              <a:t>$770,000) </a:t>
            </a:r>
            <a:endParaRPr lang="en-US" sz="2400" dirty="0"/>
          </a:p>
          <a:p>
            <a:pPr marL="625475" lvl="1" indent="-168275">
              <a:buClr>
                <a:schemeClr val="accent5"/>
              </a:buClr>
            </a:pPr>
            <a:r>
              <a:rPr lang="en-US" sz="2000" dirty="0"/>
              <a:t>FY 2026 net taxable assessed value: $9.92 billion</a:t>
            </a:r>
          </a:p>
          <a:p>
            <a:pPr marL="625475" lvl="1" indent="-168275">
              <a:buClr>
                <a:schemeClr val="accent5"/>
              </a:buClr>
            </a:pPr>
            <a:r>
              <a:rPr lang="en-US" sz="2000" dirty="0"/>
              <a:t>FY 2027 net taxable assessed value: $9.60 billion</a:t>
            </a:r>
          </a:p>
          <a:p>
            <a:pPr marL="174625" indent="-174625">
              <a:buClr>
                <a:schemeClr val="accent5"/>
              </a:buClr>
            </a:pPr>
            <a:r>
              <a:rPr lang="en-US" sz="2400" dirty="0"/>
              <a:t>Estimated losses due to outstanding appeals </a:t>
            </a:r>
            <a:r>
              <a:rPr lang="en-US" sz="2400" dirty="0">
                <a:solidFill>
                  <a:srgbClr val="C00000"/>
                </a:solidFill>
              </a:rPr>
              <a:t>(</a:t>
            </a:r>
            <a:r>
              <a:rPr lang="en-US" sz="2400" b="1" dirty="0">
                <a:solidFill>
                  <a:srgbClr val="C00000"/>
                </a:solidFill>
              </a:rPr>
              <a:t>↓ </a:t>
            </a:r>
            <a:r>
              <a:rPr lang="en-US" sz="2400" dirty="0">
                <a:solidFill>
                  <a:srgbClr val="C00000"/>
                </a:solidFill>
              </a:rPr>
              <a:t>$957,000) </a:t>
            </a:r>
          </a:p>
          <a:p>
            <a:pPr marL="174625" indent="-174625">
              <a:buClr>
                <a:schemeClr val="accent5"/>
              </a:buClr>
            </a:pPr>
            <a:r>
              <a:rPr lang="en-US" sz="2400" dirty="0"/>
              <a:t>Appeals losses equivalent to a 4.0% rate increase</a:t>
            </a:r>
          </a:p>
          <a:p>
            <a:pPr marL="174625" indent="-174625">
              <a:buClr>
                <a:schemeClr val="accent5"/>
              </a:buClr>
            </a:pPr>
            <a:r>
              <a:rPr lang="en-US" sz="2400" dirty="0"/>
              <a:t>Penalty and Interest: restored after being waived </a:t>
            </a:r>
            <a:r>
              <a:rPr lang="en-US" sz="2400" dirty="0">
                <a:solidFill>
                  <a:srgbClr val="00B050"/>
                </a:solidFill>
              </a:rPr>
              <a:t>(</a:t>
            </a:r>
            <a:r>
              <a:rPr lang="en-US" sz="2400" b="1" dirty="0">
                <a:solidFill>
                  <a:srgbClr val="00B050"/>
                </a:solidFill>
              </a:rPr>
              <a:t>↑ </a:t>
            </a:r>
            <a:r>
              <a:rPr lang="en-US" sz="2400" dirty="0">
                <a:solidFill>
                  <a:srgbClr val="00B050"/>
                </a:solidFill>
              </a:rPr>
              <a:t>$1.5 million vs. Q2 FY 2026)</a:t>
            </a:r>
            <a:endParaRPr lang="en-US" sz="2400" dirty="0">
              <a:solidFill>
                <a:srgbClr val="C00000"/>
              </a:solidFill>
            </a:endParaRPr>
          </a:p>
          <a:p>
            <a:pPr marL="0" indent="0">
              <a:buNone/>
            </a:pPr>
            <a:endParaRPr lang="en-US" sz="2400" dirty="0"/>
          </a:p>
          <a:p>
            <a:pPr marL="625475" lvl="1" indent="-168275">
              <a:buClr>
                <a:schemeClr val="accent5"/>
              </a:buClr>
            </a:pPr>
            <a:endParaRPr lang="en-US" sz="20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714427F-8D5A-693C-0724-406DAD1EB017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1177925" y="904875"/>
            <a:ext cx="4595813" cy="2438400"/>
          </a:xfrm>
          <a:prstGeom prst="rect">
            <a:avLst/>
          </a:prstGeom>
          <a:ln w="25400">
            <a:solidFill>
              <a:schemeClr val="accent5"/>
            </a:solidFill>
          </a:ln>
        </p:spPr>
      </p:pic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A02A85A8-1349-4986-A862-CEA3A4ADEF3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82642411"/>
              </p:ext>
            </p:extLst>
          </p:nvPr>
        </p:nvGraphicFramePr>
        <p:xfrm>
          <a:off x="6096000" y="869000"/>
          <a:ext cx="3833557" cy="24776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4616188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D5C51DE2-34C7-4893-ADA9-94EB1A0C7CD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231639" y="3627782"/>
            <a:ext cx="10672814" cy="2633869"/>
          </a:xfrm>
        </p:spPr>
        <p:txBody>
          <a:bodyPr>
            <a:normAutofit/>
          </a:bodyPr>
          <a:lstStyle/>
          <a:p>
            <a:pPr marL="174625" indent="-174625">
              <a:buClr>
                <a:schemeClr val="accent5"/>
              </a:buClr>
              <a:buFont typeface="Arial" panose="020B0604020202020204" pitchFamily="34" charset="0"/>
              <a:buChar char="•"/>
            </a:pPr>
            <a:r>
              <a:rPr lang="en-US" sz="2400" dirty="0"/>
              <a:t>Head Tax: same as FY 2026 WEFAC projection </a:t>
            </a:r>
            <a:r>
              <a:rPr lang="en-US" sz="2400" dirty="0">
                <a:solidFill>
                  <a:srgbClr val="00B050"/>
                </a:solidFill>
              </a:rPr>
              <a:t>(</a:t>
            </a:r>
            <a:r>
              <a:rPr lang="en-US" sz="2400" b="1" dirty="0">
                <a:solidFill>
                  <a:srgbClr val="00B050"/>
                </a:solidFill>
              </a:rPr>
              <a:t>↑ </a:t>
            </a:r>
            <a:r>
              <a:rPr lang="en-US" sz="2400" dirty="0">
                <a:solidFill>
                  <a:srgbClr val="00B050"/>
                </a:solidFill>
              </a:rPr>
              <a:t>$192,000)</a:t>
            </a:r>
          </a:p>
          <a:p>
            <a:pPr marL="174625" indent="-174625">
              <a:buClr>
                <a:schemeClr val="accent5"/>
              </a:buClr>
            </a:pPr>
            <a:r>
              <a:rPr lang="en-US" sz="2400" dirty="0"/>
              <a:t>Strong Residential Transfers continue in FY’27 </a:t>
            </a:r>
            <a:r>
              <a:rPr lang="en-US" sz="2400" dirty="0">
                <a:solidFill>
                  <a:srgbClr val="00B050"/>
                </a:solidFill>
              </a:rPr>
              <a:t>(</a:t>
            </a:r>
            <a:r>
              <a:rPr lang="en-US" sz="2400" b="1" dirty="0">
                <a:solidFill>
                  <a:srgbClr val="00B050"/>
                </a:solidFill>
              </a:rPr>
              <a:t>↑ </a:t>
            </a:r>
            <a:r>
              <a:rPr lang="en-US" sz="2400" dirty="0">
                <a:solidFill>
                  <a:srgbClr val="00B050"/>
                </a:solidFill>
              </a:rPr>
              <a:t>$405,000)</a:t>
            </a:r>
          </a:p>
          <a:p>
            <a:pPr marL="174625" indent="-174625">
              <a:buClr>
                <a:schemeClr val="accent5"/>
              </a:buClr>
              <a:buFont typeface="Arial" panose="020B0604020202020204" pitchFamily="34" charset="0"/>
              <a:buChar char="•"/>
            </a:pPr>
            <a:r>
              <a:rPr lang="en-US" sz="2400" dirty="0"/>
              <a:t>Commercial Transfers down in FY’26; FY’27 budgeted at historical average</a:t>
            </a:r>
            <a:endParaRPr lang="en-US" sz="2400" dirty="0">
              <a:solidFill>
                <a:srgbClr val="00B050"/>
              </a:solidFill>
            </a:endParaRPr>
          </a:p>
          <a:p>
            <a:pPr marL="174625" indent="-174625">
              <a:buClr>
                <a:schemeClr val="accent5"/>
              </a:buClr>
              <a:buFont typeface="Arial" panose="020B0604020202020204" pitchFamily="34" charset="0"/>
              <a:buChar char="•"/>
            </a:pPr>
            <a:r>
              <a:rPr lang="en-US" sz="2400" dirty="0"/>
              <a:t>Delmarva electricity Franchise Fee flat</a:t>
            </a:r>
            <a:endParaRPr lang="en-US" sz="2400" dirty="0">
              <a:solidFill>
                <a:srgbClr val="00B050"/>
              </a:solidFill>
            </a:endParaRPr>
          </a:p>
          <a:p>
            <a:pPr marL="174625" indent="-174625">
              <a:buFont typeface="Arial" panose="020B0604020202020204" pitchFamily="34" charset="0"/>
              <a:buChar char="•"/>
            </a:pPr>
            <a:endParaRPr lang="en-US" sz="24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0DE5B0C-EACD-B67C-50F3-B00085BDD6A1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1177925" y="911225"/>
            <a:ext cx="4595813" cy="2438400"/>
          </a:xfrm>
          <a:prstGeom prst="rect">
            <a:avLst/>
          </a:prstGeom>
          <a:ln w="25400">
            <a:solidFill>
              <a:schemeClr val="accent5"/>
            </a:solidFill>
          </a:ln>
        </p:spPr>
      </p:pic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1496C601-73DF-49C6-8020-43C4CEC8766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19789952"/>
              </p:ext>
            </p:extLst>
          </p:nvPr>
        </p:nvGraphicFramePr>
        <p:xfrm>
          <a:off x="6096000" y="906731"/>
          <a:ext cx="3829747" cy="24463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8391722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D5C51DE2-34C7-4893-ADA9-94EB1A0C7CD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231639" y="3627782"/>
            <a:ext cx="10487781" cy="2633869"/>
          </a:xfrm>
        </p:spPr>
        <p:txBody>
          <a:bodyPr>
            <a:normAutofit fontScale="92500" lnSpcReduction="10000"/>
          </a:bodyPr>
          <a:lstStyle/>
          <a:p>
            <a:pPr marL="174625" indent="-174625">
              <a:buClr>
                <a:schemeClr val="accent5"/>
              </a:buClr>
            </a:pPr>
            <a:r>
              <a:rPr lang="en-US" sz="2400" dirty="0"/>
              <a:t>EMS medical insurance fees </a:t>
            </a:r>
            <a:r>
              <a:rPr lang="en-US" sz="2400" dirty="0">
                <a:solidFill>
                  <a:srgbClr val="00B050"/>
                </a:solidFill>
              </a:rPr>
              <a:t>(</a:t>
            </a:r>
            <a:r>
              <a:rPr lang="en-US" sz="2400" b="1" dirty="0">
                <a:solidFill>
                  <a:srgbClr val="00B050"/>
                </a:solidFill>
              </a:rPr>
              <a:t>↑ </a:t>
            </a:r>
            <a:r>
              <a:rPr lang="en-US" sz="2400" dirty="0">
                <a:solidFill>
                  <a:srgbClr val="00B050"/>
                </a:solidFill>
              </a:rPr>
              <a:t>$2.8 million)</a:t>
            </a:r>
            <a:endParaRPr lang="en-US" sz="2400" dirty="0"/>
          </a:p>
          <a:p>
            <a:pPr marL="631825" lvl="1" indent="-174625">
              <a:buClr>
                <a:schemeClr val="accent5"/>
              </a:buClr>
            </a:pPr>
            <a:r>
              <a:rPr lang="en-US" sz="2000" dirty="0"/>
              <a:t>FY’26 was conservatively based on Trinity Health; now projected to be </a:t>
            </a:r>
            <a:r>
              <a:rPr lang="en-US" sz="2000" b="1" dirty="0">
                <a:solidFill>
                  <a:srgbClr val="00B050"/>
                </a:solidFill>
              </a:rPr>
              <a:t>↑ </a:t>
            </a:r>
            <a:r>
              <a:rPr lang="en-US" sz="2000" dirty="0">
                <a:solidFill>
                  <a:srgbClr val="00B050"/>
                </a:solidFill>
              </a:rPr>
              <a:t>$2.3 million </a:t>
            </a:r>
            <a:r>
              <a:rPr lang="en-US" sz="2100" dirty="0"/>
              <a:t>vs budget</a:t>
            </a:r>
          </a:p>
          <a:p>
            <a:pPr marL="631825" lvl="1" indent="-174625">
              <a:buClr>
                <a:schemeClr val="accent5"/>
              </a:buClr>
            </a:pPr>
            <a:r>
              <a:rPr lang="en-US" sz="2000" dirty="0"/>
              <a:t>FY’27 growth now that City is fully certified </a:t>
            </a:r>
            <a:r>
              <a:rPr lang="en-US" sz="2000" dirty="0">
                <a:solidFill>
                  <a:srgbClr val="00B050"/>
                </a:solidFill>
              </a:rPr>
              <a:t>(</a:t>
            </a:r>
            <a:r>
              <a:rPr lang="en-US" sz="2000" b="1" dirty="0">
                <a:solidFill>
                  <a:srgbClr val="00B050"/>
                </a:solidFill>
              </a:rPr>
              <a:t>↑ </a:t>
            </a:r>
            <a:r>
              <a:rPr lang="en-US" sz="2000" dirty="0">
                <a:solidFill>
                  <a:srgbClr val="00B050"/>
                </a:solidFill>
              </a:rPr>
              <a:t>$437,000)</a:t>
            </a:r>
          </a:p>
          <a:p>
            <a:pPr marL="631825" lvl="1" indent="-174625">
              <a:buClr>
                <a:schemeClr val="accent5"/>
              </a:buClr>
            </a:pPr>
            <a:r>
              <a:rPr lang="en-US" sz="2000" dirty="0"/>
              <a:t>EMS revenues do not fully cover costs</a:t>
            </a:r>
          </a:p>
          <a:p>
            <a:pPr marL="174625" indent="-174625">
              <a:buClr>
                <a:schemeClr val="accent5"/>
              </a:buClr>
            </a:pPr>
            <a:r>
              <a:rPr lang="en-US" sz="2400" dirty="0"/>
              <a:t>Business License up due to improved L&amp;I enforcement </a:t>
            </a:r>
            <a:r>
              <a:rPr lang="en-US" sz="2400" dirty="0">
                <a:solidFill>
                  <a:srgbClr val="00B050"/>
                </a:solidFill>
              </a:rPr>
              <a:t>(</a:t>
            </a:r>
            <a:r>
              <a:rPr lang="en-US" sz="2400" b="1" dirty="0">
                <a:solidFill>
                  <a:srgbClr val="00B050"/>
                </a:solidFill>
              </a:rPr>
              <a:t>↑ </a:t>
            </a:r>
            <a:r>
              <a:rPr lang="en-US" sz="2400" dirty="0">
                <a:solidFill>
                  <a:srgbClr val="00B050"/>
                </a:solidFill>
              </a:rPr>
              <a:t>$278,000)</a:t>
            </a:r>
          </a:p>
          <a:p>
            <a:pPr marL="174625" indent="-174625">
              <a:buClr>
                <a:schemeClr val="accent5"/>
              </a:buClr>
            </a:pPr>
            <a:r>
              <a:rPr lang="en-US" sz="2400" dirty="0"/>
              <a:t>Permits return to historically average levels </a:t>
            </a:r>
            <a:r>
              <a:rPr lang="en-US" sz="2400" dirty="0">
                <a:solidFill>
                  <a:srgbClr val="C00000"/>
                </a:solidFill>
              </a:rPr>
              <a:t>(</a:t>
            </a:r>
            <a:r>
              <a:rPr lang="en-US" sz="2400" b="1" dirty="0">
                <a:solidFill>
                  <a:srgbClr val="C00000"/>
                </a:solidFill>
              </a:rPr>
              <a:t>↓ </a:t>
            </a:r>
            <a:r>
              <a:rPr lang="en-US" sz="2400" dirty="0">
                <a:solidFill>
                  <a:srgbClr val="C00000"/>
                </a:solidFill>
              </a:rPr>
              <a:t>$136,000)</a:t>
            </a:r>
          </a:p>
          <a:p>
            <a:pPr marL="174625" indent="-174625">
              <a:buClr>
                <a:schemeClr val="accent5"/>
              </a:buClr>
            </a:pPr>
            <a:r>
              <a:rPr lang="en-US" sz="2400" dirty="0"/>
              <a:t>Fees up due to parking meters, property maintenance </a:t>
            </a:r>
            <a:r>
              <a:rPr lang="en-US" sz="2400" dirty="0">
                <a:solidFill>
                  <a:srgbClr val="00B050"/>
                </a:solidFill>
              </a:rPr>
              <a:t>(</a:t>
            </a:r>
            <a:r>
              <a:rPr lang="en-US" sz="2400" b="1" dirty="0">
                <a:solidFill>
                  <a:srgbClr val="00B050"/>
                </a:solidFill>
              </a:rPr>
              <a:t>↑ </a:t>
            </a:r>
            <a:r>
              <a:rPr lang="en-US" sz="2400" dirty="0">
                <a:solidFill>
                  <a:srgbClr val="00B050"/>
                </a:solidFill>
              </a:rPr>
              <a:t>$82,000)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69F2EB4-814B-5F55-3E8B-AA826AFAD37A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1177925" y="911225"/>
            <a:ext cx="4595813" cy="2438400"/>
          </a:xfrm>
          <a:prstGeom prst="rect">
            <a:avLst/>
          </a:prstGeom>
          <a:ln w="25400">
            <a:solidFill>
              <a:schemeClr val="accent5"/>
            </a:solidFill>
          </a:ln>
        </p:spPr>
      </p:pic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B80CBA8E-B108-4F50-8E47-BD06DF05E5E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90702828"/>
              </p:ext>
            </p:extLst>
          </p:nvPr>
        </p:nvGraphicFramePr>
        <p:xfrm>
          <a:off x="6096000" y="906732"/>
          <a:ext cx="3833557" cy="244604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5956874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D5C51DE2-34C7-4893-ADA9-94EB1A0C7CD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231639" y="3627782"/>
            <a:ext cx="10588885" cy="2633869"/>
          </a:xfrm>
        </p:spPr>
        <p:txBody>
          <a:bodyPr>
            <a:normAutofit lnSpcReduction="10000"/>
          </a:bodyPr>
          <a:lstStyle/>
          <a:p>
            <a:pPr marL="174625" indent="-174625">
              <a:buClr>
                <a:schemeClr val="accent5"/>
              </a:buClr>
            </a:pPr>
            <a:r>
              <a:rPr lang="en-US" sz="2400" dirty="0"/>
              <a:t>Redlight losses seen in FY’25, FY’26 continue </a:t>
            </a:r>
            <a:r>
              <a:rPr lang="en-US" sz="2400" dirty="0">
                <a:solidFill>
                  <a:srgbClr val="C00000"/>
                </a:solidFill>
              </a:rPr>
              <a:t>(</a:t>
            </a:r>
            <a:r>
              <a:rPr lang="en-US" sz="2400" b="1" dirty="0">
                <a:solidFill>
                  <a:srgbClr val="C00000"/>
                </a:solidFill>
              </a:rPr>
              <a:t>↓ </a:t>
            </a:r>
            <a:r>
              <a:rPr lang="en-US" sz="2400" dirty="0">
                <a:solidFill>
                  <a:srgbClr val="C00000"/>
                </a:solidFill>
              </a:rPr>
              <a:t>$2.2 million) </a:t>
            </a:r>
          </a:p>
          <a:p>
            <a:pPr marL="631825" lvl="1" indent="-174625">
              <a:buClr>
                <a:schemeClr val="accent5"/>
              </a:buClr>
            </a:pPr>
            <a:r>
              <a:rPr lang="en-US" sz="2000" dirty="0"/>
              <a:t>Prior to FY’25: average of $4.4 million; post-FY’25: average of $2.3 million</a:t>
            </a:r>
          </a:p>
          <a:p>
            <a:pPr marL="631825" lvl="1" indent="-174625">
              <a:buClr>
                <a:schemeClr val="accent5"/>
              </a:buClr>
            </a:pPr>
            <a:r>
              <a:rPr lang="en-US" sz="2000" dirty="0"/>
              <a:t>Losses due to cameras being offline, no expected fix in FY’27</a:t>
            </a:r>
          </a:p>
          <a:p>
            <a:pPr marL="631825" lvl="1" indent="-174625">
              <a:buClr>
                <a:schemeClr val="accent5"/>
              </a:buClr>
            </a:pPr>
            <a:r>
              <a:rPr lang="en-US" sz="2000" dirty="0"/>
              <a:t>Additional collection losses of $313,000</a:t>
            </a:r>
          </a:p>
          <a:p>
            <a:pPr marL="174625" indent="-174625">
              <a:buClr>
                <a:schemeClr val="accent5"/>
              </a:buClr>
            </a:pPr>
            <a:r>
              <a:rPr lang="en-US" sz="2400" dirty="0"/>
              <a:t>Parking matches Q2 WEFAC </a:t>
            </a:r>
            <a:r>
              <a:rPr lang="en-US" sz="2400" dirty="0">
                <a:solidFill>
                  <a:srgbClr val="C00000"/>
                </a:solidFill>
              </a:rPr>
              <a:t>(</a:t>
            </a:r>
            <a:r>
              <a:rPr lang="en-US" sz="2400" b="1" dirty="0">
                <a:solidFill>
                  <a:srgbClr val="C00000"/>
                </a:solidFill>
              </a:rPr>
              <a:t>↓ </a:t>
            </a:r>
            <a:r>
              <a:rPr lang="en-US" sz="2400" dirty="0">
                <a:solidFill>
                  <a:srgbClr val="C00000"/>
                </a:solidFill>
              </a:rPr>
              <a:t>$19,000) </a:t>
            </a:r>
          </a:p>
          <a:p>
            <a:pPr marL="174625" indent="-174625">
              <a:buClr>
                <a:schemeClr val="accent5"/>
              </a:buClr>
            </a:pPr>
            <a:r>
              <a:rPr lang="en-US" sz="2400" dirty="0"/>
              <a:t>Criminal Fines matches Q2 WEFAC </a:t>
            </a:r>
            <a:r>
              <a:rPr lang="en-US" sz="2400" dirty="0">
                <a:solidFill>
                  <a:srgbClr val="C00000"/>
                </a:solidFill>
              </a:rPr>
              <a:t>(</a:t>
            </a:r>
            <a:r>
              <a:rPr lang="en-US" sz="2400" b="1" dirty="0">
                <a:solidFill>
                  <a:srgbClr val="C00000"/>
                </a:solidFill>
              </a:rPr>
              <a:t>↓ </a:t>
            </a:r>
            <a:r>
              <a:rPr lang="en-US" sz="2400" dirty="0">
                <a:solidFill>
                  <a:srgbClr val="C00000"/>
                </a:solidFill>
              </a:rPr>
              <a:t>$18,000) </a:t>
            </a:r>
          </a:p>
          <a:p>
            <a:pPr marL="174625" indent="-174625">
              <a:buClr>
                <a:schemeClr val="accent5"/>
              </a:buClr>
            </a:pPr>
            <a:r>
              <a:rPr lang="en-US" sz="2400" dirty="0"/>
              <a:t>Instant Tickets: historically average tickets plus L&amp;I civil penalties </a:t>
            </a:r>
            <a:r>
              <a:rPr lang="en-US" sz="2400" dirty="0">
                <a:solidFill>
                  <a:srgbClr val="00B050"/>
                </a:solidFill>
              </a:rPr>
              <a:t>(</a:t>
            </a:r>
            <a:r>
              <a:rPr lang="en-US" sz="2400" b="1" dirty="0">
                <a:solidFill>
                  <a:srgbClr val="00B050"/>
                </a:solidFill>
              </a:rPr>
              <a:t>↑ </a:t>
            </a:r>
            <a:r>
              <a:rPr lang="en-US" sz="2400" dirty="0">
                <a:solidFill>
                  <a:srgbClr val="00B050"/>
                </a:solidFill>
              </a:rPr>
              <a:t>$213,000)</a:t>
            </a:r>
            <a:endParaRPr lang="en-US" sz="2400" dirty="0"/>
          </a:p>
          <a:p>
            <a:pPr marL="174625" indent="-174625">
              <a:buClr>
                <a:schemeClr val="accent5"/>
              </a:buClr>
            </a:pPr>
            <a:endParaRPr lang="en-US" sz="2400" dirty="0"/>
          </a:p>
          <a:p>
            <a:pPr marL="174625" indent="-174625">
              <a:buClr>
                <a:srgbClr val="009900"/>
              </a:buClr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174625" indent="-174625">
              <a:buFont typeface="Arial" panose="020B0604020202020204" pitchFamily="34" charset="0"/>
              <a:buChar char="•"/>
            </a:pPr>
            <a:endParaRPr lang="en-US" sz="24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B2D6503-DF17-344D-5A7A-DC37F4E04B11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1177925" y="987425"/>
            <a:ext cx="4595813" cy="2438400"/>
          </a:xfrm>
          <a:prstGeom prst="rect">
            <a:avLst/>
          </a:prstGeom>
          <a:ln w="25400">
            <a:solidFill>
              <a:schemeClr val="accent5"/>
            </a:solidFill>
          </a:ln>
        </p:spPr>
      </p:pic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96176C63-0F6E-4283-91D7-B799BD1B115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16040163"/>
              </p:ext>
            </p:extLst>
          </p:nvPr>
        </p:nvGraphicFramePr>
        <p:xfrm>
          <a:off x="6096000" y="982663"/>
          <a:ext cx="3829747" cy="24463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1318570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D5C51DE2-34C7-4893-ADA9-94EB1A0C7CD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231640" y="3627782"/>
            <a:ext cx="9985000" cy="2633869"/>
          </a:xfrm>
        </p:spPr>
        <p:txBody>
          <a:bodyPr>
            <a:normAutofit lnSpcReduction="10000"/>
          </a:bodyPr>
          <a:lstStyle/>
          <a:p>
            <a:pPr marL="174625" indent="-174625">
              <a:buClr>
                <a:schemeClr val="accent5"/>
              </a:buClr>
            </a:pPr>
            <a:r>
              <a:rPr lang="en-US" sz="2600" dirty="0"/>
              <a:t>FY 2026: </a:t>
            </a:r>
          </a:p>
          <a:p>
            <a:pPr marL="631825" lvl="1" indent="-174625">
              <a:buClr>
                <a:schemeClr val="accent5"/>
              </a:buClr>
            </a:pPr>
            <a:r>
              <a:rPr lang="en-US" sz="2200" dirty="0"/>
              <a:t>Projected interest rate of 3.3%</a:t>
            </a:r>
          </a:p>
          <a:p>
            <a:pPr marL="631825" lvl="1" indent="-174625">
              <a:buClr>
                <a:schemeClr val="accent5"/>
              </a:buClr>
            </a:pPr>
            <a:r>
              <a:rPr lang="en-US" sz="2200" dirty="0"/>
              <a:t>Real rate as of Q2 better than budgeted at 3.8%</a:t>
            </a:r>
          </a:p>
          <a:p>
            <a:pPr marL="174625" indent="-174625">
              <a:buClr>
                <a:schemeClr val="accent5"/>
              </a:buClr>
            </a:pPr>
            <a:r>
              <a:rPr lang="en-US" sz="2600" dirty="0"/>
              <a:t>FY 2027:</a:t>
            </a:r>
          </a:p>
          <a:p>
            <a:pPr marL="631825" lvl="1" indent="-174625">
              <a:buClr>
                <a:schemeClr val="accent5"/>
              </a:buClr>
            </a:pPr>
            <a:r>
              <a:rPr lang="en-US" sz="2200" dirty="0"/>
              <a:t>Projected interest rate of 3.16%</a:t>
            </a:r>
          </a:p>
          <a:p>
            <a:pPr marL="631825" lvl="1" indent="-174625">
              <a:buClr>
                <a:schemeClr val="accent5"/>
              </a:buClr>
            </a:pPr>
            <a:r>
              <a:rPr lang="en-US" sz="2200" dirty="0"/>
              <a:t>Rates based on data from Treasurer and Federal Reserve</a:t>
            </a:r>
          </a:p>
          <a:p>
            <a:pPr marL="631825" lvl="1" indent="-174625">
              <a:buClr>
                <a:schemeClr val="accent5"/>
              </a:buClr>
            </a:pPr>
            <a:r>
              <a:rPr lang="en-US" sz="2200" dirty="0"/>
              <a:t>Reductions due to spending of capital funds</a:t>
            </a:r>
          </a:p>
          <a:p>
            <a:pPr marL="174625" indent="-174625">
              <a:buClr>
                <a:schemeClr val="accent5"/>
              </a:buClr>
            </a:pPr>
            <a:endParaRPr lang="en-US" sz="24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51618C4-39EA-6D0F-FF69-AF3BBE2BF59C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1177925" y="987425"/>
            <a:ext cx="4595813" cy="2438400"/>
          </a:xfrm>
          <a:prstGeom prst="rect">
            <a:avLst/>
          </a:prstGeom>
          <a:ln w="25400">
            <a:solidFill>
              <a:schemeClr val="accent5"/>
            </a:solidFill>
          </a:ln>
        </p:spPr>
      </p:pic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2F5E5CD4-5F18-4837-8832-ABF111601B2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31869631"/>
              </p:ext>
            </p:extLst>
          </p:nvPr>
        </p:nvGraphicFramePr>
        <p:xfrm>
          <a:off x="6096000" y="982662"/>
          <a:ext cx="3829747" cy="24463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50647936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D5C51DE2-34C7-4893-ADA9-94EB1A0C7CD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231639" y="3627782"/>
            <a:ext cx="9706655" cy="2633869"/>
          </a:xfrm>
        </p:spPr>
        <p:txBody>
          <a:bodyPr>
            <a:normAutofit/>
          </a:bodyPr>
          <a:lstStyle/>
          <a:p>
            <a:pPr marL="174625" indent="-174625">
              <a:buClr>
                <a:schemeClr val="accent5"/>
              </a:buClr>
            </a:pPr>
            <a:r>
              <a:rPr lang="en-US" sz="2400" dirty="0"/>
              <a:t>Rentals and Concessions flat</a:t>
            </a:r>
          </a:p>
          <a:p>
            <a:pPr marL="174625" indent="-174625">
              <a:buClr>
                <a:schemeClr val="accent5"/>
              </a:buClr>
            </a:pPr>
            <a:r>
              <a:rPr lang="en-US" sz="2400" dirty="0"/>
              <a:t>General Government Charges </a:t>
            </a:r>
            <a:r>
              <a:rPr lang="en-US" sz="2400" dirty="0">
                <a:solidFill>
                  <a:srgbClr val="C00000"/>
                </a:solidFill>
              </a:rPr>
              <a:t>(</a:t>
            </a:r>
            <a:r>
              <a:rPr lang="en-US" sz="2400" b="1" dirty="0">
                <a:solidFill>
                  <a:srgbClr val="C00000"/>
                </a:solidFill>
              </a:rPr>
              <a:t>↓ </a:t>
            </a:r>
            <a:r>
              <a:rPr lang="en-US" sz="2400" dirty="0">
                <a:solidFill>
                  <a:srgbClr val="C00000"/>
                </a:solidFill>
              </a:rPr>
              <a:t>$54,000)</a:t>
            </a:r>
            <a:r>
              <a:rPr lang="en-US" sz="2400" dirty="0">
                <a:solidFill>
                  <a:srgbClr val="00B050"/>
                </a:solidFill>
              </a:rPr>
              <a:t> </a:t>
            </a:r>
          </a:p>
          <a:p>
            <a:pPr marL="174625" indent="-174625">
              <a:buClr>
                <a:schemeClr val="accent5"/>
              </a:buClr>
            </a:pPr>
            <a:r>
              <a:rPr lang="en-US" sz="2400" dirty="0"/>
              <a:t>Indirect Costs: Updated Black &amp; Veatch cost allocation study </a:t>
            </a:r>
            <a:r>
              <a:rPr lang="en-US" sz="2400" dirty="0">
                <a:solidFill>
                  <a:srgbClr val="00B050"/>
                </a:solidFill>
              </a:rPr>
              <a:t>(</a:t>
            </a:r>
            <a:r>
              <a:rPr lang="en-US" sz="2400" b="1" dirty="0">
                <a:solidFill>
                  <a:srgbClr val="00B050"/>
                </a:solidFill>
              </a:rPr>
              <a:t>↑ </a:t>
            </a:r>
            <a:r>
              <a:rPr lang="en-US" sz="2400" dirty="0">
                <a:solidFill>
                  <a:srgbClr val="00B050"/>
                </a:solidFill>
              </a:rPr>
              <a:t>$549,000) </a:t>
            </a:r>
            <a:endParaRPr lang="en-US" sz="2400" dirty="0">
              <a:solidFill>
                <a:srgbClr val="C00000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39B8044-B529-0BFE-1991-465E1CD47C92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1177925" y="908050"/>
            <a:ext cx="4595813" cy="2438400"/>
          </a:xfrm>
          <a:prstGeom prst="rect">
            <a:avLst/>
          </a:prstGeom>
          <a:ln w="25400">
            <a:solidFill>
              <a:schemeClr val="accent5"/>
            </a:solidFill>
          </a:ln>
        </p:spPr>
      </p:pic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32059EE9-5674-4F70-BA3E-1F59D3663CB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67798454"/>
              </p:ext>
            </p:extLst>
          </p:nvPr>
        </p:nvGraphicFramePr>
        <p:xfrm>
          <a:off x="6096000" y="902789"/>
          <a:ext cx="3829747" cy="24463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59758022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D5C51DE2-34C7-4893-ADA9-94EB1A0C7CD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231638" y="3627782"/>
            <a:ext cx="10741825" cy="2633869"/>
          </a:xfrm>
        </p:spPr>
        <p:txBody>
          <a:bodyPr>
            <a:normAutofit/>
          </a:bodyPr>
          <a:lstStyle/>
          <a:p>
            <a:pPr marL="174625" indent="-174625">
              <a:buClr>
                <a:schemeClr val="accent5"/>
              </a:buClr>
            </a:pPr>
            <a:r>
              <a:rPr lang="en-US" sz="2400" dirty="0"/>
              <a:t>Corporate Filing Tax </a:t>
            </a:r>
            <a:r>
              <a:rPr lang="en-US" sz="2400" dirty="0">
                <a:solidFill>
                  <a:srgbClr val="00B050"/>
                </a:solidFill>
              </a:rPr>
              <a:t>(</a:t>
            </a:r>
            <a:r>
              <a:rPr lang="en-US" sz="2400" b="1" dirty="0">
                <a:solidFill>
                  <a:srgbClr val="00B050"/>
                </a:solidFill>
              </a:rPr>
              <a:t>↑</a:t>
            </a:r>
            <a:r>
              <a:rPr lang="en-US" sz="2400" dirty="0">
                <a:solidFill>
                  <a:srgbClr val="00B050"/>
                </a:solidFill>
              </a:rPr>
              <a:t>$516,000)</a:t>
            </a:r>
            <a:r>
              <a:rPr lang="en-US" sz="2400" dirty="0"/>
              <a:t>,</a:t>
            </a:r>
            <a:r>
              <a:rPr lang="en-US" sz="2400" dirty="0">
                <a:solidFill>
                  <a:srgbClr val="00B050"/>
                </a:solidFill>
              </a:rPr>
              <a:t> </a:t>
            </a:r>
            <a:r>
              <a:rPr lang="en-US" sz="2400" dirty="0"/>
              <a:t>LLC Filing Tax </a:t>
            </a:r>
            <a:r>
              <a:rPr lang="en-US" sz="2400" dirty="0">
                <a:solidFill>
                  <a:srgbClr val="00B050"/>
                </a:solidFill>
              </a:rPr>
              <a:t>(</a:t>
            </a:r>
            <a:r>
              <a:rPr lang="en-US" sz="2400" b="1" dirty="0">
                <a:solidFill>
                  <a:srgbClr val="00B050"/>
                </a:solidFill>
              </a:rPr>
              <a:t>↑</a:t>
            </a:r>
            <a:r>
              <a:rPr lang="en-US" sz="2400" dirty="0">
                <a:solidFill>
                  <a:srgbClr val="00B050"/>
                </a:solidFill>
              </a:rPr>
              <a:t>$804,000) </a:t>
            </a:r>
            <a:r>
              <a:rPr lang="en-US" sz="2400" dirty="0"/>
              <a:t>consistent with FY’26 WEFAC, FY’27 DEFAC projections</a:t>
            </a:r>
          </a:p>
          <a:p>
            <a:pPr marL="174625" indent="-174625">
              <a:buClr>
                <a:schemeClr val="accent5"/>
              </a:buClr>
            </a:pPr>
            <a:r>
              <a:rPr lang="en-US" sz="2400" dirty="0"/>
              <a:t>Lodging Tax </a:t>
            </a:r>
            <a:r>
              <a:rPr lang="en-US" sz="2400" dirty="0">
                <a:solidFill>
                  <a:srgbClr val="00B050"/>
                </a:solidFill>
              </a:rPr>
              <a:t>(</a:t>
            </a:r>
            <a:r>
              <a:rPr lang="en-US" sz="2400" b="1" dirty="0">
                <a:solidFill>
                  <a:srgbClr val="00B050"/>
                </a:solidFill>
              </a:rPr>
              <a:t>↑</a:t>
            </a:r>
            <a:r>
              <a:rPr lang="en-US" sz="2400" dirty="0">
                <a:solidFill>
                  <a:srgbClr val="00B050"/>
                </a:solidFill>
              </a:rPr>
              <a:t>$207,000)</a:t>
            </a:r>
            <a:r>
              <a:rPr lang="en-US" sz="2400" dirty="0"/>
              <a:t>, Natural Gas Tax </a:t>
            </a:r>
            <a:r>
              <a:rPr lang="en-US" sz="2400" dirty="0">
                <a:solidFill>
                  <a:srgbClr val="00B050"/>
                </a:solidFill>
              </a:rPr>
              <a:t>(</a:t>
            </a:r>
            <a:r>
              <a:rPr lang="en-US" sz="2400" b="1" dirty="0">
                <a:solidFill>
                  <a:srgbClr val="00B050"/>
                </a:solidFill>
              </a:rPr>
              <a:t>↑</a:t>
            </a:r>
            <a:r>
              <a:rPr lang="en-US" sz="2400" dirty="0">
                <a:solidFill>
                  <a:srgbClr val="00B050"/>
                </a:solidFill>
              </a:rPr>
              <a:t>$76,000)</a:t>
            </a:r>
            <a:r>
              <a:rPr lang="en-US" sz="2400" dirty="0"/>
              <a:t> based on historical trends 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174625" indent="-174625">
              <a:buClr>
                <a:schemeClr val="accent5"/>
              </a:buClr>
              <a:buFont typeface="Arial" panose="020B0604020202020204" pitchFamily="34" charset="0"/>
              <a:buChar char="•"/>
            </a:pPr>
            <a:endParaRPr lang="en-US" sz="2400" dirty="0">
              <a:solidFill>
                <a:srgbClr val="00B050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FDB7D27-EF07-C47F-6B98-E83F178BB37A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1177925" y="987425"/>
            <a:ext cx="4595813" cy="2438400"/>
          </a:xfrm>
          <a:prstGeom prst="rect">
            <a:avLst/>
          </a:prstGeom>
          <a:ln w="25400">
            <a:solidFill>
              <a:schemeClr val="accent5"/>
            </a:solidFill>
          </a:ln>
        </p:spPr>
      </p:pic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8DE290B6-6943-4DB9-B7C8-9347DC632DF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85157533"/>
              </p:ext>
            </p:extLst>
          </p:nvPr>
        </p:nvGraphicFramePr>
        <p:xfrm>
          <a:off x="6096000" y="982664"/>
          <a:ext cx="3829747" cy="24463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22793495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D5C51DE2-34C7-4893-ADA9-94EB1A0C7CD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231640" y="3627782"/>
            <a:ext cx="9985000" cy="2633869"/>
          </a:xfrm>
        </p:spPr>
        <p:txBody>
          <a:bodyPr>
            <a:normAutofit/>
          </a:bodyPr>
          <a:lstStyle/>
          <a:p>
            <a:pPr marL="174625" indent="-174625">
              <a:buClr>
                <a:schemeClr val="accent5"/>
              </a:buClr>
            </a:pPr>
            <a:r>
              <a:rPr lang="en-US" sz="2400" dirty="0"/>
              <a:t>NCC Corporate Filing Fees </a:t>
            </a:r>
            <a:r>
              <a:rPr lang="en-US" sz="2400" dirty="0">
                <a:solidFill>
                  <a:srgbClr val="00B050"/>
                </a:solidFill>
              </a:rPr>
              <a:t>(</a:t>
            </a:r>
            <a:r>
              <a:rPr lang="en-US" sz="2400" b="1" dirty="0">
                <a:solidFill>
                  <a:srgbClr val="00B050"/>
                </a:solidFill>
              </a:rPr>
              <a:t>↑</a:t>
            </a:r>
            <a:r>
              <a:rPr lang="en-US" sz="2400" dirty="0">
                <a:solidFill>
                  <a:srgbClr val="00B050"/>
                </a:solidFill>
              </a:rPr>
              <a:t>$310,000)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lang="en-US" sz="2400" dirty="0"/>
              <a:t>and UCC Filing Fees </a:t>
            </a:r>
            <a:r>
              <a:rPr lang="en-US" sz="2400" dirty="0">
                <a:solidFill>
                  <a:srgbClr val="00B050"/>
                </a:solidFill>
              </a:rPr>
              <a:t>(</a:t>
            </a:r>
            <a:r>
              <a:rPr lang="en-US" sz="2400" b="1" dirty="0">
                <a:solidFill>
                  <a:srgbClr val="00B050"/>
                </a:solidFill>
              </a:rPr>
              <a:t>↑</a:t>
            </a:r>
            <a:r>
              <a:rPr lang="en-US" sz="2400" dirty="0">
                <a:solidFill>
                  <a:srgbClr val="00B050"/>
                </a:solidFill>
              </a:rPr>
              <a:t>$976,000) </a:t>
            </a:r>
            <a:r>
              <a:rPr lang="en-US" sz="2400" dirty="0"/>
              <a:t>consistent with FY’26 WEFAC, FY’27 DEFAC projections</a:t>
            </a:r>
          </a:p>
          <a:p>
            <a:pPr marL="174625" indent="-174625">
              <a:buClr>
                <a:schemeClr val="accent5"/>
              </a:buClr>
            </a:pPr>
            <a:r>
              <a:rPr lang="en-US" sz="2400" dirty="0"/>
              <a:t>PILOT matches to FY’26 actual </a:t>
            </a:r>
            <a:r>
              <a:rPr lang="en-US" sz="2400" dirty="0">
                <a:solidFill>
                  <a:srgbClr val="00B050"/>
                </a:solidFill>
              </a:rPr>
              <a:t>(</a:t>
            </a:r>
            <a:r>
              <a:rPr lang="en-US" sz="2400" b="1" dirty="0">
                <a:solidFill>
                  <a:srgbClr val="00B050"/>
                </a:solidFill>
              </a:rPr>
              <a:t>↑</a:t>
            </a:r>
            <a:r>
              <a:rPr lang="en-US" sz="2400" dirty="0">
                <a:solidFill>
                  <a:srgbClr val="00B050"/>
                </a:solidFill>
              </a:rPr>
              <a:t>$255,000) </a:t>
            </a:r>
          </a:p>
          <a:p>
            <a:pPr marL="174625" indent="-174625">
              <a:buClr>
                <a:schemeClr val="accent5"/>
              </a:buClr>
            </a:pPr>
            <a:r>
              <a:rPr lang="en-US" sz="2400" dirty="0"/>
              <a:t>Statutory Trust: capped at $1.0 million</a:t>
            </a:r>
            <a:endParaRPr lang="en-US" sz="22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CD146A7-488F-5E94-35EB-4DB9CB7C3083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1177925" y="987425"/>
            <a:ext cx="4595813" cy="2438400"/>
          </a:xfrm>
          <a:prstGeom prst="rect">
            <a:avLst/>
          </a:prstGeom>
          <a:ln w="25400">
            <a:solidFill>
              <a:schemeClr val="accent5"/>
            </a:solidFill>
          </a:ln>
        </p:spPr>
      </p:pic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64C9DCEB-3DCC-4B78-BD7C-9675EF6D643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10332773"/>
              </p:ext>
            </p:extLst>
          </p:nvPr>
        </p:nvGraphicFramePr>
        <p:xfrm>
          <a:off x="6096000" y="982662"/>
          <a:ext cx="3829747" cy="24463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88391485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D5C51DE2-34C7-4893-ADA9-94EB1A0C7CD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231640" y="3627782"/>
            <a:ext cx="9985000" cy="2633869"/>
          </a:xfrm>
        </p:spPr>
        <p:txBody>
          <a:bodyPr>
            <a:normAutofit/>
          </a:bodyPr>
          <a:lstStyle/>
          <a:p>
            <a:pPr marL="174625" indent="-174625">
              <a:buClr>
                <a:schemeClr val="accent5"/>
              </a:buClr>
            </a:pPr>
            <a:r>
              <a:rPr lang="en-US" sz="2400" dirty="0"/>
              <a:t>In depth presentation by Black &amp; Veatch on April 29</a:t>
            </a:r>
          </a:p>
          <a:p>
            <a:pPr marL="174625" indent="-174625">
              <a:buClr>
                <a:schemeClr val="accent5"/>
              </a:buClr>
            </a:pPr>
            <a:r>
              <a:rPr lang="en-US" sz="2400" dirty="0"/>
              <a:t>Revenue budget approved by WEFAC</a:t>
            </a:r>
          </a:p>
          <a:p>
            <a:pPr marL="174625" indent="-174625">
              <a:buClr>
                <a:schemeClr val="accent5"/>
              </a:buClr>
              <a:buFont typeface="Arial" panose="020B0604020202020204" pitchFamily="34" charset="0"/>
              <a:buChar char="•"/>
            </a:pPr>
            <a:r>
              <a:rPr lang="en-US" sz="2400" dirty="0"/>
              <a:t>Budgeted revenues are on an accrual basis; B&amp;V revenues are cash</a:t>
            </a:r>
          </a:p>
          <a:p>
            <a:pPr marL="174625" indent="-174625">
              <a:buClr>
                <a:schemeClr val="accent5"/>
              </a:buClr>
              <a:buFont typeface="Arial" panose="020B0604020202020204" pitchFamily="34" charset="0"/>
              <a:buChar char="•"/>
            </a:pPr>
            <a:r>
              <a:rPr lang="en-US" sz="2400" dirty="0"/>
              <a:t>Water / Sewer revenues derived from charges to customers, not taxes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7369A79-AE85-7587-DA85-27F3143FA73B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1268413" y="1041400"/>
            <a:ext cx="4645025" cy="2471738"/>
          </a:xfrm>
          <a:prstGeom prst="rect">
            <a:avLst/>
          </a:prstGeom>
          <a:ln w="25400">
            <a:solidFill>
              <a:schemeClr val="accent5"/>
            </a:solidFill>
          </a:ln>
        </p:spPr>
      </p:pic>
      <p:graphicFrame>
        <p:nvGraphicFramePr>
          <p:cNvPr id="11" name="Chart 10">
            <a:extLst>
              <a:ext uri="{FF2B5EF4-FFF2-40B4-BE49-F238E27FC236}">
                <a16:creationId xmlns:a16="http://schemas.microsoft.com/office/drawing/2014/main" id="{8941E0DF-953E-4E85-B442-ACC2369308F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49294693"/>
              </p:ext>
            </p:extLst>
          </p:nvPr>
        </p:nvGraphicFramePr>
        <p:xfrm>
          <a:off x="6242060" y="1047668"/>
          <a:ext cx="3840480" cy="24505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96533396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04F82242-D471-4823-8A3F-ABEDB545E45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6161077"/>
              </p:ext>
            </p:extLst>
          </p:nvPr>
        </p:nvGraphicFramePr>
        <p:xfrm>
          <a:off x="2169170" y="903825"/>
          <a:ext cx="7698943" cy="50503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88080021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D5C51DE2-34C7-4893-ADA9-94EB1A0C7CD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231640" y="3627782"/>
            <a:ext cx="9985000" cy="2633869"/>
          </a:xfrm>
        </p:spPr>
        <p:txBody>
          <a:bodyPr>
            <a:normAutofit/>
          </a:bodyPr>
          <a:lstStyle/>
          <a:p>
            <a:pPr marL="171450" indent="-171450">
              <a:buClr>
                <a:schemeClr val="accent5"/>
              </a:buClr>
            </a:pPr>
            <a:r>
              <a:rPr lang="en-US" sz="2400" dirty="0"/>
              <a:t>Increase in base revenues </a:t>
            </a:r>
            <a:r>
              <a:rPr lang="en-US" sz="2400" dirty="0">
                <a:solidFill>
                  <a:srgbClr val="00B050"/>
                </a:solidFill>
              </a:rPr>
              <a:t>(</a:t>
            </a:r>
            <a:r>
              <a:rPr lang="en-US" sz="2400" b="1" dirty="0">
                <a:solidFill>
                  <a:srgbClr val="00B050"/>
                </a:solidFill>
              </a:rPr>
              <a:t>↑</a:t>
            </a:r>
            <a:r>
              <a:rPr lang="en-US" sz="2400" dirty="0">
                <a:solidFill>
                  <a:srgbClr val="00B050"/>
                </a:solidFill>
              </a:rPr>
              <a:t>$270,000) </a:t>
            </a:r>
            <a:endParaRPr lang="en-US" sz="2400" dirty="0"/>
          </a:p>
          <a:p>
            <a:pPr marL="171450" indent="-171450">
              <a:buClr>
                <a:schemeClr val="accent5"/>
              </a:buClr>
            </a:pPr>
            <a:r>
              <a:rPr lang="en-US" sz="2400" dirty="0"/>
              <a:t>Change to sewer factor </a:t>
            </a:r>
            <a:r>
              <a:rPr lang="en-US" sz="2400" dirty="0">
                <a:solidFill>
                  <a:srgbClr val="00B050"/>
                </a:solidFill>
              </a:rPr>
              <a:t>(</a:t>
            </a:r>
            <a:r>
              <a:rPr lang="en-US" sz="2400" b="1" dirty="0">
                <a:solidFill>
                  <a:srgbClr val="00B050"/>
                </a:solidFill>
              </a:rPr>
              <a:t>↑</a:t>
            </a:r>
            <a:r>
              <a:rPr lang="en-US" sz="2400" dirty="0">
                <a:solidFill>
                  <a:srgbClr val="00B050"/>
                </a:solidFill>
              </a:rPr>
              <a:t>$160,000) </a:t>
            </a:r>
            <a:endParaRPr lang="en-US" sz="2400" dirty="0"/>
          </a:p>
          <a:p>
            <a:pPr marL="628650" lvl="1" indent="-171450">
              <a:buClr>
                <a:schemeClr val="accent5"/>
              </a:buClr>
            </a:pPr>
            <a:r>
              <a:rPr lang="en-US" sz="2200" dirty="0"/>
              <a:t>$0.35/month for typical inside city residential customer</a:t>
            </a:r>
          </a:p>
          <a:p>
            <a:pPr marL="171450" indent="-171450">
              <a:buClr>
                <a:schemeClr val="accent5"/>
              </a:buClr>
            </a:pPr>
            <a:r>
              <a:rPr lang="en-US" sz="2400" dirty="0"/>
              <a:t>9.95% rate increase for all users (</a:t>
            </a:r>
            <a:r>
              <a:rPr lang="en-US" sz="2400" b="1" dirty="0">
                <a:solidFill>
                  <a:srgbClr val="00B050"/>
                </a:solidFill>
              </a:rPr>
              <a:t>↑ </a:t>
            </a:r>
            <a:r>
              <a:rPr lang="en-US" sz="2400" dirty="0">
                <a:solidFill>
                  <a:srgbClr val="00B050"/>
                </a:solidFill>
              </a:rPr>
              <a:t>$6.0 million)</a:t>
            </a:r>
            <a:endParaRPr lang="en-US" sz="2400" dirty="0"/>
          </a:p>
          <a:p>
            <a:pPr marL="628650" lvl="1" indent="-171450">
              <a:buClr>
                <a:schemeClr val="accent5"/>
              </a:buClr>
            </a:pPr>
            <a:r>
              <a:rPr lang="en-US" sz="2200" dirty="0"/>
              <a:t>$7.36/month increase for typical inside city residential customer</a:t>
            </a:r>
          </a:p>
          <a:p>
            <a:pPr marL="171450" indent="-171450">
              <a:buClr>
                <a:schemeClr val="accent5"/>
              </a:buClr>
            </a:pPr>
            <a:r>
              <a:rPr lang="en-US" sz="2400" dirty="0"/>
              <a:t>Change in bad debt from 3% to 5% </a:t>
            </a:r>
            <a:r>
              <a:rPr lang="en-US" sz="2400" dirty="0">
                <a:solidFill>
                  <a:srgbClr val="C00000"/>
                </a:solidFill>
              </a:rPr>
              <a:t>(</a:t>
            </a:r>
            <a:r>
              <a:rPr lang="en-US" sz="2400" b="1" dirty="0">
                <a:solidFill>
                  <a:srgbClr val="C00000"/>
                </a:solidFill>
              </a:rPr>
              <a:t>↓ </a:t>
            </a:r>
            <a:r>
              <a:rPr lang="en-US" sz="2400" dirty="0">
                <a:solidFill>
                  <a:srgbClr val="C00000"/>
                </a:solidFill>
              </a:rPr>
              <a:t>$1.6 million) </a:t>
            </a:r>
          </a:p>
          <a:p>
            <a:pPr marL="171450" indent="-171450">
              <a:buClr>
                <a:schemeClr val="accent5"/>
              </a:buClr>
            </a:pPr>
            <a:endParaRPr lang="en-US" sz="24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26F9A9C-47C6-1F97-1E09-CFE374349576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1268413" y="1004888"/>
            <a:ext cx="4648200" cy="2438400"/>
          </a:xfrm>
          <a:prstGeom prst="rect">
            <a:avLst/>
          </a:prstGeom>
          <a:ln w="25400">
            <a:solidFill>
              <a:schemeClr val="accent5"/>
            </a:solidFill>
          </a:ln>
        </p:spPr>
      </p:pic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67D06B52-AA90-461B-9A5B-D3406E13443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8463303"/>
              </p:ext>
            </p:extLst>
          </p:nvPr>
        </p:nvGraphicFramePr>
        <p:xfrm>
          <a:off x="6239137" y="982663"/>
          <a:ext cx="3842999" cy="24463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3957673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D5C51DE2-34C7-4893-ADA9-94EB1A0C7CD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231639" y="3627782"/>
            <a:ext cx="10795520" cy="2633869"/>
          </a:xfrm>
        </p:spPr>
        <p:txBody>
          <a:bodyPr>
            <a:normAutofit/>
          </a:bodyPr>
          <a:lstStyle/>
          <a:p>
            <a:pPr marL="171450" indent="-171450">
              <a:buClr>
                <a:schemeClr val="accent5"/>
              </a:buClr>
              <a:buFont typeface="Arial" panose="020B0604020202020204" pitchFamily="34" charset="0"/>
              <a:buChar char="•"/>
            </a:pPr>
            <a:r>
              <a:rPr lang="en-US" sz="2400" dirty="0"/>
              <a:t>Not based on consumption, but on size and characteristics of property</a:t>
            </a:r>
          </a:p>
          <a:p>
            <a:pPr marL="171450" indent="-171450">
              <a:buClr>
                <a:schemeClr val="accent5"/>
              </a:buClr>
            </a:pPr>
            <a:r>
              <a:rPr lang="en-US" sz="2400" dirty="0"/>
              <a:t>9.95% rate increase</a:t>
            </a:r>
            <a:r>
              <a:rPr lang="en-US" sz="2400" b="1" dirty="0">
                <a:solidFill>
                  <a:srgbClr val="00B050"/>
                </a:solidFill>
              </a:rPr>
              <a:t> </a:t>
            </a:r>
            <a:r>
              <a:rPr lang="en-US" sz="2400" dirty="0">
                <a:solidFill>
                  <a:srgbClr val="00B050"/>
                </a:solidFill>
              </a:rPr>
              <a:t>(</a:t>
            </a:r>
            <a:r>
              <a:rPr lang="en-US" sz="2400" b="1" dirty="0">
                <a:solidFill>
                  <a:srgbClr val="00B050"/>
                </a:solidFill>
              </a:rPr>
              <a:t>↑ </a:t>
            </a:r>
            <a:r>
              <a:rPr lang="en-US" sz="2400" dirty="0">
                <a:solidFill>
                  <a:srgbClr val="00B050"/>
                </a:solidFill>
              </a:rPr>
              <a:t>$956,000)</a:t>
            </a:r>
            <a:endParaRPr lang="en-US" sz="2400" dirty="0"/>
          </a:p>
          <a:p>
            <a:pPr marL="464058" lvl="1" indent="-171450">
              <a:buClr>
                <a:schemeClr val="accent5"/>
              </a:buClr>
              <a:buFont typeface="Arial" panose="020B0604020202020204" pitchFamily="34" charset="0"/>
              <a:buChar char="•"/>
            </a:pPr>
            <a:r>
              <a:rPr lang="en-US" sz="2400" dirty="0"/>
              <a:t>$0.59/month increase for typical inside City residential customer</a:t>
            </a:r>
          </a:p>
          <a:p>
            <a:pPr marL="6858" indent="-171450">
              <a:buClr>
                <a:schemeClr val="accent5"/>
              </a:buClr>
            </a:pPr>
            <a:r>
              <a:rPr lang="en-US" sz="2400" dirty="0"/>
              <a:t>No change to bad debt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9BD4DC1-C942-6FF7-A904-303D42272E26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1173163" y="987425"/>
            <a:ext cx="4649787" cy="2438400"/>
          </a:xfrm>
          <a:prstGeom prst="rect">
            <a:avLst/>
          </a:prstGeom>
          <a:ln w="25400">
            <a:solidFill>
              <a:schemeClr val="accent5"/>
            </a:solidFill>
          </a:ln>
        </p:spPr>
      </p:pic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B5B86F7E-C96E-43DD-ABE7-1E649C46394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45375913"/>
              </p:ext>
            </p:extLst>
          </p:nvPr>
        </p:nvGraphicFramePr>
        <p:xfrm>
          <a:off x="6096000" y="982663"/>
          <a:ext cx="3842999" cy="244604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78102692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D5C51DE2-34C7-4893-ADA9-94EB1A0C7CD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231640" y="3627782"/>
            <a:ext cx="9985000" cy="2633869"/>
          </a:xfrm>
        </p:spPr>
        <p:txBody>
          <a:bodyPr>
            <a:normAutofit/>
          </a:bodyPr>
          <a:lstStyle/>
          <a:p>
            <a:pPr marL="171450" indent="-171450">
              <a:buClr>
                <a:schemeClr val="accent5"/>
              </a:buClr>
              <a:buFont typeface="Arial" panose="020B0604020202020204" pitchFamily="34" charset="0"/>
              <a:buChar char="•"/>
            </a:pPr>
            <a:r>
              <a:rPr lang="en-US" sz="2400" dirty="0"/>
              <a:t>Revenue associated with City’s treatment of NCC sewage</a:t>
            </a:r>
          </a:p>
          <a:p>
            <a:pPr marL="171450" indent="-171450">
              <a:buClr>
                <a:schemeClr val="accent5"/>
              </a:buClr>
              <a:buFont typeface="Arial" panose="020B0604020202020204" pitchFamily="34" charset="0"/>
              <a:buChar char="•"/>
            </a:pPr>
            <a:r>
              <a:rPr lang="en-US" sz="2400" dirty="0"/>
              <a:t>Estimate is from Black &amp; Veatch analysis of contract with County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A3B35AA-3F39-A197-9697-E5DCEA4661ED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1173163" y="987425"/>
            <a:ext cx="4649787" cy="2438400"/>
          </a:xfrm>
          <a:prstGeom prst="rect">
            <a:avLst/>
          </a:prstGeom>
          <a:ln w="25400">
            <a:solidFill>
              <a:schemeClr val="accent5"/>
            </a:solidFill>
          </a:ln>
        </p:spPr>
      </p:pic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CE2175E5-DCF3-4871-BC56-C5D17A8B36F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92065930"/>
              </p:ext>
            </p:extLst>
          </p:nvPr>
        </p:nvGraphicFramePr>
        <p:xfrm>
          <a:off x="6096000" y="982663"/>
          <a:ext cx="3839189" cy="24463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20247827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2FDA64-D12C-7B9B-5FFD-1F64E6C075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text, nature, shore, city&#10;&#10;AI-generated content may be incorrect.">
            <a:extLst>
              <a:ext uri="{FF2B5EF4-FFF2-40B4-BE49-F238E27FC236}">
                <a16:creationId xmlns:a16="http://schemas.microsoft.com/office/drawing/2014/main" id="{A617861D-1B9C-46E8-6D4C-9265DF94C9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D01014D5-0D06-0594-94A2-451E7619E2E2}"/>
              </a:ext>
            </a:extLst>
          </p:cNvPr>
          <p:cNvSpPr txBox="1">
            <a:spLocks/>
          </p:cNvSpPr>
          <p:nvPr/>
        </p:nvSpPr>
        <p:spPr>
          <a:xfrm>
            <a:off x="0" y="4513554"/>
            <a:ext cx="12192000" cy="1686757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00000"/>
              </a:lnSpc>
              <a:spcBef>
                <a:spcPts val="0"/>
              </a:spcBef>
              <a:buClr>
                <a:srgbClr val="4472C4"/>
              </a:buClr>
              <a:buSzPct val="100000"/>
              <a:buFont typeface="Calibri" panose="020F0502020204030204" pitchFamily="34" charset="0"/>
              <a:buNone/>
              <a:defRPr/>
            </a:pPr>
            <a:endParaRPr lang="en-US" sz="5500" b="1" dirty="0">
              <a:solidFill>
                <a:srgbClr val="0033CC"/>
              </a:solidFill>
              <a:latin typeface="+mn-lt"/>
              <a:cs typeface="Times New Roman" panose="02020603050405020304" pitchFamily="18" charset="0"/>
            </a:endParaRPr>
          </a:p>
          <a:p>
            <a:pPr algn="ctr">
              <a:lnSpc>
                <a:spcPct val="100000"/>
              </a:lnSpc>
              <a:spcBef>
                <a:spcPts val="0"/>
              </a:spcBef>
              <a:buClr>
                <a:srgbClr val="4472C4"/>
              </a:buClr>
              <a:buSzPct val="100000"/>
              <a:buFont typeface="Calibri" panose="020F0502020204030204" pitchFamily="34" charset="0"/>
              <a:buNone/>
              <a:defRPr/>
            </a:pPr>
            <a:endParaRPr lang="en-US" sz="5500" b="1" dirty="0">
              <a:solidFill>
                <a:srgbClr val="0033CC"/>
              </a:solidFill>
              <a:latin typeface="+mn-lt"/>
              <a:cs typeface="Times New Roman" panose="02020603050405020304" pitchFamily="18" charset="0"/>
            </a:endParaRPr>
          </a:p>
          <a:p>
            <a:pPr algn="ctr">
              <a:lnSpc>
                <a:spcPct val="100000"/>
              </a:lnSpc>
              <a:spcBef>
                <a:spcPts val="0"/>
              </a:spcBef>
              <a:buClr>
                <a:srgbClr val="4472C4"/>
              </a:buClr>
              <a:buSzPct val="100000"/>
              <a:buFont typeface="Calibri" panose="020F0502020204030204" pitchFamily="34" charset="0"/>
              <a:buNone/>
              <a:defRPr/>
            </a:pPr>
            <a:r>
              <a:rPr lang="en-US" sz="5000" b="1" dirty="0">
                <a:latin typeface="+mn-lt"/>
                <a:cs typeface="Times New Roman" panose="02020603050405020304" pitchFamily="18" charset="0"/>
              </a:rPr>
              <a:t>           FY 2027 Budget Hearing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buClr>
                <a:srgbClr val="4472C4"/>
              </a:buClr>
              <a:buSzPct val="100000"/>
              <a:defRPr/>
            </a:pPr>
            <a:r>
              <a:rPr lang="en-US" b="1" dirty="0">
                <a:solidFill>
                  <a:srgbClr val="0033CC"/>
                </a:solidFill>
                <a:latin typeface="+mn-lt"/>
                <a:cs typeface="Times New Roman" panose="02020603050405020304" pitchFamily="18" charset="0"/>
              </a:rPr>
              <a:t>             </a:t>
            </a:r>
            <a:r>
              <a:rPr lang="en-US" b="1" dirty="0">
                <a:solidFill>
                  <a:srgbClr val="00642D"/>
                </a:solidFill>
                <a:latin typeface="+mn-lt"/>
                <a:cs typeface="Times New Roman" panose="02020603050405020304" pitchFamily="18" charset="0"/>
              </a:rPr>
              <a:t>Revenue Projections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buClr>
                <a:srgbClr val="4472C4"/>
              </a:buClr>
              <a:buSzPct val="100000"/>
              <a:buFont typeface="Calibri" panose="020F0502020204030204" pitchFamily="34" charset="0"/>
              <a:buNone/>
              <a:defRPr/>
            </a:pPr>
            <a:endParaRPr lang="en-US" sz="1000" b="1" dirty="0">
              <a:latin typeface="+mn-lt"/>
              <a:cs typeface="Times New Roman" panose="02020603050405020304" pitchFamily="18" charset="0"/>
            </a:endParaRPr>
          </a:p>
        </p:txBody>
      </p:sp>
      <p:pic>
        <p:nvPicPr>
          <p:cNvPr id="8" name="Picture 7" descr="A picture containing calendar&#10;&#10;Description automatically generated">
            <a:extLst>
              <a:ext uri="{FF2B5EF4-FFF2-40B4-BE49-F238E27FC236}">
                <a16:creationId xmlns:a16="http://schemas.microsoft.com/office/drawing/2014/main" id="{93DD1774-8165-FFB9-E66F-57122EA12E7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43117" y="4018599"/>
            <a:ext cx="2618913" cy="261891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80581971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 2013 - 2022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 2013 - 2022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 2013 - 2022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Office 2013 - 2022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 2013 - 2022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 2013 - 2022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.xml><?xml version="1.0" encoding="utf-8"?>
<a:themeOverride xmlns:a="http://schemas.openxmlformats.org/drawingml/2006/main">
  <a:clrScheme name="Custom 1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016BAA"/>
    </a:accent1>
    <a:accent2>
      <a:srgbClr val="FF9933"/>
    </a:accent2>
    <a:accent3>
      <a:srgbClr val="BCE6FE"/>
    </a:accent3>
    <a:accent4>
      <a:srgbClr val="FFFF66"/>
    </a:accent4>
    <a:accent5>
      <a:srgbClr val="D07782"/>
    </a:accent5>
    <a:accent6>
      <a:srgbClr val="70AD47"/>
    </a:accent6>
    <a:hlink>
      <a:srgbClr val="59C1FE"/>
    </a:hlink>
    <a:folHlink>
      <a:srgbClr val="8438BD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35471</TotalTime>
  <Words>782</Words>
  <Application>Microsoft Office PowerPoint</Application>
  <PresentationFormat>Widescreen</PresentationFormat>
  <Paragraphs>105</Paragraphs>
  <Slides>18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2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2021 Budget Hearings</dc:title>
  <dc:creator>Stephanie L. Mergler</dc:creator>
  <cp:lastModifiedBy>Rob Winkeler</cp:lastModifiedBy>
  <cp:revision>293</cp:revision>
  <cp:lastPrinted>2026-03-24T19:43:53Z</cp:lastPrinted>
  <dcterms:created xsi:type="dcterms:W3CDTF">2020-03-19T18:27:37Z</dcterms:created>
  <dcterms:modified xsi:type="dcterms:W3CDTF">2026-04-01T16:26:07Z</dcterms:modified>
</cp:coreProperties>
</file>