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400" r:id="rId2"/>
    <p:sldId id="369" r:id="rId3"/>
    <p:sldId id="359" r:id="rId4"/>
    <p:sldId id="395" r:id="rId5"/>
    <p:sldId id="370" r:id="rId6"/>
    <p:sldId id="330" r:id="rId7"/>
    <p:sldId id="328" r:id="rId8"/>
    <p:sldId id="327" r:id="rId9"/>
    <p:sldId id="270" r:id="rId10"/>
    <p:sldId id="339" r:id="rId11"/>
    <p:sldId id="371" r:id="rId12"/>
    <p:sldId id="372" r:id="rId13"/>
    <p:sldId id="373" r:id="rId14"/>
    <p:sldId id="374" r:id="rId15"/>
    <p:sldId id="376" r:id="rId16"/>
    <p:sldId id="378" r:id="rId17"/>
    <p:sldId id="431" r:id="rId18"/>
    <p:sldId id="379" r:id="rId19"/>
    <p:sldId id="423" r:id="rId20"/>
    <p:sldId id="432" r:id="rId21"/>
    <p:sldId id="381" r:id="rId22"/>
    <p:sldId id="424" r:id="rId23"/>
    <p:sldId id="416" r:id="rId24"/>
    <p:sldId id="417" r:id="rId25"/>
    <p:sldId id="405" r:id="rId26"/>
    <p:sldId id="418" r:id="rId27"/>
    <p:sldId id="419" r:id="rId28"/>
    <p:sldId id="420" r:id="rId29"/>
    <p:sldId id="421" r:id="rId30"/>
    <p:sldId id="407" r:id="rId31"/>
    <p:sldId id="425" r:id="rId32"/>
    <p:sldId id="386" r:id="rId33"/>
    <p:sldId id="387" r:id="rId34"/>
    <p:sldId id="426" r:id="rId35"/>
    <p:sldId id="409" r:id="rId36"/>
    <p:sldId id="427" r:id="rId37"/>
    <p:sldId id="428" r:id="rId38"/>
    <p:sldId id="429" r:id="rId39"/>
    <p:sldId id="337" r:id="rId40"/>
    <p:sldId id="433" r:id="rId41"/>
    <p:sldId id="414" r:id="rId42"/>
    <p:sldId id="403" r:id="rId43"/>
    <p:sldId id="397" r:id="rId44"/>
    <p:sldId id="268" r:id="rId45"/>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EFD453-2BC1-4130-9C9D-F86E02C3A85E}" v="1" dt="2026-04-22T20:29:03.683"/>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332" autoAdjust="0"/>
  </p:normalViewPr>
  <p:slideViewPr>
    <p:cSldViewPr snapToGrid="0">
      <p:cViewPr varScale="1">
        <p:scale>
          <a:sx n="111" d="100"/>
          <a:sy n="111" d="100"/>
        </p:scale>
        <p:origin x="534" y="9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3120"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 Winkeler" userId="89b36607-e052-4fb4-a8db-4aa1ff6f586d" providerId="ADAL" clId="{E7F45806-CB7C-418F-B80D-32732CEC82A8}"/>
    <pc:docChg chg="modSld">
      <pc:chgData name="Rob Winkeler" userId="89b36607-e052-4fb4-a8db-4aa1ff6f586d" providerId="ADAL" clId="{E7F45806-CB7C-418F-B80D-32732CEC82A8}" dt="2026-04-22T20:29:03.682" v="0"/>
      <pc:docMkLst>
        <pc:docMk/>
      </pc:docMkLst>
      <pc:sldChg chg="modSp">
        <pc:chgData name="Rob Winkeler" userId="89b36607-e052-4fb4-a8db-4aa1ff6f586d" providerId="ADAL" clId="{E7F45806-CB7C-418F-B80D-32732CEC82A8}" dt="2026-04-22T20:29:03.682" v="0"/>
        <pc:sldMkLst>
          <pc:docMk/>
          <pc:sldMk cId="4054936850" sldId="359"/>
        </pc:sldMkLst>
        <pc:spChg chg="mod">
          <ac:chgData name="Rob Winkeler" userId="89b36607-e052-4fb4-a8db-4aa1ff6f586d" providerId="ADAL" clId="{E7F45806-CB7C-418F-B80D-32732CEC82A8}" dt="2026-04-22T20:29:03.682" v="0"/>
          <ac:spMkLst>
            <pc:docMk/>
            <pc:sldMk cId="4054936850" sldId="359"/>
            <ac:spMk id="5" creationId="{674E2429-0735-4BC1-8CC3-70F956A673C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1" y="0"/>
            <a:ext cx="2982119" cy="466434"/>
          </a:xfrm>
          <a:prstGeom prst="rect">
            <a:avLst/>
          </a:prstGeom>
        </p:spPr>
        <p:txBody>
          <a:bodyPr vert="horz" lIns="92446" tIns="46223" rIns="92446" bIns="46223"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898103" y="0"/>
            <a:ext cx="2982119" cy="466434"/>
          </a:xfrm>
          <a:prstGeom prst="rect">
            <a:avLst/>
          </a:prstGeom>
        </p:spPr>
        <p:txBody>
          <a:bodyPr vert="horz" lIns="92446" tIns="46223" rIns="92446" bIns="46223" rtlCol="0"/>
          <a:lstStyle>
            <a:lvl1pPr algn="r">
              <a:defRPr sz="1200"/>
            </a:lvl1pPr>
          </a:lstStyle>
          <a:p>
            <a:fld id="{BDFA5848-4350-4C8C-841A-A2639A912AD6}" type="datetimeFigureOut">
              <a:rPr lang="en-US" smtClean="0"/>
              <a:t>4/22/2026</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1" y="8829967"/>
            <a:ext cx="2982119" cy="466433"/>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898103" y="8829967"/>
            <a:ext cx="2982119" cy="466433"/>
          </a:xfrm>
          <a:prstGeom prst="rect">
            <a:avLst/>
          </a:prstGeom>
        </p:spPr>
        <p:txBody>
          <a:bodyPr vert="horz" lIns="92446" tIns="46223" rIns="92446" bIns="46223"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6434"/>
          </a:xfrm>
          <a:prstGeom prst="rect">
            <a:avLst/>
          </a:prstGeom>
        </p:spPr>
        <p:txBody>
          <a:bodyPr vert="horz" lIns="92446" tIns="46223" rIns="92446" bIns="46223"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898103" y="0"/>
            <a:ext cx="2982119" cy="466434"/>
          </a:xfrm>
          <a:prstGeom prst="rect">
            <a:avLst/>
          </a:prstGeom>
        </p:spPr>
        <p:txBody>
          <a:bodyPr vert="horz" lIns="92446" tIns="46223" rIns="92446" bIns="46223" rtlCol="0"/>
          <a:lstStyle>
            <a:lvl1pPr algn="r">
              <a:defRPr sz="1200"/>
            </a:lvl1pPr>
          </a:lstStyle>
          <a:p>
            <a:fld id="{41D78027-D353-483E-95A2-FCBA33FBCBEA}" type="datetimeFigureOut">
              <a:rPr lang="en-US" smtClean="0"/>
              <a:t>4/22/2026</a:t>
            </a:fld>
            <a:endParaRPr lang="en-US"/>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73893"/>
            <a:ext cx="5505450" cy="3660458"/>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2982119" cy="466433"/>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3" y="8829967"/>
            <a:ext cx="2982119" cy="466433"/>
          </a:xfrm>
          <a:prstGeom prst="rect">
            <a:avLst/>
          </a:prstGeom>
        </p:spPr>
        <p:txBody>
          <a:bodyPr vert="horz" lIns="92446" tIns="46223" rIns="92446" bIns="46223"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519641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2229">
              <a:defRPr/>
            </a:pPr>
            <a:fld id="{463676DA-F89D-43A0-9884-DD86657B6920}" type="slidenum">
              <a:rPr lang="en-US">
                <a:solidFill>
                  <a:prstClr val="black"/>
                </a:solidFill>
                <a:latin typeface="Calibri"/>
              </a:rPr>
              <a:pPr defTabSz="462229">
                <a:defRPr/>
              </a:pPr>
              <a:t>3</a:t>
            </a:fld>
            <a:endParaRPr lang="en-US" dirty="0">
              <a:solidFill>
                <a:prstClr val="black"/>
              </a:solidFill>
              <a:latin typeface="Calibri"/>
            </a:endParaRPr>
          </a:p>
        </p:txBody>
      </p:sp>
    </p:spTree>
    <p:extLst>
      <p:ext uri="{BB962C8B-B14F-4D97-AF65-F5344CB8AC3E}">
        <p14:creationId xmlns:p14="http://schemas.microsoft.com/office/powerpoint/2010/main" val="2058775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2229">
              <a:defRPr/>
            </a:pPr>
            <a:fld id="{463676DA-F89D-43A0-9884-DD86657B6920}" type="slidenum">
              <a:rPr lang="en-US">
                <a:solidFill>
                  <a:prstClr val="black"/>
                </a:solidFill>
                <a:latin typeface="Calibri"/>
              </a:rPr>
              <a:pPr defTabSz="462229">
                <a:defRPr/>
              </a:pPr>
              <a:t>4</a:t>
            </a:fld>
            <a:endParaRPr lang="en-US" dirty="0">
              <a:solidFill>
                <a:prstClr val="black"/>
              </a:solidFill>
              <a:latin typeface="Calibri"/>
            </a:endParaRPr>
          </a:p>
        </p:txBody>
      </p:sp>
    </p:spTree>
    <p:extLst>
      <p:ext uri="{BB962C8B-B14F-4D97-AF65-F5344CB8AC3E}">
        <p14:creationId xmlns:p14="http://schemas.microsoft.com/office/powerpoint/2010/main" val="1574427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5</a:t>
            </a:fld>
            <a:endParaRPr lang="en-US"/>
          </a:p>
        </p:txBody>
      </p:sp>
    </p:spTree>
    <p:extLst>
      <p:ext uri="{BB962C8B-B14F-4D97-AF65-F5344CB8AC3E}">
        <p14:creationId xmlns:p14="http://schemas.microsoft.com/office/powerpoint/2010/main" val="4106761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6</a:t>
            </a:fld>
            <a:endParaRPr lang="en-US"/>
          </a:p>
        </p:txBody>
      </p:sp>
    </p:spTree>
    <p:extLst>
      <p:ext uri="{BB962C8B-B14F-4D97-AF65-F5344CB8AC3E}">
        <p14:creationId xmlns:p14="http://schemas.microsoft.com/office/powerpoint/2010/main" val="3173703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7</a:t>
            </a:fld>
            <a:endParaRPr lang="en-US"/>
          </a:p>
        </p:txBody>
      </p:sp>
    </p:spTree>
    <p:extLst>
      <p:ext uri="{BB962C8B-B14F-4D97-AF65-F5344CB8AC3E}">
        <p14:creationId xmlns:p14="http://schemas.microsoft.com/office/powerpoint/2010/main" val="220534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p:txBody>
          <a:bodyPr/>
          <a:lstStyle/>
          <a:p>
            <a:fld id="{463676DA-F89D-43A0-9884-DD86657B6920}" type="slidenum">
              <a:rPr lang="en-US" smtClean="0"/>
              <a:t>8</a:t>
            </a:fld>
            <a:endParaRPr lang="en-US"/>
          </a:p>
        </p:txBody>
      </p:sp>
    </p:spTree>
    <p:extLst>
      <p:ext uri="{BB962C8B-B14F-4D97-AF65-F5344CB8AC3E}">
        <p14:creationId xmlns:p14="http://schemas.microsoft.com/office/powerpoint/2010/main" val="1720684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3676DA-F89D-43A0-9884-DD86657B6920}" type="slidenum">
              <a:rPr lang="en-US" smtClean="0"/>
              <a:t>9</a:t>
            </a:fld>
            <a:endParaRPr lang="en-US"/>
          </a:p>
        </p:txBody>
      </p:sp>
    </p:spTree>
    <p:extLst>
      <p:ext uri="{BB962C8B-B14F-4D97-AF65-F5344CB8AC3E}">
        <p14:creationId xmlns:p14="http://schemas.microsoft.com/office/powerpoint/2010/main" val="2917537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10</a:t>
            </a:fld>
            <a:endParaRPr lang="en-US"/>
          </a:p>
        </p:txBody>
      </p:sp>
    </p:spTree>
    <p:extLst>
      <p:ext uri="{BB962C8B-B14F-4D97-AF65-F5344CB8AC3E}">
        <p14:creationId xmlns:p14="http://schemas.microsoft.com/office/powerpoint/2010/main" val="3704281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6891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16</a:t>
            </a:fld>
            <a:endParaRPr lang="en-US"/>
          </a:p>
        </p:txBody>
      </p:sp>
    </p:spTree>
    <p:extLst>
      <p:ext uri="{BB962C8B-B14F-4D97-AF65-F5344CB8AC3E}">
        <p14:creationId xmlns:p14="http://schemas.microsoft.com/office/powerpoint/2010/main" val="3381993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21</a:t>
            </a:fld>
            <a:endParaRPr lang="en-US"/>
          </a:p>
        </p:txBody>
      </p:sp>
    </p:spTree>
    <p:extLst>
      <p:ext uri="{BB962C8B-B14F-4D97-AF65-F5344CB8AC3E}">
        <p14:creationId xmlns:p14="http://schemas.microsoft.com/office/powerpoint/2010/main" val="186501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80547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39</a:t>
            </a:fld>
            <a:endParaRPr lang="en-US"/>
          </a:p>
        </p:txBody>
      </p:sp>
    </p:spTree>
    <p:extLst>
      <p:ext uri="{BB962C8B-B14F-4D97-AF65-F5344CB8AC3E}">
        <p14:creationId xmlns:p14="http://schemas.microsoft.com/office/powerpoint/2010/main" val="458027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3676DA-F89D-43A0-9884-DD86657B6920}" type="slidenum">
              <a:rPr lang="en-US" smtClean="0"/>
              <a:t>42</a:t>
            </a:fld>
            <a:endParaRPr lang="en-US"/>
          </a:p>
        </p:txBody>
      </p:sp>
    </p:spTree>
    <p:extLst>
      <p:ext uri="{BB962C8B-B14F-4D97-AF65-F5344CB8AC3E}">
        <p14:creationId xmlns:p14="http://schemas.microsoft.com/office/powerpoint/2010/main" val="42363870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3676DA-F89D-43A0-9884-DD86657B6920}" type="slidenum">
              <a:rPr lang="en-US" smtClean="0"/>
              <a:t>43</a:t>
            </a:fld>
            <a:endParaRPr lang="en-US"/>
          </a:p>
        </p:txBody>
      </p:sp>
    </p:spTree>
    <p:extLst>
      <p:ext uri="{BB962C8B-B14F-4D97-AF65-F5344CB8AC3E}">
        <p14:creationId xmlns:p14="http://schemas.microsoft.com/office/powerpoint/2010/main" val="1824654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3676DA-F89D-43A0-9884-DD86657B6920}" type="slidenum">
              <a:rPr lang="en-US" smtClean="0"/>
              <a:t>44</a:t>
            </a:fld>
            <a:endParaRPr lang="en-US"/>
          </a:p>
        </p:txBody>
      </p:sp>
    </p:spTree>
    <p:extLst>
      <p:ext uri="{BB962C8B-B14F-4D97-AF65-F5344CB8AC3E}">
        <p14:creationId xmlns:p14="http://schemas.microsoft.com/office/powerpoint/2010/main" val="133763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4/22/2026</a:t>
            </a:fld>
            <a:endParaRPr lang="en-US"/>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a:p>
        </p:txBody>
      </p:sp>
      <p:pic>
        <p:nvPicPr>
          <p:cNvPr id="6" name="Picture 5">
            <a:extLst>
              <a:ext uri="{FF2B5EF4-FFF2-40B4-BE49-F238E27FC236}">
                <a16:creationId xmlns:a16="http://schemas.microsoft.com/office/drawing/2014/main" id="{A6D4A602-0934-4A84-AAB9-5983821657F4}"/>
              </a:ext>
            </a:extLst>
          </p:cNvPr>
          <p:cNvPicPr>
            <a:picLocks noChangeAspect="1"/>
          </p:cNvPicPr>
          <p:nvPr userDrawn="1"/>
        </p:nvPicPr>
        <p:blipFill>
          <a:blip r:embed="rId2"/>
          <a:stretch>
            <a:fillRect/>
          </a:stretch>
        </p:blipFill>
        <p:spPr>
          <a:xfrm>
            <a:off x="10363200" y="142996"/>
            <a:ext cx="1548518" cy="1615580"/>
          </a:xfrm>
          <a:prstGeom prst="rect">
            <a:avLst/>
          </a:prstGeom>
        </p:spPr>
      </p:pic>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971458" cy="4482791"/>
          </a:xfrm>
        </p:spPr>
        <p:txBody>
          <a:bodyPr anchor="t">
            <a:normAutofit/>
          </a:bodyPr>
          <a:lstStyle>
            <a:lvl1pPr marL="458788" indent="-458788">
              <a:spcAft>
                <a:spcPts val="1200"/>
              </a:spcAft>
              <a:buFont typeface="Arial" panose="020B0604020202020204" pitchFamily="34" charset="0"/>
              <a:buChar char="•"/>
              <a:defRPr sz="3200">
                <a:solidFill>
                  <a:schemeClr val="tx1"/>
                </a:solidFill>
              </a:defRPr>
            </a:lvl1pPr>
            <a:lvl2pPr marL="1027113" indent="-398463">
              <a:spcAft>
                <a:spcPts val="1200"/>
              </a:spcAft>
              <a:defRPr sz="2800">
                <a:solidFill>
                  <a:schemeClr val="tx1"/>
                </a:solidFill>
              </a:defRPr>
            </a:lvl2pPr>
            <a:lvl3pPr marL="1485900" indent="-341313">
              <a:spcAft>
                <a:spcPts val="1200"/>
              </a:spcAft>
              <a:defRPr sz="2000">
                <a:solidFill>
                  <a:schemeClr val="tx1"/>
                </a:solidFill>
              </a:defRPr>
            </a:lvl3pPr>
            <a:lvl4pPr marL="1941513" indent="-342900">
              <a:spcAft>
                <a:spcPts val="1200"/>
              </a:spcAft>
              <a:defRPr sz="2000">
                <a:solidFill>
                  <a:schemeClr val="tx1"/>
                </a:solidFill>
              </a:defRPr>
            </a:lvl4pPr>
            <a:lvl5pPr marL="2457450" indent="-398463">
              <a:spcAft>
                <a:spcPts val="1200"/>
              </a:spcAft>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Autofit/>
          </a:bodyPr>
          <a:lstStyle>
            <a:lvl1pPr marL="0" indent="0">
              <a:buNone/>
              <a:defRPr sz="2800"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2027 Budget Hearings</a:t>
            </a:r>
            <a:br>
              <a:rPr lang="en-US" b="1" dirty="0">
                <a:effectLst/>
              </a:rPr>
            </a:br>
            <a:r>
              <a:rPr lang="en-US" b="1" dirty="0">
                <a:effectLst/>
              </a:rPr>
              <a:t>Police Department</a:t>
            </a:r>
          </a:p>
        </p:txBody>
      </p:sp>
      <p:pic>
        <p:nvPicPr>
          <p:cNvPr id="2" name="Picture 1" descr="A picture containing calendar&#10;&#10;Description automatically generated">
            <a:extLst>
              <a:ext uri="{FF2B5EF4-FFF2-40B4-BE49-F238E27FC236}">
                <a16:creationId xmlns:a16="http://schemas.microsoft.com/office/drawing/2014/main" id="{E46FD46D-75A9-4D7D-FDEF-054A3BF1889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bwMode="auto">
          <a:xfrm>
            <a:off x="10553173" y="136525"/>
            <a:ext cx="1168572" cy="1168572"/>
          </a:xfrm>
          <a:prstGeom prst="rect">
            <a:avLst/>
          </a:prstGeom>
          <a:noFill/>
        </p:spPr>
      </p:pic>
    </p:spTree>
    <p:extLst>
      <p:ext uri="{BB962C8B-B14F-4D97-AF65-F5344CB8AC3E}">
        <p14:creationId xmlns:p14="http://schemas.microsoft.com/office/powerpoint/2010/main" val="1477928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microsoft.com/office/2007/relationships/hdphoto" Target="../media/hdphoto1.wdp"/><Relationship Id="rId9" Type="http://schemas.openxmlformats.org/officeDocument/2006/relationships/image" Target="../media/image1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ature, shore, city&#10;&#10;AI-generated content may be incorrect.">
            <a:extLst>
              <a:ext uri="{FF2B5EF4-FFF2-40B4-BE49-F238E27FC236}">
                <a16:creationId xmlns:a16="http://schemas.microsoft.com/office/drawing/2014/main" id="{FE2F96C3-BD32-978A-B353-A01C8CCB80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4513554"/>
            <a:ext cx="12192000" cy="1686757"/>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2027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a:t>
            </a:r>
            <a:r>
              <a:rPr lang="en-US" b="1" dirty="0">
                <a:solidFill>
                  <a:srgbClr val="00642D"/>
                </a:solidFill>
                <a:latin typeface="+mn-lt"/>
                <a:cs typeface="Times New Roman" panose="02020603050405020304" pitchFamily="18" charset="0"/>
              </a:rPr>
              <a:t>POLICE DEPARTMENT</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43117" y="4018599"/>
            <a:ext cx="2618913" cy="2618913"/>
          </a:xfrm>
          <a:prstGeom prst="rect">
            <a:avLst/>
          </a:prstGeom>
          <a:noFill/>
        </p:spPr>
      </p:pic>
    </p:spTree>
    <p:extLst>
      <p:ext uri="{BB962C8B-B14F-4D97-AF65-F5344CB8AC3E}">
        <p14:creationId xmlns:p14="http://schemas.microsoft.com/office/powerpoint/2010/main" val="188475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a:xfrm>
            <a:off x="308983" y="1269465"/>
            <a:ext cx="6379669" cy="473825"/>
          </a:xfrm>
        </p:spPr>
        <p:txBody>
          <a:bodyPr vert="horz" lIns="0" tIns="45720" rIns="0" bIns="45720" rtlCol="0" anchor="t">
            <a:normAutofit lnSpcReduction="10000"/>
          </a:bodyPr>
          <a:lstStyle/>
          <a:p>
            <a:r>
              <a:rPr lang="en-US" dirty="0"/>
              <a:t>FY 2027 Proposed Budget</a:t>
            </a:r>
          </a:p>
        </p:txBody>
      </p:sp>
      <p:pic>
        <p:nvPicPr>
          <p:cNvPr id="7" name="Content Placeholder 6">
            <a:extLst>
              <a:ext uri="{FF2B5EF4-FFF2-40B4-BE49-F238E27FC236}">
                <a16:creationId xmlns:a16="http://schemas.microsoft.com/office/drawing/2014/main" id="{0712FF22-01CE-587E-EBE9-2F70BCC86E17}"/>
              </a:ext>
            </a:extLst>
          </p:cNvPr>
          <p:cNvPicPr>
            <a:picLocks noGrp="1" noChangeAspect="1"/>
          </p:cNvPicPr>
          <p:nvPr>
            <p:ph sz="half" idx="2"/>
          </p:nvPr>
        </p:nvPicPr>
        <p:blipFill>
          <a:blip r:embed="rId3"/>
          <a:stretch>
            <a:fillRect/>
          </a:stretch>
        </p:blipFill>
        <p:spPr>
          <a:xfrm>
            <a:off x="308982" y="1915431"/>
            <a:ext cx="11362557" cy="3135113"/>
          </a:xfrm>
          <a:prstGeom prst="rect">
            <a:avLst/>
          </a:prstGeom>
        </p:spPr>
      </p:pic>
    </p:spTree>
    <p:extLst>
      <p:ext uri="{BB962C8B-B14F-4D97-AF65-F5344CB8AC3E}">
        <p14:creationId xmlns:p14="http://schemas.microsoft.com/office/powerpoint/2010/main" val="1426400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70864" y="1068405"/>
            <a:ext cx="9928212" cy="473825"/>
          </a:xfrm>
        </p:spPr>
        <p:txBody>
          <a:bodyPr>
            <a:normAutofit lnSpcReduction="10000"/>
          </a:bodyPr>
          <a:lstStyle/>
          <a:p>
            <a:r>
              <a:rPr lang="en-US" dirty="0"/>
              <a:t>Major Funding Changes (Proposed Budget)</a:t>
            </a:r>
          </a:p>
        </p:txBody>
      </p:sp>
      <p:sp>
        <p:nvSpPr>
          <p:cNvPr id="5"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00789" y="1642311"/>
            <a:ext cx="11762579" cy="5059278"/>
          </a:xfrm>
        </p:spPr>
        <p:txBody>
          <a:bodyPr>
            <a:noAutofit/>
          </a:bodyPr>
          <a:lstStyle/>
          <a:p>
            <a:pPr marL="0" indent="0">
              <a:spcAft>
                <a:spcPts val="0"/>
              </a:spcAft>
              <a:buNone/>
            </a:pPr>
            <a:r>
              <a:rPr lang="en-US" sz="2400" b="1" u="sng" dirty="0"/>
              <a:t>Personal Services (↑ $1,551,104)</a:t>
            </a:r>
          </a:p>
          <a:p>
            <a:pPr marL="169863" indent="-169863">
              <a:spcAft>
                <a:spcPts val="0"/>
              </a:spcAft>
              <a:buClrTx/>
              <a:buFont typeface="Arial" panose="020B0604020202020204" pitchFamily="34" charset="0"/>
              <a:buChar char="•"/>
            </a:pPr>
            <a:r>
              <a:rPr lang="en-US" sz="2400" dirty="0"/>
              <a:t>Position changes:</a:t>
            </a:r>
          </a:p>
          <a:p>
            <a:pPr marL="738188" lvl="1" indent="-169863">
              <a:spcAft>
                <a:spcPts val="0"/>
              </a:spcAft>
            </a:pPr>
            <a:r>
              <a:rPr lang="en-US" sz="2200" dirty="0"/>
              <a:t>Midyear FY 2026: Addition of Victim Services Specialist (</a:t>
            </a:r>
            <a:r>
              <a:rPr lang="en-US" sz="2200" b="1" dirty="0"/>
              <a:t>↑</a:t>
            </a:r>
            <a:r>
              <a:rPr lang="en-US" sz="2200" dirty="0"/>
              <a:t> $112,179), Communications and Marketing Coordinator (</a:t>
            </a:r>
            <a:r>
              <a:rPr lang="en-US" sz="2200" b="1" dirty="0"/>
              <a:t>↑</a:t>
            </a:r>
            <a:r>
              <a:rPr lang="en-US" sz="2200" dirty="0"/>
              <a:t> $151,109)</a:t>
            </a:r>
          </a:p>
          <a:p>
            <a:pPr marL="738188" lvl="1" indent="-169863">
              <a:spcAft>
                <a:spcPts val="0"/>
              </a:spcAft>
            </a:pPr>
            <a:r>
              <a:rPr lang="en-US" sz="2200" dirty="0"/>
              <a:t>Midyear FY 2026: Deletion of Criminal Records Coordinator (</a:t>
            </a:r>
            <a:r>
              <a:rPr lang="en-US" sz="2200" b="1" dirty="0"/>
              <a:t>↓</a:t>
            </a:r>
            <a:r>
              <a:rPr lang="en-US" sz="2200" dirty="0"/>
              <a:t> $87,866), Administrative Clerk II (</a:t>
            </a:r>
            <a:r>
              <a:rPr lang="en-US" sz="2200" b="1" dirty="0"/>
              <a:t>↓</a:t>
            </a:r>
            <a:r>
              <a:rPr lang="en-US" sz="2200" dirty="0"/>
              <a:t> $86,282)</a:t>
            </a:r>
          </a:p>
          <a:p>
            <a:pPr marL="738188" lvl="1" indent="-169863">
              <a:spcAft>
                <a:spcPts val="0"/>
              </a:spcAft>
            </a:pPr>
            <a:r>
              <a:rPr lang="en-US" sz="2200" dirty="0"/>
              <a:t>Midyear FY 2026 : Police Policy and Communication Director retitled to Police Department Chief Administrative Officer (no salary change)</a:t>
            </a:r>
          </a:p>
          <a:p>
            <a:pPr marL="169863" indent="-169863">
              <a:spcAft>
                <a:spcPts val="0"/>
              </a:spcAft>
            </a:pPr>
            <a:r>
              <a:rPr lang="en-US" sz="2400" dirty="0"/>
              <a:t>Regular salary increases due to steps, </a:t>
            </a:r>
            <a:r>
              <a:rPr lang="en-US" sz="2400"/>
              <a:t>COLAs (</a:t>
            </a:r>
            <a:r>
              <a:rPr lang="en-US" sz="2400" b="1"/>
              <a:t>↑</a:t>
            </a:r>
            <a:r>
              <a:rPr lang="en-US" sz="2400"/>
              <a:t> </a:t>
            </a:r>
            <a:r>
              <a:rPr lang="en-US" sz="2400" dirty="0"/>
              <a:t>$474,857)</a:t>
            </a:r>
          </a:p>
          <a:p>
            <a:pPr marL="169863" indent="-169863">
              <a:spcAft>
                <a:spcPts val="0"/>
              </a:spcAft>
            </a:pPr>
            <a:r>
              <a:rPr lang="en-US" sz="2400" dirty="0"/>
              <a:t>Benefits (</a:t>
            </a:r>
            <a:r>
              <a:rPr lang="en-US" sz="2400" b="1" dirty="0"/>
              <a:t>↑</a:t>
            </a:r>
            <a:r>
              <a:rPr lang="en-US" sz="2400" dirty="0"/>
              <a:t> $1.7 million): hospitalization (</a:t>
            </a:r>
            <a:r>
              <a:rPr lang="en-US" sz="2400" b="1" dirty="0"/>
              <a:t>↑</a:t>
            </a:r>
            <a:r>
              <a:rPr lang="en-US" sz="2400" dirty="0"/>
              <a:t> $1.0 million), state pension (</a:t>
            </a:r>
            <a:r>
              <a:rPr lang="en-US" sz="2400" b="1" dirty="0"/>
              <a:t>↑</a:t>
            </a:r>
            <a:r>
              <a:rPr lang="en-US" sz="2400" dirty="0"/>
              <a:t> $721,276)</a:t>
            </a:r>
          </a:p>
          <a:p>
            <a:pPr marL="169863" indent="-169863">
              <a:spcAft>
                <a:spcPts val="0"/>
              </a:spcAft>
            </a:pPr>
            <a:r>
              <a:rPr lang="en-US" sz="2400" dirty="0"/>
              <a:t>State Pension Contribution (</a:t>
            </a:r>
            <a:r>
              <a:rPr lang="en-US" sz="2400" b="1" dirty="0"/>
              <a:t>↓</a:t>
            </a:r>
            <a:r>
              <a:rPr lang="en-US" sz="2400" dirty="0"/>
              <a:t> $150,148)</a:t>
            </a:r>
          </a:p>
          <a:p>
            <a:pPr marL="169863" indent="-169863">
              <a:spcAft>
                <a:spcPts val="0"/>
              </a:spcAft>
            </a:pPr>
            <a:r>
              <a:rPr lang="en-US" sz="2400" dirty="0"/>
              <a:t>Attrition (</a:t>
            </a:r>
            <a:r>
              <a:rPr lang="en-US" sz="2400" b="1" dirty="0"/>
              <a:t>↑</a:t>
            </a:r>
            <a:r>
              <a:rPr lang="en-US" sz="2400" dirty="0"/>
              <a:t> $798,495): better reflects actual civilian and sworn vacancies</a:t>
            </a:r>
          </a:p>
        </p:txBody>
      </p:sp>
    </p:spTree>
    <p:extLst>
      <p:ext uri="{BB962C8B-B14F-4D97-AF65-F5344CB8AC3E}">
        <p14:creationId xmlns:p14="http://schemas.microsoft.com/office/powerpoint/2010/main" val="4054936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70864" y="1068405"/>
            <a:ext cx="9928212" cy="473825"/>
          </a:xfrm>
        </p:spPr>
        <p:txBody>
          <a:bodyPr>
            <a:normAutofit lnSpcReduction="10000"/>
          </a:bodyPr>
          <a:lstStyle/>
          <a:p>
            <a:r>
              <a:rPr lang="en-US" dirty="0"/>
              <a:t>Major Funding Changes (Proposed Budget)</a:t>
            </a:r>
          </a:p>
        </p:txBody>
      </p:sp>
      <p:sp>
        <p:nvSpPr>
          <p:cNvPr id="5"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300789" y="1642311"/>
            <a:ext cx="11762579" cy="5059278"/>
          </a:xfrm>
        </p:spPr>
        <p:txBody>
          <a:bodyPr>
            <a:noAutofit/>
          </a:bodyPr>
          <a:lstStyle/>
          <a:p>
            <a:pPr marL="0" indent="0">
              <a:spcAft>
                <a:spcPts val="0"/>
              </a:spcAft>
              <a:buNone/>
            </a:pPr>
            <a:r>
              <a:rPr lang="en-US" sz="2400" b="1" u="sng" dirty="0"/>
              <a:t>Materials, Supplies, and Equipment (↑ $411,508)</a:t>
            </a:r>
          </a:p>
          <a:p>
            <a:pPr marL="169863" indent="-169863">
              <a:spcAft>
                <a:spcPts val="0"/>
              </a:spcAft>
            </a:pPr>
            <a:r>
              <a:rPr lang="en-US" sz="2400" dirty="0">
                <a:solidFill>
                  <a:schemeClr val="bg2">
                    <a:lumMod val="10000"/>
                  </a:schemeClr>
                </a:solidFill>
              </a:rPr>
              <a:t>Axon body camera and taser contract, up 86.1% (</a:t>
            </a:r>
            <a:r>
              <a:rPr lang="en-US" sz="2400" b="1" dirty="0"/>
              <a:t>↑ </a:t>
            </a:r>
            <a:r>
              <a:rPr lang="en-US" sz="2400" dirty="0"/>
              <a:t>$1.1 million)</a:t>
            </a:r>
          </a:p>
          <a:p>
            <a:pPr marL="738188" lvl="1" indent="-169863">
              <a:spcAft>
                <a:spcPts val="0"/>
              </a:spcAft>
            </a:pPr>
            <a:r>
              <a:rPr lang="en-US" sz="2200" dirty="0"/>
              <a:t>Combined contract in Contracted Maintenance Services (</a:t>
            </a:r>
            <a:r>
              <a:rPr lang="en-US" sz="2200" b="1" dirty="0"/>
              <a:t>↑</a:t>
            </a:r>
            <a:r>
              <a:rPr lang="en-US" sz="2200" dirty="0"/>
              <a:t> $1.3 million) </a:t>
            </a:r>
          </a:p>
          <a:p>
            <a:pPr marL="738188" lvl="1" indent="-169863">
              <a:spcAft>
                <a:spcPts val="0"/>
              </a:spcAft>
            </a:pPr>
            <a:r>
              <a:rPr lang="en-US" sz="2200" dirty="0"/>
              <a:t>Tasers previously budgeted in Uniforms and Related Equipment (</a:t>
            </a:r>
            <a:r>
              <a:rPr lang="en-US" sz="2200" b="1" dirty="0"/>
              <a:t>↓</a:t>
            </a:r>
            <a:r>
              <a:rPr lang="en-US" sz="2200" dirty="0"/>
              <a:t> $200,000)</a:t>
            </a:r>
          </a:p>
          <a:p>
            <a:pPr marL="738188" lvl="1" indent="-169863">
              <a:spcAft>
                <a:spcPts val="0"/>
              </a:spcAft>
            </a:pPr>
            <a:r>
              <a:rPr lang="en-US" sz="2200" dirty="0"/>
              <a:t>FY 2027: year two of five-year contract, $1.6 million per year</a:t>
            </a:r>
          </a:p>
          <a:p>
            <a:pPr marL="568325" lvl="1" indent="0">
              <a:spcAft>
                <a:spcPts val="0"/>
              </a:spcAft>
              <a:buNone/>
            </a:pPr>
            <a:endParaRPr lang="en-US" sz="1000" dirty="0"/>
          </a:p>
          <a:p>
            <a:pPr marL="169863" indent="-169863">
              <a:spcAft>
                <a:spcPts val="0"/>
              </a:spcAft>
            </a:pPr>
            <a:r>
              <a:rPr lang="en-US" sz="2400" dirty="0"/>
              <a:t>Consultants (</a:t>
            </a:r>
            <a:r>
              <a:rPr lang="en-US" sz="2400" b="1" dirty="0"/>
              <a:t>↓</a:t>
            </a:r>
            <a:r>
              <a:rPr lang="en-US" sz="2400" dirty="0"/>
              <a:t> $686,605)</a:t>
            </a:r>
          </a:p>
          <a:p>
            <a:pPr marL="738188" lvl="1" indent="-169863">
              <a:spcAft>
                <a:spcPts val="0"/>
              </a:spcAft>
            </a:pPr>
            <a:r>
              <a:rPr lang="en-US" sz="2200" dirty="0"/>
              <a:t>Real-Time Crime Center camera operations brought in-house (</a:t>
            </a:r>
            <a:r>
              <a:rPr lang="en-US" sz="2200" b="1" dirty="0"/>
              <a:t>↓</a:t>
            </a:r>
            <a:r>
              <a:rPr lang="en-US" sz="2200" dirty="0"/>
              <a:t> $412,000)</a:t>
            </a:r>
          </a:p>
          <a:p>
            <a:pPr marL="738188" lvl="1" indent="-169863">
              <a:spcAft>
                <a:spcPts val="0"/>
              </a:spcAft>
            </a:pPr>
            <a:r>
              <a:rPr lang="en-US" sz="2200" dirty="0"/>
              <a:t>Off-year for biennial promotional process (</a:t>
            </a:r>
            <a:r>
              <a:rPr lang="en-US" sz="2200" b="1" dirty="0"/>
              <a:t>↓</a:t>
            </a:r>
            <a:r>
              <a:rPr lang="en-US" sz="2200" dirty="0"/>
              <a:t> $275,000)</a:t>
            </a:r>
          </a:p>
          <a:p>
            <a:pPr marL="738188" lvl="1" indent="-169863">
              <a:spcAft>
                <a:spcPts val="0"/>
              </a:spcAft>
            </a:pPr>
            <a:r>
              <a:rPr lang="en-US" sz="2200" dirty="0"/>
              <a:t>Telestaff scheduling software replaced by existing UKG  (</a:t>
            </a:r>
            <a:r>
              <a:rPr lang="en-US" sz="2200" b="1" dirty="0"/>
              <a:t>↓</a:t>
            </a:r>
            <a:r>
              <a:rPr lang="en-US" sz="2200" dirty="0"/>
              <a:t> $150,000)</a:t>
            </a:r>
          </a:p>
          <a:p>
            <a:pPr marL="738188" lvl="1" indent="-169863">
              <a:spcAft>
                <a:spcPts val="0"/>
              </a:spcAft>
            </a:pPr>
            <a:r>
              <a:rPr lang="en-US" sz="2200" dirty="0"/>
              <a:t>Partners in Care, previously partially grant funded (</a:t>
            </a:r>
            <a:r>
              <a:rPr lang="en-US" sz="2200" b="1" dirty="0"/>
              <a:t>↑</a:t>
            </a:r>
            <a:r>
              <a:rPr lang="en-US" sz="2200" dirty="0"/>
              <a:t> $150,000)</a:t>
            </a:r>
          </a:p>
          <a:p>
            <a:pPr marL="568325" lvl="1" indent="0">
              <a:spcAft>
                <a:spcPts val="0"/>
              </a:spcAft>
              <a:buNone/>
            </a:pPr>
            <a:endParaRPr lang="en-US" sz="1000" dirty="0"/>
          </a:p>
          <a:p>
            <a:pPr marL="169863" indent="-169863">
              <a:spcAft>
                <a:spcPts val="0"/>
              </a:spcAft>
            </a:pPr>
            <a:r>
              <a:rPr lang="en-US" sz="2400" dirty="0"/>
              <a:t>Other changes: Rental of office and training space (</a:t>
            </a:r>
            <a:r>
              <a:rPr lang="en-US" sz="2400" b="1" dirty="0"/>
              <a:t>↓</a:t>
            </a:r>
            <a:r>
              <a:rPr lang="en-US" sz="2400" dirty="0"/>
              <a:t> $49,000), street mapping software  </a:t>
            </a:r>
            <a:r>
              <a:rPr lang="en-US" sz="2400" dirty="0">
                <a:solidFill>
                  <a:schemeClr val="bg2">
                    <a:lumMod val="10000"/>
                  </a:schemeClr>
                </a:solidFill>
              </a:rPr>
              <a:t>(</a:t>
            </a:r>
            <a:r>
              <a:rPr lang="en-US" sz="2400" b="1" dirty="0"/>
              <a:t>↑ </a:t>
            </a:r>
            <a:r>
              <a:rPr lang="en-US" sz="2400" dirty="0"/>
              <a:t>$27,725), Public Safety Building contract with Asset Management </a:t>
            </a:r>
            <a:r>
              <a:rPr lang="en-US" sz="2400" dirty="0">
                <a:solidFill>
                  <a:schemeClr val="bg2">
                    <a:lumMod val="10000"/>
                  </a:schemeClr>
                </a:solidFill>
              </a:rPr>
              <a:t>(</a:t>
            </a:r>
            <a:r>
              <a:rPr lang="en-US" sz="2400" b="1" dirty="0"/>
              <a:t>↑ </a:t>
            </a:r>
            <a:r>
              <a:rPr lang="en-US" sz="2400" dirty="0"/>
              <a:t>$23,699) </a:t>
            </a:r>
          </a:p>
          <a:p>
            <a:pPr marL="169863" indent="-169863">
              <a:spcAft>
                <a:spcPts val="0"/>
              </a:spcAft>
            </a:pPr>
            <a:endParaRPr lang="en-US" sz="2400" dirty="0"/>
          </a:p>
          <a:p>
            <a:pPr marL="738188" lvl="1" indent="-169863">
              <a:spcAft>
                <a:spcPts val="0"/>
              </a:spcAft>
            </a:pPr>
            <a:endParaRPr lang="en-US" sz="2200" dirty="0"/>
          </a:p>
          <a:p>
            <a:pPr marL="738188" lvl="1" indent="-169863">
              <a:spcAft>
                <a:spcPts val="0"/>
              </a:spcAft>
            </a:pPr>
            <a:endParaRPr lang="en-US" sz="2200" dirty="0"/>
          </a:p>
          <a:p>
            <a:pPr marL="738188" lvl="1" indent="-169863">
              <a:spcAft>
                <a:spcPts val="0"/>
              </a:spcAft>
            </a:pPr>
            <a:endParaRPr lang="en-US" sz="2200" dirty="0"/>
          </a:p>
          <a:p>
            <a:pPr marL="738188" lvl="1" indent="-169863">
              <a:spcAft>
                <a:spcPts val="0"/>
              </a:spcAft>
            </a:pPr>
            <a:endParaRPr lang="en-US" sz="2200" dirty="0"/>
          </a:p>
          <a:p>
            <a:pPr marL="738188" lvl="1" indent="-169863">
              <a:spcAft>
                <a:spcPts val="0"/>
              </a:spcAft>
            </a:pPr>
            <a:endParaRPr lang="en-US" sz="2000" dirty="0"/>
          </a:p>
          <a:p>
            <a:pPr marL="169863" indent="-169863">
              <a:spcAft>
                <a:spcPts val="0"/>
              </a:spcAft>
            </a:pPr>
            <a:r>
              <a:rPr lang="en-US" sz="2400" dirty="0"/>
              <a:t>Contracted Maintenance Services Biennial promotional process (</a:t>
            </a:r>
            <a:r>
              <a:rPr lang="en-US" sz="2400" b="1" dirty="0"/>
              <a:t>↑</a:t>
            </a:r>
            <a:r>
              <a:rPr lang="en-US" sz="2400" dirty="0"/>
              <a:t> $1.3 million) Telestaff scheduling software </a:t>
            </a:r>
            <a:r>
              <a:rPr lang="en-US" sz="2800" dirty="0"/>
              <a:t>(</a:t>
            </a:r>
            <a:r>
              <a:rPr lang="en-US" sz="2800" b="1" dirty="0"/>
              <a:t>↓</a:t>
            </a:r>
            <a:r>
              <a:rPr lang="en-US" sz="2800" dirty="0"/>
              <a:t> $474,857)</a:t>
            </a:r>
          </a:p>
          <a:p>
            <a:pPr marL="169863" indent="-169863">
              <a:spcAft>
                <a:spcPts val="0"/>
              </a:spcAft>
            </a:pPr>
            <a:r>
              <a:rPr lang="en-US" sz="2400" dirty="0"/>
              <a:t>Contracted Maintenance Services Biennial promotional process (</a:t>
            </a:r>
            <a:r>
              <a:rPr lang="en-US" sz="2400" b="1" dirty="0"/>
              <a:t>↑</a:t>
            </a:r>
            <a:r>
              <a:rPr lang="en-US" sz="2400" dirty="0"/>
              <a:t> $1.3 million) Telestaff scheduling software </a:t>
            </a:r>
            <a:r>
              <a:rPr lang="en-US" sz="2800" dirty="0"/>
              <a:t>(</a:t>
            </a:r>
            <a:r>
              <a:rPr lang="en-US" sz="2800" b="1" dirty="0"/>
              <a:t>↓</a:t>
            </a:r>
            <a:r>
              <a:rPr lang="en-US" sz="2800" dirty="0"/>
              <a:t> $474,857)</a:t>
            </a:r>
          </a:p>
          <a:p>
            <a:pPr marL="169863" indent="-169863">
              <a:spcAft>
                <a:spcPts val="0"/>
              </a:spcAft>
            </a:pPr>
            <a:endParaRPr lang="en-US" sz="2400" dirty="0"/>
          </a:p>
          <a:p>
            <a:pPr marL="738188" lvl="1" indent="-169863">
              <a:spcAft>
                <a:spcPts val="0"/>
              </a:spcAft>
            </a:pPr>
            <a:r>
              <a:rPr lang="en-US" sz="2200" dirty="0"/>
              <a:t>License late recognition (LPR) software (</a:t>
            </a:r>
            <a:r>
              <a:rPr lang="en-US" sz="2200" b="1" dirty="0"/>
              <a:t>↑</a:t>
            </a:r>
            <a:r>
              <a:rPr lang="en-US" sz="2200" dirty="0"/>
              <a:t> $114,800) </a:t>
            </a:r>
          </a:p>
          <a:p>
            <a:pPr marL="738188" lvl="1" indent="-169863">
              <a:spcAft>
                <a:spcPts val="0"/>
              </a:spcAft>
            </a:pPr>
            <a:r>
              <a:rPr lang="en-US" sz="2200" dirty="0"/>
              <a:t>ShotSpotter contract (</a:t>
            </a:r>
            <a:r>
              <a:rPr lang="en-US" sz="2200" b="1" dirty="0"/>
              <a:t>↑</a:t>
            </a:r>
            <a:r>
              <a:rPr lang="en-US" sz="2200" dirty="0"/>
              <a:t> $17,000) </a:t>
            </a:r>
          </a:p>
          <a:p>
            <a:pPr marL="738188" lvl="1" indent="-169863">
              <a:spcAft>
                <a:spcPts val="0"/>
              </a:spcAft>
            </a:pPr>
            <a:r>
              <a:rPr lang="en-US" sz="2200" dirty="0"/>
              <a:t>Other Real-Time Crime Center contracts (</a:t>
            </a:r>
            <a:r>
              <a:rPr lang="en-US" sz="2200" b="1" dirty="0"/>
              <a:t>↑</a:t>
            </a:r>
            <a:r>
              <a:rPr lang="en-US" sz="2200" dirty="0"/>
              <a:t> $20,400)</a:t>
            </a:r>
          </a:p>
          <a:p>
            <a:pPr marL="169863" indent="-169863">
              <a:spcAft>
                <a:spcPts val="0"/>
              </a:spcAft>
            </a:pPr>
            <a:r>
              <a:rPr lang="en-US" sz="2400" dirty="0"/>
              <a:t>Electricity, based on actuals (</a:t>
            </a:r>
            <a:r>
              <a:rPr lang="en-US" sz="2400" b="1" dirty="0"/>
              <a:t>↑</a:t>
            </a:r>
            <a:r>
              <a:rPr lang="en-US" sz="2400" dirty="0"/>
              <a:t> $35,000) </a:t>
            </a:r>
          </a:p>
        </p:txBody>
      </p:sp>
    </p:spTree>
    <p:extLst>
      <p:ext uri="{BB962C8B-B14F-4D97-AF65-F5344CB8AC3E}">
        <p14:creationId xmlns:p14="http://schemas.microsoft.com/office/powerpoint/2010/main" val="6482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EC1C495-C241-4E0C-8F10-B3B1382DB26E}"/>
              </a:ext>
            </a:extLst>
          </p:cNvPr>
          <p:cNvSpPr txBox="1"/>
          <p:nvPr/>
        </p:nvSpPr>
        <p:spPr>
          <a:xfrm>
            <a:off x="247100" y="1132758"/>
            <a:ext cx="6096000" cy="584775"/>
          </a:xfrm>
          <a:prstGeom prst="rect">
            <a:avLst/>
          </a:prstGeom>
          <a:noFill/>
        </p:spPr>
        <p:txBody>
          <a:bodyPr wrap="square" lIns="91440" tIns="45720" rIns="91440" bIns="45720" anchor="t">
            <a:spAutoFit/>
          </a:bodyPr>
          <a:lstStyle/>
          <a:p>
            <a:r>
              <a:rPr lang="en-US" sz="2800" b="1" dirty="0"/>
              <a:t>Question 1</a:t>
            </a:r>
            <a:r>
              <a:rPr lang="en-US" sz="3200" b="1" dirty="0"/>
              <a:t>.</a:t>
            </a:r>
            <a:r>
              <a:rPr lang="en-US" sz="3200" dirty="0"/>
              <a:t> </a:t>
            </a:r>
          </a:p>
        </p:txBody>
      </p:sp>
      <p:sp>
        <p:nvSpPr>
          <p:cNvPr id="2" name="Content Placeholder 1"/>
          <p:cNvSpPr>
            <a:spLocks noGrp="1"/>
          </p:cNvSpPr>
          <p:nvPr>
            <p:ph sz="half" idx="2"/>
          </p:nvPr>
        </p:nvSpPr>
        <p:spPr>
          <a:xfrm>
            <a:off x="347768" y="1818107"/>
            <a:ext cx="10971458" cy="4070922"/>
          </a:xfrm>
        </p:spPr>
        <p:txBody>
          <a:bodyPr>
            <a:normAutofit fontScale="25000" lnSpcReduction="20000"/>
          </a:bodyPr>
          <a:lstStyle/>
          <a:p>
            <a:pPr marL="0" indent="0">
              <a:lnSpc>
                <a:spcPct val="120000"/>
              </a:lnSpc>
              <a:buNone/>
            </a:pPr>
            <a:r>
              <a:rPr lang="en-US" sz="9600" dirty="0">
                <a:latin typeface="Times New Roman" panose="02020603050405020304" pitchFamily="18" charset="0"/>
                <a:cs typeface="Times New Roman" panose="02020603050405020304" pitchFamily="18" charset="0"/>
              </a:rPr>
              <a:t>Understanding the 5-year revenue and expenditure projections show expenditures far outpacing revenues for FY27 to FY30, and FY27 General Funds Proposed Budget uses </a:t>
            </a:r>
            <a:r>
              <a:rPr lang="en-US" sz="9600" b="1" u="sng" dirty="0">
                <a:latin typeface="Times New Roman" panose="02020603050405020304" pitchFamily="18" charset="0"/>
                <a:cs typeface="Times New Roman" panose="02020603050405020304" pitchFamily="18" charset="0"/>
              </a:rPr>
              <a:t>$25.7 </a:t>
            </a:r>
            <a:r>
              <a:rPr lang="en-US" sz="9600" dirty="0">
                <a:latin typeface="Times New Roman" panose="02020603050405020304" pitchFamily="18" charset="0"/>
                <a:cs typeface="Times New Roman" panose="02020603050405020304" pitchFamily="18" charset="0"/>
              </a:rPr>
              <a:t>of the Tax Stabilization Fund, please share how this budget aligns with closing any potential budget gaps. </a:t>
            </a:r>
          </a:p>
          <a:p>
            <a:pPr marL="514350" indent="-514350">
              <a:buFont typeface="+mj-lt"/>
              <a:buAutoNum type="alphaLcPeriod"/>
            </a:pPr>
            <a:r>
              <a:rPr lang="en-US" sz="9600" dirty="0">
                <a:latin typeface="Times New Roman" panose="02020603050405020304" pitchFamily="18" charset="0"/>
                <a:cs typeface="Times New Roman" panose="02020603050405020304" pitchFamily="18" charset="0"/>
              </a:rPr>
              <a:t>Specify any cost savings or reductions, and if this budget provides adequate resources to meet the departmental needs. </a:t>
            </a:r>
          </a:p>
          <a:p>
            <a:pPr marL="514350" indent="-514350">
              <a:buFont typeface="+mj-lt"/>
              <a:buAutoNum type="alphaLcPeriod"/>
            </a:pPr>
            <a:endParaRPr lang="en-US" sz="9600" dirty="0">
              <a:latin typeface="Times New Roman" panose="02020603050405020304" pitchFamily="18" charset="0"/>
              <a:cs typeface="Times New Roman" panose="02020603050405020304" pitchFamily="18" charset="0"/>
            </a:endParaRPr>
          </a:p>
          <a:p>
            <a:pPr marL="514350" indent="-514350">
              <a:buFont typeface="+mj-lt"/>
              <a:buAutoNum type="alphaLcPeriod"/>
            </a:pPr>
            <a:r>
              <a:rPr lang="en-US" sz="9600" dirty="0">
                <a:latin typeface="Times New Roman" panose="02020603050405020304" pitchFamily="18" charset="0"/>
                <a:cs typeface="Times New Roman" panose="02020603050405020304" pitchFamily="18" charset="0"/>
              </a:rPr>
              <a:t>Specify any high-level major additions.   </a:t>
            </a:r>
          </a:p>
          <a:p>
            <a:pPr marL="0" indent="0">
              <a:buNone/>
            </a:pPr>
            <a:r>
              <a:rPr lang="en-US" sz="9600" dirty="0">
                <a:latin typeface="Times New Roman" panose="02020603050405020304" pitchFamily="18" charset="0"/>
                <a:cs typeface="Times New Roman" panose="02020603050405020304" pitchFamily="18" charset="0"/>
              </a:rPr>
              <a:t> </a:t>
            </a:r>
          </a:p>
          <a:p>
            <a:pPr marL="0" indent="0">
              <a:buNone/>
            </a:pPr>
            <a:endParaRPr lang="en-US" dirty="0"/>
          </a:p>
          <a:p>
            <a:pPr marL="0" indent="0">
              <a:buNone/>
            </a:pPr>
            <a:endParaRPr lang="en-US" dirty="0"/>
          </a:p>
          <a:p>
            <a:pPr marL="0" indent="0">
              <a:buNone/>
            </a:pPr>
            <a:r>
              <a:rPr lang="en-US" dirty="0"/>
              <a:t>	</a:t>
            </a:r>
          </a:p>
          <a:p>
            <a:endParaRPr lang="en-US" dirty="0"/>
          </a:p>
        </p:txBody>
      </p:sp>
    </p:spTree>
    <p:extLst>
      <p:ext uri="{BB962C8B-B14F-4D97-AF65-F5344CB8AC3E}">
        <p14:creationId xmlns:p14="http://schemas.microsoft.com/office/powerpoint/2010/main" val="3987613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F7F3CA-7D79-45AD-8DFB-72E70C58575A}"/>
              </a:ext>
            </a:extLst>
          </p:cNvPr>
          <p:cNvSpPr>
            <a:spLocks noGrp="1"/>
          </p:cNvSpPr>
          <p:nvPr>
            <p:ph sz="half" idx="2"/>
          </p:nvPr>
        </p:nvSpPr>
        <p:spPr>
          <a:xfrm>
            <a:off x="188911" y="1852246"/>
            <a:ext cx="11013661" cy="4300026"/>
          </a:xfrm>
          <a:noFill/>
        </p:spPr>
        <p:txBody>
          <a:bodyPr>
            <a:normAutofit/>
          </a:bodyPr>
          <a:lstStyle/>
          <a:p>
            <a:pPr marL="457200" indent="-457200">
              <a:buFont typeface="+mj-lt"/>
              <a:buAutoNum type="alphaLcPeriod"/>
            </a:pPr>
            <a:r>
              <a:rPr lang="en-US" sz="2000" dirty="0">
                <a:latin typeface="Times New Roman" panose="02020603050405020304" pitchFamily="18" charset="0"/>
                <a:cs typeface="Times New Roman" panose="02020603050405020304" pitchFamily="18" charset="0"/>
              </a:rPr>
              <a:t>Our department is consistently working to balance operational expenses and investments in technology and equipment, with the  need to be fiscally prudent. We rely heavily on grant funding to support major initiatives, and have taken steps to reduce budget increases by leveraging grant funding or making adjustments to various programs to save on costs. </a:t>
            </a:r>
          </a:p>
          <a:p>
            <a:pPr marL="0" indent="0">
              <a:buNone/>
            </a:pPr>
            <a:r>
              <a:rPr lang="en-US" sz="2000" i="1" dirty="0">
                <a:latin typeface="Times New Roman" panose="02020603050405020304" pitchFamily="18" charset="0"/>
                <a:cs typeface="Times New Roman" panose="02020603050405020304" pitchFamily="18" charset="0"/>
              </a:rPr>
              <a:t>	One example is eliminating a contract with a company for camera monitoring, and instead 	utilizing our personnel to monitor cameras to save on costs, for a savings of $412,000</a:t>
            </a:r>
          </a:p>
          <a:p>
            <a:pPr marL="457200" indent="-457200">
              <a:buFont typeface="+mj-lt"/>
              <a:buAutoNum type="alphaLcPeriod" startAt="2"/>
            </a:pPr>
            <a:r>
              <a:rPr lang="en-US" sz="2000" dirty="0">
                <a:latin typeface="Times New Roman" panose="02020603050405020304" pitchFamily="18" charset="0"/>
                <a:cs typeface="Times New Roman" panose="02020603050405020304" pitchFamily="18" charset="0"/>
              </a:rPr>
              <a:t>There are no major high-level additions in this year’s budget. However, the existing Axon taser and body camera contract increased by $1.1 million (86%). We are mandated to use this contract by the State and do not have room to negotiate on pricing.</a:t>
            </a:r>
            <a:endParaRPr lang="en-US" sz="1600" dirty="0">
              <a:latin typeface="Times New Roman" panose="02020603050405020304" pitchFamily="18" charset="0"/>
              <a:cs typeface="Times New Roman" panose="02020603050405020304" pitchFamily="18" charset="0"/>
            </a:endParaRPr>
          </a:p>
          <a:p>
            <a:pPr marL="0" lvl="0" indent="0">
              <a:buNone/>
            </a:pPr>
            <a:endParaRPr lang="en-US" sz="2000" dirty="0"/>
          </a:p>
          <a:p>
            <a:pPr marL="0" indent="0">
              <a:buNone/>
            </a:pPr>
            <a:endParaRPr lang="en-US" sz="2400" dirty="0">
              <a:latin typeface="Calibri" panose="020F0502020204030204" pitchFamily="34" charset="0"/>
              <a:cs typeface="Calibri"/>
            </a:endParaRPr>
          </a:p>
        </p:txBody>
      </p:sp>
      <p:sp>
        <p:nvSpPr>
          <p:cNvPr id="3" name="Content Placeholder 2">
            <a:extLst>
              <a:ext uri="{FF2B5EF4-FFF2-40B4-BE49-F238E27FC236}">
                <a16:creationId xmlns:a16="http://schemas.microsoft.com/office/drawing/2014/main" id="{AADD9E64-49C6-44BA-A83D-B5B53C6C503D}"/>
              </a:ext>
            </a:extLst>
          </p:cNvPr>
          <p:cNvSpPr>
            <a:spLocks noGrp="1"/>
          </p:cNvSpPr>
          <p:nvPr>
            <p:ph sz="half" idx="13"/>
          </p:nvPr>
        </p:nvSpPr>
        <p:spPr/>
        <p:txBody>
          <a:bodyPr/>
          <a:lstStyle/>
          <a:p>
            <a:r>
              <a:rPr lang="en-US" dirty="0"/>
              <a:t>Question 1. Answer </a:t>
            </a:r>
          </a:p>
        </p:txBody>
      </p:sp>
      <p:sp>
        <p:nvSpPr>
          <p:cNvPr id="5" name="Content Placeholder 1"/>
          <p:cNvSpPr txBox="1">
            <a:spLocks/>
          </p:cNvSpPr>
          <p:nvPr/>
        </p:nvSpPr>
        <p:spPr>
          <a:xfrm>
            <a:off x="637493" y="1760863"/>
            <a:ext cx="10971458" cy="4482791"/>
          </a:xfrm>
          <a:prstGeom prst="rect">
            <a:avLst/>
          </a:prstGeom>
        </p:spPr>
        <p:txBody>
          <a:bodyPr vert="horz" lIns="91440" tIns="45720" rIns="91440" bIns="45720" rtlCol="0" anchor="t">
            <a:normAutofit/>
          </a:bodyPr>
          <a:lstStyle>
            <a:lvl1pPr marL="458788" indent="-458788" algn="l" defTabSz="914400" rtl="0" eaLnBrk="1" latinLnBrk="0" hangingPunct="1">
              <a:lnSpc>
                <a:spcPct val="90000"/>
              </a:lnSpc>
              <a:spcBef>
                <a:spcPts val="1000"/>
              </a:spcBef>
              <a:spcAft>
                <a:spcPts val="1200"/>
              </a:spcAft>
              <a:buFont typeface="Arial" panose="020B0604020202020204" pitchFamily="34" charset="0"/>
              <a:buChar char="•"/>
              <a:defRPr sz="3200" kern="1200">
                <a:solidFill>
                  <a:schemeClr val="tx1"/>
                </a:solidFill>
                <a:latin typeface="+mn-lt"/>
                <a:ea typeface="+mn-ea"/>
                <a:cs typeface="+mn-cs"/>
              </a:defRPr>
            </a:lvl1pPr>
            <a:lvl2pPr marL="1027113" indent="-398463" algn="l" defTabSz="914400" rtl="0" eaLnBrk="1" latinLnBrk="0" hangingPunct="1">
              <a:lnSpc>
                <a:spcPct val="90000"/>
              </a:lnSpc>
              <a:spcBef>
                <a:spcPts val="500"/>
              </a:spcBef>
              <a:spcAft>
                <a:spcPts val="1200"/>
              </a:spcAft>
              <a:buFont typeface="Arial" panose="020B0604020202020204" pitchFamily="34" charset="0"/>
              <a:buChar char="•"/>
              <a:defRPr sz="2800" kern="1200">
                <a:solidFill>
                  <a:schemeClr val="tx1"/>
                </a:solidFill>
                <a:latin typeface="+mn-lt"/>
                <a:ea typeface="+mn-ea"/>
                <a:cs typeface="+mn-cs"/>
              </a:defRPr>
            </a:lvl2pPr>
            <a:lvl3pPr marL="1485900" indent="-34131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3pPr>
            <a:lvl4pPr marL="1941513" indent="-342900"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4pPr>
            <a:lvl5pPr marL="2457450" indent="-39846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80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US" sz="1800" dirty="0"/>
          </a:p>
        </p:txBody>
      </p:sp>
    </p:spTree>
    <p:extLst>
      <p:ext uri="{BB962C8B-B14F-4D97-AF65-F5344CB8AC3E}">
        <p14:creationId xmlns:p14="http://schemas.microsoft.com/office/powerpoint/2010/main" val="2450687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E9D1F7-7D7F-44A5-BD1E-F5CE873F9D9B}"/>
              </a:ext>
            </a:extLst>
          </p:cNvPr>
          <p:cNvSpPr>
            <a:spLocks noGrp="1"/>
          </p:cNvSpPr>
          <p:nvPr>
            <p:ph sz="half" idx="13"/>
          </p:nvPr>
        </p:nvSpPr>
        <p:spPr/>
        <p:txBody>
          <a:bodyPr/>
          <a:lstStyle/>
          <a:p>
            <a:r>
              <a:rPr lang="en-US" dirty="0"/>
              <a:t>Question 2. </a:t>
            </a:r>
          </a:p>
        </p:txBody>
      </p:sp>
      <p:sp>
        <p:nvSpPr>
          <p:cNvPr id="2" name="Content Placeholder 1"/>
          <p:cNvSpPr>
            <a:spLocks noGrp="1"/>
          </p:cNvSpPr>
          <p:nvPr>
            <p:ph sz="half" idx="2"/>
          </p:nvPr>
        </p:nvSpPr>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The Delaware Prescription Opioid Settlement Distribution Commission has opened the 2026 grant cycle, please share if any plans to leverage programs such as Partners in Care, Community Engagement Unit, Community Policing, etc. </a:t>
            </a:r>
            <a:r>
              <a:rPr lang="en-US" sz="1800" dirty="0">
                <a:latin typeface="Times New Roman" panose="02020603050405020304" pitchFamily="18" charset="0"/>
                <a:cs typeface="Times New Roman" panose="02020603050405020304" pitchFamily="18" charset="0"/>
              </a:rPr>
              <a:t> </a:t>
            </a:r>
          </a:p>
          <a:p>
            <a:pPr marL="514350" indent="-514350">
              <a:buFont typeface="+mj-lt"/>
              <a:buAutoNum type="alphaLcPeriod"/>
            </a:pPr>
            <a:endParaRPr lang="en-US" sz="1800" dirty="0">
              <a:latin typeface="Times New Roman" panose="02020603050405020304" pitchFamily="18" charset="0"/>
              <a:cs typeface="Times New Roman" panose="02020603050405020304" pitchFamily="18" charset="0"/>
            </a:endParaRPr>
          </a:p>
          <a:p>
            <a:pPr marL="514350" indent="-514350">
              <a:buFont typeface="+mj-lt"/>
              <a:buAutoNum type="alphaLcPeriod"/>
            </a:pPr>
            <a:r>
              <a:rPr lang="en-US" sz="2400" dirty="0">
                <a:latin typeface="Times New Roman" panose="02020603050405020304" pitchFamily="18" charset="0"/>
                <a:cs typeface="Times New Roman" panose="02020603050405020304" pitchFamily="18" charset="0"/>
              </a:rPr>
              <a:t>Specify funding that was allocated in CY2025 and projected for CY2026. </a:t>
            </a: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endParaRPr lang="en-US" sz="1800" dirty="0"/>
          </a:p>
        </p:txBody>
      </p:sp>
    </p:spTree>
    <p:extLst>
      <p:ext uri="{BB962C8B-B14F-4D97-AF65-F5344CB8AC3E}">
        <p14:creationId xmlns:p14="http://schemas.microsoft.com/office/powerpoint/2010/main" val="4242740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04DFC2-4A42-4D56-9B86-BFCCEDC91C5B}"/>
              </a:ext>
            </a:extLst>
          </p:cNvPr>
          <p:cNvSpPr>
            <a:spLocks noGrp="1"/>
          </p:cNvSpPr>
          <p:nvPr>
            <p:ph sz="half" idx="13"/>
          </p:nvPr>
        </p:nvSpPr>
        <p:spPr/>
        <p:txBody>
          <a:bodyPr/>
          <a:lstStyle/>
          <a:p>
            <a:r>
              <a:rPr lang="en-US" dirty="0"/>
              <a:t>Question 2. Answer</a:t>
            </a:r>
          </a:p>
        </p:txBody>
      </p:sp>
      <p:sp>
        <p:nvSpPr>
          <p:cNvPr id="4" name="Content Placeholder 3"/>
          <p:cNvSpPr>
            <a:spLocks noGrp="1"/>
          </p:cNvSpPr>
          <p:nvPr>
            <p:ph sz="half" idx="2"/>
          </p:nvPr>
        </p:nvSpPr>
        <p:spPr>
          <a:xfrm>
            <a:off x="188911" y="1891925"/>
            <a:ext cx="10971458" cy="4791854"/>
          </a:xfrm>
          <a:noFill/>
        </p:spPr>
        <p:txBody>
          <a:bodyPr>
            <a:noAutofit/>
          </a:bodyPr>
          <a:lstStyle/>
          <a:p>
            <a:pPr lvl="1">
              <a:lnSpc>
                <a:spcPct val="100000"/>
              </a:lnSpc>
              <a:spcBef>
                <a:spcPts val="0"/>
              </a:spcBef>
              <a:spcAft>
                <a:spcPts val="0"/>
              </a:spcAft>
              <a:buFont typeface="Wingdings" panose="05000000000000000000" pitchFamily="2" charset="2"/>
              <a:buChar char="v"/>
            </a:pPr>
            <a:endParaRPr lang="en-US" dirty="0"/>
          </a:p>
          <a:p>
            <a:pPr lvl="1">
              <a:lnSpc>
                <a:spcPct val="100000"/>
              </a:lnSpc>
              <a:spcBef>
                <a:spcPts val="0"/>
              </a:spcBef>
              <a:spcAft>
                <a:spcPts val="0"/>
              </a:spcAft>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This initiative is being spearheaded by the Mayor’s Office, and the City is exploring options to leverage these funds to support adding a second case manager to the WPD Partner In Care Program. </a:t>
            </a:r>
            <a:r>
              <a:rPr lang="en-US" dirty="0"/>
              <a:t> </a:t>
            </a:r>
          </a:p>
        </p:txBody>
      </p:sp>
    </p:spTree>
    <p:extLst>
      <p:ext uri="{BB962C8B-B14F-4D97-AF65-F5344CB8AC3E}">
        <p14:creationId xmlns:p14="http://schemas.microsoft.com/office/powerpoint/2010/main" val="2067026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324571" y="1168709"/>
            <a:ext cx="4934479" cy="473825"/>
          </a:xfrm>
        </p:spPr>
        <p:txBody>
          <a:bodyPr vert="horz" lIns="0" tIns="45720" rIns="0" bIns="45720" rtlCol="0" anchor="t">
            <a:noAutofit/>
          </a:bodyPr>
          <a:lstStyle/>
          <a:p>
            <a:r>
              <a:rPr lang="en-US" dirty="0"/>
              <a:t>Question 3.</a:t>
            </a:r>
            <a:r>
              <a:rPr lang="en-US" sz="4000" dirty="0"/>
              <a:t> </a:t>
            </a:r>
          </a:p>
        </p:txBody>
      </p:sp>
      <p:sp>
        <p:nvSpPr>
          <p:cNvPr id="2" name="Content Placeholder 1"/>
          <p:cNvSpPr>
            <a:spLocks noGrp="1"/>
          </p:cNvSpPr>
          <p:nvPr>
            <p:ph sz="half" idx="2"/>
          </p:nvPr>
        </p:nvSpPr>
        <p:spPr>
          <a:xfrm>
            <a:off x="150810" y="1965254"/>
            <a:ext cx="11403015" cy="4721296"/>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Considering that City Council initiated the Community Public Safety Initiative (CPSI) in Fiscal Year 2023, please share any funding allocated within your proposed budget to support partnerships or resources that can advance public safety so that officers are efficiently utilized.  </a:t>
            </a:r>
          </a:p>
          <a:p>
            <a:pPr marL="1541462" lvl="2" indent="-514350">
              <a:buFont typeface="+mj-lt"/>
              <a:buAutoNum type="alphaLcPeriod"/>
            </a:pPr>
            <a:r>
              <a:rPr lang="en-US" sz="2400" dirty="0">
                <a:latin typeface="Times New Roman" panose="02020603050405020304" pitchFamily="18" charset="0"/>
                <a:cs typeface="Times New Roman" panose="02020603050405020304" pitchFamily="18" charset="0"/>
              </a:rPr>
              <a:t>Specify if any impact to overtime or any other resources.   </a:t>
            </a:r>
          </a:p>
        </p:txBody>
      </p:sp>
    </p:spTree>
    <p:extLst>
      <p:ext uri="{BB962C8B-B14F-4D97-AF65-F5344CB8AC3E}">
        <p14:creationId xmlns:p14="http://schemas.microsoft.com/office/powerpoint/2010/main" val="119819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half" idx="13"/>
          </p:nvPr>
        </p:nvSpPr>
        <p:spPr>
          <a:xfrm>
            <a:off x="305521" y="1123950"/>
            <a:ext cx="4437929" cy="404284"/>
          </a:xfrm>
        </p:spPr>
        <p:txBody>
          <a:bodyPr vert="horz" lIns="0" tIns="45720" rIns="0" bIns="45720" rtlCol="0" anchor="t">
            <a:noAutofit/>
          </a:bodyPr>
          <a:lstStyle/>
          <a:p>
            <a:r>
              <a:rPr lang="en-US" sz="2800" dirty="0"/>
              <a:t>Question 3. Answer</a:t>
            </a:r>
          </a:p>
        </p:txBody>
      </p:sp>
      <p:sp>
        <p:nvSpPr>
          <p:cNvPr id="5" name="Content Placeholder 1">
            <a:extLst>
              <a:ext uri="{FF2B5EF4-FFF2-40B4-BE49-F238E27FC236}">
                <a16:creationId xmlns:a16="http://schemas.microsoft.com/office/drawing/2014/main" id="{D8F7F3CA-7D79-45AD-8DFB-72E70C58575A}"/>
              </a:ext>
            </a:extLst>
          </p:cNvPr>
          <p:cNvSpPr>
            <a:spLocks noGrp="1"/>
          </p:cNvSpPr>
          <p:nvPr>
            <p:ph sz="half" idx="2"/>
          </p:nvPr>
        </p:nvSpPr>
        <p:spPr>
          <a:xfrm>
            <a:off x="107631" y="1777999"/>
            <a:ext cx="11052738" cy="4463367"/>
          </a:xfrm>
          <a:noFill/>
        </p:spPr>
        <p:txBody>
          <a:bodyPr>
            <a:normAutofit/>
          </a:bodyPr>
          <a:lstStyle/>
          <a:p>
            <a:pPr marL="399960" lvl="1" indent="0">
              <a:buNone/>
            </a:pPr>
            <a:endParaRPr lang="en-US" sz="900" i="1" dirty="0">
              <a:solidFill>
                <a:srgbClr val="FF0000"/>
              </a:solidFill>
            </a:endParaRPr>
          </a:p>
          <a:p>
            <a:pPr marL="0" indent="0">
              <a:buNone/>
            </a:pPr>
            <a:endParaRPr lang="en-US" sz="2400" dirty="0">
              <a:latin typeface="Calibri" panose="020F0502020204030204" pitchFamily="34" charset="0"/>
              <a:cs typeface="Calibri"/>
            </a:endParaRPr>
          </a:p>
        </p:txBody>
      </p:sp>
      <p:sp>
        <p:nvSpPr>
          <p:cNvPr id="6" name="Content Placeholder 1">
            <a:extLst>
              <a:ext uri="{FF2B5EF4-FFF2-40B4-BE49-F238E27FC236}">
                <a16:creationId xmlns:a16="http://schemas.microsoft.com/office/drawing/2014/main" id="{D8F7F3CA-7D79-45AD-8DFB-72E70C58575A}"/>
              </a:ext>
            </a:extLst>
          </p:cNvPr>
          <p:cNvSpPr txBox="1">
            <a:spLocks/>
          </p:cNvSpPr>
          <p:nvPr/>
        </p:nvSpPr>
        <p:spPr>
          <a:xfrm>
            <a:off x="581026" y="1970648"/>
            <a:ext cx="9953624" cy="4270718"/>
          </a:xfrm>
          <a:prstGeom prst="rect">
            <a:avLst/>
          </a:prstGeom>
          <a:noFill/>
        </p:spPr>
        <p:txBody>
          <a:bodyPr vert="horz" lIns="91440" tIns="45720" rIns="91440" bIns="45720" rtlCol="0" anchor="t">
            <a:normAutofit/>
          </a:bodyPr>
          <a:lstStyle>
            <a:lvl1pPr marL="458788" indent="-458788" algn="l" defTabSz="914400" rtl="0" eaLnBrk="1" latinLnBrk="0" hangingPunct="1">
              <a:lnSpc>
                <a:spcPct val="90000"/>
              </a:lnSpc>
              <a:spcBef>
                <a:spcPts val="1000"/>
              </a:spcBef>
              <a:spcAft>
                <a:spcPts val="1200"/>
              </a:spcAft>
              <a:buFont typeface="Arial" panose="020B0604020202020204" pitchFamily="34" charset="0"/>
              <a:buChar char="•"/>
              <a:defRPr sz="3200" kern="1200">
                <a:solidFill>
                  <a:schemeClr val="tx1"/>
                </a:solidFill>
                <a:latin typeface="+mn-lt"/>
                <a:ea typeface="+mn-ea"/>
                <a:cs typeface="+mn-cs"/>
              </a:defRPr>
            </a:lvl1pPr>
            <a:lvl2pPr marL="1027113" indent="-398463" algn="l" defTabSz="914400" rtl="0" eaLnBrk="1" latinLnBrk="0" hangingPunct="1">
              <a:lnSpc>
                <a:spcPct val="90000"/>
              </a:lnSpc>
              <a:spcBef>
                <a:spcPts val="500"/>
              </a:spcBef>
              <a:spcAft>
                <a:spcPts val="1200"/>
              </a:spcAft>
              <a:buFont typeface="Arial" panose="020B0604020202020204" pitchFamily="34" charset="0"/>
              <a:buChar char="•"/>
              <a:defRPr sz="2800" kern="1200">
                <a:solidFill>
                  <a:schemeClr val="tx1"/>
                </a:solidFill>
                <a:latin typeface="+mn-lt"/>
                <a:ea typeface="+mn-ea"/>
                <a:cs typeface="+mn-cs"/>
              </a:defRPr>
            </a:lvl2pPr>
            <a:lvl3pPr marL="1485900" indent="-34131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3pPr>
            <a:lvl4pPr marL="1941513" indent="-342900"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4pPr>
            <a:lvl5pPr marL="2457450" indent="-39846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This program is administered and funded through the Mayor’s Office budget. WPD has collaborated with CPSI program leadership since the establishment of the program. </a:t>
            </a:r>
          </a:p>
          <a:p>
            <a:pPr marL="1025525" lvl="1" indent="-457200">
              <a:buFont typeface="+mj-lt"/>
              <a:buAutoNum type="alphaLcPeriod"/>
            </a:pPr>
            <a:r>
              <a:rPr lang="en-US" sz="2400" dirty="0">
                <a:latin typeface="Times New Roman" panose="02020603050405020304" pitchFamily="18" charset="0"/>
                <a:cs typeface="Times New Roman" panose="02020603050405020304" pitchFamily="18" charset="0"/>
              </a:rPr>
              <a:t>Similar to how CPSI deploys its resources, WPD continues to rely on data and our CompStat methodology to help deploy officers to the areas most in need of police presence, and where crimes or violence have taken place. </a:t>
            </a:r>
            <a:r>
              <a:rPr lang="en-US" sz="2000" b="1" dirty="0">
                <a:latin typeface="Times New Roman" panose="02020603050405020304" pitchFamily="18" charset="0"/>
                <a:cs typeface="Times New Roman" panose="02020603050405020304" pitchFamily="18" charset="0"/>
              </a:rPr>
              <a:t>	  </a:t>
            </a:r>
          </a:p>
          <a:p>
            <a:pPr marL="0" indent="0">
              <a:buNone/>
            </a:pPr>
            <a:endParaRPr lang="en-US" sz="3600" dirty="0">
              <a:latin typeface="Calibri" panose="020F0502020204030204" pitchFamily="34" charset="0"/>
              <a:cs typeface="Calibri"/>
            </a:endParaRPr>
          </a:p>
        </p:txBody>
      </p:sp>
    </p:spTree>
    <p:extLst>
      <p:ext uri="{BB962C8B-B14F-4D97-AF65-F5344CB8AC3E}">
        <p14:creationId xmlns:p14="http://schemas.microsoft.com/office/powerpoint/2010/main" val="3533396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504DFC2-4A42-4D56-9B86-BFCCEDC91C5B}"/>
              </a:ext>
            </a:extLst>
          </p:cNvPr>
          <p:cNvSpPr>
            <a:spLocks noGrp="1"/>
          </p:cNvSpPr>
          <p:nvPr>
            <p:ph sz="half" idx="13"/>
          </p:nvPr>
        </p:nvSpPr>
        <p:spPr>
          <a:xfrm>
            <a:off x="188911" y="1188720"/>
            <a:ext cx="4934479" cy="473825"/>
          </a:xfrm>
        </p:spPr>
        <p:txBody>
          <a:bodyPr/>
          <a:lstStyle/>
          <a:p>
            <a:r>
              <a:rPr lang="en-US" dirty="0"/>
              <a:t>Question 4. </a:t>
            </a:r>
          </a:p>
        </p:txBody>
      </p:sp>
      <p:sp>
        <p:nvSpPr>
          <p:cNvPr id="5" name="Content Placeholder 1">
            <a:extLst>
              <a:ext uri="{FF2B5EF4-FFF2-40B4-BE49-F238E27FC236}">
                <a16:creationId xmlns:a16="http://schemas.microsoft.com/office/drawing/2014/main" id="{5EB4B040-680F-4BC7-B326-61A36A41082B}"/>
              </a:ext>
            </a:extLst>
          </p:cNvPr>
          <p:cNvSpPr>
            <a:spLocks noGrp="1"/>
          </p:cNvSpPr>
          <p:nvPr>
            <p:ph sz="half" idx="2"/>
          </p:nvPr>
        </p:nvSpPr>
        <p:spPr>
          <a:xfrm>
            <a:off x="690280" y="1988820"/>
            <a:ext cx="9911045" cy="4592955"/>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With a budget of </a:t>
            </a:r>
            <a:r>
              <a:rPr lang="en-US" sz="2400" b="1" dirty="0">
                <a:latin typeface="Times New Roman" panose="02020603050405020304" pitchFamily="18" charset="0"/>
                <a:cs typeface="Times New Roman" panose="02020603050405020304" pitchFamily="18" charset="0"/>
              </a:rPr>
              <a:t>~</a:t>
            </a:r>
            <a:r>
              <a:rPr lang="en-US" sz="2400" b="1" u="sng" dirty="0">
                <a:latin typeface="Times New Roman" panose="02020603050405020304" pitchFamily="18" charset="0"/>
                <a:cs typeface="Times New Roman" panose="02020603050405020304" pitchFamily="18" charset="0"/>
              </a:rPr>
              <a:t>$72M</a:t>
            </a:r>
            <a:r>
              <a:rPr lang="en-US" sz="2400" dirty="0">
                <a:latin typeface="Times New Roman" panose="02020603050405020304" pitchFamily="18" charset="0"/>
                <a:cs typeface="Times New Roman" panose="02020603050405020304" pitchFamily="18" charset="0"/>
              </a:rPr>
              <a:t>, which ~</a:t>
            </a:r>
            <a:r>
              <a:rPr lang="en-US" sz="2400" b="1" u="sng" dirty="0">
                <a:latin typeface="Times New Roman" panose="02020603050405020304" pitchFamily="18" charset="0"/>
                <a:cs typeface="Times New Roman" panose="02020603050405020304" pitchFamily="18" charset="0"/>
              </a:rPr>
              <a:t>$60M </a:t>
            </a:r>
            <a:r>
              <a:rPr lang="en-US" sz="2400" dirty="0">
                <a:latin typeface="Times New Roman" panose="02020603050405020304" pitchFamily="18" charset="0"/>
                <a:cs typeface="Times New Roman" panose="02020603050405020304" pitchFamily="18" charset="0"/>
              </a:rPr>
              <a:t>pertains to staffing, healthcare, and pension cost please share if this is adequate funding for resources to address some budget priorities that are aligned with Council such as the following (</a:t>
            </a:r>
            <a:r>
              <a:rPr lang="en-US" sz="2400" i="1" dirty="0">
                <a:latin typeface="Times New Roman" panose="02020603050405020304" pitchFamily="18" charset="0"/>
                <a:cs typeface="Times New Roman" panose="02020603050405020304" pitchFamily="18" charset="0"/>
              </a:rPr>
              <a:t>please explain why or why not</a:t>
            </a:r>
            <a:r>
              <a:rPr lang="en-US" sz="2400" dirty="0">
                <a:latin typeface="Times New Roman" panose="02020603050405020304" pitchFamily="18" charset="0"/>
                <a:cs typeface="Times New Roman" panose="02020603050405020304" pitchFamily="18" charset="0"/>
              </a:rPr>
              <a:t>): </a:t>
            </a:r>
          </a:p>
          <a:p>
            <a:pPr marL="1082675" lvl="1" indent="-514350">
              <a:buFont typeface="+mj-lt"/>
              <a:buAutoNum type="alphaLcPeriod"/>
            </a:pPr>
            <a:r>
              <a:rPr lang="en-US" sz="2400" dirty="0">
                <a:latin typeface="Times New Roman" panose="02020603050405020304" pitchFamily="18" charset="0"/>
                <a:cs typeface="Times New Roman" panose="02020603050405020304" pitchFamily="18" charset="0"/>
              </a:rPr>
              <a:t>Violence Prevention and Intervention </a:t>
            </a:r>
          </a:p>
          <a:p>
            <a:pPr marL="1082675" lvl="1" indent="-514350">
              <a:buFont typeface="+mj-lt"/>
              <a:buAutoNum type="alphaLcPeriod"/>
            </a:pPr>
            <a:r>
              <a:rPr lang="en-US" sz="2400" dirty="0">
                <a:latin typeface="Times New Roman" panose="02020603050405020304" pitchFamily="18" charset="0"/>
                <a:cs typeface="Times New Roman" panose="02020603050405020304" pitchFamily="18" charset="0"/>
              </a:rPr>
              <a:t>Expanding hours for the Partners in Care Program </a:t>
            </a:r>
          </a:p>
          <a:p>
            <a:pPr marL="1082675" lvl="1" indent="-514350">
              <a:buFont typeface="+mj-lt"/>
              <a:buAutoNum type="alphaLcPeriod"/>
            </a:pPr>
            <a:r>
              <a:rPr lang="en-US" sz="2400" dirty="0">
                <a:latin typeface="Times New Roman" panose="02020603050405020304" pitchFamily="18" charset="0"/>
                <a:cs typeface="Times New Roman" panose="02020603050405020304" pitchFamily="18" charset="0"/>
              </a:rPr>
              <a:t>Youth – Safe Haven/Truancy Resources </a:t>
            </a:r>
          </a:p>
          <a:p>
            <a:pPr marL="1082675" lvl="1" indent="-514350">
              <a:buFont typeface="+mj-lt"/>
              <a:buAutoNum type="alphaLcPeriod"/>
            </a:pPr>
            <a:r>
              <a:rPr lang="en-US" sz="2400" dirty="0">
                <a:latin typeface="Times New Roman" panose="02020603050405020304" pitchFamily="18" charset="0"/>
                <a:cs typeface="Times New Roman" panose="02020603050405020304" pitchFamily="18" charset="0"/>
              </a:rPr>
              <a:t>Community Engagement Unit </a:t>
            </a:r>
            <a:r>
              <a:rPr lang="en-US" sz="2400" dirty="0"/>
              <a:t> </a:t>
            </a:r>
            <a:endParaRPr lang="en-US" dirty="0"/>
          </a:p>
        </p:txBody>
      </p:sp>
    </p:spTree>
    <p:extLst>
      <p:ext uri="{BB962C8B-B14F-4D97-AF65-F5344CB8AC3E}">
        <p14:creationId xmlns:p14="http://schemas.microsoft.com/office/powerpoint/2010/main" val="1396721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4. Answer</a:t>
            </a:r>
          </a:p>
        </p:txBody>
      </p:sp>
      <p:sp>
        <p:nvSpPr>
          <p:cNvPr id="4" name="Content Placeholder 1"/>
          <p:cNvSpPr txBox="1">
            <a:spLocks/>
          </p:cNvSpPr>
          <p:nvPr/>
        </p:nvSpPr>
        <p:spPr>
          <a:xfrm>
            <a:off x="361950" y="2009775"/>
            <a:ext cx="10372725" cy="4343400"/>
          </a:xfrm>
          <a:prstGeom prst="rect">
            <a:avLst/>
          </a:prstGeom>
          <a:solidFill>
            <a:schemeClr val="bg1"/>
          </a:solidFill>
        </p:spPr>
        <p:txBody>
          <a:bodyPr vert="horz" lIns="91440" tIns="45720" rIns="91440" bIns="45720" rtlCol="0" anchor="t">
            <a:noAutofit/>
          </a:bodyPr>
          <a:lstStyle>
            <a:lvl1pPr marL="458788" indent="-458788" algn="l" defTabSz="914400" rtl="0" eaLnBrk="1" latinLnBrk="0" hangingPunct="1">
              <a:lnSpc>
                <a:spcPct val="90000"/>
              </a:lnSpc>
              <a:spcBef>
                <a:spcPts val="1000"/>
              </a:spcBef>
              <a:spcAft>
                <a:spcPts val="1200"/>
              </a:spcAft>
              <a:buFont typeface="Arial" panose="020B0604020202020204" pitchFamily="34" charset="0"/>
              <a:buChar char="•"/>
              <a:defRPr sz="3200" kern="1200">
                <a:solidFill>
                  <a:schemeClr val="tx1"/>
                </a:solidFill>
                <a:latin typeface="+mn-lt"/>
                <a:ea typeface="+mn-ea"/>
                <a:cs typeface="+mn-cs"/>
              </a:defRPr>
            </a:lvl1pPr>
            <a:lvl2pPr marL="1027113" indent="-398463" algn="l" defTabSz="914400" rtl="0" eaLnBrk="1" latinLnBrk="0" hangingPunct="1">
              <a:lnSpc>
                <a:spcPct val="90000"/>
              </a:lnSpc>
              <a:spcBef>
                <a:spcPts val="500"/>
              </a:spcBef>
              <a:spcAft>
                <a:spcPts val="1200"/>
              </a:spcAft>
              <a:buFont typeface="Arial" panose="020B0604020202020204" pitchFamily="34" charset="0"/>
              <a:buChar char="•"/>
              <a:defRPr sz="2800" kern="1200">
                <a:solidFill>
                  <a:schemeClr val="tx1"/>
                </a:solidFill>
                <a:latin typeface="+mn-lt"/>
                <a:ea typeface="+mn-ea"/>
                <a:cs typeface="+mn-cs"/>
              </a:defRPr>
            </a:lvl2pPr>
            <a:lvl3pPr marL="1485900" indent="-34131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3pPr>
            <a:lvl4pPr marL="1941513" indent="-342900"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4pPr>
            <a:lvl5pPr marL="2457450" indent="-39846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buFont typeface="+mj-lt"/>
              <a:buAutoNum type="alphaLcPeriod"/>
            </a:pPr>
            <a:r>
              <a:rPr lang="en-US" sz="2000" dirty="0">
                <a:latin typeface="Times New Roman" panose="02020603050405020304" pitchFamily="18" charset="0"/>
                <a:cs typeface="Times New Roman" panose="02020603050405020304" pitchFamily="18" charset="0"/>
              </a:rPr>
              <a:t>We continue to leverage City budget funding and grant funding to support overtime for investigations as well as increasing police presence in areas affected by crime and violence. </a:t>
            </a:r>
          </a:p>
          <a:p>
            <a:pPr marL="457200" indent="-457200" algn="just">
              <a:buFont typeface="+mj-lt"/>
              <a:buAutoNum type="alphaLcPeriod"/>
            </a:pPr>
            <a:r>
              <a:rPr lang="en-US" sz="2000" dirty="0">
                <a:latin typeface="Times New Roman" panose="02020603050405020304" pitchFamily="18" charset="0"/>
                <a:cs typeface="Times New Roman" panose="02020603050405020304" pitchFamily="18" charset="0"/>
              </a:rPr>
              <a:t>At this time, we believe our program covers the days and times with the highest needs. For hours when the team is not working, we have Crisis Intervention Team-Trained officers on every patrol platoon, and a referral process for Partners in Care in place. </a:t>
            </a:r>
          </a:p>
          <a:p>
            <a:pPr marL="457200" indent="-457200" algn="just">
              <a:buFont typeface="+mj-lt"/>
              <a:buAutoNum type="alphaLcPeriod"/>
            </a:pPr>
            <a:r>
              <a:rPr lang="en-US" sz="2000" dirty="0">
                <a:latin typeface="Times New Roman" panose="02020603050405020304" pitchFamily="18" charset="0"/>
                <a:cs typeface="Times New Roman" panose="02020603050405020304" pitchFamily="18" charset="0"/>
              </a:rPr>
              <a:t>We continue to assign a police officer to the Hicks Anderson Community Center and the Police Athletic League of Wilmington, in addition to School Resource Officers in many of our schools. We also support Parks and Recreation and their efforts to provide resources and safe space for youth. </a:t>
            </a:r>
          </a:p>
          <a:p>
            <a:pPr marL="457200" indent="-457200" algn="just">
              <a:buFont typeface="+mj-lt"/>
              <a:buAutoNum type="alphaLcPeriod"/>
            </a:pPr>
            <a:r>
              <a:rPr lang="en-US" sz="2000" dirty="0">
                <a:latin typeface="Times New Roman" panose="02020603050405020304" pitchFamily="18" charset="0"/>
                <a:cs typeface="Times New Roman" panose="02020603050405020304" pitchFamily="18" charset="0"/>
              </a:rPr>
              <a:t>At all times we maintain a fully-staffed Community Engagement Unit, with a police officer assigned to each patrol district in the city. This team continues to provide exceptional service and outreach to each of our neighborhoods.  </a:t>
            </a:r>
          </a:p>
          <a:p>
            <a:pPr marL="457200" indent="-457200" algn="just">
              <a:buFont typeface="+mj-lt"/>
              <a:buAutoNum type="alphaLcPeriod"/>
            </a:pPr>
            <a:endParaRPr lang="en-US" sz="2400" dirty="0">
              <a:latin typeface="Times New Roman" panose="02020603050405020304" pitchFamily="18" charset="0"/>
              <a:cs typeface="Times New Roman" panose="02020603050405020304" pitchFamily="18" charset="0"/>
            </a:endParaRPr>
          </a:p>
          <a:p>
            <a:pPr marL="1144587" lvl="2" indent="0" algn="just">
              <a:buNone/>
            </a:pPr>
            <a:endParaRPr lang="en-US" dirty="0"/>
          </a:p>
          <a:p>
            <a:pPr marL="1144587" lvl="2" indent="0" algn="just">
              <a:buNone/>
            </a:pPr>
            <a:endParaRPr lang="en-US" dirty="0"/>
          </a:p>
          <a:p>
            <a:pPr lvl="2" algn="just">
              <a:buFont typeface="Wingdings" panose="05000000000000000000" pitchFamily="2" charset="2"/>
              <a:buChar char="v"/>
            </a:pPr>
            <a:endParaRPr lang="en-US" dirty="0"/>
          </a:p>
        </p:txBody>
      </p:sp>
    </p:spTree>
    <p:extLst>
      <p:ext uri="{BB962C8B-B14F-4D97-AF65-F5344CB8AC3E}">
        <p14:creationId xmlns:p14="http://schemas.microsoft.com/office/powerpoint/2010/main" val="3979113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5. </a:t>
            </a:r>
          </a:p>
        </p:txBody>
      </p:sp>
      <p:sp>
        <p:nvSpPr>
          <p:cNvPr id="4" name="Content Placeholder 1"/>
          <p:cNvSpPr>
            <a:spLocks noGrp="1"/>
          </p:cNvSpPr>
          <p:nvPr>
            <p:ph sz="half" idx="2"/>
          </p:nvPr>
        </p:nvSpPr>
        <p:spPr>
          <a:xfrm>
            <a:off x="438150" y="1949075"/>
            <a:ext cx="9648826" cy="4718425"/>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Considering HB#67 that passed in June 2025 regarding the removal of motor vehicles from private or public property by private tow companies, share from an enforcement perspective if any impact with your budgeted resources, while realizing the Finance Department manages the towing agreement. </a:t>
            </a:r>
            <a:r>
              <a:rPr lang="en-US" sz="2800" dirty="0"/>
              <a:t> </a:t>
            </a:r>
            <a:endParaRPr lang="en-US" sz="2400" dirty="0"/>
          </a:p>
        </p:txBody>
      </p:sp>
    </p:spTree>
    <p:extLst>
      <p:ext uri="{BB962C8B-B14F-4D97-AF65-F5344CB8AC3E}">
        <p14:creationId xmlns:p14="http://schemas.microsoft.com/office/powerpoint/2010/main" val="1443974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5. Answer </a:t>
            </a:r>
          </a:p>
        </p:txBody>
      </p:sp>
      <p:sp>
        <p:nvSpPr>
          <p:cNvPr id="4" name="Content Placeholder 1"/>
          <p:cNvSpPr>
            <a:spLocks noGrp="1"/>
          </p:cNvSpPr>
          <p:nvPr>
            <p:ph sz="half" idx="2"/>
          </p:nvPr>
        </p:nvSpPr>
        <p:spPr>
          <a:xfrm>
            <a:off x="303631" y="1887423"/>
            <a:ext cx="10126244" cy="4656252"/>
          </a:xfrm>
          <a:noFill/>
        </p:spPr>
        <p:txBody>
          <a:bodyPr>
            <a:noAutofit/>
          </a:bodyPr>
          <a:lstStyle/>
          <a:p>
            <a:pPr>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Delaware House Bill 67 does not impact the Department or its budgeted resources. The Department utilizes an approved towing company, which is managed through the City of Wilmington Finance Department.    </a:t>
            </a:r>
          </a:p>
        </p:txBody>
      </p:sp>
    </p:spTree>
    <p:extLst>
      <p:ext uri="{BB962C8B-B14F-4D97-AF65-F5344CB8AC3E}">
        <p14:creationId xmlns:p14="http://schemas.microsoft.com/office/powerpoint/2010/main" val="2369274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6. </a:t>
            </a:r>
          </a:p>
        </p:txBody>
      </p:sp>
      <p:sp>
        <p:nvSpPr>
          <p:cNvPr id="2" name="Content Placeholder 1"/>
          <p:cNvSpPr>
            <a:spLocks noGrp="1"/>
          </p:cNvSpPr>
          <p:nvPr>
            <p:ph sz="half" idx="2"/>
          </p:nvPr>
        </p:nvSpPr>
        <p:spPr>
          <a:xfrm>
            <a:off x="342900" y="2027885"/>
            <a:ext cx="10344150" cy="4830115"/>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Discuss the plan to change for the Real Time Crime Center for the camera operations to now be done in-house versus contracting the service out. </a:t>
            </a:r>
            <a:r>
              <a:rPr lang="en-US" sz="2400" dirty="0"/>
              <a:t> </a:t>
            </a:r>
          </a:p>
          <a:p>
            <a:pPr marL="1082675" lvl="1" indent="-514350">
              <a:buFont typeface="+mj-lt"/>
              <a:buAutoNum type="alphaLcPeriod"/>
            </a:pPr>
            <a:r>
              <a:rPr lang="en-US" sz="2400" dirty="0">
                <a:latin typeface="Times New Roman" panose="02020603050405020304" pitchFamily="18" charset="0"/>
                <a:cs typeface="Times New Roman" panose="02020603050405020304" pitchFamily="18" charset="0"/>
              </a:rPr>
              <a:t>Share a summary of the cost benefit analysis, and if any savings. </a:t>
            </a:r>
          </a:p>
          <a:p>
            <a:pPr marL="1082675" lvl="1" indent="-514350">
              <a:buFont typeface="+mj-lt"/>
              <a:buAutoNum type="alphaLcPeriod"/>
            </a:pPr>
            <a:r>
              <a:rPr lang="en-US" sz="2400" dirty="0">
                <a:latin typeface="Times New Roman" panose="02020603050405020304" pitchFamily="18" charset="0"/>
                <a:cs typeface="Times New Roman" panose="02020603050405020304" pitchFamily="18" charset="0"/>
              </a:rPr>
              <a:t>Specify total number of neighborhood cameras (per district). </a:t>
            </a:r>
          </a:p>
          <a:p>
            <a:pPr marL="1082675" lvl="1" indent="-514350">
              <a:buFont typeface="+mj-lt"/>
              <a:buAutoNum type="alphaLcPeriod"/>
            </a:pPr>
            <a:r>
              <a:rPr lang="en-US" sz="2400" dirty="0">
                <a:latin typeface="Times New Roman" panose="02020603050405020304" pitchFamily="18" charset="0"/>
                <a:cs typeface="Times New Roman" panose="02020603050405020304" pitchFamily="18" charset="0"/>
              </a:rPr>
              <a:t>Specify the number of camera operators assigned to each shift and hours that cameras are monitored. </a:t>
            </a:r>
          </a:p>
          <a:p>
            <a:pPr marL="1082675" lvl="1" indent="-514350">
              <a:buFont typeface="+mj-lt"/>
              <a:buAutoNum type="alphaLcPeriod"/>
            </a:pPr>
            <a:r>
              <a:rPr lang="en-US" sz="2400" dirty="0">
                <a:latin typeface="Times New Roman" panose="02020603050405020304" pitchFamily="18" charset="0"/>
                <a:cs typeface="Times New Roman" panose="02020603050405020304" pitchFamily="18" charset="0"/>
              </a:rPr>
              <a:t>Specify how a community can request to have a neighborhood camera linked with this system. </a:t>
            </a:r>
          </a:p>
          <a:p>
            <a:pPr marL="1082675" lvl="1" indent="-514350">
              <a:buFont typeface="+mj-lt"/>
              <a:buAutoNum type="alphaLcPeriod" startAt="4"/>
            </a:pPr>
            <a:endParaRPr lang="en-US" dirty="0"/>
          </a:p>
        </p:txBody>
      </p:sp>
    </p:spTree>
    <p:extLst>
      <p:ext uri="{BB962C8B-B14F-4D97-AF65-F5344CB8AC3E}">
        <p14:creationId xmlns:p14="http://schemas.microsoft.com/office/powerpoint/2010/main" val="49219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half" idx="13"/>
          </p:nvPr>
        </p:nvSpPr>
        <p:spPr/>
        <p:txBody>
          <a:bodyPr vert="horz" lIns="0" tIns="45720" rIns="0" bIns="45720" rtlCol="0" anchor="t">
            <a:noAutofit/>
          </a:bodyPr>
          <a:lstStyle/>
          <a:p>
            <a:r>
              <a:rPr lang="en-US" sz="2800" dirty="0"/>
              <a:t>Question 6. </a:t>
            </a:r>
            <a:r>
              <a:rPr lang="en-US" dirty="0"/>
              <a:t>Answer</a:t>
            </a:r>
            <a:endParaRPr lang="en-US" sz="2800" dirty="0"/>
          </a:p>
        </p:txBody>
      </p:sp>
      <p:sp>
        <p:nvSpPr>
          <p:cNvPr id="5" name="Content Placeholder 1"/>
          <p:cNvSpPr txBox="1">
            <a:spLocks/>
          </p:cNvSpPr>
          <p:nvPr/>
        </p:nvSpPr>
        <p:spPr>
          <a:xfrm>
            <a:off x="504216" y="2090367"/>
            <a:ext cx="9892981" cy="4416829"/>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0" tIns="45720" rIns="0" bIns="45720" rtlCol="0" anchor="t">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658368" lvl="1" indent="-457200">
              <a:spcAft>
                <a:spcPts val="1200"/>
              </a:spcAft>
              <a:buClrTx/>
              <a:buFont typeface="+mj-lt"/>
              <a:buAutoNum type="alphaLcPeriod"/>
            </a:pPr>
            <a:r>
              <a:rPr lang="en-US" sz="2000" dirty="0">
                <a:latin typeface="Times New Roman" panose="02020603050405020304" pitchFamily="18" charset="0"/>
                <a:cs typeface="Times New Roman" panose="02020603050405020304" pitchFamily="18" charset="0"/>
              </a:rPr>
              <a:t>The department evaluated the operational, financial, and organizational impacts of continuing the outsourced camera-monitoring contract with OPS Security Group versus transitioning monitoring responsibilities to internal personnel, including light-duty officers and Real Time Crime Center (RTCC) personnel.</a:t>
            </a:r>
          </a:p>
          <a:p>
            <a:pPr lvl="4">
              <a:spcAft>
                <a:spcPts val="1200"/>
              </a:spcAft>
              <a:buClrTx/>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FY-26 Contract cost $412,105</a:t>
            </a:r>
          </a:p>
          <a:p>
            <a:pPr lvl="4">
              <a:spcAft>
                <a:spcPts val="1200"/>
              </a:spcAft>
              <a:buClrTx/>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FY-27 Projected cost $425,000</a:t>
            </a:r>
          </a:p>
          <a:p>
            <a:pPr lvl="3">
              <a:spcAft>
                <a:spcPts val="1200"/>
              </a:spcAft>
              <a:buClrTx/>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 Previously, contractor had 3% - 5% cost increase each year, which represents a significant recurring expenditure with limited measurable return </a:t>
            </a:r>
          </a:p>
          <a:p>
            <a:pPr lvl="3">
              <a:spcAft>
                <a:spcPts val="1200"/>
              </a:spcAft>
              <a:buClrTx/>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Computer aided dispatch (CAD) review shows only 25 documented complaints since 2021</a:t>
            </a:r>
          </a:p>
          <a:p>
            <a:pPr lvl="3">
              <a:spcAft>
                <a:spcPts val="1200"/>
              </a:spcAft>
              <a:buClrTx/>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Cost per reported incident approximately $70,000</a:t>
            </a:r>
          </a:p>
          <a:p>
            <a:pPr lvl="3">
              <a:spcAft>
                <a:spcPts val="1200"/>
              </a:spcAft>
              <a:buClrTx/>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Output is far below what is expected from a citywide camera monitoring operation. </a:t>
            </a:r>
          </a:p>
          <a:p>
            <a:pPr lvl="3">
              <a:spcAft>
                <a:spcPts val="1200"/>
              </a:spcAft>
              <a:buClrTx/>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Utilizing existing personnel who are familiar with departmental policies, radio procedures and response expectations, eliminates the annual cost of $425,000</a:t>
            </a:r>
          </a:p>
        </p:txBody>
      </p:sp>
    </p:spTree>
    <p:extLst>
      <p:ext uri="{BB962C8B-B14F-4D97-AF65-F5344CB8AC3E}">
        <p14:creationId xmlns:p14="http://schemas.microsoft.com/office/powerpoint/2010/main" val="3821258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475926" y="1801813"/>
            <a:ext cx="10681512" cy="4317633"/>
          </a:xfrm>
        </p:spPr>
        <p:txBody>
          <a:bodyPr>
            <a:normAutofit fontScale="85000" lnSpcReduction="20000"/>
          </a:bodyPr>
          <a:lstStyle/>
          <a:p>
            <a:pPr marL="514350" indent="-514350">
              <a:buFont typeface="+mj-lt"/>
              <a:buAutoNum type="alphaLcPeriod" startAt="2"/>
            </a:pPr>
            <a:r>
              <a:rPr lang="en-US" sz="2600" dirty="0">
                <a:latin typeface="Times New Roman" panose="02020603050405020304" pitchFamily="18" charset="0"/>
                <a:cs typeface="Times New Roman" panose="02020603050405020304" pitchFamily="18" charset="0"/>
              </a:rPr>
              <a:t>There are currently </a:t>
            </a:r>
            <a:r>
              <a:rPr lang="en-US" sz="2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100</a:t>
            </a:r>
            <a:r>
              <a:rPr lang="en-US" sz="2600" b="1"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operational cameras city wide:</a:t>
            </a:r>
          </a:p>
          <a:p>
            <a:pPr marL="2111565" lvl="6" indent="-514350">
              <a:buClrTx/>
              <a:buFont typeface="+mj-lt"/>
              <a:buAutoNum type="romanUcPeriod"/>
            </a:pPr>
            <a:r>
              <a:rPr lang="en-US" sz="2200" b="1" dirty="0">
                <a:latin typeface="Times New Roman" panose="02020603050405020304" pitchFamily="18" charset="0"/>
                <a:cs typeface="Times New Roman" panose="02020603050405020304" pitchFamily="18" charset="0"/>
              </a:rPr>
              <a:t>Downtown – 28 Cameras</a:t>
            </a:r>
          </a:p>
          <a:p>
            <a:pPr marL="2111565" lvl="6" indent="-514350">
              <a:buClrTx/>
              <a:buFont typeface="+mj-lt"/>
              <a:buAutoNum type="romanUcPeriod"/>
            </a:pPr>
            <a:r>
              <a:rPr lang="en-US" sz="2200" b="1" dirty="0">
                <a:latin typeface="Times New Roman" panose="02020603050405020304" pitchFamily="18" charset="0"/>
                <a:cs typeface="Times New Roman" panose="02020603050405020304" pitchFamily="18" charset="0"/>
              </a:rPr>
              <a:t>Sector 1 – 17 Cameras</a:t>
            </a:r>
          </a:p>
          <a:p>
            <a:pPr marL="2111565" lvl="6" indent="-514350">
              <a:buClrTx/>
              <a:buFont typeface="+mj-lt"/>
              <a:buAutoNum type="romanUcPeriod"/>
            </a:pPr>
            <a:r>
              <a:rPr lang="en-US" sz="2200" b="1" dirty="0">
                <a:latin typeface="Times New Roman" panose="02020603050405020304" pitchFamily="18" charset="0"/>
                <a:cs typeface="Times New Roman" panose="02020603050405020304" pitchFamily="18" charset="0"/>
              </a:rPr>
              <a:t>Sector 2 – 27 Cameras</a:t>
            </a:r>
          </a:p>
          <a:p>
            <a:pPr marL="2111565" lvl="6" indent="-514350">
              <a:buClrTx/>
              <a:buFont typeface="+mj-lt"/>
              <a:buAutoNum type="romanUcPeriod"/>
            </a:pPr>
            <a:r>
              <a:rPr lang="en-US" sz="2200" b="1" dirty="0">
                <a:latin typeface="Times New Roman" panose="02020603050405020304" pitchFamily="18" charset="0"/>
                <a:cs typeface="Times New Roman" panose="02020603050405020304" pitchFamily="18" charset="0"/>
              </a:rPr>
              <a:t>Sector 3 – 28 Cameras</a:t>
            </a:r>
            <a:endParaRPr lang="en-US" dirty="0">
              <a:latin typeface="Times New Roman" panose="02020603050405020304" pitchFamily="18" charset="0"/>
              <a:cs typeface="Times New Roman" panose="02020603050405020304" pitchFamily="18" charset="0"/>
            </a:endParaRPr>
          </a:p>
          <a:p>
            <a:pPr marL="514350" indent="-514350">
              <a:buFont typeface="+mj-lt"/>
              <a:buAutoNum type="alphaLcPeriod" startAt="3"/>
            </a:pPr>
            <a:r>
              <a:rPr lang="en-US" sz="2600" dirty="0">
                <a:latin typeface="Times New Roman" panose="02020603050405020304" pitchFamily="18" charset="0"/>
                <a:cs typeface="Times New Roman" panose="02020603050405020304" pitchFamily="18" charset="0"/>
              </a:rPr>
              <a:t>The camera‑monitoring operation will be staffed using a blended model that incorporates RTCC analysts, light‑duty officers, and available patrol personnel to ensure consistent and informed coverage. Two operators will be assigned to each shift, providing daily monitoring from 0800 to 0000 hours.</a:t>
            </a:r>
          </a:p>
          <a:p>
            <a:pPr marL="514350" indent="-514350">
              <a:buFont typeface="+mj-lt"/>
              <a:buAutoNum type="alphaLcPeriod" startAt="3"/>
            </a:pPr>
            <a:r>
              <a:rPr lang="en-US" sz="2600" dirty="0">
                <a:latin typeface="Times New Roman" panose="02020603050405020304" pitchFamily="18" charset="0"/>
                <a:cs typeface="Times New Roman" panose="02020603050405020304" pitchFamily="18" charset="0"/>
              </a:rPr>
              <a:t>Requests to add cameras to the City’s system are handled by the Camera Working Group. Requests can be submitted to the Mayor’s Office. </a:t>
            </a:r>
          </a:p>
          <a:p>
            <a:pPr marL="568325" lvl="1" indent="0">
              <a:buNone/>
            </a:pPr>
            <a:r>
              <a:rPr lang="en-US" sz="2600" dirty="0">
                <a:latin typeface="Times New Roman" panose="02020603050405020304" pitchFamily="18" charset="0"/>
                <a:cs typeface="Times New Roman" panose="02020603050405020304" pitchFamily="18" charset="0"/>
              </a:rPr>
              <a:t>Privately owned cameras cannot be directly linked to this secure system, but residents and businesses owners are welcomed to share footage with police to support investigations and members of our Technical Resource Unit manages this process. </a:t>
            </a:r>
          </a:p>
        </p:txBody>
      </p:sp>
      <p:sp>
        <p:nvSpPr>
          <p:cNvPr id="4" name="Content Placeholder 2"/>
          <p:cNvSpPr>
            <a:spLocks noGrp="1"/>
          </p:cNvSpPr>
          <p:nvPr>
            <p:ph sz="half" idx="13"/>
          </p:nvPr>
        </p:nvSpPr>
        <p:spPr>
          <a:xfrm>
            <a:off x="188911" y="1188720"/>
            <a:ext cx="4934479" cy="473825"/>
          </a:xfrm>
        </p:spPr>
        <p:txBody>
          <a:bodyPr vert="horz" lIns="0" tIns="45720" rIns="0" bIns="45720" rtlCol="0" anchor="t">
            <a:noAutofit/>
          </a:bodyPr>
          <a:lstStyle/>
          <a:p>
            <a:r>
              <a:rPr lang="en-US" sz="2800" dirty="0"/>
              <a:t>Question 6. </a:t>
            </a:r>
            <a:r>
              <a:rPr lang="en-US" dirty="0"/>
              <a:t>Answer (Continued)</a:t>
            </a:r>
            <a:endParaRPr lang="en-US" sz="2800" dirty="0"/>
          </a:p>
        </p:txBody>
      </p:sp>
    </p:spTree>
    <p:extLst>
      <p:ext uri="{BB962C8B-B14F-4D97-AF65-F5344CB8AC3E}">
        <p14:creationId xmlns:p14="http://schemas.microsoft.com/office/powerpoint/2010/main" val="284936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447675" y="2057400"/>
            <a:ext cx="10039350" cy="4317316"/>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Please list an vacant positions (please share the length of the vacancy, justify if there is a need for the vacancy). </a:t>
            </a:r>
          </a:p>
          <a:p>
            <a:pPr marL="1025525" lvl="1" indent="-457200">
              <a:buFont typeface="+mj-lt"/>
              <a:buAutoNum type="alphaLcPeriod"/>
            </a:pPr>
            <a:r>
              <a:rPr lang="en-US" sz="2400" dirty="0">
                <a:latin typeface="Times New Roman" panose="02020603050405020304" pitchFamily="18" charset="0"/>
                <a:cs typeface="Times New Roman" panose="02020603050405020304" pitchFamily="18" charset="0"/>
              </a:rPr>
              <a:t>Specify any new recruitment and retention strategies WPD has implemented or has plans to implement in FY2027. </a:t>
            </a:r>
          </a:p>
          <a:p>
            <a:pPr marL="1025525" lvl="1" indent="-457200">
              <a:buFont typeface="+mj-lt"/>
              <a:buAutoNum type="alphaLcPeriod"/>
            </a:pPr>
            <a:r>
              <a:rPr lang="en-US" sz="2400" dirty="0">
                <a:latin typeface="Times New Roman" panose="02020603050405020304" pitchFamily="18" charset="0"/>
                <a:cs typeface="Times New Roman" panose="02020603050405020304" pitchFamily="18" charset="0"/>
              </a:rPr>
              <a:t>Discuss any funding that has been allotted for supporting a departmental culture that promotes officer retention and diversity. </a:t>
            </a:r>
          </a:p>
          <a:p>
            <a:pPr marL="1025525" lvl="1" indent="-457200">
              <a:buFont typeface="+mj-lt"/>
              <a:buAutoNum type="alphaLcPeriod"/>
            </a:pPr>
            <a:r>
              <a:rPr lang="en-US" sz="2400" dirty="0">
                <a:latin typeface="Times New Roman" panose="02020603050405020304" pitchFamily="18" charset="0"/>
                <a:cs typeface="Times New Roman" panose="02020603050405020304" pitchFamily="18" charset="0"/>
              </a:rPr>
              <a:t>Share plans for recruitment strategies for Crossing Guards. </a:t>
            </a:r>
          </a:p>
          <a:p>
            <a:pPr marL="1025525" lvl="1" indent="-457200">
              <a:buFont typeface="+mj-lt"/>
              <a:buAutoNum type="alphaLcPeriod"/>
            </a:pP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3"/>
          </p:nvPr>
        </p:nvSpPr>
        <p:spPr/>
        <p:txBody>
          <a:bodyPr/>
          <a:lstStyle/>
          <a:p>
            <a:r>
              <a:rPr lang="en-US" dirty="0"/>
              <a:t>Question 7. </a:t>
            </a:r>
          </a:p>
        </p:txBody>
      </p:sp>
    </p:spTree>
    <p:extLst>
      <p:ext uri="{BB962C8B-B14F-4D97-AF65-F5344CB8AC3E}">
        <p14:creationId xmlns:p14="http://schemas.microsoft.com/office/powerpoint/2010/main" val="3022941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7. Answer </a:t>
            </a:r>
          </a:p>
          <a:p>
            <a:endParaRPr lang="en-US" dirty="0"/>
          </a:p>
        </p:txBody>
      </p:sp>
      <p:sp>
        <p:nvSpPr>
          <p:cNvPr id="4" name="Content Placeholder 1"/>
          <p:cNvSpPr>
            <a:spLocks noGrp="1"/>
          </p:cNvSpPr>
          <p:nvPr>
            <p:ph sz="half" idx="2"/>
          </p:nvPr>
        </p:nvSpPr>
        <p:spPr>
          <a:xfrm>
            <a:off x="539640" y="2071725"/>
            <a:ext cx="10971458" cy="4482791"/>
          </a:xfrm>
        </p:spPr>
        <p:txBody>
          <a:bodyPr>
            <a:normAutofit/>
          </a:bodyPr>
          <a:lstStyle/>
          <a:p>
            <a:pPr>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Currently there are 20 vacant civilian positions.</a:t>
            </a:r>
          </a:p>
          <a:p>
            <a:pPr lvl="2">
              <a:buFont typeface="Wingdings" panose="05000000000000000000" pitchFamily="2" charset="2"/>
              <a:buChar char="Ø"/>
            </a:pPr>
            <a:r>
              <a:rPr lang="en-US" sz="2400" b="1" i="1" dirty="0">
                <a:latin typeface="Times New Roman" panose="02020603050405020304" pitchFamily="18" charset="0"/>
                <a:cs typeface="Times New Roman" panose="02020603050405020304" pitchFamily="18" charset="0"/>
              </a:rPr>
              <a:t>Communications Supervisor (1 position)</a:t>
            </a:r>
          </a:p>
          <a:p>
            <a:pPr lvl="2">
              <a:buFont typeface="Wingdings" panose="05000000000000000000" pitchFamily="2" charset="2"/>
              <a:buChar char="Ø"/>
            </a:pPr>
            <a:r>
              <a:rPr lang="en-US" sz="2400" b="1" i="1" dirty="0">
                <a:latin typeface="Times New Roman" panose="02020603050405020304" pitchFamily="18" charset="0"/>
                <a:cs typeface="Times New Roman" panose="02020603050405020304" pitchFamily="18" charset="0"/>
              </a:rPr>
              <a:t>Emergency Communication Specialist (3 positions)</a:t>
            </a:r>
          </a:p>
          <a:p>
            <a:pPr lvl="2">
              <a:buFont typeface="Wingdings" panose="05000000000000000000" pitchFamily="2" charset="2"/>
              <a:buChar char="Ø"/>
            </a:pPr>
            <a:r>
              <a:rPr lang="en-US" sz="2400" b="1" i="1" dirty="0">
                <a:latin typeface="Times New Roman" panose="02020603050405020304" pitchFamily="18" charset="0"/>
                <a:cs typeface="Times New Roman" panose="02020603050405020304" pitchFamily="18" charset="0"/>
              </a:rPr>
              <a:t>Emergency Call Operator (1 position)</a:t>
            </a:r>
          </a:p>
          <a:p>
            <a:pPr lvl="2">
              <a:buFont typeface="Wingdings" panose="05000000000000000000" pitchFamily="2" charset="2"/>
              <a:buChar char="Ø"/>
            </a:pPr>
            <a:r>
              <a:rPr lang="en-US" sz="2400" b="1" i="1" dirty="0">
                <a:latin typeface="Times New Roman" panose="02020603050405020304" pitchFamily="18" charset="0"/>
                <a:cs typeface="Times New Roman" panose="02020603050405020304" pitchFamily="18" charset="0"/>
              </a:rPr>
              <a:t>Tele-Serve (1 position)</a:t>
            </a:r>
          </a:p>
          <a:p>
            <a:pPr lvl="2">
              <a:buFont typeface="Wingdings" panose="05000000000000000000" pitchFamily="2" charset="2"/>
              <a:buChar char="Ø"/>
            </a:pPr>
            <a:r>
              <a:rPr lang="en-US" sz="2400" b="1" i="1" dirty="0">
                <a:latin typeface="Times New Roman" panose="02020603050405020304" pitchFamily="18" charset="0"/>
                <a:cs typeface="Times New Roman" panose="02020603050405020304" pitchFamily="18" charset="0"/>
              </a:rPr>
              <a:t>Bilingual Victim Services Specialist (1 position)</a:t>
            </a:r>
          </a:p>
          <a:p>
            <a:pPr lvl="2">
              <a:buFont typeface="Wingdings" panose="05000000000000000000" pitchFamily="2" charset="2"/>
              <a:buChar char="Ø"/>
            </a:pPr>
            <a:r>
              <a:rPr lang="en-US" sz="2400" b="1" i="1" dirty="0">
                <a:latin typeface="Times New Roman" panose="02020603050405020304" pitchFamily="18" charset="0"/>
                <a:cs typeface="Times New Roman" panose="02020603050405020304" pitchFamily="18" charset="0"/>
              </a:rPr>
              <a:t>Crossing Guards (13 positions)</a:t>
            </a:r>
          </a:p>
        </p:txBody>
      </p:sp>
    </p:spTree>
    <p:extLst>
      <p:ext uri="{BB962C8B-B14F-4D97-AF65-F5344CB8AC3E}">
        <p14:creationId xmlns:p14="http://schemas.microsoft.com/office/powerpoint/2010/main" val="2907492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7. Answer (Continued)</a:t>
            </a:r>
          </a:p>
          <a:p>
            <a:endParaRPr lang="en-US" dirty="0"/>
          </a:p>
        </p:txBody>
      </p:sp>
      <p:sp>
        <p:nvSpPr>
          <p:cNvPr id="5" name="Content Placeholder 1"/>
          <p:cNvSpPr>
            <a:spLocks noGrp="1"/>
          </p:cNvSpPr>
          <p:nvPr>
            <p:ph sz="half" idx="2"/>
          </p:nvPr>
        </p:nvSpPr>
        <p:spPr>
          <a:xfrm>
            <a:off x="399074" y="1781542"/>
            <a:ext cx="10828704" cy="4390658"/>
          </a:xfrm>
        </p:spPr>
        <p:txBody>
          <a:bodyPr>
            <a:noAutofit/>
          </a:bodyPr>
          <a:lstStyle/>
          <a:p>
            <a:pPr marL="457200" indent="-457200">
              <a:buFont typeface="+mj-lt"/>
              <a:buAutoNum type="alphaLcPeriod"/>
            </a:pPr>
            <a:r>
              <a:rPr lang="en-US" sz="1800" dirty="0">
                <a:latin typeface="Times New Roman" panose="02020603050405020304" pitchFamily="18" charset="0"/>
                <a:cs typeface="Times New Roman" panose="02020603050405020304" pitchFamily="18" charset="0"/>
              </a:rPr>
              <a:t>WPD continues to utilize traditional recruitment methods, including attendance at career fairs, community resource events, and other venues that provide opportunities for recruitment outreach. The Department also leverages billboard advertising, social media, and online platforms, in addition to utilizing personal and professional networks to support recruitment efforts. We will continue to explore every angle, elicit every networking opportunity, and continue the department’s push to return to full authorized strength with the resources available.</a:t>
            </a:r>
          </a:p>
          <a:p>
            <a:pPr marL="457200" indent="-457200">
              <a:buFont typeface="+mj-lt"/>
              <a:buAutoNum type="alphaLcPeriod"/>
            </a:pPr>
            <a:r>
              <a:rPr lang="en-US" sz="1800" dirty="0">
                <a:latin typeface="Times New Roman" panose="02020603050405020304" pitchFamily="18" charset="0"/>
                <a:cs typeface="Times New Roman" panose="02020603050405020304" pitchFamily="18" charset="0"/>
              </a:rPr>
              <a:t>While the department has successfully graduated six (6) academy classes in just under five years, demonstrating the strong commitment of recruitment and academy staff—the most recent class further reflects the Department’s commitment to diversity, with 12 of the 19 recruits identifying as minority. WPD continues to promote a culture of pride and professionalism that supports officer retention and morale, while maintaining an accelerated pace of recruitment and training to achieve authorized staffing levels. </a:t>
            </a:r>
          </a:p>
          <a:p>
            <a:pPr marL="457200" indent="-457200">
              <a:buFont typeface="+mj-lt"/>
              <a:buAutoNum type="alphaLcPeriod"/>
            </a:pPr>
            <a:r>
              <a:rPr lang="en-US" sz="1800" dirty="0">
                <a:latin typeface="Times New Roman" panose="02020603050405020304" pitchFamily="18" charset="0"/>
                <a:cs typeface="Times New Roman" panose="02020603050405020304" pitchFamily="18" charset="0"/>
              </a:rPr>
              <a:t>The Department’s recruitment strategy for the Crossing Guards focuses on increasing community awareness and engagement through the use of social media platforms to distribute recruitment materials. These efforts support both broad outreach and direct interaction with prospective candidates, helping to attract individuals interested in serving in a community-based role.</a:t>
            </a:r>
          </a:p>
          <a:p>
            <a:pPr marL="457200" indent="-457200">
              <a:buFont typeface="+mj-lt"/>
              <a:buAutoNum type="alphaLcPeriod"/>
            </a:pPr>
            <a:endParaRPr lang="en-US" sz="1800" dirty="0">
              <a:latin typeface="Times New Roman" panose="02020603050405020304" pitchFamily="18" charset="0"/>
              <a:cs typeface="Times New Roman" panose="02020603050405020304" pitchFamily="18" charset="0"/>
            </a:endParaRPr>
          </a:p>
          <a:p>
            <a:pPr marL="0" indent="0">
              <a:buNone/>
            </a:pP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835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319183" y="1852909"/>
            <a:ext cx="10072592" cy="3662066"/>
          </a:xfrm>
        </p:spPr>
        <p:txBody>
          <a:bodyPr>
            <a:normAutofit/>
          </a:bodyPr>
          <a:lstStyle/>
          <a:p>
            <a:pPr marL="0" lvl="0" indent="0" algn="just" fontAlgn="base">
              <a:buNone/>
            </a:pPr>
            <a:r>
              <a:rPr lang="en-US" sz="2400" dirty="0">
                <a:latin typeface="Times New Roman" panose="02020603050405020304" pitchFamily="18" charset="0"/>
                <a:cs typeface="Times New Roman" panose="02020603050405020304" pitchFamily="18" charset="0"/>
              </a:rPr>
              <a:t>Discuss any proposed changes to positions (new positions, deleted positions, upgrade, realignment, transition, downgrade, title changes, salary changes, etc.)</a:t>
            </a:r>
          </a:p>
          <a:p>
            <a:pPr marL="1082675" lvl="1" indent="-514350" algn="just" fontAlgn="base">
              <a:buFont typeface="+mj-lt"/>
              <a:buAutoNum type="alphaLcPeriod"/>
            </a:pPr>
            <a:r>
              <a:rPr lang="en-US" sz="2400" dirty="0">
                <a:latin typeface="Times New Roman" panose="02020603050405020304" pitchFamily="18" charset="0"/>
                <a:cs typeface="Times New Roman" panose="02020603050405020304" pitchFamily="18" charset="0"/>
              </a:rPr>
              <a:t>Specify any mid-year FY26 budget amendment new positions.</a:t>
            </a:r>
          </a:p>
          <a:p>
            <a:pPr marL="1082675" lvl="1" indent="-514350" algn="just" fontAlgn="base">
              <a:buFont typeface="+mj-lt"/>
              <a:buAutoNum type="alphaLcPeriod"/>
            </a:pPr>
            <a:r>
              <a:rPr lang="en-US" sz="2400" dirty="0">
                <a:latin typeface="Times New Roman" panose="02020603050405020304" pitchFamily="18" charset="0"/>
                <a:cs typeface="Times New Roman" panose="02020603050405020304" pitchFamily="18" charset="0"/>
              </a:rPr>
              <a:t>Share the rationale for the increase in Attrition, and if this is aligned with the trend of officers that retire or leave city for various reasons as well as civilian staff, and specify the trigger that warranted the increase in comparison to previous years.  </a:t>
            </a:r>
          </a:p>
          <a:p>
            <a:pPr lvl="1" algn="just"/>
            <a:endParaRPr lang="en-US" sz="2800" dirty="0"/>
          </a:p>
          <a:p>
            <a:pPr marL="383540" lvl="2" indent="0" algn="just">
              <a:buNone/>
            </a:pPr>
            <a:endParaRPr lang="en-US" sz="2400" dirty="0">
              <a:solidFill>
                <a:srgbClr val="000000"/>
              </a:solidFill>
              <a:cs typeface="Calibri" panose="020F0502020204030204"/>
            </a:endParaRPr>
          </a:p>
        </p:txBody>
      </p:sp>
      <p:sp>
        <p:nvSpPr>
          <p:cNvPr id="3" name="Content Placeholder 2"/>
          <p:cNvSpPr>
            <a:spLocks noGrp="1"/>
          </p:cNvSpPr>
          <p:nvPr>
            <p:ph sz="half" idx="13"/>
          </p:nvPr>
        </p:nvSpPr>
        <p:spPr>
          <a:xfrm>
            <a:off x="319182" y="1135161"/>
            <a:ext cx="4934479" cy="473825"/>
          </a:xfrm>
        </p:spPr>
        <p:txBody>
          <a:bodyPr vert="horz" lIns="0" tIns="45720" rIns="0" bIns="45720" rtlCol="0" anchor="t">
            <a:noAutofit/>
          </a:bodyPr>
          <a:lstStyle/>
          <a:p>
            <a:r>
              <a:rPr lang="en-US" dirty="0"/>
              <a:t>Question 8. </a:t>
            </a:r>
          </a:p>
        </p:txBody>
      </p:sp>
    </p:spTree>
    <p:extLst>
      <p:ext uri="{BB962C8B-B14F-4D97-AF65-F5344CB8AC3E}">
        <p14:creationId xmlns:p14="http://schemas.microsoft.com/office/powerpoint/2010/main" val="2129778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243281" y="1619075"/>
            <a:ext cx="10947633" cy="5083730"/>
          </a:xfrm>
        </p:spPr>
        <p:txBody>
          <a:bodyPr>
            <a:normAutofit fontScale="25000" lnSpcReduction="20000"/>
          </a:bodyPr>
          <a:lstStyle/>
          <a:p>
            <a:pPr>
              <a:buFont typeface="Wingdings" panose="05000000000000000000" pitchFamily="2" charset="2"/>
              <a:buChar char="v"/>
            </a:pPr>
            <a:r>
              <a:rPr lang="en-US" sz="7200" dirty="0">
                <a:latin typeface="Times New Roman" panose="02020603050405020304" pitchFamily="18" charset="0"/>
                <a:cs typeface="Times New Roman" panose="02020603050405020304" pitchFamily="18" charset="0"/>
              </a:rPr>
              <a:t>Fiscal Year 2026 budget was amended to eliminate two (2) vacant positions to improve organizational and budgetary efficiency, with funding reallocated to support two (2) new positions and a title change. </a:t>
            </a:r>
          </a:p>
          <a:p>
            <a:pPr marL="1598613" lvl="3" indent="0">
              <a:buNone/>
            </a:pPr>
            <a:r>
              <a:rPr lang="en-US" sz="6000" i="1" dirty="0">
                <a:latin typeface="Times New Roman" panose="02020603050405020304" pitchFamily="18" charset="0"/>
                <a:cs typeface="Times New Roman" panose="02020603050405020304" pitchFamily="18" charset="0"/>
              </a:rPr>
              <a:t>          </a:t>
            </a:r>
            <a:r>
              <a:rPr lang="en-US" sz="7200" i="1" dirty="0">
                <a:latin typeface="Times New Roman" panose="02020603050405020304" pitchFamily="18" charset="0"/>
                <a:cs typeface="Times New Roman" panose="02020603050405020304" pitchFamily="18" charset="0"/>
              </a:rPr>
              <a:t>Positions Eliminated:</a:t>
            </a:r>
          </a:p>
          <a:p>
            <a:pPr lvl="4">
              <a:buFont typeface="Wingdings" panose="05000000000000000000" pitchFamily="2" charset="2"/>
              <a:buChar char="Ø"/>
            </a:pPr>
            <a:r>
              <a:rPr lang="en-US" sz="6400" b="1" dirty="0">
                <a:latin typeface="Times New Roman" panose="02020603050405020304" pitchFamily="18" charset="0"/>
                <a:cs typeface="Times New Roman" panose="02020603050405020304" pitchFamily="18" charset="0"/>
              </a:rPr>
              <a:t>Criminal Records Coordinator </a:t>
            </a:r>
            <a:r>
              <a:rPr lang="en-US" sz="6400" b="1" i="1" dirty="0">
                <a:latin typeface="Times New Roman" panose="02020603050405020304" pitchFamily="18" charset="0"/>
                <a:cs typeface="Times New Roman" panose="02020603050405020304" pitchFamily="18" charset="0"/>
              </a:rPr>
              <a:t>(Criminal Investigative Division)</a:t>
            </a:r>
          </a:p>
          <a:p>
            <a:pPr lvl="4">
              <a:buFont typeface="Wingdings" panose="05000000000000000000" pitchFamily="2" charset="2"/>
              <a:buChar char="Ø"/>
            </a:pPr>
            <a:r>
              <a:rPr lang="en-US" sz="6400" b="1" dirty="0">
                <a:latin typeface="Times New Roman" panose="02020603050405020304" pitchFamily="18" charset="0"/>
                <a:cs typeface="Times New Roman" panose="02020603050405020304" pitchFamily="18" charset="0"/>
              </a:rPr>
              <a:t>Administrative Clerk II </a:t>
            </a:r>
            <a:r>
              <a:rPr lang="en-US" sz="6400" b="1" i="1" dirty="0">
                <a:latin typeface="Times New Roman" panose="02020603050405020304" pitchFamily="18" charset="0"/>
                <a:cs typeface="Times New Roman" panose="02020603050405020304" pitchFamily="18" charset="0"/>
              </a:rPr>
              <a:t>(Human Resource Division)</a:t>
            </a:r>
          </a:p>
          <a:p>
            <a:pPr marL="3200400" lvl="7" indent="0">
              <a:buNone/>
            </a:pPr>
            <a:endParaRPr lang="en-US" sz="5600" b="1" dirty="0">
              <a:latin typeface="Times New Roman" panose="02020603050405020304" pitchFamily="18" charset="0"/>
              <a:cs typeface="Times New Roman" panose="02020603050405020304" pitchFamily="18" charset="0"/>
            </a:endParaRPr>
          </a:p>
          <a:p>
            <a:pPr marL="1025525" lvl="1" indent="-457200">
              <a:buFont typeface="+mj-lt"/>
              <a:buAutoNum type="alphaLcPeriod"/>
            </a:pPr>
            <a:r>
              <a:rPr lang="en-US" sz="7200" dirty="0">
                <a:latin typeface="Times New Roman" panose="02020603050405020304" pitchFamily="18" charset="0"/>
                <a:cs typeface="Times New Roman" panose="02020603050405020304" pitchFamily="18" charset="0"/>
              </a:rPr>
              <a:t>FY26 Budget Amendment: New Positions and Title Change.</a:t>
            </a:r>
          </a:p>
          <a:p>
            <a:pPr marL="1998662" lvl="4" indent="0">
              <a:buNone/>
            </a:pPr>
            <a:r>
              <a:rPr lang="en-US" sz="7200" i="1" dirty="0">
                <a:latin typeface="Times New Roman" panose="02020603050405020304" pitchFamily="18" charset="0"/>
                <a:cs typeface="Times New Roman" panose="02020603050405020304" pitchFamily="18" charset="0"/>
              </a:rPr>
              <a:t>New Positions:</a:t>
            </a:r>
          </a:p>
          <a:p>
            <a:pPr lvl="4">
              <a:buFont typeface="Wingdings" panose="05000000000000000000" pitchFamily="2" charset="2"/>
              <a:buChar char="Ø"/>
            </a:pPr>
            <a:r>
              <a:rPr lang="en-US" sz="6400" b="1" dirty="0">
                <a:latin typeface="Times New Roman" panose="02020603050405020304" pitchFamily="18" charset="0"/>
                <a:cs typeface="Times New Roman" panose="02020603050405020304" pitchFamily="18" charset="0"/>
              </a:rPr>
              <a:t>Victim Services Specialist </a:t>
            </a:r>
            <a:r>
              <a:rPr lang="en-US" sz="6400" b="1" i="1" dirty="0">
                <a:latin typeface="Times New Roman" panose="02020603050405020304" pitchFamily="18" charset="0"/>
                <a:cs typeface="Times New Roman" panose="02020603050405020304" pitchFamily="18" charset="0"/>
              </a:rPr>
              <a:t>(Criminal Investigative Division)</a:t>
            </a:r>
          </a:p>
          <a:p>
            <a:pPr lvl="4">
              <a:buFont typeface="Wingdings" panose="05000000000000000000" pitchFamily="2" charset="2"/>
              <a:buChar char="Ø"/>
            </a:pPr>
            <a:r>
              <a:rPr lang="en-US" sz="6400" b="1" dirty="0">
                <a:latin typeface="Times New Roman" panose="02020603050405020304" pitchFamily="18" charset="0"/>
                <a:cs typeface="Times New Roman" panose="02020603050405020304" pitchFamily="18" charset="0"/>
              </a:rPr>
              <a:t>Communications &amp; Marketing Coordinator </a:t>
            </a:r>
            <a:r>
              <a:rPr lang="en-US" sz="6400" b="1" i="1" dirty="0">
                <a:latin typeface="Times New Roman" panose="02020603050405020304" pitchFamily="18" charset="0"/>
                <a:cs typeface="Times New Roman" panose="02020603050405020304" pitchFamily="18" charset="0"/>
              </a:rPr>
              <a:t>(Chief’s Office)</a:t>
            </a:r>
          </a:p>
          <a:p>
            <a:pPr marL="2058987" lvl="4" indent="0">
              <a:buNone/>
            </a:pPr>
            <a:r>
              <a:rPr lang="en-US" sz="7200" i="1" dirty="0">
                <a:latin typeface="Times New Roman" panose="02020603050405020304" pitchFamily="18" charset="0"/>
                <a:cs typeface="Times New Roman" panose="02020603050405020304" pitchFamily="18" charset="0"/>
              </a:rPr>
              <a:t>Title Change:</a:t>
            </a:r>
          </a:p>
          <a:p>
            <a:pPr lvl="4">
              <a:buFont typeface="Wingdings" panose="05000000000000000000" pitchFamily="2" charset="2"/>
              <a:buChar char="Ø"/>
            </a:pPr>
            <a:r>
              <a:rPr lang="en-US" sz="6400" b="1" dirty="0">
                <a:latin typeface="Times New Roman" panose="02020603050405020304" pitchFamily="18" charset="0"/>
                <a:cs typeface="Times New Roman" panose="02020603050405020304" pitchFamily="18" charset="0"/>
              </a:rPr>
              <a:t>Police Policy &amp; Communication Director </a:t>
            </a:r>
            <a:r>
              <a:rPr lang="en-US" sz="6400" b="1" i="1" dirty="0">
                <a:latin typeface="Times New Roman" panose="02020603050405020304" pitchFamily="18" charset="0"/>
                <a:cs typeface="Times New Roman" panose="02020603050405020304" pitchFamily="18" charset="0"/>
              </a:rPr>
              <a:t>to </a:t>
            </a:r>
            <a:r>
              <a:rPr lang="en-US" sz="6400" b="1" dirty="0">
                <a:latin typeface="Times New Roman" panose="02020603050405020304" pitchFamily="18" charset="0"/>
                <a:cs typeface="Times New Roman" panose="02020603050405020304" pitchFamily="18" charset="0"/>
              </a:rPr>
              <a:t>Chief Administrative Officer</a:t>
            </a:r>
          </a:p>
          <a:p>
            <a:pPr marL="1025525" lvl="1" indent="-457200">
              <a:buFont typeface="+mj-lt"/>
              <a:buAutoNum type="alphaLcPeriod"/>
            </a:pPr>
            <a:r>
              <a:rPr lang="en-US" sz="7200" dirty="0">
                <a:latin typeface="Times New Roman" panose="02020603050405020304" pitchFamily="18" charset="0"/>
                <a:cs typeface="Times New Roman" panose="02020603050405020304" pitchFamily="18" charset="0"/>
              </a:rPr>
              <a:t>The projected increase in attrition for FY2027, estimated at approximately 17 FTEs, is not attributed to a specific trigger but is intended to better align with historical vacancy trends. No operational impact is expected, as the budget maintains adequate funding to support the anticipated academy class. </a:t>
            </a:r>
          </a:p>
          <a:p>
            <a:pPr marL="0" indent="0">
              <a:buNone/>
            </a:pPr>
            <a:r>
              <a:rPr lang="en-US" sz="7200" dirty="0">
                <a:latin typeface="Times New Roman" panose="02020603050405020304" pitchFamily="18" charset="0"/>
                <a:cs typeface="Times New Roman" panose="02020603050405020304" pitchFamily="18" charset="0"/>
              </a:rPr>
              <a:t> 	</a:t>
            </a:r>
          </a:p>
          <a:p>
            <a:pPr marL="2743200" lvl="6" indent="0">
              <a:buNone/>
            </a:pPr>
            <a:endParaRPr lang="en-US"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3"/>
          </p:nvPr>
        </p:nvSpPr>
        <p:spPr>
          <a:xfrm>
            <a:off x="126281" y="1025881"/>
            <a:ext cx="4934479" cy="473825"/>
          </a:xfrm>
        </p:spPr>
        <p:txBody>
          <a:bodyPr/>
          <a:lstStyle/>
          <a:p>
            <a:r>
              <a:rPr lang="en-US" dirty="0"/>
              <a:t>Question 8. Answer </a:t>
            </a:r>
          </a:p>
        </p:txBody>
      </p:sp>
    </p:spTree>
    <p:extLst>
      <p:ext uri="{BB962C8B-B14F-4D97-AF65-F5344CB8AC3E}">
        <p14:creationId xmlns:p14="http://schemas.microsoft.com/office/powerpoint/2010/main" val="2516310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188910" y="1758576"/>
            <a:ext cx="10574339" cy="4927974"/>
          </a:xfrm>
        </p:spPr>
        <p:txBody>
          <a:bodyPr>
            <a:normAutofit fontScale="92500" lnSpcReduction="20000"/>
          </a:bodyPr>
          <a:lstStyle/>
          <a:p>
            <a:pPr marL="0" indent="0">
              <a:buNone/>
            </a:pPr>
            <a:r>
              <a:rPr lang="en-US" sz="2400" dirty="0">
                <a:latin typeface="Times New Roman" panose="02020603050405020304" pitchFamily="18" charset="0"/>
                <a:cs typeface="Times New Roman" panose="02020603050405020304" pitchFamily="18" charset="0"/>
              </a:rPr>
              <a:t>Discuss the Department’s Authorized Strength proposed at 305 Officers. </a:t>
            </a:r>
          </a:p>
          <a:p>
            <a:pPr marL="514350" indent="-514350">
              <a:buFont typeface="+mj-lt"/>
              <a:buAutoNum type="alphaLcPeriod"/>
            </a:pPr>
            <a:r>
              <a:rPr lang="en-US" sz="2400" dirty="0">
                <a:latin typeface="Times New Roman" panose="02020603050405020304" pitchFamily="18" charset="0"/>
                <a:cs typeface="Times New Roman" panose="02020603050405020304" pitchFamily="18" charset="0"/>
              </a:rPr>
              <a:t>FY27 Proposed authorized strength.</a:t>
            </a:r>
          </a:p>
          <a:p>
            <a:pPr marL="514350" indent="-514350">
              <a:buFont typeface="+mj-lt"/>
              <a:buAutoNum type="alphaLcPeriod"/>
            </a:pPr>
            <a:r>
              <a:rPr lang="en-US" sz="2400" dirty="0">
                <a:latin typeface="Times New Roman" panose="02020603050405020304" pitchFamily="18" charset="0"/>
                <a:cs typeface="Times New Roman" panose="02020603050405020304" pitchFamily="18" charset="0"/>
              </a:rPr>
              <a:t>FY27 Budgeted authorized strength vs actual (military leave, vacancies, etc.-list # of officers per division).</a:t>
            </a:r>
          </a:p>
          <a:p>
            <a:pPr marL="514350" indent="-514350">
              <a:buFont typeface="+mj-lt"/>
              <a:buAutoNum type="alphaLcPeriod"/>
            </a:pPr>
            <a:r>
              <a:rPr lang="en-US" sz="2400" dirty="0">
                <a:latin typeface="Times New Roman" panose="02020603050405020304" pitchFamily="18" charset="0"/>
                <a:cs typeface="Times New Roman" panose="02020603050405020304" pitchFamily="18" charset="0"/>
              </a:rPr>
              <a:t>Specify number of School Resource Officers (list site, contract term &amp; amount). </a:t>
            </a:r>
          </a:p>
          <a:p>
            <a:pPr marL="1598612" lvl="2" indent="-571500">
              <a:buFont typeface="+mj-lt"/>
              <a:buAutoNum type="romanLcPeriod"/>
            </a:pPr>
            <a:r>
              <a:rPr lang="en-US" sz="2200" dirty="0">
                <a:latin typeface="Times New Roman" panose="02020603050405020304" pitchFamily="18" charset="0"/>
                <a:cs typeface="Times New Roman" panose="02020603050405020304" pitchFamily="18" charset="0"/>
              </a:rPr>
              <a:t>Specify if SRO contracts are funded at 100% of cost.</a:t>
            </a:r>
          </a:p>
          <a:p>
            <a:pPr marL="514350" indent="-514350">
              <a:buFont typeface="+mj-lt"/>
              <a:buAutoNum type="alphaLcPeriod" startAt="4"/>
            </a:pPr>
            <a:r>
              <a:rPr lang="en-US" sz="2400" dirty="0">
                <a:latin typeface="Times New Roman" panose="02020603050405020304" pitchFamily="18" charset="0"/>
                <a:cs typeface="Times New Roman" panose="02020603050405020304" pitchFamily="18" charset="0"/>
              </a:rPr>
              <a:t>Share the diversity for the Authorized Strength. Specify if SRO contracts are funded at 100% of cost.</a:t>
            </a:r>
          </a:p>
          <a:p>
            <a:pPr marL="514350" indent="-514350">
              <a:buFont typeface="+mj-lt"/>
              <a:buAutoNum type="alphaLcPeriod" startAt="4"/>
            </a:pPr>
            <a:r>
              <a:rPr lang="en-US" sz="2400" dirty="0">
                <a:latin typeface="Times New Roman" panose="02020603050405020304" pitchFamily="18" charset="0"/>
                <a:cs typeface="Times New Roman" panose="02020603050405020304" pitchFamily="18" charset="0"/>
              </a:rPr>
              <a:t>How many officers will be eligible for retirement in FY 2027? </a:t>
            </a:r>
          </a:p>
          <a:p>
            <a:pPr marL="514350" indent="-514350">
              <a:buFont typeface="+mj-lt"/>
              <a:buAutoNum type="alphaLcPeriod" startAt="4"/>
            </a:pPr>
            <a:r>
              <a:rPr lang="en-US" sz="2400" dirty="0">
                <a:latin typeface="Times New Roman" panose="02020603050405020304" pitchFamily="18" charset="0"/>
                <a:cs typeface="Times New Roman" panose="02020603050405020304" pitchFamily="18" charset="0"/>
              </a:rPr>
              <a:t>Share if any resources and or funding allocated within this budget to support the city’s homeless initiatives. </a:t>
            </a:r>
          </a:p>
          <a:p>
            <a:pPr marL="0" indent="0">
              <a:buNone/>
            </a:pPr>
            <a:endParaRPr lang="en-US" sz="2400" dirty="0">
              <a:latin typeface="Times New Roman" panose="02020603050405020304" pitchFamily="18" charset="0"/>
              <a:cs typeface="Times New Roman" panose="02020603050405020304" pitchFamily="18" charset="0"/>
            </a:endParaRPr>
          </a:p>
          <a:p>
            <a:endParaRPr lang="en-US" dirty="0"/>
          </a:p>
        </p:txBody>
      </p:sp>
      <p:sp>
        <p:nvSpPr>
          <p:cNvPr id="3" name="Content Placeholder 2"/>
          <p:cNvSpPr>
            <a:spLocks noGrp="1"/>
          </p:cNvSpPr>
          <p:nvPr>
            <p:ph sz="half" idx="13"/>
          </p:nvPr>
        </p:nvSpPr>
        <p:spPr/>
        <p:txBody>
          <a:bodyPr/>
          <a:lstStyle/>
          <a:p>
            <a:r>
              <a:rPr lang="en-US" dirty="0"/>
              <a:t>Question 9.</a:t>
            </a:r>
          </a:p>
        </p:txBody>
      </p:sp>
    </p:spTree>
    <p:extLst>
      <p:ext uri="{BB962C8B-B14F-4D97-AF65-F5344CB8AC3E}">
        <p14:creationId xmlns:p14="http://schemas.microsoft.com/office/powerpoint/2010/main" val="1599228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255586" y="1930026"/>
            <a:ext cx="10059989" cy="4356474"/>
          </a:xfrm>
        </p:spPr>
        <p:txBody>
          <a:bodyPr/>
          <a:lstStyle/>
          <a:p>
            <a:pPr marL="715518" lvl="1" indent="-514350">
              <a:buClrTx/>
              <a:buFont typeface="+mj-lt"/>
              <a:buAutoNum type="alphaLcPeriod"/>
            </a:pPr>
            <a:r>
              <a:rPr lang="en-US" dirty="0">
                <a:latin typeface="Times New Roman" panose="02020603050405020304" pitchFamily="18" charset="0"/>
                <a:cs typeface="Times New Roman" panose="02020603050405020304" pitchFamily="18" charset="0"/>
              </a:rPr>
              <a:t>The FY27 authorized strength is </a:t>
            </a: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305 </a:t>
            </a:r>
            <a:r>
              <a:rPr lang="en-US" dirty="0">
                <a:latin typeface="Times New Roman" panose="02020603050405020304" pitchFamily="18" charset="0"/>
                <a:cs typeface="Times New Roman" panose="02020603050405020304" pitchFamily="18" charset="0"/>
              </a:rPr>
              <a:t>Sworn Officers.</a:t>
            </a:r>
          </a:p>
          <a:p>
            <a:pPr marL="715518" lvl="1" indent="-514350">
              <a:buClrTx/>
              <a:buFont typeface="+mj-lt"/>
              <a:buAutoNum type="alphaLcPeriod"/>
            </a:pPr>
            <a:r>
              <a:rPr lang="en-US" dirty="0">
                <a:latin typeface="Times New Roman" panose="02020603050405020304" pitchFamily="18" charset="0"/>
                <a:cs typeface="Times New Roman" panose="02020603050405020304" pitchFamily="18" charset="0"/>
              </a:rPr>
              <a:t>The current actual strength is </a:t>
            </a: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281</a:t>
            </a:r>
            <a:r>
              <a:rPr lang="en-US" dirty="0">
                <a:latin typeface="Times New Roman" panose="02020603050405020304" pitchFamily="18" charset="0"/>
                <a:cs typeface="Times New Roman" panose="02020603050405020304" pitchFamily="18" charset="0"/>
              </a:rPr>
              <a:t> (currently 24 Sworn Personnel vacancies)</a:t>
            </a:r>
          </a:p>
          <a:p>
            <a:pPr marL="201168" lvl="1" indent="0">
              <a:buClrTx/>
              <a:buNone/>
            </a:pPr>
            <a:r>
              <a:rPr lang="en-US" dirty="0">
                <a:latin typeface="Times New Roman" panose="02020603050405020304" pitchFamily="18" charset="0"/>
                <a:cs typeface="Times New Roman" panose="02020603050405020304" pitchFamily="18" charset="0"/>
              </a:rPr>
              <a:t>	The current operational strength is </a:t>
            </a:r>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263</a:t>
            </a:r>
          </a:p>
          <a:p>
            <a:pPr lvl="2">
              <a:buClrTx/>
              <a:buFont typeface="Wingdings" panose="05000000000000000000" pitchFamily="2" charset="2"/>
              <a:buChar char="Ø"/>
            </a:pPr>
            <a:r>
              <a:rPr lang="en-US" sz="2400" dirty="0">
                <a:effectLst>
                  <a:outerShdw blurRad="38100" dist="38100" dir="2700000" algn="tl">
                    <a:srgbClr val="000000">
                      <a:alpha val="43137"/>
                    </a:srgbClr>
                  </a:outerShdw>
                </a:effectLst>
              </a:rPr>
              <a:t>3</a:t>
            </a:r>
            <a:r>
              <a:rPr lang="en-US" sz="2400" dirty="0"/>
              <a:t> </a:t>
            </a:r>
            <a:r>
              <a:rPr lang="en-US" sz="2400" dirty="0">
                <a:latin typeface="Times New Roman" panose="02020603050405020304" pitchFamily="18" charset="0"/>
                <a:cs typeface="Times New Roman" panose="02020603050405020304" pitchFamily="18" charset="0"/>
              </a:rPr>
              <a:t>- Military Deployment</a:t>
            </a:r>
          </a:p>
          <a:p>
            <a:pPr lvl="2">
              <a:buClrTx/>
              <a:buFont typeface="Wingdings" panose="05000000000000000000" pitchFamily="2" charset="2"/>
              <a:buChar char="Ø"/>
            </a:pP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15</a:t>
            </a:r>
            <a:r>
              <a:rPr lang="en-US" sz="2400" dirty="0">
                <a:latin typeface="Times New Roman" panose="02020603050405020304" pitchFamily="18" charset="0"/>
                <a:cs typeface="Times New Roman" panose="02020603050405020304" pitchFamily="18" charset="0"/>
              </a:rPr>
              <a:t> - Modified Duty Personnel (Injured/FMLA/Administrative Duty) </a:t>
            </a:r>
          </a:p>
          <a:p>
            <a:pPr marL="201168" lvl="1" indent="0">
              <a:buClrTx/>
              <a:buNone/>
            </a:pPr>
            <a:endParaRPr lang="en-US" sz="2400" dirty="0">
              <a:latin typeface="Times New Roman" panose="02020603050405020304" pitchFamily="18" charset="0"/>
              <a:cs typeface="Times New Roman" panose="02020603050405020304" pitchFamily="18" charset="0"/>
            </a:endParaRPr>
          </a:p>
          <a:p>
            <a:pPr marL="0" indent="0">
              <a:buNone/>
            </a:pPr>
            <a:endParaRPr lang="en-US" dirty="0"/>
          </a:p>
        </p:txBody>
      </p:sp>
      <p:sp>
        <p:nvSpPr>
          <p:cNvPr id="3" name="Content Placeholder 2"/>
          <p:cNvSpPr>
            <a:spLocks noGrp="1"/>
          </p:cNvSpPr>
          <p:nvPr>
            <p:ph sz="half" idx="13"/>
          </p:nvPr>
        </p:nvSpPr>
        <p:spPr>
          <a:xfrm>
            <a:off x="255586" y="1284750"/>
            <a:ext cx="4934479" cy="473825"/>
          </a:xfrm>
        </p:spPr>
        <p:txBody>
          <a:bodyPr/>
          <a:lstStyle/>
          <a:p>
            <a:r>
              <a:rPr lang="en-US" dirty="0"/>
              <a:t>Question 9. Answer</a:t>
            </a:r>
          </a:p>
        </p:txBody>
      </p:sp>
    </p:spTree>
    <p:extLst>
      <p:ext uri="{BB962C8B-B14F-4D97-AF65-F5344CB8AC3E}">
        <p14:creationId xmlns:p14="http://schemas.microsoft.com/office/powerpoint/2010/main" val="334580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9. Answer (Continued) </a:t>
            </a:r>
          </a:p>
        </p:txBody>
      </p:sp>
      <p:sp>
        <p:nvSpPr>
          <p:cNvPr id="6" name="Content Placeholder 1"/>
          <p:cNvSpPr>
            <a:spLocks noGrp="1"/>
          </p:cNvSpPr>
          <p:nvPr>
            <p:ph sz="half" idx="2"/>
          </p:nvPr>
        </p:nvSpPr>
        <p:spPr>
          <a:xfrm>
            <a:off x="76201" y="1990725"/>
            <a:ext cx="10369061" cy="4559543"/>
          </a:xfrm>
          <a:noFill/>
        </p:spPr>
        <p:txBody>
          <a:bodyPr>
            <a:normAutofit fontScale="85000" lnSpcReduction="20000"/>
          </a:bodyPr>
          <a:lstStyle/>
          <a:p>
            <a:pPr marL="292608" lvl="1" indent="0">
              <a:buNone/>
            </a:pPr>
            <a:r>
              <a:rPr lang="en-US" sz="2600" dirty="0">
                <a:latin typeface="Times New Roman" panose="02020603050405020304" pitchFamily="18" charset="0"/>
                <a:cs typeface="Times New Roman" panose="02020603050405020304" pitchFamily="18" charset="0"/>
              </a:rPr>
              <a:t>c. There are currently </a:t>
            </a:r>
            <a:r>
              <a:rPr lang="en-US" sz="2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a:t>
            </a:r>
            <a:r>
              <a:rPr lang="en-US" sz="2600" dirty="0">
                <a:latin typeface="Times New Roman" panose="02020603050405020304" pitchFamily="18" charset="0"/>
                <a:cs typeface="Times New Roman" panose="02020603050405020304" pitchFamily="18" charset="0"/>
              </a:rPr>
              <a:t> School Resource Officers: </a:t>
            </a:r>
          </a:p>
          <a:p>
            <a:pPr marL="1257300" lvl="2" indent="-342900">
              <a:buFont typeface="+mj-lt"/>
              <a:buAutoNum type="arabicPeriod"/>
            </a:pPr>
            <a:r>
              <a:rPr lang="en-US" sz="2600" dirty="0">
                <a:latin typeface="Times New Roman" panose="02020603050405020304" pitchFamily="18" charset="0"/>
                <a:cs typeface="Times New Roman" panose="02020603050405020304" pitchFamily="18" charset="0"/>
              </a:rPr>
              <a:t>Howard High School – 10-Month Contract</a:t>
            </a:r>
          </a:p>
          <a:p>
            <a:pPr marL="1257300" lvl="2" indent="-342900">
              <a:buFont typeface="+mj-lt"/>
              <a:buAutoNum type="arabicPeriod"/>
            </a:pPr>
            <a:r>
              <a:rPr lang="en-US" sz="2600" dirty="0">
                <a:latin typeface="Times New Roman" panose="02020603050405020304" pitchFamily="18" charset="0"/>
                <a:cs typeface="Times New Roman" panose="02020603050405020304" pitchFamily="18" charset="0"/>
              </a:rPr>
              <a:t>P.S. DuPont Middle School – 10-Month Contract </a:t>
            </a:r>
          </a:p>
          <a:p>
            <a:pPr marL="1257300" lvl="2" indent="-342900">
              <a:buFont typeface="+mj-lt"/>
              <a:buAutoNum type="arabicPeriod"/>
            </a:pPr>
            <a:r>
              <a:rPr lang="en-US" sz="2600" dirty="0">
                <a:latin typeface="Times New Roman" panose="02020603050405020304" pitchFamily="18" charset="0"/>
                <a:cs typeface="Times New Roman" panose="02020603050405020304" pitchFamily="18" charset="0"/>
              </a:rPr>
              <a:t>Douglas School – 10-Month Contract</a:t>
            </a:r>
          </a:p>
          <a:p>
            <a:pPr marL="1257300" lvl="2" indent="-342900">
              <a:buFont typeface="+mj-lt"/>
              <a:buAutoNum type="arabicPeriod"/>
            </a:pPr>
            <a:r>
              <a:rPr lang="en-US" sz="2600" dirty="0">
                <a:latin typeface="Times New Roman" panose="02020603050405020304" pitchFamily="18" charset="0"/>
                <a:cs typeface="Times New Roman" panose="02020603050405020304" pitchFamily="18" charset="0"/>
              </a:rPr>
              <a:t>Community Education Building (CEB) – 12-Month Contract</a:t>
            </a:r>
          </a:p>
          <a:p>
            <a:pPr marL="1257300" lvl="2" indent="-342900">
              <a:buFont typeface="+mj-lt"/>
              <a:buAutoNum type="arabicPeriod"/>
            </a:pPr>
            <a:r>
              <a:rPr lang="en-US" sz="2600" dirty="0">
                <a:latin typeface="Times New Roman" panose="02020603050405020304" pitchFamily="18" charset="0"/>
                <a:cs typeface="Times New Roman" panose="02020603050405020304" pitchFamily="18" charset="0"/>
              </a:rPr>
              <a:t>Maurice Pritchett Sr. Academy – 12-Month Contract </a:t>
            </a:r>
          </a:p>
          <a:p>
            <a:pPr marL="1257300" lvl="2" indent="-342900">
              <a:buFont typeface="+mj-lt"/>
              <a:buAutoNum type="arabicPeriod"/>
            </a:pPr>
            <a:r>
              <a:rPr lang="en-US" sz="2600" dirty="0">
                <a:latin typeface="Times New Roman" panose="02020603050405020304" pitchFamily="18" charset="0"/>
                <a:cs typeface="Times New Roman" panose="02020603050405020304" pitchFamily="18" charset="0"/>
              </a:rPr>
              <a:t>Bayard Middle School – 12-Month Contract </a:t>
            </a:r>
          </a:p>
          <a:p>
            <a:pPr marL="726948" lvl="2" indent="-342900">
              <a:lnSpc>
                <a:spcPct val="12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Contracts follow the fiscal year (July 1 through June 30) at the rate of </a:t>
            </a:r>
            <a:r>
              <a:rPr lang="en-US" sz="2400" b="1" dirty="0">
                <a:latin typeface="Times New Roman" panose="02020603050405020304" pitchFamily="18" charset="0"/>
                <a:cs typeface="Times New Roman" panose="02020603050405020304" pitchFamily="18" charset="0"/>
              </a:rPr>
              <a:t>$120,771.00 </a:t>
            </a:r>
            <a:r>
              <a:rPr lang="en-US" sz="2400" dirty="0">
                <a:latin typeface="Times New Roman" panose="02020603050405020304" pitchFamily="18" charset="0"/>
                <a:cs typeface="Times New Roman" panose="02020603050405020304" pitchFamily="18" charset="0"/>
              </a:rPr>
              <a:t>for a 12-month program and </a:t>
            </a:r>
            <a:r>
              <a:rPr lang="en-US" sz="2400" b="1" dirty="0">
                <a:latin typeface="Times New Roman" panose="02020603050405020304" pitchFamily="18" charset="0"/>
                <a:cs typeface="Times New Roman" panose="02020603050405020304" pitchFamily="18" charset="0"/>
              </a:rPr>
              <a:t>$100,643.00 </a:t>
            </a:r>
            <a:r>
              <a:rPr lang="en-US" sz="2400" dirty="0">
                <a:latin typeface="Times New Roman" panose="02020603050405020304" pitchFamily="18" charset="0"/>
                <a:cs typeface="Times New Roman" panose="02020603050405020304" pitchFamily="18" charset="0"/>
              </a:rPr>
              <a:t>for a 10-month program. The contract cost is calculated based upon an average Patrol Officer’s salary with family benefits </a:t>
            </a:r>
          </a:p>
          <a:p>
            <a:pPr marL="384048" lvl="2" indent="0">
              <a:buNone/>
            </a:pPr>
            <a:endParaRPr lang="en-US" sz="1800" dirty="0"/>
          </a:p>
        </p:txBody>
      </p:sp>
    </p:spTree>
    <p:extLst>
      <p:ext uri="{BB962C8B-B14F-4D97-AF65-F5344CB8AC3E}">
        <p14:creationId xmlns:p14="http://schemas.microsoft.com/office/powerpoint/2010/main" val="3648752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9. Answer (Continued)</a:t>
            </a:r>
          </a:p>
        </p:txBody>
      </p:sp>
      <p:graphicFrame>
        <p:nvGraphicFramePr>
          <p:cNvPr id="10" name="Content Placeholder 9"/>
          <p:cNvGraphicFramePr>
            <a:graphicFrameLocks noGrp="1"/>
          </p:cNvGraphicFramePr>
          <p:nvPr>
            <p:ph sz="half" idx="2"/>
            <p:extLst>
              <p:ext uri="{D42A27DB-BD31-4B8C-83A1-F6EECF244321}">
                <p14:modId xmlns:p14="http://schemas.microsoft.com/office/powerpoint/2010/main" val="1504809436"/>
              </p:ext>
            </p:extLst>
          </p:nvPr>
        </p:nvGraphicFramePr>
        <p:xfrm>
          <a:off x="79134" y="1660793"/>
          <a:ext cx="11869611" cy="5090297"/>
        </p:xfrm>
        <a:graphic>
          <a:graphicData uri="http://schemas.openxmlformats.org/drawingml/2006/table">
            <a:tbl>
              <a:tblPr/>
              <a:tblGrid>
                <a:gridCol w="1515846">
                  <a:extLst>
                    <a:ext uri="{9D8B030D-6E8A-4147-A177-3AD203B41FA5}">
                      <a16:colId xmlns:a16="http://schemas.microsoft.com/office/drawing/2014/main" val="4079649303"/>
                    </a:ext>
                  </a:extLst>
                </a:gridCol>
                <a:gridCol w="609045">
                  <a:extLst>
                    <a:ext uri="{9D8B030D-6E8A-4147-A177-3AD203B41FA5}">
                      <a16:colId xmlns:a16="http://schemas.microsoft.com/office/drawing/2014/main" val="4168310978"/>
                    </a:ext>
                  </a:extLst>
                </a:gridCol>
                <a:gridCol w="609045">
                  <a:extLst>
                    <a:ext uri="{9D8B030D-6E8A-4147-A177-3AD203B41FA5}">
                      <a16:colId xmlns:a16="http://schemas.microsoft.com/office/drawing/2014/main" val="1295275760"/>
                    </a:ext>
                  </a:extLst>
                </a:gridCol>
                <a:gridCol w="609045">
                  <a:extLst>
                    <a:ext uri="{9D8B030D-6E8A-4147-A177-3AD203B41FA5}">
                      <a16:colId xmlns:a16="http://schemas.microsoft.com/office/drawing/2014/main" val="4037449498"/>
                    </a:ext>
                  </a:extLst>
                </a:gridCol>
                <a:gridCol w="609045">
                  <a:extLst>
                    <a:ext uri="{9D8B030D-6E8A-4147-A177-3AD203B41FA5}">
                      <a16:colId xmlns:a16="http://schemas.microsoft.com/office/drawing/2014/main" val="765815409"/>
                    </a:ext>
                  </a:extLst>
                </a:gridCol>
                <a:gridCol w="609045">
                  <a:extLst>
                    <a:ext uri="{9D8B030D-6E8A-4147-A177-3AD203B41FA5}">
                      <a16:colId xmlns:a16="http://schemas.microsoft.com/office/drawing/2014/main" val="1452105970"/>
                    </a:ext>
                  </a:extLst>
                </a:gridCol>
                <a:gridCol w="609045">
                  <a:extLst>
                    <a:ext uri="{9D8B030D-6E8A-4147-A177-3AD203B41FA5}">
                      <a16:colId xmlns:a16="http://schemas.microsoft.com/office/drawing/2014/main" val="1814250196"/>
                    </a:ext>
                  </a:extLst>
                </a:gridCol>
                <a:gridCol w="609045">
                  <a:extLst>
                    <a:ext uri="{9D8B030D-6E8A-4147-A177-3AD203B41FA5}">
                      <a16:colId xmlns:a16="http://schemas.microsoft.com/office/drawing/2014/main" val="3852958907"/>
                    </a:ext>
                  </a:extLst>
                </a:gridCol>
                <a:gridCol w="609045">
                  <a:extLst>
                    <a:ext uri="{9D8B030D-6E8A-4147-A177-3AD203B41FA5}">
                      <a16:colId xmlns:a16="http://schemas.microsoft.com/office/drawing/2014/main" val="1468224655"/>
                    </a:ext>
                  </a:extLst>
                </a:gridCol>
                <a:gridCol w="609045">
                  <a:extLst>
                    <a:ext uri="{9D8B030D-6E8A-4147-A177-3AD203B41FA5}">
                      <a16:colId xmlns:a16="http://schemas.microsoft.com/office/drawing/2014/main" val="1351900585"/>
                    </a:ext>
                  </a:extLst>
                </a:gridCol>
                <a:gridCol w="609045">
                  <a:extLst>
                    <a:ext uri="{9D8B030D-6E8A-4147-A177-3AD203B41FA5}">
                      <a16:colId xmlns:a16="http://schemas.microsoft.com/office/drawing/2014/main" val="2594171606"/>
                    </a:ext>
                  </a:extLst>
                </a:gridCol>
                <a:gridCol w="609045">
                  <a:extLst>
                    <a:ext uri="{9D8B030D-6E8A-4147-A177-3AD203B41FA5}">
                      <a16:colId xmlns:a16="http://schemas.microsoft.com/office/drawing/2014/main" val="1062797636"/>
                    </a:ext>
                  </a:extLst>
                </a:gridCol>
                <a:gridCol w="609045">
                  <a:extLst>
                    <a:ext uri="{9D8B030D-6E8A-4147-A177-3AD203B41FA5}">
                      <a16:colId xmlns:a16="http://schemas.microsoft.com/office/drawing/2014/main" val="3983349578"/>
                    </a:ext>
                  </a:extLst>
                </a:gridCol>
                <a:gridCol w="609045">
                  <a:extLst>
                    <a:ext uri="{9D8B030D-6E8A-4147-A177-3AD203B41FA5}">
                      <a16:colId xmlns:a16="http://schemas.microsoft.com/office/drawing/2014/main" val="758357588"/>
                    </a:ext>
                  </a:extLst>
                </a:gridCol>
                <a:gridCol w="609045">
                  <a:extLst>
                    <a:ext uri="{9D8B030D-6E8A-4147-A177-3AD203B41FA5}">
                      <a16:colId xmlns:a16="http://schemas.microsoft.com/office/drawing/2014/main" val="2442343620"/>
                    </a:ext>
                  </a:extLst>
                </a:gridCol>
                <a:gridCol w="609045">
                  <a:extLst>
                    <a:ext uri="{9D8B030D-6E8A-4147-A177-3AD203B41FA5}">
                      <a16:colId xmlns:a16="http://schemas.microsoft.com/office/drawing/2014/main" val="2506227304"/>
                    </a:ext>
                  </a:extLst>
                </a:gridCol>
                <a:gridCol w="609045">
                  <a:extLst>
                    <a:ext uri="{9D8B030D-6E8A-4147-A177-3AD203B41FA5}">
                      <a16:colId xmlns:a16="http://schemas.microsoft.com/office/drawing/2014/main" val="2495911834"/>
                    </a:ext>
                  </a:extLst>
                </a:gridCol>
                <a:gridCol w="609045">
                  <a:extLst>
                    <a:ext uri="{9D8B030D-6E8A-4147-A177-3AD203B41FA5}">
                      <a16:colId xmlns:a16="http://schemas.microsoft.com/office/drawing/2014/main" val="3436719114"/>
                    </a:ext>
                  </a:extLst>
                </a:gridCol>
              </a:tblGrid>
              <a:tr h="302667">
                <a:tc gridSpan="18">
                  <a:txBody>
                    <a:bodyPr/>
                    <a:lstStyle/>
                    <a:p>
                      <a:pPr algn="ctr" fontAlgn="b"/>
                      <a:r>
                        <a:rPr lang="en-US" sz="1200" b="1" i="0" u="sng" strike="noStrike" dirty="0">
                          <a:effectLst/>
                          <a:latin typeface="Times New Roman" panose="02020603050405020304" pitchFamily="18" charset="0"/>
                        </a:rPr>
                        <a:t>WILMINGTON DEPARTMENT OF POLICE</a:t>
                      </a:r>
                    </a:p>
                  </a:txBody>
                  <a:tcPr marL="5033" marR="5033" marT="503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03446371"/>
                  </a:ext>
                </a:extLst>
              </a:tr>
              <a:tr h="302667">
                <a:tc gridSpan="18">
                  <a:txBody>
                    <a:bodyPr/>
                    <a:lstStyle/>
                    <a:p>
                      <a:pPr algn="ctr" fontAlgn="b"/>
                      <a:r>
                        <a:rPr lang="en-US" sz="1200" b="1" i="0" u="sng" strike="noStrike" dirty="0">
                          <a:effectLst/>
                          <a:latin typeface="Times New Roman" panose="02020603050405020304" pitchFamily="18" charset="0"/>
                        </a:rPr>
                        <a:t>Authorized Strength Demographics</a:t>
                      </a:r>
                    </a:p>
                  </a:txBody>
                  <a:tcPr marL="5033" marR="5033" marT="503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32035080"/>
                  </a:ext>
                </a:extLst>
              </a:tr>
              <a:tr h="369916">
                <a:tc>
                  <a:txBody>
                    <a:bodyPr/>
                    <a:lstStyle/>
                    <a:p>
                      <a:pPr algn="l" fontAlgn="b"/>
                      <a:r>
                        <a:rPr lang="en-US" sz="1200" b="1" i="0" u="none" strike="noStrike" dirty="0">
                          <a:effectLst/>
                          <a:latin typeface="Times New Roman" panose="02020603050405020304" pitchFamily="18" charset="0"/>
                        </a:rPr>
                        <a:t>Authorized Strength: 305</a:t>
                      </a:r>
                    </a:p>
                  </a:txBody>
                  <a:tcPr marL="5033" marR="5033" marT="5033" marB="0" anchor="b">
                    <a:lnL>
                      <a:noFill/>
                    </a:lnL>
                    <a:lnR>
                      <a:noFill/>
                    </a:lnR>
                    <a:lnT>
                      <a:noFill/>
                    </a:lnT>
                    <a:lnB>
                      <a:noFill/>
                    </a:lnB>
                  </a:tcPr>
                </a:tc>
                <a:tc>
                  <a:txBody>
                    <a:bodyPr/>
                    <a:lstStyle/>
                    <a:p>
                      <a:pPr algn="l" fontAlgn="b"/>
                      <a:endParaRPr lang="en-US" sz="1200" b="1" i="0" u="none" strike="noStrike" dirty="0">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1" i="0" u="none" strike="noStrike" dirty="0">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dirty="0">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1"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1"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dirty="0">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1"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1" i="0" u="none" strike="noStrike" dirty="0">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1"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1"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ctr" fontAlgn="b"/>
                      <a:endParaRPr lang="en-US" sz="1200" b="1" i="0" u="none" strike="noStrike" dirty="0">
                        <a:effectLst/>
                        <a:latin typeface="Times New Roman" panose="02020603050405020304" pitchFamily="18" charset="0"/>
                      </a:endParaRPr>
                    </a:p>
                  </a:txBody>
                  <a:tcPr marL="5033" marR="5033" marT="5033" marB="0" anchor="b">
                    <a:lnL>
                      <a:noFill/>
                    </a:lnL>
                    <a:lnR>
                      <a:noFill/>
                    </a:lnR>
                    <a:lnT>
                      <a:noFill/>
                    </a:lnT>
                    <a:lnB>
                      <a:noFill/>
                    </a:lnB>
                  </a:tcPr>
                </a:tc>
                <a:extLst>
                  <a:ext uri="{0D108BD9-81ED-4DB2-BD59-A6C34878D82A}">
                    <a16:rowId xmlns:a16="http://schemas.microsoft.com/office/drawing/2014/main" val="241162061"/>
                  </a:ext>
                </a:extLst>
              </a:tr>
              <a:tr h="366231">
                <a:tc>
                  <a:txBody>
                    <a:bodyPr/>
                    <a:lstStyle/>
                    <a:p>
                      <a:pPr algn="l" fontAlgn="b"/>
                      <a:r>
                        <a:rPr lang="en-US" sz="1200" b="1" i="0" u="none" strike="noStrike">
                          <a:effectLst/>
                          <a:latin typeface="Times New Roman" panose="02020603050405020304" pitchFamily="18" charset="0"/>
                        </a:rPr>
                        <a:t>Current Strength:  281</a:t>
                      </a:r>
                    </a:p>
                  </a:txBody>
                  <a:tcPr marL="5033" marR="5033" marT="5033" marB="0" anchor="b">
                    <a:lnL>
                      <a:noFill/>
                    </a:lnL>
                    <a:lnR>
                      <a:noFill/>
                    </a:lnR>
                    <a:lnT>
                      <a:noFill/>
                    </a:lnT>
                    <a:lnB>
                      <a:noFill/>
                    </a:lnB>
                  </a:tcPr>
                </a:tc>
                <a:tc>
                  <a:txBody>
                    <a:bodyPr/>
                    <a:lstStyle/>
                    <a:p>
                      <a:pPr algn="l" fontAlgn="b"/>
                      <a:endParaRPr lang="en-US" sz="1200" b="0" i="0" u="none" strike="noStrike" dirty="0">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dirty="0">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dirty="0">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a:noFill/>
                    </a:lnB>
                  </a:tcPr>
                </a:tc>
                <a:extLst>
                  <a:ext uri="{0D108BD9-81ED-4DB2-BD59-A6C34878D82A}">
                    <a16:rowId xmlns:a16="http://schemas.microsoft.com/office/drawing/2014/main" val="869059606"/>
                  </a:ext>
                </a:extLst>
              </a:tr>
              <a:tr h="246914">
                <a:tc>
                  <a:txBody>
                    <a:bodyPr/>
                    <a:lstStyle/>
                    <a:p>
                      <a:pPr algn="l" fontAlgn="b"/>
                      <a:r>
                        <a:rPr lang="en-US" sz="1200" b="1" i="0" u="none" strike="noStrike">
                          <a:effectLst/>
                          <a:latin typeface="Times New Roman" panose="02020603050405020304" pitchFamily="18" charset="0"/>
                        </a:rPr>
                        <a:t>As of 4/13/2026</a:t>
                      </a:r>
                    </a:p>
                  </a:txBody>
                  <a:tcPr marL="5033" marR="5033" marT="5033" marB="0" anchor="b">
                    <a:lnL>
                      <a:noFill/>
                    </a:lnL>
                    <a:lnR>
                      <a:noFill/>
                    </a:lnR>
                    <a:lnT>
                      <a:noFill/>
                    </a:lnT>
                    <a:lnB>
                      <a:noFill/>
                    </a:lnB>
                  </a:tcPr>
                </a:tc>
                <a:tc>
                  <a:txBody>
                    <a:bodyPr/>
                    <a:lstStyle/>
                    <a:p>
                      <a:pPr algn="l" fontAlgn="b"/>
                      <a:endParaRPr lang="en-US" sz="1200" b="0" i="0" u="none" strike="noStrike" dirty="0">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6507717"/>
                  </a:ext>
                </a:extLst>
              </a:tr>
              <a:tr h="246914">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8">
                  <a:txBody>
                    <a:bodyPr/>
                    <a:lstStyle/>
                    <a:p>
                      <a:pPr algn="ctr" fontAlgn="b"/>
                      <a:r>
                        <a:rPr lang="en-US" sz="1200" b="1" i="0" u="none" strike="noStrike" dirty="0">
                          <a:effectLst/>
                          <a:latin typeface="Times New Roman" panose="02020603050405020304" pitchFamily="18" charset="0"/>
                        </a:rPr>
                        <a:t>MALES</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8">
                  <a:txBody>
                    <a:bodyPr/>
                    <a:lstStyle/>
                    <a:p>
                      <a:pPr algn="ctr" fontAlgn="b"/>
                      <a:r>
                        <a:rPr lang="en-US" sz="1200" b="1" i="0" u="none" strike="noStrike">
                          <a:effectLst/>
                          <a:latin typeface="Times New Roman" panose="02020603050405020304" pitchFamily="18" charset="0"/>
                        </a:rPr>
                        <a:t>FEMALES</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200" b="0" i="0" u="none" strike="noStrike">
                          <a:effectLst/>
                          <a:latin typeface="Times New Roman" panose="02020603050405020304" pitchFamily="18" charset="0"/>
                        </a:rPr>
                        <a:t> </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3093613"/>
                  </a:ext>
                </a:extLst>
              </a:tr>
              <a:tr h="369916">
                <a:tc>
                  <a:txBody>
                    <a:bodyPr/>
                    <a:lstStyle/>
                    <a:p>
                      <a:pPr algn="l" fontAlgn="b"/>
                      <a:r>
                        <a:rPr lang="en-US" sz="1200" b="1" i="0" u="none" strike="noStrike">
                          <a:effectLst/>
                          <a:latin typeface="Times New Roman" panose="02020603050405020304" pitchFamily="18" charset="0"/>
                        </a:rPr>
                        <a:t>SWORN PERSONNEL</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dirty="0">
                          <a:effectLst/>
                          <a:latin typeface="Times New Roman" panose="02020603050405020304" pitchFamily="18" charset="0"/>
                        </a:rPr>
                        <a:t>White</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1" i="0" u="none" strike="noStrike" dirty="0">
                          <a:effectLst/>
                          <a:latin typeface="Times New Roman" panose="02020603050405020304" pitchFamily="18" charset="0"/>
                        </a:rPr>
                        <a:t>Black</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1" i="0" u="none" strike="noStrike" dirty="0">
                          <a:effectLst/>
                          <a:latin typeface="Times New Roman" panose="02020603050405020304" pitchFamily="18" charset="0"/>
                        </a:rPr>
                        <a:t>Hispanic</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1" i="0" u="none" strike="noStrike" dirty="0">
                          <a:effectLst/>
                          <a:latin typeface="Times New Roman" panose="02020603050405020304" pitchFamily="18" charset="0"/>
                        </a:rPr>
                        <a:t>Other</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effectLst/>
                          <a:latin typeface="Times New Roman" panose="02020603050405020304" pitchFamily="18" charset="0"/>
                        </a:rPr>
                        <a:t>White</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 </a:t>
                      </a:r>
                    </a:p>
                  </a:txBody>
                  <a:tcPr marL="5033" marR="5033" marT="50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Black</a:t>
                      </a:r>
                    </a:p>
                  </a:txBody>
                  <a:tcPr marL="5033" marR="5033" marT="50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 </a:t>
                      </a:r>
                    </a:p>
                  </a:txBody>
                  <a:tcPr marL="5033" marR="5033" marT="50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Hispanic</a:t>
                      </a:r>
                    </a:p>
                  </a:txBody>
                  <a:tcPr marL="5033" marR="5033" marT="50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 </a:t>
                      </a:r>
                    </a:p>
                  </a:txBody>
                  <a:tcPr marL="5033" marR="5033" marT="50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Other</a:t>
                      </a:r>
                    </a:p>
                  </a:txBody>
                  <a:tcPr marL="5033" marR="5033" marT="50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 </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Totals</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6751367"/>
                  </a:ext>
                </a:extLst>
              </a:tr>
              <a:tr h="238949">
                <a:tc>
                  <a:txBody>
                    <a:bodyPr/>
                    <a:lstStyle/>
                    <a:p>
                      <a:pPr algn="l" fontAlgn="b"/>
                      <a:r>
                        <a:rPr lang="en-US" sz="1200" b="0" i="0" u="none" strike="noStrike">
                          <a:effectLst/>
                          <a:latin typeface="Times New Roman" panose="02020603050405020304" pitchFamily="18" charset="0"/>
                        </a:rPr>
                        <a:t>CHIEF</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25680"/>
                  </a:ext>
                </a:extLst>
              </a:tr>
              <a:tr h="238949">
                <a:tc>
                  <a:txBody>
                    <a:bodyPr/>
                    <a:lstStyle/>
                    <a:p>
                      <a:pPr algn="l" fontAlgn="b"/>
                      <a:r>
                        <a:rPr lang="en-US" sz="1200" b="0" i="0" u="none" strike="noStrike">
                          <a:effectLst/>
                          <a:latin typeface="Times New Roman" panose="02020603050405020304" pitchFamily="18" charset="0"/>
                        </a:rPr>
                        <a:t>MAJOR</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2</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0568404"/>
                  </a:ext>
                </a:extLst>
              </a:tr>
              <a:tr h="238949">
                <a:tc>
                  <a:txBody>
                    <a:bodyPr/>
                    <a:lstStyle/>
                    <a:p>
                      <a:pPr algn="l" fontAlgn="b"/>
                      <a:r>
                        <a:rPr lang="en-US" sz="1200" b="0" i="0" u="none" strike="noStrike">
                          <a:effectLst/>
                          <a:latin typeface="Times New Roman" panose="02020603050405020304" pitchFamily="18" charset="0"/>
                        </a:rPr>
                        <a:t>CAPTAIN</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5</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1.78%</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2</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0.71%</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7</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1612911"/>
                  </a:ext>
                </a:extLst>
              </a:tr>
              <a:tr h="238949">
                <a:tc>
                  <a:txBody>
                    <a:bodyPr/>
                    <a:lstStyle/>
                    <a:p>
                      <a:pPr algn="l" fontAlgn="b"/>
                      <a:r>
                        <a:rPr lang="en-US" sz="1200" b="0" i="0" u="none" strike="noStrike">
                          <a:effectLst/>
                          <a:latin typeface="Times New Roman" panose="02020603050405020304" pitchFamily="18" charset="0"/>
                        </a:rPr>
                        <a:t>LIEUTENANT</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9</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3.20%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11</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7104486"/>
                  </a:ext>
                </a:extLst>
              </a:tr>
              <a:tr h="238949">
                <a:tc>
                  <a:txBody>
                    <a:bodyPr/>
                    <a:lstStyle/>
                    <a:p>
                      <a:pPr algn="l" fontAlgn="b"/>
                      <a:r>
                        <a:rPr lang="en-US" sz="1200" b="0" i="0" u="none" strike="noStrike">
                          <a:effectLst/>
                          <a:latin typeface="Times New Roman" panose="02020603050405020304" pitchFamily="18" charset="0"/>
                        </a:rPr>
                        <a:t>MASTER SERGEANT</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4</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1.42%</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5</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0958125"/>
                  </a:ext>
                </a:extLst>
              </a:tr>
              <a:tr h="238949">
                <a:tc>
                  <a:txBody>
                    <a:bodyPr/>
                    <a:lstStyle/>
                    <a:p>
                      <a:pPr algn="l" fontAlgn="b"/>
                      <a:r>
                        <a:rPr lang="en-US" sz="1200" b="0" i="0" u="none" strike="noStrike">
                          <a:effectLst/>
                          <a:latin typeface="Times New Roman" panose="02020603050405020304" pitchFamily="18" charset="0"/>
                        </a:rPr>
                        <a:t>SERGEANT</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16</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5.69%</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3</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1.07%</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2</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0.71%</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23</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4776625"/>
                  </a:ext>
                </a:extLst>
              </a:tr>
              <a:tr h="238949">
                <a:tc>
                  <a:txBody>
                    <a:bodyPr/>
                    <a:lstStyle/>
                    <a:p>
                      <a:pPr algn="l" fontAlgn="b"/>
                      <a:r>
                        <a:rPr lang="en-US" sz="1200" b="0" i="0" u="none" strike="noStrike">
                          <a:effectLst/>
                          <a:latin typeface="Times New Roman" panose="02020603050405020304" pitchFamily="18" charset="0"/>
                        </a:rPr>
                        <a:t>MASTER CORPORAL</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38</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13.52%</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16</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5.69%</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5</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1.78%</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5</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1.78%</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2</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0.71%</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2</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0.71%</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69</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2621581"/>
                  </a:ext>
                </a:extLst>
              </a:tr>
              <a:tr h="238949">
                <a:tc>
                  <a:txBody>
                    <a:bodyPr/>
                    <a:lstStyle/>
                    <a:p>
                      <a:pPr algn="l" fontAlgn="b"/>
                      <a:r>
                        <a:rPr lang="en-US" sz="1200" b="0" i="0" u="none" strike="noStrike">
                          <a:effectLst/>
                          <a:latin typeface="Times New Roman" panose="02020603050405020304" pitchFamily="18" charset="0"/>
                        </a:rPr>
                        <a:t>SENIOR CORPORAL</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20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7.12%</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6</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2.14%</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3</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1.07%</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3</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1.07%</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3</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1.07%</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36</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3958933"/>
                  </a:ext>
                </a:extLst>
              </a:tr>
              <a:tr h="238949">
                <a:tc>
                  <a:txBody>
                    <a:bodyPr/>
                    <a:lstStyle/>
                    <a:p>
                      <a:pPr algn="l" fontAlgn="b"/>
                      <a:r>
                        <a:rPr lang="en-US" sz="1200" b="0" i="0" u="none" strike="noStrike">
                          <a:effectLst/>
                          <a:latin typeface="Times New Roman" panose="02020603050405020304" pitchFamily="18" charset="0"/>
                        </a:rPr>
                        <a:t>CORPORAL</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14</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4.98%</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4</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1.42%</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5</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1.78%</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3</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1.07%</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30</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2540851"/>
                  </a:ext>
                </a:extLst>
              </a:tr>
              <a:tr h="246914">
                <a:tc>
                  <a:txBody>
                    <a:bodyPr/>
                    <a:lstStyle/>
                    <a:p>
                      <a:pPr algn="l" fontAlgn="b"/>
                      <a:r>
                        <a:rPr lang="en-US" sz="1200" b="0" i="0" u="none" strike="noStrike">
                          <a:effectLst/>
                          <a:latin typeface="Times New Roman" panose="02020603050405020304" pitchFamily="18" charset="0"/>
                        </a:rPr>
                        <a:t>PATROL OFFICER</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30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10.68%</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32</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11.39%</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11</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3.91%</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2</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0.71%</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3</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1.07%</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13</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4.63%</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dirty="0">
                          <a:effectLst/>
                          <a:latin typeface="Times New Roman" panose="02020603050405020304" pitchFamily="18" charset="0"/>
                        </a:rPr>
                        <a:t>6</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Times New Roman" panose="02020603050405020304" pitchFamily="18" charset="0"/>
                        </a:rPr>
                        <a:t>2.14%</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0" i="0" u="none" strike="noStrike">
                          <a:effectLst/>
                          <a:latin typeface="Times New Roman" panose="02020603050405020304" pitchFamily="18" charset="0"/>
                        </a:rPr>
                        <a:t>0</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Times New Roman" panose="02020603050405020304" pitchFamily="18" charset="0"/>
                        </a:rPr>
                        <a:t>0.00%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97</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4355582"/>
                  </a:ext>
                </a:extLst>
              </a:tr>
              <a:tr h="246914">
                <a:tc>
                  <a:txBody>
                    <a:bodyPr/>
                    <a:lstStyle/>
                    <a:p>
                      <a:pPr algn="r" fontAlgn="b"/>
                      <a:r>
                        <a:rPr lang="en-US" sz="1200" b="1" i="0" u="none" strike="noStrike">
                          <a:effectLst/>
                          <a:latin typeface="Times New Roman" panose="02020603050405020304" pitchFamily="18" charset="0"/>
                        </a:rPr>
                        <a:t>TOTAL</a:t>
                      </a:r>
                    </a:p>
                  </a:txBody>
                  <a:tcPr marL="5033" marR="5033" marT="50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136</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48.40%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65</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23.13%</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24</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8.90%</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5</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1.78%</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15</a:t>
                      </a:r>
                    </a:p>
                  </a:txBody>
                  <a:tcPr marL="5033" marR="5033" marT="50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5.34%</a:t>
                      </a:r>
                    </a:p>
                  </a:txBody>
                  <a:tcPr marL="5033" marR="5033" marT="50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a:effectLst/>
                          <a:latin typeface="Times New Roman" panose="02020603050405020304" pitchFamily="18" charset="0"/>
                        </a:rPr>
                        <a:t>21</a:t>
                      </a:r>
                    </a:p>
                  </a:txBody>
                  <a:tcPr marL="5033" marR="5033" marT="50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effectLst/>
                          <a:latin typeface="Times New Roman" panose="02020603050405020304" pitchFamily="18" charset="0"/>
                        </a:rPr>
                        <a:t>7.47%</a:t>
                      </a:r>
                    </a:p>
                  </a:txBody>
                  <a:tcPr marL="5033" marR="5033" marT="50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dirty="0">
                          <a:effectLst/>
                          <a:latin typeface="Times New Roman" panose="02020603050405020304" pitchFamily="18" charset="0"/>
                        </a:rPr>
                        <a:t>13</a:t>
                      </a:r>
                    </a:p>
                  </a:txBody>
                  <a:tcPr marL="5033" marR="5033" marT="50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effectLst/>
                          <a:latin typeface="Times New Roman" panose="02020603050405020304" pitchFamily="18" charset="0"/>
                        </a:rPr>
                        <a:t>4.63%</a:t>
                      </a:r>
                    </a:p>
                  </a:txBody>
                  <a:tcPr marL="5033" marR="5033" marT="50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dirty="0">
                          <a:effectLst/>
                          <a:latin typeface="Times New Roman" panose="02020603050405020304" pitchFamily="18" charset="0"/>
                        </a:rPr>
                        <a:t>1</a:t>
                      </a:r>
                    </a:p>
                  </a:txBody>
                  <a:tcPr marL="5033" marR="5033" marT="50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Times New Roman" panose="02020603050405020304" pitchFamily="18" charset="0"/>
                        </a:rPr>
                        <a:t>0.36%</a:t>
                      </a:r>
                    </a:p>
                  </a:txBody>
                  <a:tcPr marL="5033" marR="5033" marT="50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200" b="1" i="0" u="none" strike="noStrike" dirty="0">
                          <a:effectLst/>
                          <a:latin typeface="Times New Roman" panose="02020603050405020304" pitchFamily="18" charset="0"/>
                        </a:rPr>
                        <a:t>281</a:t>
                      </a:r>
                    </a:p>
                  </a:txBody>
                  <a:tcPr marL="5033" marR="5033" marT="50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0826419"/>
                  </a:ext>
                </a:extLst>
              </a:tr>
              <a:tr h="238949">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effectLst/>
                        <a:latin typeface="Times New Roman" panose="02020603050405020304" pitchFamily="18" charset="0"/>
                      </a:endParaRPr>
                    </a:p>
                  </a:txBody>
                  <a:tcPr marL="5033" marR="5033" marT="5033"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1397645"/>
                  </a:ext>
                </a:extLst>
              </a:tr>
            </a:tbl>
          </a:graphicData>
        </a:graphic>
      </p:graphicFrame>
    </p:spTree>
    <p:extLst>
      <p:ext uri="{BB962C8B-B14F-4D97-AF65-F5344CB8AC3E}">
        <p14:creationId xmlns:p14="http://schemas.microsoft.com/office/powerpoint/2010/main" val="2359250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961501" y="2014790"/>
            <a:ext cx="9413422" cy="3744172"/>
          </a:xfrm>
          <a:solidFill>
            <a:schemeClr val="bg1"/>
          </a:solidFill>
          <a:ln>
            <a:solidFill>
              <a:schemeClr val="bg1"/>
            </a:solidFill>
          </a:ln>
        </p:spPr>
        <p:txBody>
          <a:bodyPr>
            <a:normAutofit/>
          </a:bodyPr>
          <a:lstStyle/>
          <a:p>
            <a:pPr marL="457200" indent="-457200">
              <a:buFont typeface="+mj-lt"/>
              <a:buAutoNum type="alphaLcPeriod" startAt="5"/>
            </a:pPr>
            <a:r>
              <a:rPr lang="en-US" sz="2400" dirty="0">
                <a:latin typeface="Times New Roman" panose="02020603050405020304" pitchFamily="18" charset="0"/>
                <a:cs typeface="Times New Roman" panose="02020603050405020304" pitchFamily="18" charset="0"/>
              </a:rPr>
              <a:t>There will be </a:t>
            </a: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88</a:t>
            </a:r>
            <a:r>
              <a:rPr lang="en-US" sz="2400" dirty="0">
                <a:latin typeface="Times New Roman" panose="02020603050405020304" pitchFamily="18" charset="0"/>
                <a:cs typeface="Times New Roman" panose="02020603050405020304" pitchFamily="18" charset="0"/>
              </a:rPr>
              <a:t> sworn officers eligible for retirement in FY2027.</a:t>
            </a:r>
          </a:p>
          <a:p>
            <a:pPr marL="0" indent="0">
              <a:buNone/>
            </a:pP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lphaLcPeriod" startAt="5"/>
            </a:pPr>
            <a:r>
              <a:rPr lang="en-US" sz="2400" dirty="0">
                <a:latin typeface="Times New Roman" panose="02020603050405020304" pitchFamily="18" charset="0"/>
                <a:cs typeface="Times New Roman" panose="02020603050405020304" pitchFamily="18" charset="0"/>
              </a:rPr>
              <a:t>Any resources and/or funding related to the City’s homelessness initiatives are led and coordinated by the Mayor’s Office. The Partners in Care and Community Engagement Units regularly visit Christina Park to engage with individuals, offer resources, and provide services.</a:t>
            </a:r>
          </a:p>
          <a:p>
            <a:pPr marL="457200" indent="-457200">
              <a:buFont typeface="+mj-lt"/>
              <a:buAutoNum type="alphaLcPeriod" startAt="5"/>
            </a:pP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lphaLcPeriod" startAt="5"/>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3"/>
          </p:nvPr>
        </p:nvSpPr>
        <p:spPr/>
        <p:txBody>
          <a:bodyPr/>
          <a:lstStyle/>
          <a:p>
            <a:r>
              <a:rPr lang="en-US" dirty="0"/>
              <a:t>Question 9. (Continued) </a:t>
            </a:r>
          </a:p>
          <a:p>
            <a:r>
              <a:rPr lang="en-US" dirty="0"/>
              <a:t> </a:t>
            </a:r>
          </a:p>
        </p:txBody>
      </p:sp>
    </p:spTree>
    <p:extLst>
      <p:ext uri="{BB962C8B-B14F-4D97-AF65-F5344CB8AC3E}">
        <p14:creationId xmlns:p14="http://schemas.microsoft.com/office/powerpoint/2010/main" val="1198993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638175" y="1958601"/>
            <a:ext cx="9744075" cy="3699250"/>
          </a:xfrm>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Discuss any plans for a Police Academy in FY2027 and the budgetary costs per account category. </a:t>
            </a:r>
          </a:p>
        </p:txBody>
      </p:sp>
      <p:sp>
        <p:nvSpPr>
          <p:cNvPr id="3" name="Content Placeholder 2"/>
          <p:cNvSpPr>
            <a:spLocks noGrp="1"/>
          </p:cNvSpPr>
          <p:nvPr>
            <p:ph sz="half" idx="13"/>
          </p:nvPr>
        </p:nvSpPr>
        <p:spPr/>
        <p:txBody>
          <a:bodyPr/>
          <a:lstStyle/>
          <a:p>
            <a:r>
              <a:rPr lang="en-US" dirty="0"/>
              <a:t>Question 10.  </a:t>
            </a:r>
          </a:p>
          <a:p>
            <a:endParaRPr lang="en-US" dirty="0"/>
          </a:p>
        </p:txBody>
      </p:sp>
    </p:spTree>
    <p:extLst>
      <p:ext uri="{BB962C8B-B14F-4D97-AF65-F5344CB8AC3E}">
        <p14:creationId xmlns:p14="http://schemas.microsoft.com/office/powerpoint/2010/main" val="1984800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10. Answer </a:t>
            </a:r>
          </a:p>
          <a:p>
            <a:endParaRPr lang="en-US" dirty="0"/>
          </a:p>
        </p:txBody>
      </p:sp>
      <p:sp>
        <p:nvSpPr>
          <p:cNvPr id="4" name="Content Placeholder 1"/>
          <p:cNvSpPr txBox="1">
            <a:spLocks/>
          </p:cNvSpPr>
          <p:nvPr/>
        </p:nvSpPr>
        <p:spPr>
          <a:xfrm>
            <a:off x="660225" y="2131696"/>
            <a:ext cx="9858375" cy="3927850"/>
          </a:xfrm>
          <a:prstGeom prst="rect">
            <a:avLst/>
          </a:prstGeom>
        </p:spPr>
        <p:txBody>
          <a:bodyPr vert="horz" lIns="91440" tIns="45720" rIns="91440" bIns="45720" rtlCol="0" anchor="t">
            <a:normAutofit/>
          </a:bodyPr>
          <a:lstStyle>
            <a:lvl1pPr marL="458788" indent="-458788" algn="l" defTabSz="914400" rtl="0" eaLnBrk="1" latinLnBrk="0" hangingPunct="1">
              <a:lnSpc>
                <a:spcPct val="90000"/>
              </a:lnSpc>
              <a:spcBef>
                <a:spcPts val="1000"/>
              </a:spcBef>
              <a:spcAft>
                <a:spcPts val="1200"/>
              </a:spcAft>
              <a:buFont typeface="Arial" panose="020B0604020202020204" pitchFamily="34" charset="0"/>
              <a:buChar char="•"/>
              <a:defRPr sz="3200" kern="1200">
                <a:solidFill>
                  <a:schemeClr val="tx1"/>
                </a:solidFill>
                <a:latin typeface="+mn-lt"/>
                <a:ea typeface="+mn-ea"/>
                <a:cs typeface="+mn-cs"/>
              </a:defRPr>
            </a:lvl1pPr>
            <a:lvl2pPr marL="1027113" indent="-398463" algn="l" defTabSz="914400" rtl="0" eaLnBrk="1" latinLnBrk="0" hangingPunct="1">
              <a:lnSpc>
                <a:spcPct val="90000"/>
              </a:lnSpc>
              <a:spcBef>
                <a:spcPts val="500"/>
              </a:spcBef>
              <a:spcAft>
                <a:spcPts val="1200"/>
              </a:spcAft>
              <a:buFont typeface="Arial" panose="020B0604020202020204" pitchFamily="34" charset="0"/>
              <a:buChar char="•"/>
              <a:defRPr sz="2800" kern="1200">
                <a:solidFill>
                  <a:schemeClr val="tx1"/>
                </a:solidFill>
                <a:latin typeface="+mn-lt"/>
                <a:ea typeface="+mn-ea"/>
                <a:cs typeface="+mn-cs"/>
              </a:defRPr>
            </a:lvl2pPr>
            <a:lvl3pPr marL="1485900" indent="-34131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3pPr>
            <a:lvl4pPr marL="1941513" indent="-342900"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4pPr>
            <a:lvl5pPr marL="2457450" indent="-398463"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The Department is currently in the hiring process for the 106th Academy, which is scheduled to begin in July 2026.</a:t>
            </a:r>
          </a:p>
          <a:p>
            <a:pPr marL="0" indent="0">
              <a:buFont typeface="Arial" panose="020B0604020202020204" pitchFamily="34" charset="0"/>
              <a:buNone/>
            </a:pPr>
            <a:r>
              <a:rPr lang="en-US" sz="28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The total budgeted cost for an academy with expenses detailed by individual categories in the chart on next slide. </a:t>
            </a:r>
          </a:p>
        </p:txBody>
      </p:sp>
    </p:spTree>
    <p:extLst>
      <p:ext uri="{BB962C8B-B14F-4D97-AF65-F5344CB8AC3E}">
        <p14:creationId xmlns:p14="http://schemas.microsoft.com/office/powerpoint/2010/main" val="2965309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2"/>
          </p:nvPr>
        </p:nvPicPr>
        <p:blipFill>
          <a:blip r:embed="rId2"/>
          <a:stretch>
            <a:fillRect/>
          </a:stretch>
        </p:blipFill>
        <p:spPr>
          <a:xfrm>
            <a:off x="1281569" y="1662545"/>
            <a:ext cx="8755693" cy="4951950"/>
          </a:xfrm>
          <a:prstGeom prst="rect">
            <a:avLst/>
          </a:prstGeom>
        </p:spPr>
      </p:pic>
      <p:sp>
        <p:nvSpPr>
          <p:cNvPr id="5" name="Content Placeholder 2"/>
          <p:cNvSpPr>
            <a:spLocks noGrp="1"/>
          </p:cNvSpPr>
          <p:nvPr>
            <p:ph sz="half" idx="13"/>
          </p:nvPr>
        </p:nvSpPr>
        <p:spPr>
          <a:xfrm>
            <a:off x="188911" y="1045845"/>
            <a:ext cx="4934479" cy="473825"/>
          </a:xfrm>
        </p:spPr>
        <p:txBody>
          <a:bodyPr/>
          <a:lstStyle/>
          <a:p>
            <a:r>
              <a:rPr lang="en-US" sz="2400" dirty="0"/>
              <a:t>Question 10. Answer (Continued)</a:t>
            </a:r>
          </a:p>
          <a:p>
            <a:endParaRPr lang="en-US" dirty="0"/>
          </a:p>
        </p:txBody>
      </p:sp>
    </p:spTree>
    <p:extLst>
      <p:ext uri="{BB962C8B-B14F-4D97-AF65-F5344CB8AC3E}">
        <p14:creationId xmlns:p14="http://schemas.microsoft.com/office/powerpoint/2010/main" val="11580645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Discuss the planned use of </a:t>
            </a:r>
            <a:r>
              <a:rPr lang="en-US" sz="2800" b="1" dirty="0">
                <a:latin typeface="Times New Roman" panose="02020603050405020304" pitchFamily="18" charset="0"/>
                <a:cs typeface="Times New Roman" panose="02020603050405020304" pitchFamily="18" charset="0"/>
              </a:rPr>
              <a:t>~</a:t>
            </a:r>
            <a:r>
              <a:rPr lang="en-US" sz="2800" b="1" u="sng" dirty="0">
                <a:latin typeface="Times New Roman" panose="02020603050405020304" pitchFamily="18" charset="0"/>
                <a:cs typeface="Times New Roman" panose="02020603050405020304" pitchFamily="18" charset="0"/>
              </a:rPr>
              <a:t>$3.40M </a:t>
            </a:r>
            <a:r>
              <a:rPr lang="en-US" sz="2800" dirty="0"/>
              <a:t>budgeted in the overtime account categories. </a:t>
            </a:r>
          </a:p>
          <a:p>
            <a:pPr marL="1082675" lvl="1" indent="-514350">
              <a:buFont typeface="+mj-lt"/>
              <a:buAutoNum type="alphaLcPeriod"/>
            </a:pPr>
            <a:r>
              <a:rPr lang="en-US" dirty="0">
                <a:latin typeface="Times New Roman" panose="02020603050405020304" pitchFamily="18" charset="0"/>
                <a:cs typeface="Times New Roman" panose="02020603050405020304" pitchFamily="18" charset="0"/>
              </a:rPr>
              <a:t>Share mechanism in place to control overtime. </a:t>
            </a:r>
          </a:p>
          <a:p>
            <a:pPr marL="1998662" lvl="4" indent="0">
              <a:buNone/>
            </a:pP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3"/>
          </p:nvPr>
        </p:nvSpPr>
        <p:spPr/>
        <p:txBody>
          <a:bodyPr/>
          <a:lstStyle/>
          <a:p>
            <a:r>
              <a:rPr lang="en-US" dirty="0"/>
              <a:t>Question 11.</a:t>
            </a:r>
          </a:p>
        </p:txBody>
      </p:sp>
    </p:spTree>
    <p:extLst>
      <p:ext uri="{BB962C8B-B14F-4D97-AF65-F5344CB8AC3E}">
        <p14:creationId xmlns:p14="http://schemas.microsoft.com/office/powerpoint/2010/main" val="15216170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p:txBody>
          <a:bodyPr/>
          <a:lstStyle/>
          <a:p>
            <a:r>
              <a:rPr lang="en-US" dirty="0"/>
              <a:t>Question 11. Answer </a:t>
            </a:r>
          </a:p>
          <a:p>
            <a:endParaRPr lang="en-US" dirty="0"/>
          </a:p>
        </p:txBody>
      </p:sp>
      <p:sp>
        <p:nvSpPr>
          <p:cNvPr id="5" name="Content Placeholder 1"/>
          <p:cNvSpPr>
            <a:spLocks noGrp="1"/>
          </p:cNvSpPr>
          <p:nvPr>
            <p:ph sz="half" idx="2"/>
          </p:nvPr>
        </p:nvSpPr>
        <p:spPr>
          <a:xfrm>
            <a:off x="188909" y="1662547"/>
            <a:ext cx="11425729" cy="5019608"/>
          </a:xfrm>
          <a:noFill/>
        </p:spPr>
        <p:txBody>
          <a:bodyPr>
            <a:noAutofit/>
          </a:bodyPr>
          <a:lstStyle/>
          <a:p>
            <a:pPr marL="0" lvl="0" indent="0">
              <a:buNone/>
            </a:pPr>
            <a:r>
              <a:rPr lang="en-US" sz="2400" u="sng" dirty="0">
                <a:solidFill>
                  <a:prstClr val="black"/>
                </a:solidFill>
                <a:latin typeface="Times New Roman" panose="02020603050405020304" pitchFamily="18" charset="0"/>
                <a:cs typeface="Times New Roman" panose="02020603050405020304" pitchFamily="18" charset="0"/>
              </a:rPr>
              <a:t>POLICE DEPARTMENT OVERTIME - </a:t>
            </a:r>
            <a:r>
              <a:rPr lang="en-US" sz="2400" u="sng" dirty="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$3.40M</a:t>
            </a:r>
          </a:p>
          <a:p>
            <a:pPr>
              <a:lnSpc>
                <a:spcPct val="100000"/>
              </a:lnSpc>
              <a:spcBef>
                <a:spcPts val="0"/>
              </a:spcBef>
              <a:spcAft>
                <a:spcPts val="0"/>
              </a:spcAft>
              <a:buFont typeface="Wingdings" panose="05000000000000000000" pitchFamily="2" charset="2"/>
              <a:buChar char="Ø"/>
            </a:pPr>
            <a:r>
              <a:rPr lang="en-US" sz="2000" dirty="0">
                <a:solidFill>
                  <a:prstClr val="black"/>
                </a:solidFill>
                <a:latin typeface="Times New Roman" panose="02020603050405020304" pitchFamily="18" charset="0"/>
                <a:cs typeface="Times New Roman" panose="02020603050405020304" pitchFamily="18" charset="0"/>
              </a:rPr>
              <a:t>Divisional overtime including Patrol and Detective Divisions</a:t>
            </a:r>
          </a:p>
          <a:p>
            <a:pPr>
              <a:lnSpc>
                <a:spcPct val="100000"/>
              </a:lnSpc>
              <a:spcBef>
                <a:spcPts val="0"/>
              </a:spcBef>
              <a:spcAft>
                <a:spcPts val="0"/>
              </a:spcAft>
              <a:buFont typeface="Wingdings" panose="05000000000000000000" pitchFamily="2" charset="2"/>
              <a:buChar char="Ø"/>
            </a:pPr>
            <a:r>
              <a:rPr lang="en-US" sz="2000" dirty="0">
                <a:solidFill>
                  <a:prstClr val="black"/>
                </a:solidFill>
                <a:latin typeface="Times New Roman" panose="02020603050405020304" pitchFamily="18" charset="0"/>
                <a:cs typeface="Times New Roman" panose="02020603050405020304" pitchFamily="18" charset="0"/>
              </a:rPr>
              <a:t>Crisis Management Tactical Team </a:t>
            </a:r>
          </a:p>
          <a:p>
            <a:pPr>
              <a:lnSpc>
                <a:spcPct val="100000"/>
              </a:lnSpc>
              <a:spcBef>
                <a:spcPts val="0"/>
              </a:spcBef>
              <a:spcAft>
                <a:spcPts val="0"/>
              </a:spcAft>
              <a:buFont typeface="Wingdings" panose="05000000000000000000" pitchFamily="2" charset="2"/>
              <a:buChar char="Ø"/>
            </a:pPr>
            <a:r>
              <a:rPr lang="en-US" sz="2000" dirty="0">
                <a:solidFill>
                  <a:prstClr val="black"/>
                </a:solidFill>
                <a:latin typeface="Times New Roman" panose="02020603050405020304" pitchFamily="18" charset="0"/>
                <a:cs typeface="Times New Roman" panose="02020603050405020304" pitchFamily="18" charset="0"/>
              </a:rPr>
              <a:t>Vice operations</a:t>
            </a:r>
          </a:p>
          <a:p>
            <a:pPr>
              <a:lnSpc>
                <a:spcPct val="100000"/>
              </a:lnSpc>
              <a:spcBef>
                <a:spcPts val="0"/>
              </a:spcBef>
              <a:spcAft>
                <a:spcPts val="0"/>
              </a:spcAft>
              <a:buFont typeface="Wingdings" panose="05000000000000000000" pitchFamily="2" charset="2"/>
              <a:buChar char="Ø"/>
            </a:pPr>
            <a:r>
              <a:rPr lang="en-US" sz="2000" dirty="0">
                <a:solidFill>
                  <a:prstClr val="black"/>
                </a:solidFill>
                <a:latin typeface="Times New Roman" panose="02020603050405020304" pitchFamily="18" charset="0"/>
                <a:cs typeface="Times New Roman" panose="02020603050405020304" pitchFamily="18" charset="0"/>
              </a:rPr>
              <a:t>Canine overtime</a:t>
            </a:r>
          </a:p>
          <a:p>
            <a:pPr>
              <a:lnSpc>
                <a:spcPct val="100000"/>
              </a:lnSpc>
              <a:spcBef>
                <a:spcPts val="0"/>
              </a:spcBef>
              <a:spcAft>
                <a:spcPts val="0"/>
              </a:spcAft>
              <a:buFont typeface="Wingdings" panose="05000000000000000000" pitchFamily="2" charset="2"/>
              <a:buChar char="Ø"/>
            </a:pPr>
            <a:r>
              <a:rPr lang="en-US" sz="2000" dirty="0">
                <a:solidFill>
                  <a:prstClr val="black"/>
                </a:solidFill>
                <a:latin typeface="Times New Roman" panose="02020603050405020304" pitchFamily="18" charset="0"/>
                <a:cs typeface="Times New Roman" panose="02020603050405020304" pitchFamily="18" charset="0"/>
              </a:rPr>
              <a:t>City Sponsored Special Events </a:t>
            </a:r>
          </a:p>
          <a:p>
            <a:pPr marL="0" indent="0">
              <a:lnSpc>
                <a:spcPct val="100000"/>
              </a:lnSpc>
              <a:spcBef>
                <a:spcPts val="0"/>
              </a:spcBef>
              <a:spcAft>
                <a:spcPts val="0"/>
              </a:spcAft>
              <a:buNone/>
            </a:pPr>
            <a:endParaRPr lang="en-US" sz="2000" dirty="0">
              <a:solidFill>
                <a:prstClr val="black"/>
              </a:solidFill>
              <a:latin typeface="Times New Roman" panose="02020603050405020304" pitchFamily="18" charset="0"/>
              <a:cs typeface="Times New Roman" panose="02020603050405020304" pitchFamily="18" charset="0"/>
            </a:endParaRPr>
          </a:p>
          <a:p>
            <a:pPr marL="457200" indent="-457200">
              <a:buFont typeface="+mj-lt"/>
              <a:buAutoNum type="alphaLcPeriod"/>
            </a:pPr>
            <a:r>
              <a:rPr lang="en-US" sz="2400" dirty="0">
                <a:latin typeface="Times New Roman" panose="02020603050405020304" pitchFamily="18" charset="0"/>
                <a:cs typeface="Times New Roman" panose="02020603050405020304" pitchFamily="18" charset="0"/>
              </a:rPr>
              <a:t>The Chief’s Office and our Fiscal Unit regularly monitor overtime expenditures and available funding in various account lines. Additionally, commanding officers in each division are responsible for monitoring and justifying overtime use. This includes monitoring use of anti-violence overtime funding, and an evaluation of the effectiveness of these assignments as they relate to the current crime trends.  </a:t>
            </a:r>
          </a:p>
          <a:p>
            <a:pPr marL="1025525" lvl="1" indent="-457200">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During June through August, officers and Supervisors in specialized Divisions are scheduled to work Summer Deployment to help offset overtime costs.</a:t>
            </a:r>
          </a:p>
          <a:p>
            <a:pPr marL="0" indent="0">
              <a:buNone/>
            </a:pPr>
            <a:endParaRPr lang="en-US" sz="2000" dirty="0">
              <a:highlight>
                <a:srgbClr val="FFFF00"/>
              </a:highlight>
              <a:latin typeface="Times New Roman" panose="02020603050405020304" pitchFamily="18" charset="0"/>
              <a:cs typeface="Times New Roman" panose="02020603050405020304" pitchFamily="18" charset="0"/>
            </a:endParaRPr>
          </a:p>
          <a:p>
            <a:pPr marL="0" lvl="0" indent="0">
              <a:buNone/>
            </a:pPr>
            <a:endParaRPr lang="en-US" sz="2400" dirty="0">
              <a:solidFill>
                <a:prstClr val="black"/>
              </a:solidFill>
            </a:endParaRPr>
          </a:p>
          <a:p>
            <a:pPr marL="0" indent="0">
              <a:buNone/>
            </a:pPr>
            <a:endParaRPr lang="en-US" sz="2400" dirty="0"/>
          </a:p>
        </p:txBody>
      </p:sp>
    </p:spTree>
    <p:extLst>
      <p:ext uri="{BB962C8B-B14F-4D97-AF65-F5344CB8AC3E}">
        <p14:creationId xmlns:p14="http://schemas.microsoft.com/office/powerpoint/2010/main" val="5792265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Please share if this budget provides adequate funding and resources for training, professional growth, and development for your team. </a:t>
            </a:r>
            <a:r>
              <a:rPr lang="en-US" sz="2800" dirty="0"/>
              <a:t> </a:t>
            </a:r>
          </a:p>
          <a:p>
            <a:pPr marL="0" indent="0">
              <a:buNone/>
            </a:pPr>
            <a:endParaRPr lang="en-US" sz="2800" dirty="0"/>
          </a:p>
          <a:p>
            <a:pPr marL="514350" indent="-514350">
              <a:buFont typeface="+mj-lt"/>
              <a:buAutoNum type="alphaLcPeriod"/>
            </a:pPr>
            <a:r>
              <a:rPr lang="en-US" sz="2800" dirty="0"/>
              <a:t> </a:t>
            </a:r>
            <a:r>
              <a:rPr lang="en-US" sz="2800" dirty="0">
                <a:latin typeface="Times New Roman" panose="02020603050405020304" pitchFamily="18" charset="0"/>
                <a:cs typeface="Times New Roman" panose="02020603050405020304" pitchFamily="18" charset="0"/>
              </a:rPr>
              <a:t>Specify if any funding for trauma-informed policing training. </a:t>
            </a:r>
          </a:p>
          <a:p>
            <a:pPr marL="514350" indent="-514350">
              <a:buFont typeface="+mj-lt"/>
              <a:buAutoNum type="alphaLcPeriod"/>
            </a:pPr>
            <a:endParaRPr lang="en-US" sz="2800" dirty="0"/>
          </a:p>
        </p:txBody>
      </p:sp>
      <p:sp>
        <p:nvSpPr>
          <p:cNvPr id="3" name="Content Placeholder 2"/>
          <p:cNvSpPr>
            <a:spLocks noGrp="1"/>
          </p:cNvSpPr>
          <p:nvPr>
            <p:ph sz="half" idx="13"/>
          </p:nvPr>
        </p:nvSpPr>
        <p:spPr/>
        <p:txBody>
          <a:bodyPr/>
          <a:lstStyle/>
          <a:p>
            <a:r>
              <a:rPr lang="en-US" dirty="0"/>
              <a:t>Question 12. </a:t>
            </a:r>
          </a:p>
        </p:txBody>
      </p:sp>
    </p:spTree>
    <p:extLst>
      <p:ext uri="{BB962C8B-B14F-4D97-AF65-F5344CB8AC3E}">
        <p14:creationId xmlns:p14="http://schemas.microsoft.com/office/powerpoint/2010/main" val="455969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303211" y="2130051"/>
            <a:ext cx="9945689" cy="4270750"/>
          </a:xfrm>
        </p:spPr>
        <p:txBody>
          <a:bodyPr>
            <a:normAutofit/>
          </a:bodyPr>
          <a:lstStyle/>
          <a:p>
            <a:pPr>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The department provides adequate funding to support all of our training and professional development programming. This includes training around trauma-informed approaches to policing, cultural diversity, implicit bias, law enforcement legitimacy, de-escalation and more. We continue to far exceed training that is required under state regulations as well as through our accreditation standards.</a:t>
            </a:r>
          </a:p>
        </p:txBody>
      </p:sp>
      <p:sp>
        <p:nvSpPr>
          <p:cNvPr id="3" name="Content Placeholder 2"/>
          <p:cNvSpPr>
            <a:spLocks noGrp="1"/>
          </p:cNvSpPr>
          <p:nvPr>
            <p:ph sz="half" idx="13"/>
          </p:nvPr>
        </p:nvSpPr>
        <p:spPr/>
        <p:txBody>
          <a:bodyPr/>
          <a:lstStyle/>
          <a:p>
            <a:r>
              <a:rPr lang="en-US" dirty="0"/>
              <a:t>Question 12. Answer</a:t>
            </a:r>
          </a:p>
          <a:p>
            <a:endParaRPr lang="en-US" dirty="0"/>
          </a:p>
        </p:txBody>
      </p:sp>
    </p:spTree>
    <p:extLst>
      <p:ext uri="{BB962C8B-B14F-4D97-AF65-F5344CB8AC3E}">
        <p14:creationId xmlns:p14="http://schemas.microsoft.com/office/powerpoint/2010/main" val="4372414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solidFill>
            <a:schemeClr val="bg1"/>
          </a:solidFill>
        </p:spPr>
        <p:txBody>
          <a:bodyPr/>
          <a:lstStyle/>
          <a:p>
            <a:pPr marL="0" indent="0" fontAlgn="base">
              <a:buNone/>
            </a:pPr>
            <a:r>
              <a:rPr lang="en-US" sz="2800" dirty="0">
                <a:latin typeface="Times New Roman" panose="02020603050405020304" pitchFamily="18" charset="0"/>
                <a:cs typeface="Times New Roman" panose="02020603050405020304" pitchFamily="18" charset="0"/>
              </a:rPr>
              <a:t>Discuss the planned use of </a:t>
            </a:r>
            <a:r>
              <a:rPr lang="en-US" sz="2800" b="1" dirty="0">
                <a:latin typeface="Times New Roman" panose="02020603050405020304" pitchFamily="18" charset="0"/>
                <a:cs typeface="Times New Roman" panose="02020603050405020304" pitchFamily="18" charset="0"/>
              </a:rPr>
              <a:t>~$2.67M</a:t>
            </a:r>
            <a:r>
              <a:rPr lang="en-US" sz="2800" dirty="0">
                <a:latin typeface="Times New Roman" panose="02020603050405020304" pitchFamily="18" charset="0"/>
                <a:cs typeface="Times New Roman" panose="02020603050405020304" pitchFamily="18" charset="0"/>
              </a:rPr>
              <a:t> budgeted in the Real-Time Crime Center Division in contracted maintenance service, up </a:t>
            </a:r>
            <a:r>
              <a:rPr lang="en-US" sz="2800" b="1" dirty="0">
                <a:latin typeface="Times New Roman" panose="02020603050405020304" pitchFamily="18" charset="0"/>
                <a:cs typeface="Times New Roman" panose="02020603050405020304" pitchFamily="18" charset="0"/>
              </a:rPr>
              <a:t>$1.3M </a:t>
            </a:r>
            <a:r>
              <a:rPr lang="en-US" sz="2800" dirty="0">
                <a:latin typeface="Times New Roman" panose="02020603050405020304" pitchFamily="18" charset="0"/>
                <a:cs typeface="Times New Roman" panose="02020603050405020304" pitchFamily="18" charset="0"/>
              </a:rPr>
              <a:t>over the prior year’s budget. </a:t>
            </a:r>
          </a:p>
          <a:p>
            <a:pPr marL="514350" indent="-514350" fontAlgn="base">
              <a:buFont typeface="+mj-lt"/>
              <a:buAutoNum type="alphaLcPeriod"/>
            </a:pPr>
            <a:r>
              <a:rPr lang="en-US" sz="2800" dirty="0">
                <a:latin typeface="Times New Roman" panose="02020603050405020304" pitchFamily="18" charset="0"/>
                <a:cs typeface="Times New Roman" panose="02020603050405020304" pitchFamily="18" charset="0"/>
              </a:rPr>
              <a:t>What is the return on investment for Shot Spotter? </a:t>
            </a:r>
            <a:r>
              <a:rPr lang="en-US" sz="2800" i="1" dirty="0">
                <a:latin typeface="Times New Roman" panose="02020603050405020304" pitchFamily="18" charset="0"/>
                <a:cs typeface="Times New Roman" panose="02020603050405020304" pitchFamily="18" charset="0"/>
              </a:rPr>
              <a:t>(What percentage of shooting incidents has it benefited?)</a:t>
            </a:r>
          </a:p>
          <a:p>
            <a:pPr marL="514350" indent="-514350">
              <a:buFont typeface="+mj-lt"/>
              <a:buAutoNum type="alphaLcPeriod"/>
            </a:pPr>
            <a:r>
              <a:rPr lang="en-US" sz="2800" dirty="0">
                <a:latin typeface="Times New Roman" panose="02020603050405020304" pitchFamily="18" charset="0"/>
                <a:cs typeface="Times New Roman" panose="02020603050405020304" pitchFamily="18" charset="0"/>
              </a:rPr>
              <a:t>Share if adequate funding and resources for all officers to be equipped with body cameras. </a:t>
            </a:r>
          </a:p>
        </p:txBody>
      </p:sp>
      <p:sp>
        <p:nvSpPr>
          <p:cNvPr id="3" name="Content Placeholder 2"/>
          <p:cNvSpPr>
            <a:spLocks noGrp="1"/>
          </p:cNvSpPr>
          <p:nvPr>
            <p:ph sz="half" idx="13"/>
          </p:nvPr>
        </p:nvSpPr>
        <p:spPr/>
        <p:txBody>
          <a:bodyPr/>
          <a:lstStyle/>
          <a:p>
            <a:r>
              <a:rPr lang="en-US" dirty="0"/>
              <a:t>Question 13. </a:t>
            </a:r>
          </a:p>
        </p:txBody>
      </p:sp>
    </p:spTree>
    <p:extLst>
      <p:ext uri="{BB962C8B-B14F-4D97-AF65-F5344CB8AC3E}">
        <p14:creationId xmlns:p14="http://schemas.microsoft.com/office/powerpoint/2010/main" val="21845672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188911" y="1662545"/>
            <a:ext cx="10269539" cy="5004955"/>
          </a:xfrm>
        </p:spPr>
        <p:txBody>
          <a:bodyPr>
            <a:normAutofit/>
          </a:bodyPr>
          <a:lstStyle/>
          <a:p>
            <a:pPr>
              <a:buFont typeface="Wingdings" panose="05000000000000000000" pitchFamily="2" charset="2"/>
              <a:buChar char="v"/>
            </a:pPr>
            <a:r>
              <a:rPr lang="en-US" sz="2800" i="1" dirty="0">
                <a:latin typeface="Times New Roman" panose="02020603050405020304" pitchFamily="18" charset="0"/>
                <a:cs typeface="Times New Roman" panose="02020603050405020304" pitchFamily="18" charset="0"/>
              </a:rPr>
              <a:t>The Real-Time Crime Center budget reflects the 3%-5% increase in contracted maintenance services, consistent with contractual obligations. </a:t>
            </a:r>
          </a:p>
          <a:p>
            <a:pPr marL="514350" indent="-514350">
              <a:buFont typeface="+mj-lt"/>
              <a:buAutoNum type="alphaLcPeriod"/>
            </a:pPr>
            <a:r>
              <a:rPr lang="en-US" sz="2800" dirty="0">
                <a:latin typeface="Times New Roman" panose="02020603050405020304" pitchFamily="18" charset="0"/>
                <a:cs typeface="Times New Roman" panose="02020603050405020304" pitchFamily="18" charset="0"/>
              </a:rPr>
              <a:t>ShotSpotter is an invaluable tool that supports every investigations into shots fired incidents and shooting incidents. This tool alerts police to the precise location of gunfire before 9-1-1 calls are received, enables officers to respond quickly to gather critical evidence, and in some cases, apprehend suspects before they can leave the scene. </a:t>
            </a:r>
          </a:p>
          <a:p>
            <a:pPr marL="514350" indent="-514350">
              <a:buFont typeface="+mj-lt"/>
              <a:buAutoNum type="alphaLcPeriod"/>
            </a:pPr>
            <a:r>
              <a:rPr lang="en-US" sz="2800" dirty="0">
                <a:latin typeface="Times New Roman" panose="02020603050405020304" pitchFamily="18" charset="0"/>
                <a:cs typeface="Times New Roman" panose="02020603050405020304" pitchFamily="18" charset="0"/>
              </a:rPr>
              <a:t>Every Sworn Police Officer is issued a Body-Worn Camera. </a:t>
            </a:r>
          </a:p>
          <a:p>
            <a:pPr marL="514350" indent="-514350">
              <a:buFont typeface="+mj-lt"/>
              <a:buAutoNum type="alphaLcPeriod"/>
            </a:pP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3"/>
          </p:nvPr>
        </p:nvSpPr>
        <p:spPr/>
        <p:txBody>
          <a:bodyPr/>
          <a:lstStyle/>
          <a:p>
            <a:r>
              <a:rPr lang="en-US" dirty="0"/>
              <a:t>Question 13. Answer</a:t>
            </a:r>
          </a:p>
          <a:p>
            <a:endParaRPr lang="en-US" dirty="0"/>
          </a:p>
        </p:txBody>
      </p:sp>
    </p:spTree>
    <p:extLst>
      <p:ext uri="{BB962C8B-B14F-4D97-AF65-F5344CB8AC3E}">
        <p14:creationId xmlns:p14="http://schemas.microsoft.com/office/powerpoint/2010/main" val="32456527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Discuss the planned use of </a:t>
            </a:r>
            <a:r>
              <a:rPr lang="en-US" sz="2800" b="1" dirty="0">
                <a:latin typeface="Times New Roman" panose="02020603050405020304" pitchFamily="18" charset="0"/>
                <a:cs typeface="Times New Roman" panose="02020603050405020304" pitchFamily="18" charset="0"/>
              </a:rPr>
              <a:t>$366K </a:t>
            </a:r>
            <a:r>
              <a:rPr lang="en-US" sz="2800" dirty="0">
                <a:latin typeface="Times New Roman" panose="02020603050405020304" pitchFamily="18" charset="0"/>
                <a:cs typeface="Times New Roman" panose="02020603050405020304" pitchFamily="18" charset="0"/>
              </a:rPr>
              <a:t>budgeted in Consultants in the Public Safety Director Division, up </a:t>
            </a:r>
            <a:r>
              <a:rPr lang="en-US" sz="2800" b="1" dirty="0">
                <a:latin typeface="Times New Roman" panose="02020603050405020304" pitchFamily="18" charset="0"/>
                <a:cs typeface="Times New Roman" panose="02020603050405020304" pitchFamily="18" charset="0"/>
              </a:rPr>
              <a:t>$150K</a:t>
            </a:r>
            <a:r>
              <a:rPr lang="en-US" sz="2800" dirty="0">
                <a:latin typeface="Times New Roman" panose="02020603050405020304" pitchFamily="18" charset="0"/>
                <a:cs typeface="Times New Roman" panose="02020603050405020304" pitchFamily="18" charset="0"/>
              </a:rPr>
              <a:t>. </a:t>
            </a:r>
          </a:p>
          <a:p>
            <a:pPr marL="514350" indent="-514350">
              <a:buFont typeface="+mj-lt"/>
              <a:buAutoNum type="alphaLcPeriod"/>
            </a:pPr>
            <a:r>
              <a:rPr lang="en-US" sz="2800" dirty="0">
                <a:latin typeface="Times New Roman" panose="02020603050405020304" pitchFamily="18" charset="0"/>
                <a:cs typeface="Times New Roman" panose="02020603050405020304" pitchFamily="18" charset="0"/>
              </a:rPr>
              <a:t>Share if any consideration for expanding the hours for Partners in Care Unit. </a:t>
            </a:r>
          </a:p>
          <a:p>
            <a:pPr marL="514350" indent="-514350">
              <a:buFont typeface="+mj-lt"/>
              <a:buAutoNum type="alphaLcPeriod"/>
            </a:pPr>
            <a:r>
              <a:rPr lang="en-US" sz="2800" dirty="0">
                <a:latin typeface="Times New Roman" panose="02020603050405020304" pitchFamily="18" charset="0"/>
                <a:cs typeface="Times New Roman" panose="02020603050405020304" pitchFamily="18" charset="0"/>
              </a:rPr>
              <a:t>Specify the number of case or clients that the Clinical Services for Youth &amp; Families has handled within the last two (2) years. </a:t>
            </a:r>
          </a:p>
        </p:txBody>
      </p:sp>
      <p:sp>
        <p:nvSpPr>
          <p:cNvPr id="3" name="Content Placeholder 2"/>
          <p:cNvSpPr>
            <a:spLocks noGrp="1"/>
          </p:cNvSpPr>
          <p:nvPr>
            <p:ph sz="half" idx="13"/>
          </p:nvPr>
        </p:nvSpPr>
        <p:spPr/>
        <p:txBody>
          <a:bodyPr/>
          <a:lstStyle/>
          <a:p>
            <a:r>
              <a:rPr lang="en-US" dirty="0"/>
              <a:t>Question 14. </a:t>
            </a:r>
          </a:p>
          <a:p>
            <a:endParaRPr lang="en-US" dirty="0"/>
          </a:p>
        </p:txBody>
      </p:sp>
    </p:spTree>
    <p:extLst>
      <p:ext uri="{BB962C8B-B14F-4D97-AF65-F5344CB8AC3E}">
        <p14:creationId xmlns:p14="http://schemas.microsoft.com/office/powerpoint/2010/main" val="178547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188911" y="1958601"/>
            <a:ext cx="10660064" cy="4299324"/>
          </a:xfrm>
        </p:spPr>
        <p:txBody>
          <a:bodyPr>
            <a:normAutofit/>
          </a:bodyPr>
          <a:lstStyle/>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FY2027 budget reflects a 5% contractual increase with Christiana Care to support the Partners In Care Unit partnership, which is no longer supported by grant funding.  </a:t>
            </a:r>
          </a:p>
          <a:p>
            <a:pPr marL="514350" indent="-514350">
              <a:buFont typeface="+mj-lt"/>
              <a:buAutoNum type="alphaLcPeriod"/>
            </a:pPr>
            <a:r>
              <a:rPr lang="en-US" sz="2000" dirty="0">
                <a:latin typeface="Times New Roman" panose="02020603050405020304" pitchFamily="18" charset="0"/>
                <a:cs typeface="Times New Roman" panose="02020603050405020304" pitchFamily="18" charset="0"/>
              </a:rPr>
              <a:t>The program is structured to cover the days and times with the highest need. For any incidents that occur outside of those hours, we have Crisis Intervention Team-trained officers on every patrol platoon, as well as a robust referral process to connect individuals with Partners In Care at a later time if necessary. </a:t>
            </a:r>
          </a:p>
          <a:p>
            <a:pPr marL="514350" indent="-514350">
              <a:buFont typeface="+mj-lt"/>
              <a:buAutoNum type="alphaLcPeriod"/>
            </a:pPr>
            <a:r>
              <a:rPr lang="en-US" sz="2000" dirty="0">
                <a:latin typeface="Times New Roman" panose="02020603050405020304" pitchFamily="18" charset="0"/>
                <a:cs typeface="Times New Roman" panose="02020603050405020304" pitchFamily="18" charset="0"/>
              </a:rPr>
              <a:t>The Clinical Services for Youth &amp; Families has handed the following cases: </a:t>
            </a:r>
          </a:p>
          <a:p>
            <a:pPr lvl="1">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2024</a:t>
            </a:r>
            <a:r>
              <a:rPr lang="en-US" sz="2000" dirty="0">
                <a:latin typeface="Times New Roman" panose="02020603050405020304" pitchFamily="18" charset="0"/>
                <a:cs typeface="Times New Roman" panose="02020603050405020304" pitchFamily="18" charset="0"/>
              </a:rPr>
              <a:t>: The YR Unit assisted </a:t>
            </a:r>
            <a:r>
              <a:rPr lang="en-US" sz="2000" b="1" dirty="0">
                <a:latin typeface="Times New Roman" panose="02020603050405020304" pitchFamily="18" charset="0"/>
                <a:cs typeface="Times New Roman" panose="02020603050405020304" pitchFamily="18" charset="0"/>
              </a:rPr>
              <a:t>247</a:t>
            </a:r>
            <a:r>
              <a:rPr lang="en-US" sz="2000" dirty="0">
                <a:latin typeface="Times New Roman" panose="02020603050405020304" pitchFamily="18" charset="0"/>
                <a:cs typeface="Times New Roman" panose="02020603050405020304" pitchFamily="18" charset="0"/>
              </a:rPr>
              <a:t> children and families, and attended </a:t>
            </a:r>
            <a:r>
              <a:rPr lang="en-US" sz="2000" b="1" dirty="0">
                <a:latin typeface="Times New Roman" panose="02020603050405020304" pitchFamily="18" charset="0"/>
                <a:cs typeface="Times New Roman" panose="02020603050405020304" pitchFamily="18" charset="0"/>
              </a:rPr>
              <a:t>56</a:t>
            </a:r>
            <a:r>
              <a:rPr lang="en-US" sz="2000" dirty="0">
                <a:latin typeface="Times New Roman" panose="02020603050405020304" pitchFamily="18" charset="0"/>
                <a:cs typeface="Times New Roman" panose="02020603050405020304" pitchFamily="18" charset="0"/>
              </a:rPr>
              <a:t> outreach &amp; community events </a:t>
            </a:r>
          </a:p>
          <a:p>
            <a:pPr lvl="1">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2025</a:t>
            </a:r>
            <a:r>
              <a:rPr lang="en-US" sz="2000" dirty="0">
                <a:latin typeface="Times New Roman" panose="02020603050405020304" pitchFamily="18" charset="0"/>
                <a:cs typeface="Times New Roman" panose="02020603050405020304" pitchFamily="18" charset="0"/>
              </a:rPr>
              <a:t>: The YR Unit assisted </a:t>
            </a:r>
            <a:r>
              <a:rPr lang="en-US" sz="2000" b="1" dirty="0">
                <a:latin typeface="Times New Roman" panose="02020603050405020304" pitchFamily="18" charset="0"/>
                <a:cs typeface="Times New Roman" panose="02020603050405020304" pitchFamily="18" charset="0"/>
              </a:rPr>
              <a:t>308</a:t>
            </a:r>
            <a:r>
              <a:rPr lang="en-US" sz="2000" dirty="0">
                <a:latin typeface="Times New Roman" panose="02020603050405020304" pitchFamily="18" charset="0"/>
                <a:cs typeface="Times New Roman" panose="02020603050405020304" pitchFamily="18" charset="0"/>
              </a:rPr>
              <a:t> children and families, and attended </a:t>
            </a:r>
            <a:r>
              <a:rPr lang="en-US" sz="2000" b="1" dirty="0">
                <a:latin typeface="Times New Roman" panose="02020603050405020304" pitchFamily="18" charset="0"/>
                <a:cs typeface="Times New Roman" panose="02020603050405020304" pitchFamily="18" charset="0"/>
              </a:rPr>
              <a:t>83 </a:t>
            </a:r>
            <a:r>
              <a:rPr lang="en-US" sz="2000" dirty="0">
                <a:latin typeface="Times New Roman" panose="02020603050405020304" pitchFamily="18" charset="0"/>
                <a:cs typeface="Times New Roman" panose="02020603050405020304" pitchFamily="18" charset="0"/>
              </a:rPr>
              <a:t>outreach &amp; community events. </a:t>
            </a:r>
          </a:p>
        </p:txBody>
      </p:sp>
      <p:sp>
        <p:nvSpPr>
          <p:cNvPr id="3" name="Content Placeholder 2"/>
          <p:cNvSpPr>
            <a:spLocks noGrp="1"/>
          </p:cNvSpPr>
          <p:nvPr>
            <p:ph sz="half" idx="13"/>
          </p:nvPr>
        </p:nvSpPr>
        <p:spPr/>
        <p:txBody>
          <a:bodyPr/>
          <a:lstStyle/>
          <a:p>
            <a:r>
              <a:rPr lang="en-US" dirty="0"/>
              <a:t>Question 14. Answer</a:t>
            </a:r>
          </a:p>
        </p:txBody>
      </p:sp>
    </p:spTree>
    <p:extLst>
      <p:ext uri="{BB962C8B-B14F-4D97-AF65-F5344CB8AC3E}">
        <p14:creationId xmlns:p14="http://schemas.microsoft.com/office/powerpoint/2010/main" val="16040700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422910" y="2051739"/>
            <a:ext cx="10130790" cy="3748986"/>
          </a:xfrm>
        </p:spPr>
        <p:txBody>
          <a:bodyPr>
            <a:noAutofit/>
          </a:bodyPr>
          <a:lstStyle/>
          <a:p>
            <a:pPr marL="0" indent="0">
              <a:buNone/>
            </a:pPr>
            <a:r>
              <a:rPr lang="en-US" sz="2800" dirty="0">
                <a:latin typeface="Times New Roman" panose="02020603050405020304" pitchFamily="18" charset="0"/>
                <a:ea typeface="+mn-lt"/>
                <a:cs typeface="Times New Roman" panose="02020603050405020304" pitchFamily="18" charset="0"/>
              </a:rPr>
              <a:t>Provide an update on all authorized and received grant funds for FY25 and FY26 year-to-date.</a:t>
            </a:r>
          </a:p>
          <a:p>
            <a:pPr marL="514350" indent="-514350">
              <a:buFont typeface="+mj-lt"/>
              <a:buAutoNum type="alphaLcPeriod"/>
            </a:pPr>
            <a:r>
              <a:rPr lang="en-US" sz="2800" dirty="0">
                <a:latin typeface="Times New Roman" panose="02020603050405020304" pitchFamily="18" charset="0"/>
                <a:ea typeface="+mn-lt"/>
                <a:cs typeface="Times New Roman" panose="02020603050405020304" pitchFamily="18" charset="0"/>
              </a:rPr>
              <a:t>Specify available grant funds.</a:t>
            </a:r>
          </a:p>
          <a:p>
            <a:endParaRPr lang="en-US" dirty="0">
              <a:ea typeface="+mn-lt"/>
              <a:cs typeface="+mn-lt"/>
            </a:endParaRPr>
          </a:p>
          <a:p>
            <a:endParaRPr lang="en-US" sz="2400" b="1" dirty="0">
              <a:cs typeface="Calibri" panose="020F0502020204030204"/>
            </a:endParaRPr>
          </a:p>
          <a:p>
            <a:endParaRPr lang="en-US" sz="2400" dirty="0">
              <a:ea typeface="+mn-lt"/>
              <a:cs typeface="+mn-lt"/>
            </a:endParaRPr>
          </a:p>
          <a:p>
            <a:endParaRPr lang="en-US" sz="2400" dirty="0">
              <a:cs typeface="Calibri"/>
            </a:endParaRPr>
          </a:p>
        </p:txBody>
      </p:sp>
      <p:sp>
        <p:nvSpPr>
          <p:cNvPr id="3" name="Content Placeholder 2"/>
          <p:cNvSpPr>
            <a:spLocks noGrp="1"/>
          </p:cNvSpPr>
          <p:nvPr>
            <p:ph sz="half" idx="13"/>
          </p:nvPr>
        </p:nvSpPr>
        <p:spPr>
          <a:xfrm>
            <a:off x="287625" y="1115983"/>
            <a:ext cx="4934479" cy="473825"/>
          </a:xfrm>
        </p:spPr>
        <p:txBody>
          <a:bodyPr vert="horz" lIns="0" tIns="45720" rIns="0" bIns="45720" rtlCol="0" anchor="t">
            <a:noAutofit/>
          </a:bodyPr>
          <a:lstStyle/>
          <a:p>
            <a:r>
              <a:rPr lang="en-US" dirty="0"/>
              <a:t>Question 15</a:t>
            </a:r>
            <a:r>
              <a:rPr lang="en-US" sz="4000" dirty="0"/>
              <a:t>. </a:t>
            </a:r>
          </a:p>
        </p:txBody>
      </p:sp>
    </p:spTree>
    <p:extLst>
      <p:ext uri="{BB962C8B-B14F-4D97-AF65-F5344CB8AC3E}">
        <p14:creationId xmlns:p14="http://schemas.microsoft.com/office/powerpoint/2010/main" val="1755911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normAutofit/>
          </a:bodyPr>
          <a:lstStyle/>
          <a:p>
            <a:pPr marL="0" indent="0" algn="ctr">
              <a:buNone/>
            </a:pPr>
            <a:endParaRPr lang="en-US" sz="18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3"/>
          </p:nvPr>
        </p:nvSpPr>
        <p:spPr/>
        <p:txBody>
          <a:bodyPr/>
          <a:lstStyle/>
          <a:p>
            <a:r>
              <a:rPr lang="en-US" dirty="0"/>
              <a:t>Question 15. Answer</a:t>
            </a:r>
          </a:p>
          <a:p>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1393755243"/>
              </p:ext>
            </p:extLst>
          </p:nvPr>
        </p:nvGraphicFramePr>
        <p:xfrm>
          <a:off x="92194" y="1758575"/>
          <a:ext cx="11767301" cy="4702883"/>
        </p:xfrm>
        <a:graphic>
          <a:graphicData uri="http://schemas.openxmlformats.org/presentationml/2006/ole">
            <mc:AlternateContent xmlns:mc="http://schemas.openxmlformats.org/markup-compatibility/2006">
              <mc:Choice xmlns:v="urn:schemas-microsoft-com:vml" Requires="v">
                <p:oleObj name="Worksheet" r:id="rId2" imgW="12031894" imgH="4808175" progId="Excel.Sheet.12">
                  <p:embed/>
                </p:oleObj>
              </mc:Choice>
              <mc:Fallback>
                <p:oleObj name="Worksheet" r:id="rId2" imgW="12031894" imgH="4808175" progId="Excel.Sheet.12">
                  <p:embed/>
                  <p:pic>
                    <p:nvPicPr>
                      <p:cNvPr id="7" name="Object 6"/>
                      <p:cNvPicPr/>
                      <p:nvPr/>
                    </p:nvPicPr>
                    <p:blipFill>
                      <a:blip r:embed="rId3"/>
                      <a:stretch>
                        <a:fillRect/>
                      </a:stretch>
                    </p:blipFill>
                    <p:spPr>
                      <a:xfrm>
                        <a:off x="92194" y="1758575"/>
                        <a:ext cx="11767301" cy="4702883"/>
                      </a:xfrm>
                      <a:prstGeom prst="rect">
                        <a:avLst/>
                      </a:prstGeom>
                    </p:spPr>
                  </p:pic>
                </p:oleObj>
              </mc:Fallback>
            </mc:AlternateContent>
          </a:graphicData>
        </a:graphic>
      </p:graphicFrame>
    </p:spTree>
    <p:extLst>
      <p:ext uri="{BB962C8B-B14F-4D97-AF65-F5344CB8AC3E}">
        <p14:creationId xmlns:p14="http://schemas.microsoft.com/office/powerpoint/2010/main" val="6621424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Provide FY2027 proposed organizational chart with the total number of employees (i.e. permanent, temporary, contract, vacancies). </a:t>
            </a:r>
          </a:p>
          <a:p>
            <a:pPr marL="514350" indent="-514350">
              <a:buFont typeface="+mj-lt"/>
              <a:buAutoNum type="alphaLcPeriod"/>
            </a:pPr>
            <a:r>
              <a:rPr lang="en-US" sz="2800" dirty="0">
                <a:latin typeface="Times New Roman" panose="02020603050405020304" pitchFamily="18" charset="0"/>
                <a:cs typeface="Times New Roman" panose="02020603050405020304" pitchFamily="18" charset="0"/>
              </a:rPr>
              <a:t>Outline specific duties of each employee.</a:t>
            </a:r>
          </a:p>
          <a:p>
            <a:pPr marL="514350" indent="-514350">
              <a:buFont typeface="+mj-lt"/>
              <a:buAutoNum type="alphaLcPeriod"/>
            </a:pPr>
            <a:r>
              <a:rPr lang="en-US" sz="2800" dirty="0">
                <a:latin typeface="Times New Roman" panose="02020603050405020304" pitchFamily="18" charset="0"/>
                <a:cs typeface="Times New Roman" panose="02020603050405020304" pitchFamily="18" charset="0"/>
              </a:rPr>
              <a:t>If there are multiple divisions, please ensure there are sub-org charts that enumerate all the above. </a:t>
            </a:r>
          </a:p>
          <a:p>
            <a:pPr marL="514350" indent="-514350">
              <a:buFont typeface="+mj-lt"/>
              <a:buAutoNum type="alphaLcPeriod"/>
            </a:pPr>
            <a:r>
              <a:rPr lang="en-US" sz="2800" dirty="0">
                <a:latin typeface="Times New Roman" panose="02020603050405020304" pitchFamily="18" charset="0"/>
                <a:cs typeface="Times New Roman" panose="02020603050405020304" pitchFamily="18" charset="0"/>
              </a:rPr>
              <a:t>Please include in the Org Chart a photo of all Directors, Managers, Division Heads, and Supervisors. </a:t>
            </a:r>
          </a:p>
        </p:txBody>
      </p:sp>
      <p:sp>
        <p:nvSpPr>
          <p:cNvPr id="3" name="Content Placeholder 2"/>
          <p:cNvSpPr>
            <a:spLocks noGrp="1"/>
          </p:cNvSpPr>
          <p:nvPr>
            <p:ph sz="half" idx="13"/>
          </p:nvPr>
        </p:nvSpPr>
        <p:spPr/>
        <p:txBody>
          <a:bodyPr/>
          <a:lstStyle/>
          <a:p>
            <a:r>
              <a:rPr lang="en-US" dirty="0"/>
              <a:t>Question 16. </a:t>
            </a:r>
          </a:p>
        </p:txBody>
      </p:sp>
    </p:spTree>
    <p:extLst>
      <p:ext uri="{BB962C8B-B14F-4D97-AF65-F5344CB8AC3E}">
        <p14:creationId xmlns:p14="http://schemas.microsoft.com/office/powerpoint/2010/main" val="23114102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192317" y="873090"/>
            <a:ext cx="7228677" cy="290584"/>
          </a:xfrm>
          <a:prstGeom prst="rect">
            <a:avLst/>
          </a:prstGeom>
          <a:noFill/>
        </p:spPr>
        <p:txBody>
          <a:bodyPr wrap="square" rtlCol="0">
            <a:prstTxWarp prst="textPlain">
              <a:avLst/>
            </a:prstTxWarp>
            <a:spAutoFit/>
          </a:bodyPr>
          <a:lstStyle/>
          <a:p>
            <a:r>
              <a:rPr lang="en-US" dirty="0">
                <a:solidFill>
                  <a:srgbClr val="002060"/>
                </a:solidFill>
                <a:latin typeface="Arial Black" panose="020B0A04020102020204" pitchFamily="34" charset="0"/>
              </a:rPr>
              <a:t>WILMINGTON DEPARTMENT OF POLICE</a:t>
            </a:r>
          </a:p>
        </p:txBody>
      </p:sp>
      <p:pic>
        <p:nvPicPr>
          <p:cNvPr id="17"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9432" l="0" r="99379">
                        <a14:foregroundMark x1="44720" y1="43182" x2="43789" y2="48295"/>
                        <a14:foregroundMark x1="45652" y1="31534" x2="68944" y2="45739"/>
                      </a14:backgroundRemoval>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1153953" y="809794"/>
            <a:ext cx="900315" cy="984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9432" l="0" r="99379">
                        <a14:foregroundMark x1="44720" y1="43182" x2="43789" y2="48295"/>
                        <a14:foregroundMark x1="45652" y1="31534" x2="68944" y2="45739"/>
                      </a14:backgroundRemoval>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9559043" y="734962"/>
            <a:ext cx="900315" cy="984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5"/>
          <a:stretch>
            <a:fillRect/>
          </a:stretch>
        </p:blipFill>
        <p:spPr>
          <a:xfrm>
            <a:off x="4423329" y="2200549"/>
            <a:ext cx="1859441" cy="2456901"/>
          </a:xfrm>
          <a:prstGeom prst="rect">
            <a:avLst/>
          </a:prstGeom>
        </p:spPr>
      </p:pic>
      <p:pic>
        <p:nvPicPr>
          <p:cNvPr id="4" name="Picture 3"/>
          <p:cNvPicPr>
            <a:picLocks noChangeAspect="1"/>
          </p:cNvPicPr>
          <p:nvPr/>
        </p:nvPicPr>
        <p:blipFill>
          <a:blip r:embed="rId6"/>
          <a:stretch>
            <a:fillRect/>
          </a:stretch>
        </p:blipFill>
        <p:spPr>
          <a:xfrm>
            <a:off x="1011478" y="3175148"/>
            <a:ext cx="1767993" cy="2450804"/>
          </a:xfrm>
          <a:prstGeom prst="rect">
            <a:avLst/>
          </a:prstGeom>
        </p:spPr>
      </p:pic>
      <p:pic>
        <p:nvPicPr>
          <p:cNvPr id="5" name="Picture 4"/>
          <p:cNvPicPr>
            <a:picLocks noChangeAspect="1"/>
          </p:cNvPicPr>
          <p:nvPr/>
        </p:nvPicPr>
        <p:blipFill>
          <a:blip r:embed="rId7"/>
          <a:stretch>
            <a:fillRect/>
          </a:stretch>
        </p:blipFill>
        <p:spPr>
          <a:xfrm>
            <a:off x="8119796" y="3175148"/>
            <a:ext cx="1743607" cy="2450804"/>
          </a:xfrm>
          <a:prstGeom prst="rect">
            <a:avLst/>
          </a:prstGeom>
        </p:spPr>
      </p:pic>
      <p:pic>
        <p:nvPicPr>
          <p:cNvPr id="7" name="Picture 6"/>
          <p:cNvPicPr>
            <a:picLocks noChangeAspect="1"/>
          </p:cNvPicPr>
          <p:nvPr/>
        </p:nvPicPr>
        <p:blipFill>
          <a:blip r:embed="rId8"/>
          <a:stretch>
            <a:fillRect/>
          </a:stretch>
        </p:blipFill>
        <p:spPr>
          <a:xfrm>
            <a:off x="6894393" y="5830414"/>
            <a:ext cx="4194412" cy="664522"/>
          </a:xfrm>
          <a:prstGeom prst="rect">
            <a:avLst/>
          </a:prstGeom>
        </p:spPr>
      </p:pic>
      <p:pic>
        <p:nvPicPr>
          <p:cNvPr id="8" name="Picture 7"/>
          <p:cNvPicPr>
            <a:picLocks noChangeAspect="1"/>
          </p:cNvPicPr>
          <p:nvPr/>
        </p:nvPicPr>
        <p:blipFill>
          <a:blip r:embed="rId9"/>
          <a:stretch>
            <a:fillRect/>
          </a:stretch>
        </p:blipFill>
        <p:spPr>
          <a:xfrm>
            <a:off x="383535" y="5830414"/>
            <a:ext cx="3023878" cy="664522"/>
          </a:xfrm>
          <a:prstGeom prst="rect">
            <a:avLst/>
          </a:prstGeom>
        </p:spPr>
      </p:pic>
      <p:pic>
        <p:nvPicPr>
          <p:cNvPr id="12" name="Picture 11"/>
          <p:cNvPicPr>
            <a:picLocks noChangeAspect="1"/>
          </p:cNvPicPr>
          <p:nvPr/>
        </p:nvPicPr>
        <p:blipFill>
          <a:blip r:embed="rId10"/>
          <a:stretch>
            <a:fillRect/>
          </a:stretch>
        </p:blipFill>
        <p:spPr>
          <a:xfrm>
            <a:off x="3911072" y="4769842"/>
            <a:ext cx="2883953" cy="1280761"/>
          </a:xfrm>
          <a:prstGeom prst="rect">
            <a:avLst/>
          </a:prstGeom>
        </p:spPr>
      </p:pic>
      <p:sp>
        <p:nvSpPr>
          <p:cNvPr id="13" name="TextBox 12"/>
          <p:cNvSpPr txBox="1"/>
          <p:nvPr/>
        </p:nvSpPr>
        <p:spPr>
          <a:xfrm>
            <a:off x="2575270" y="1368136"/>
            <a:ext cx="6529653" cy="257519"/>
          </a:xfrm>
          <a:prstGeom prst="rect">
            <a:avLst/>
          </a:prstGeom>
          <a:noFill/>
        </p:spPr>
        <p:txBody>
          <a:bodyPr wrap="square" rtlCol="0">
            <a:prstTxWarp prst="textPlain">
              <a:avLst/>
            </a:prstTxWarp>
            <a:spAutoFit/>
          </a:bodyPr>
          <a:lstStyle/>
          <a:p>
            <a:r>
              <a:rPr lang="en-US" dirty="0">
                <a:solidFill>
                  <a:srgbClr val="002060"/>
                </a:solidFill>
                <a:latin typeface="Arial Black" panose="020B0A04020102020204" pitchFamily="34" charset="0"/>
              </a:rPr>
              <a:t>2027 ORGANIZATIONAL CHART</a:t>
            </a:r>
          </a:p>
        </p:txBody>
      </p:sp>
    </p:spTree>
    <p:extLst>
      <p:ext uri="{BB962C8B-B14F-4D97-AF65-F5344CB8AC3E}">
        <p14:creationId xmlns:p14="http://schemas.microsoft.com/office/powerpoint/2010/main" val="31158220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740444473"/>
              </p:ext>
            </p:extLst>
          </p:nvPr>
        </p:nvGraphicFramePr>
        <p:xfrm>
          <a:off x="311060" y="820723"/>
          <a:ext cx="11348062" cy="5832484"/>
        </p:xfrm>
        <a:graphic>
          <a:graphicData uri="http://schemas.openxmlformats.org/drawingml/2006/table">
            <a:tbl>
              <a:tblPr/>
              <a:tblGrid>
                <a:gridCol w="582612">
                  <a:extLst>
                    <a:ext uri="{9D8B030D-6E8A-4147-A177-3AD203B41FA5}">
                      <a16:colId xmlns:a16="http://schemas.microsoft.com/office/drawing/2014/main" val="3341006117"/>
                    </a:ext>
                  </a:extLst>
                </a:gridCol>
                <a:gridCol w="581425">
                  <a:extLst>
                    <a:ext uri="{9D8B030D-6E8A-4147-A177-3AD203B41FA5}">
                      <a16:colId xmlns:a16="http://schemas.microsoft.com/office/drawing/2014/main" val="2431813808"/>
                    </a:ext>
                  </a:extLst>
                </a:gridCol>
                <a:gridCol w="581425">
                  <a:extLst>
                    <a:ext uri="{9D8B030D-6E8A-4147-A177-3AD203B41FA5}">
                      <a16:colId xmlns:a16="http://schemas.microsoft.com/office/drawing/2014/main" val="2360410117"/>
                    </a:ext>
                  </a:extLst>
                </a:gridCol>
                <a:gridCol w="581425">
                  <a:extLst>
                    <a:ext uri="{9D8B030D-6E8A-4147-A177-3AD203B41FA5}">
                      <a16:colId xmlns:a16="http://schemas.microsoft.com/office/drawing/2014/main" val="3975662600"/>
                    </a:ext>
                  </a:extLst>
                </a:gridCol>
                <a:gridCol w="581425">
                  <a:extLst>
                    <a:ext uri="{9D8B030D-6E8A-4147-A177-3AD203B41FA5}">
                      <a16:colId xmlns:a16="http://schemas.microsoft.com/office/drawing/2014/main" val="25346277"/>
                    </a:ext>
                  </a:extLst>
                </a:gridCol>
                <a:gridCol w="581425">
                  <a:extLst>
                    <a:ext uri="{9D8B030D-6E8A-4147-A177-3AD203B41FA5}">
                      <a16:colId xmlns:a16="http://schemas.microsoft.com/office/drawing/2014/main" val="777195215"/>
                    </a:ext>
                  </a:extLst>
                </a:gridCol>
                <a:gridCol w="581425">
                  <a:extLst>
                    <a:ext uri="{9D8B030D-6E8A-4147-A177-3AD203B41FA5}">
                      <a16:colId xmlns:a16="http://schemas.microsoft.com/office/drawing/2014/main" val="3224204994"/>
                    </a:ext>
                  </a:extLst>
                </a:gridCol>
                <a:gridCol w="572342">
                  <a:extLst>
                    <a:ext uri="{9D8B030D-6E8A-4147-A177-3AD203B41FA5}">
                      <a16:colId xmlns:a16="http://schemas.microsoft.com/office/drawing/2014/main" val="990618879"/>
                    </a:ext>
                  </a:extLst>
                </a:gridCol>
                <a:gridCol w="581425">
                  <a:extLst>
                    <a:ext uri="{9D8B030D-6E8A-4147-A177-3AD203B41FA5}">
                      <a16:colId xmlns:a16="http://schemas.microsoft.com/office/drawing/2014/main" val="3176687913"/>
                    </a:ext>
                  </a:extLst>
                </a:gridCol>
                <a:gridCol w="581425">
                  <a:extLst>
                    <a:ext uri="{9D8B030D-6E8A-4147-A177-3AD203B41FA5}">
                      <a16:colId xmlns:a16="http://schemas.microsoft.com/office/drawing/2014/main" val="4255060853"/>
                    </a:ext>
                  </a:extLst>
                </a:gridCol>
                <a:gridCol w="666216">
                  <a:extLst>
                    <a:ext uri="{9D8B030D-6E8A-4147-A177-3AD203B41FA5}">
                      <a16:colId xmlns:a16="http://schemas.microsoft.com/office/drawing/2014/main" val="1646230179"/>
                    </a:ext>
                  </a:extLst>
                </a:gridCol>
                <a:gridCol w="508747">
                  <a:extLst>
                    <a:ext uri="{9D8B030D-6E8A-4147-A177-3AD203B41FA5}">
                      <a16:colId xmlns:a16="http://schemas.microsoft.com/office/drawing/2014/main" val="1727010893"/>
                    </a:ext>
                  </a:extLst>
                </a:gridCol>
                <a:gridCol w="714668">
                  <a:extLst>
                    <a:ext uri="{9D8B030D-6E8A-4147-A177-3AD203B41FA5}">
                      <a16:colId xmlns:a16="http://schemas.microsoft.com/office/drawing/2014/main" val="448663133"/>
                    </a:ext>
                  </a:extLst>
                </a:gridCol>
                <a:gridCol w="645018">
                  <a:extLst>
                    <a:ext uri="{9D8B030D-6E8A-4147-A177-3AD203B41FA5}">
                      <a16:colId xmlns:a16="http://schemas.microsoft.com/office/drawing/2014/main" val="3137124250"/>
                    </a:ext>
                  </a:extLst>
                </a:gridCol>
                <a:gridCol w="935731">
                  <a:extLst>
                    <a:ext uri="{9D8B030D-6E8A-4147-A177-3AD203B41FA5}">
                      <a16:colId xmlns:a16="http://schemas.microsoft.com/office/drawing/2014/main" val="801843008"/>
                    </a:ext>
                  </a:extLst>
                </a:gridCol>
                <a:gridCol w="751008">
                  <a:extLst>
                    <a:ext uri="{9D8B030D-6E8A-4147-A177-3AD203B41FA5}">
                      <a16:colId xmlns:a16="http://schemas.microsoft.com/office/drawing/2014/main" val="3705002383"/>
                    </a:ext>
                  </a:extLst>
                </a:gridCol>
                <a:gridCol w="581425">
                  <a:extLst>
                    <a:ext uri="{9D8B030D-6E8A-4147-A177-3AD203B41FA5}">
                      <a16:colId xmlns:a16="http://schemas.microsoft.com/office/drawing/2014/main" val="229730136"/>
                    </a:ext>
                  </a:extLst>
                </a:gridCol>
                <a:gridCol w="738895">
                  <a:extLst>
                    <a:ext uri="{9D8B030D-6E8A-4147-A177-3AD203B41FA5}">
                      <a16:colId xmlns:a16="http://schemas.microsoft.com/office/drawing/2014/main" val="2898728155"/>
                    </a:ext>
                  </a:extLst>
                </a:gridCol>
              </a:tblGrid>
              <a:tr h="216046">
                <a:tc gridSpan="4">
                  <a:txBody>
                    <a:bodyPr/>
                    <a:lstStyle/>
                    <a:p>
                      <a:pPr algn="l" fontAlgn="b"/>
                      <a:r>
                        <a:rPr lang="en-US" sz="1400" b="0" i="0" u="none" strike="noStrike" dirty="0">
                          <a:solidFill>
                            <a:srgbClr val="000000"/>
                          </a:solidFill>
                          <a:effectLst/>
                          <a:latin typeface="Calibri" panose="020F0502020204030204" pitchFamily="34" charset="0"/>
                        </a:rPr>
                        <a:t>AUTHORIZED STRENGTH: </a:t>
                      </a:r>
                      <a:r>
                        <a:rPr lang="en-US" sz="1600" b="1" i="0" u="none" strike="noStrike" dirty="0">
                          <a:solidFill>
                            <a:srgbClr val="0070C0"/>
                          </a:solidFill>
                          <a:effectLst/>
                          <a:latin typeface="Calibri" panose="020F0502020204030204" pitchFamily="34" charset="0"/>
                        </a:rPr>
                        <a:t>305</a:t>
                      </a:r>
                      <a:r>
                        <a:rPr lang="en-US" sz="1400" b="1" i="0" u="none" strike="noStrike" dirty="0">
                          <a:solidFill>
                            <a:srgbClr val="FF0000"/>
                          </a:solidFill>
                          <a:effectLst/>
                          <a:latin typeface="Calibri" panose="020F0502020204030204" pitchFamily="34" charset="0"/>
                        </a:rPr>
                        <a:t> </a:t>
                      </a:r>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extLst>
                  <a:ext uri="{0D108BD9-81ED-4DB2-BD59-A6C34878D82A}">
                    <a16:rowId xmlns:a16="http://schemas.microsoft.com/office/drawing/2014/main" val="3765168451"/>
                  </a:ext>
                </a:extLst>
              </a:tr>
              <a:tr h="424367">
                <a:tc gridSpan="4">
                  <a:txBody>
                    <a:bodyPr/>
                    <a:lstStyle/>
                    <a:p>
                      <a:pPr algn="l" fontAlgn="b"/>
                      <a:r>
                        <a:rPr lang="en-US" sz="1400" b="0" i="0" u="none" strike="noStrike" dirty="0">
                          <a:solidFill>
                            <a:srgbClr val="000000"/>
                          </a:solidFill>
                          <a:effectLst/>
                          <a:latin typeface="Calibri" panose="020F0502020204030204" pitchFamily="34" charset="0"/>
                        </a:rPr>
                        <a:t>       CURRENT STRENGTH: </a:t>
                      </a:r>
                      <a:r>
                        <a:rPr lang="en-US" sz="1600" b="1" i="0" u="none" strike="noStrike" dirty="0">
                          <a:solidFill>
                            <a:srgbClr val="0070C0"/>
                          </a:solidFill>
                          <a:effectLst/>
                          <a:latin typeface="Calibri" panose="020F0502020204030204" pitchFamily="34" charset="0"/>
                        </a:rPr>
                        <a:t>281</a:t>
                      </a:r>
                    </a:p>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extLst>
                  <a:ext uri="{0D108BD9-81ED-4DB2-BD59-A6C34878D82A}">
                    <a16:rowId xmlns:a16="http://schemas.microsoft.com/office/drawing/2014/main" val="3326982227"/>
                  </a:ext>
                </a:extLst>
              </a:tr>
              <a:tr h="216046">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extLst>
                  <a:ext uri="{0D108BD9-81ED-4DB2-BD59-A6C34878D82A}">
                    <a16:rowId xmlns:a16="http://schemas.microsoft.com/office/drawing/2014/main" val="239875294"/>
                  </a:ext>
                </a:extLst>
              </a:tr>
              <a:tr h="216046">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Chief</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Major</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Captain</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Lieutenant</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Sergeant </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Officer </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Total</a:t>
                      </a:r>
                    </a:p>
                  </a:txBody>
                  <a:tcPr marL="7912" marR="7912" marT="7912" marB="0" anchor="b">
                    <a:lnL>
                      <a:noFill/>
                    </a:lnL>
                    <a:lnR>
                      <a:noFill/>
                    </a:lnR>
                    <a:lnT>
                      <a:noFill/>
                    </a:lnT>
                    <a:lnB>
                      <a:noFill/>
                    </a:lnB>
                    <a:noFill/>
                  </a:tcPr>
                </a:tc>
                <a:extLst>
                  <a:ext uri="{0D108BD9-81ED-4DB2-BD59-A6C34878D82A}">
                    <a16:rowId xmlns:a16="http://schemas.microsoft.com/office/drawing/2014/main" val="2193292448"/>
                  </a:ext>
                </a:extLst>
              </a:tr>
              <a:tr h="380212">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1" i="0" u="none" strike="noStrike">
                        <a:solidFill>
                          <a:srgbClr val="0070C0"/>
                        </a:solidFill>
                        <a:effectLst/>
                        <a:latin typeface="Calibri" panose="020F0502020204030204" pitchFamily="34" charset="0"/>
                      </a:endParaRPr>
                    </a:p>
                  </a:txBody>
                  <a:tcPr marL="7912" marR="7912" marT="7912" marB="0" anchor="b">
                    <a:lnL>
                      <a:noFill/>
                    </a:lnL>
                    <a:lnR>
                      <a:noFill/>
                    </a:lnR>
                    <a:lnT>
                      <a:noFill/>
                    </a:lnT>
                    <a:lnB>
                      <a:noFill/>
                    </a:lnB>
                    <a:noFill/>
                  </a:tcPr>
                </a:tc>
                <a:tc gridSpan="3">
                  <a:txBody>
                    <a:bodyPr/>
                    <a:lstStyle/>
                    <a:p>
                      <a:pPr algn="l" fontAlgn="b"/>
                      <a:r>
                        <a:rPr lang="en-US" sz="1400" b="1" i="0" u="none" strike="noStrike" dirty="0">
                          <a:solidFill>
                            <a:srgbClr val="0070C0"/>
                          </a:solidFill>
                          <a:effectLst/>
                          <a:latin typeface="Calibri" panose="020F0502020204030204" pitchFamily="34" charset="0"/>
                        </a:rPr>
                        <a:t>AUTHORIZED STRENGTH</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a:txBody>
                    <a:bodyPr/>
                    <a:lstStyle/>
                    <a:p>
                      <a:pPr algn="ctr" fontAlgn="b"/>
                      <a:r>
                        <a:rPr lang="en-US" sz="1400" b="1" i="0" u="none" strike="noStrike">
                          <a:solidFill>
                            <a:srgbClr val="0070C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70C0"/>
                          </a:solidFill>
                          <a:effectLst/>
                          <a:latin typeface="Calibri" panose="020F0502020204030204" pitchFamily="34" charset="0"/>
                        </a:rPr>
                        <a:t>2</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70C0"/>
                          </a:solidFill>
                          <a:effectLst/>
                          <a:latin typeface="Calibri" panose="020F0502020204030204" pitchFamily="34" charset="0"/>
                        </a:rPr>
                        <a:t>7</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11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38</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246</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305</a:t>
                      </a:r>
                    </a:p>
                  </a:txBody>
                  <a:tcPr marL="7912" marR="7912" marT="7912" marB="0" anchor="b">
                    <a:lnL>
                      <a:noFill/>
                    </a:lnL>
                    <a:lnR>
                      <a:noFill/>
                    </a:lnR>
                    <a:lnT>
                      <a:noFill/>
                    </a:lnT>
                    <a:lnB>
                      <a:noFill/>
                    </a:lnB>
                    <a:noFill/>
                  </a:tcPr>
                </a:tc>
                <a:extLst>
                  <a:ext uri="{0D108BD9-81ED-4DB2-BD59-A6C34878D82A}">
                    <a16:rowId xmlns:a16="http://schemas.microsoft.com/office/drawing/2014/main" val="1370177878"/>
                  </a:ext>
                </a:extLst>
              </a:tr>
              <a:tr h="216046">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extLst>
                  <a:ext uri="{0D108BD9-81ED-4DB2-BD59-A6C34878D82A}">
                    <a16:rowId xmlns:a16="http://schemas.microsoft.com/office/drawing/2014/main" val="3894473247"/>
                  </a:ext>
                </a:extLst>
              </a:tr>
              <a:tr h="216046">
                <a:tc gridSpan="2">
                  <a:txBody>
                    <a:bodyPr/>
                    <a:lstStyle/>
                    <a:p>
                      <a:pPr algn="l" fontAlgn="b"/>
                      <a:r>
                        <a:rPr lang="en-US" sz="1400" b="0" i="0" u="none" strike="noStrike">
                          <a:solidFill>
                            <a:srgbClr val="000000"/>
                          </a:solidFill>
                          <a:effectLst/>
                          <a:latin typeface="Calibri" panose="020F0502020204030204" pitchFamily="34" charset="0"/>
                        </a:rPr>
                        <a:t>Administration</a:t>
                      </a:r>
                    </a:p>
                  </a:txBody>
                  <a:tcPr marL="7912" marR="7912" marT="7912" marB="0" anchor="b">
                    <a:lnL>
                      <a:noFill/>
                    </a:lnL>
                    <a:lnR>
                      <a:noFill/>
                    </a:lnR>
                    <a:lnT>
                      <a:noFill/>
                    </a:lnT>
                    <a:lnB>
                      <a:noFill/>
                    </a:lnB>
                    <a:noFill/>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2</a:t>
                      </a: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4</a:t>
                      </a:r>
                    </a:p>
                  </a:txBody>
                  <a:tcPr marL="7912" marR="7912" marT="7912" marB="0" anchor="b">
                    <a:lnL>
                      <a:noFill/>
                    </a:lnL>
                    <a:lnR>
                      <a:noFill/>
                    </a:lnR>
                    <a:lnT>
                      <a:noFill/>
                    </a:lnT>
                    <a:lnB>
                      <a:noFill/>
                    </a:lnB>
                    <a:noFill/>
                  </a:tcPr>
                </a:tc>
                <a:extLst>
                  <a:ext uri="{0D108BD9-81ED-4DB2-BD59-A6C34878D82A}">
                    <a16:rowId xmlns:a16="http://schemas.microsoft.com/office/drawing/2014/main" val="1264650551"/>
                  </a:ext>
                </a:extLst>
              </a:tr>
              <a:tr h="216046">
                <a:tc gridSpan="4">
                  <a:txBody>
                    <a:bodyPr/>
                    <a:lstStyle/>
                    <a:p>
                      <a:pPr algn="l" fontAlgn="b"/>
                      <a:r>
                        <a:rPr lang="en-US" sz="1400" b="0" i="0" u="none" strike="noStrike" dirty="0">
                          <a:solidFill>
                            <a:srgbClr val="000000"/>
                          </a:solidFill>
                          <a:effectLst/>
                          <a:latin typeface="Calibri" panose="020F0502020204030204" pitchFamily="34" charset="0"/>
                        </a:rPr>
                        <a:t>Human Resources Division</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2</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7</a:t>
                      </a:r>
                    </a:p>
                  </a:txBody>
                  <a:tcPr marL="7912" marR="7912" marT="7912" marB="0" anchor="b">
                    <a:lnL>
                      <a:noFill/>
                    </a:lnL>
                    <a:lnR>
                      <a:noFill/>
                    </a:lnR>
                    <a:lnT>
                      <a:noFill/>
                    </a:lnT>
                    <a:lnB>
                      <a:noFill/>
                    </a:lnB>
                    <a:noFill/>
                  </a:tcPr>
                </a:tc>
                <a:extLst>
                  <a:ext uri="{0D108BD9-81ED-4DB2-BD59-A6C34878D82A}">
                    <a16:rowId xmlns:a16="http://schemas.microsoft.com/office/drawing/2014/main" val="3346311149"/>
                  </a:ext>
                </a:extLst>
              </a:tr>
              <a:tr h="380212">
                <a:tc gridSpan="4">
                  <a:txBody>
                    <a:bodyPr/>
                    <a:lstStyle/>
                    <a:p>
                      <a:pPr algn="l" fontAlgn="b"/>
                      <a:r>
                        <a:rPr lang="en-US" sz="1400" b="0" i="0" u="none" strike="noStrike" dirty="0">
                          <a:solidFill>
                            <a:srgbClr val="000000"/>
                          </a:solidFill>
                          <a:effectLst/>
                          <a:latin typeface="Calibri" panose="020F0502020204030204" pitchFamily="34" charset="0"/>
                        </a:rPr>
                        <a:t>Office of Professional Standards</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5</a:t>
                      </a: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6</a:t>
                      </a:r>
                    </a:p>
                  </a:txBody>
                  <a:tcPr marL="7912" marR="7912" marT="7912" marB="0" anchor="b">
                    <a:lnL>
                      <a:noFill/>
                    </a:lnL>
                    <a:lnR>
                      <a:noFill/>
                    </a:lnR>
                    <a:lnT>
                      <a:noFill/>
                    </a:lnT>
                    <a:lnB>
                      <a:noFill/>
                    </a:lnB>
                    <a:noFill/>
                  </a:tcPr>
                </a:tc>
                <a:extLst>
                  <a:ext uri="{0D108BD9-81ED-4DB2-BD59-A6C34878D82A}">
                    <a16:rowId xmlns:a16="http://schemas.microsoft.com/office/drawing/2014/main" val="1870915844"/>
                  </a:ext>
                </a:extLst>
              </a:tr>
              <a:tr h="380212">
                <a:tc gridSpan="4">
                  <a:txBody>
                    <a:bodyPr/>
                    <a:lstStyle/>
                    <a:p>
                      <a:pPr algn="l" fontAlgn="b"/>
                      <a:r>
                        <a:rPr lang="en-US" sz="1400" b="0" i="0" u="none" strike="noStrike">
                          <a:solidFill>
                            <a:srgbClr val="000000"/>
                          </a:solidFill>
                          <a:effectLst/>
                          <a:latin typeface="Calibri" panose="020F0502020204030204" pitchFamily="34" charset="0"/>
                        </a:rPr>
                        <a:t>Criminal Investigations Division</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6</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22</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30</a:t>
                      </a:r>
                    </a:p>
                  </a:txBody>
                  <a:tcPr marL="7912" marR="7912" marT="7912" marB="0" anchor="b">
                    <a:lnL>
                      <a:noFill/>
                    </a:lnL>
                    <a:lnR>
                      <a:noFill/>
                    </a:lnR>
                    <a:lnT>
                      <a:noFill/>
                    </a:lnT>
                    <a:lnB>
                      <a:noFill/>
                    </a:lnB>
                    <a:noFill/>
                  </a:tcPr>
                </a:tc>
                <a:extLst>
                  <a:ext uri="{0D108BD9-81ED-4DB2-BD59-A6C34878D82A}">
                    <a16:rowId xmlns:a16="http://schemas.microsoft.com/office/drawing/2014/main" val="2519925768"/>
                  </a:ext>
                </a:extLst>
              </a:tr>
              <a:tr h="216046">
                <a:tc gridSpan="3">
                  <a:txBody>
                    <a:bodyPr/>
                    <a:lstStyle/>
                    <a:p>
                      <a:pPr algn="l" fontAlgn="b"/>
                      <a:r>
                        <a:rPr lang="en-US" sz="1400" b="0" i="0" u="none" strike="noStrike" dirty="0">
                          <a:solidFill>
                            <a:srgbClr val="000000"/>
                          </a:solidFill>
                          <a:effectLst/>
                          <a:latin typeface="Calibri" panose="020F0502020204030204" pitchFamily="34" charset="0"/>
                        </a:rPr>
                        <a:t>Forensic Service Unit</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10</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11</a:t>
                      </a:r>
                    </a:p>
                  </a:txBody>
                  <a:tcPr marL="7912" marR="7912" marT="7912" marB="0" anchor="b">
                    <a:lnL>
                      <a:noFill/>
                    </a:lnL>
                    <a:lnR>
                      <a:noFill/>
                    </a:lnR>
                    <a:lnT>
                      <a:noFill/>
                    </a:lnT>
                    <a:lnB>
                      <a:noFill/>
                    </a:lnB>
                    <a:noFill/>
                  </a:tcPr>
                </a:tc>
                <a:extLst>
                  <a:ext uri="{0D108BD9-81ED-4DB2-BD59-A6C34878D82A}">
                    <a16:rowId xmlns:a16="http://schemas.microsoft.com/office/drawing/2014/main" val="1830847669"/>
                  </a:ext>
                </a:extLst>
              </a:tr>
              <a:tr h="216046">
                <a:tc gridSpan="4">
                  <a:txBody>
                    <a:bodyPr/>
                    <a:lstStyle/>
                    <a:p>
                      <a:pPr algn="l" fontAlgn="b"/>
                      <a:r>
                        <a:rPr lang="en-US" sz="1400" b="0" i="0" u="none" strike="noStrike">
                          <a:solidFill>
                            <a:srgbClr val="000000"/>
                          </a:solidFill>
                          <a:effectLst/>
                          <a:latin typeface="Calibri" panose="020F0502020204030204" pitchFamily="34" charset="0"/>
                        </a:rPr>
                        <a:t>Drugs, Organized Crime &amp; Vice</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2</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15</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18</a:t>
                      </a:r>
                    </a:p>
                  </a:txBody>
                  <a:tcPr marL="7912" marR="7912" marT="7912" marB="0" anchor="b">
                    <a:lnL>
                      <a:noFill/>
                    </a:lnL>
                    <a:lnR>
                      <a:noFill/>
                    </a:lnR>
                    <a:lnT>
                      <a:noFill/>
                    </a:lnT>
                    <a:lnB>
                      <a:noFill/>
                    </a:lnB>
                    <a:noFill/>
                  </a:tcPr>
                </a:tc>
                <a:extLst>
                  <a:ext uri="{0D108BD9-81ED-4DB2-BD59-A6C34878D82A}">
                    <a16:rowId xmlns:a16="http://schemas.microsoft.com/office/drawing/2014/main" val="1943509711"/>
                  </a:ext>
                </a:extLst>
              </a:tr>
              <a:tr h="424367">
                <a:tc gridSpan="4">
                  <a:txBody>
                    <a:bodyPr/>
                    <a:lstStyle/>
                    <a:p>
                      <a:pPr algn="l" fontAlgn="b"/>
                      <a:r>
                        <a:rPr lang="en-US" sz="1400" b="0" i="0" u="none" strike="noStrike" dirty="0">
                          <a:solidFill>
                            <a:srgbClr val="000000"/>
                          </a:solidFill>
                          <a:effectLst/>
                          <a:latin typeface="Calibri" panose="020F0502020204030204" pitchFamily="34" charset="0"/>
                        </a:rPr>
                        <a:t>RTCC, CGIC &amp; Tech Resource Unit </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12</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15</a:t>
                      </a:r>
                    </a:p>
                  </a:txBody>
                  <a:tcPr marL="7912" marR="7912" marT="7912" marB="0" anchor="b">
                    <a:lnL>
                      <a:noFill/>
                    </a:lnL>
                    <a:lnR>
                      <a:noFill/>
                    </a:lnR>
                    <a:lnT>
                      <a:noFill/>
                    </a:lnT>
                    <a:lnB>
                      <a:noFill/>
                    </a:lnB>
                    <a:noFill/>
                  </a:tcPr>
                </a:tc>
                <a:extLst>
                  <a:ext uri="{0D108BD9-81ED-4DB2-BD59-A6C34878D82A}">
                    <a16:rowId xmlns:a16="http://schemas.microsoft.com/office/drawing/2014/main" val="3800714704"/>
                  </a:ext>
                </a:extLst>
              </a:tr>
              <a:tr h="216046">
                <a:tc gridSpan="5">
                  <a:txBody>
                    <a:bodyPr/>
                    <a:lstStyle/>
                    <a:p>
                      <a:pPr algn="l" fontAlgn="b"/>
                      <a:r>
                        <a:rPr lang="en-US" sz="1400" b="0" i="0" u="none" strike="noStrike" dirty="0">
                          <a:solidFill>
                            <a:srgbClr val="000000"/>
                          </a:solidFill>
                          <a:effectLst/>
                          <a:latin typeface="Calibri" panose="020F0502020204030204" pitchFamily="34" charset="0"/>
                        </a:rPr>
                        <a:t>Support Services &amp; Communications</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2</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3</a:t>
                      </a:r>
                    </a:p>
                  </a:txBody>
                  <a:tcPr marL="7912" marR="7912" marT="7912" marB="0" anchor="b">
                    <a:lnL>
                      <a:noFill/>
                    </a:lnL>
                    <a:lnR>
                      <a:noFill/>
                    </a:lnR>
                    <a:lnT>
                      <a:noFill/>
                    </a:lnT>
                    <a:lnB>
                      <a:noFill/>
                    </a:lnB>
                    <a:noFill/>
                  </a:tcPr>
                </a:tc>
                <a:extLst>
                  <a:ext uri="{0D108BD9-81ED-4DB2-BD59-A6C34878D82A}">
                    <a16:rowId xmlns:a16="http://schemas.microsoft.com/office/drawing/2014/main" val="49075388"/>
                  </a:ext>
                </a:extLst>
              </a:tr>
              <a:tr h="216046">
                <a:tc gridSpan="8">
                  <a:txBody>
                    <a:bodyPr/>
                    <a:lstStyle/>
                    <a:p>
                      <a:pPr algn="l" fontAlgn="b"/>
                      <a:r>
                        <a:rPr lang="en-US" sz="1400" b="0" i="0" u="none" strike="noStrike" dirty="0">
                          <a:solidFill>
                            <a:srgbClr val="000000"/>
                          </a:solidFill>
                          <a:effectLst/>
                          <a:latin typeface="Calibri" panose="020F0502020204030204" pitchFamily="34" charset="0"/>
                        </a:rPr>
                        <a:t>Special Operations-</a:t>
                      </a:r>
                      <a:r>
                        <a:rPr lang="en-US" sz="1100" b="1" i="1" u="none" strike="noStrike" dirty="0">
                          <a:solidFill>
                            <a:srgbClr val="000000"/>
                          </a:solidFill>
                          <a:effectLst/>
                          <a:latin typeface="Calibri" panose="020F0502020204030204" pitchFamily="34" charset="0"/>
                        </a:rPr>
                        <a:t>Traffic,K9,SRO,PAL,</a:t>
                      </a:r>
                      <a:r>
                        <a:rPr lang="en-US" sz="1100" b="1" i="1" u="none" strike="noStrike" baseline="0" dirty="0">
                          <a:solidFill>
                            <a:srgbClr val="000000"/>
                          </a:solidFill>
                          <a:effectLst/>
                          <a:latin typeface="Calibri" panose="020F0502020204030204" pitchFamily="34" charset="0"/>
                        </a:rPr>
                        <a:t> HICKS, DOWNTOWN/RIVERFRONT</a:t>
                      </a:r>
                      <a:r>
                        <a:rPr lang="en-US" sz="1100" b="1" i="1" u="none" strike="noStrike" dirty="0">
                          <a:solidFill>
                            <a:srgbClr val="000000"/>
                          </a:solidFill>
                          <a:effectLst/>
                          <a:latin typeface="Calibri" panose="020F0502020204030204" pitchFamily="34" charset="0"/>
                        </a:rPr>
                        <a:t> </a:t>
                      </a:r>
                      <a:endParaRPr lang="en-US" sz="11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37</a:t>
                      </a:r>
                    </a:p>
                  </a:txBody>
                  <a:tcPr marL="7912" marR="7912" marT="7912" marB="0" anchor="b">
                    <a:lnL>
                      <a:noFill/>
                    </a:lnL>
                    <a:lnR>
                      <a:noFill/>
                    </a:lnR>
                    <a:lnT>
                      <a:noFill/>
                    </a:lnT>
                    <a:lnB>
                      <a:noFill/>
                    </a:lnB>
                    <a:noFill/>
                  </a:tcPr>
                </a:tc>
                <a:extLst>
                  <a:ext uri="{0D108BD9-81ED-4DB2-BD59-A6C34878D82A}">
                    <a16:rowId xmlns:a16="http://schemas.microsoft.com/office/drawing/2014/main" val="2720059004"/>
                  </a:ext>
                </a:extLst>
              </a:tr>
              <a:tr h="216046">
                <a:tc gridSpan="6">
                  <a:txBody>
                    <a:bodyPr/>
                    <a:lstStyle/>
                    <a:p>
                      <a:pPr algn="l" fontAlgn="b"/>
                      <a:r>
                        <a:rPr lang="en-US" sz="1400" b="0" i="0" u="none" strike="noStrike" dirty="0">
                          <a:solidFill>
                            <a:srgbClr val="000000"/>
                          </a:solidFill>
                          <a:effectLst/>
                          <a:latin typeface="Calibri" panose="020F0502020204030204" pitchFamily="34" charset="0"/>
                        </a:rPr>
                        <a:t>Uniformed Services Division </a:t>
                      </a:r>
                      <a:r>
                        <a:rPr lang="en-US" sz="1200" b="0" i="0" u="none" strike="noStrike" dirty="0">
                          <a:solidFill>
                            <a:srgbClr val="000000"/>
                          </a:solidFill>
                          <a:effectLst/>
                          <a:latin typeface="Calibri" panose="020F0502020204030204" pitchFamily="34" charset="0"/>
                        </a:rPr>
                        <a:t>(</a:t>
                      </a:r>
                      <a:r>
                        <a:rPr lang="en-US" sz="1200" b="1" i="1" u="none" strike="noStrike" dirty="0">
                          <a:solidFill>
                            <a:srgbClr val="000000"/>
                          </a:solidFill>
                          <a:effectLst/>
                          <a:latin typeface="Calibri" panose="020F0502020204030204" pitchFamily="34" charset="0"/>
                        </a:rPr>
                        <a:t>Administration</a:t>
                      </a:r>
                      <a:r>
                        <a:rPr lang="en-US" sz="1200" b="0" i="0" u="none" strike="noStrike" dirty="0">
                          <a:solidFill>
                            <a:srgbClr val="000000"/>
                          </a:solidFill>
                          <a:effectLst/>
                          <a:latin typeface="Calibri" panose="020F0502020204030204" pitchFamily="34" charset="0"/>
                        </a:rPr>
                        <a:t>) </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4</a:t>
                      </a:r>
                    </a:p>
                  </a:txBody>
                  <a:tcPr marL="7912" marR="7912" marT="7912" marB="0" anchor="b">
                    <a:lnL>
                      <a:noFill/>
                    </a:lnL>
                    <a:lnR>
                      <a:noFill/>
                    </a:lnR>
                    <a:lnT>
                      <a:noFill/>
                    </a:lnT>
                    <a:lnB>
                      <a:noFill/>
                    </a:lnB>
                    <a:noFill/>
                  </a:tcPr>
                </a:tc>
                <a:extLst>
                  <a:ext uri="{0D108BD9-81ED-4DB2-BD59-A6C34878D82A}">
                    <a16:rowId xmlns:a16="http://schemas.microsoft.com/office/drawing/2014/main" val="3377443285"/>
                  </a:ext>
                </a:extLst>
              </a:tr>
              <a:tr h="216046">
                <a:tc gridSpan="2">
                  <a:txBody>
                    <a:bodyPr/>
                    <a:lstStyle/>
                    <a:p>
                      <a:pPr algn="l" fontAlgn="b"/>
                      <a:r>
                        <a:rPr lang="en-US" sz="1400" b="0" i="0" u="none" strike="noStrike">
                          <a:solidFill>
                            <a:srgbClr val="000000"/>
                          </a:solidFill>
                          <a:effectLst/>
                          <a:latin typeface="Calibri" panose="020F0502020204030204" pitchFamily="34" charset="0"/>
                        </a:rPr>
                        <a:t>A Platoon </a:t>
                      </a:r>
                    </a:p>
                  </a:txBody>
                  <a:tcPr marL="7912" marR="7912" marT="7912" marB="0" anchor="b">
                    <a:lnL>
                      <a:noFill/>
                    </a:lnL>
                    <a:lnR>
                      <a:noFill/>
                    </a:lnR>
                    <a:lnT>
                      <a:noFill/>
                    </a:lnT>
                    <a:lnB>
                      <a:noFill/>
                    </a:lnB>
                    <a:noFill/>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4</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36</a:t>
                      </a:r>
                    </a:p>
                  </a:txBody>
                  <a:tcPr marL="7912" marR="7912" marT="7912" marB="0" anchor="b">
                    <a:lnL>
                      <a:noFill/>
                    </a:lnL>
                    <a:lnR>
                      <a:noFill/>
                    </a:lnR>
                    <a:lnT>
                      <a:noFill/>
                    </a:lnT>
                    <a:lnB>
                      <a:noFill/>
                    </a:lnB>
                    <a:noFill/>
                  </a:tcPr>
                </a:tc>
                <a:extLst>
                  <a:ext uri="{0D108BD9-81ED-4DB2-BD59-A6C34878D82A}">
                    <a16:rowId xmlns:a16="http://schemas.microsoft.com/office/drawing/2014/main" val="2588390059"/>
                  </a:ext>
                </a:extLst>
              </a:tr>
              <a:tr h="216046">
                <a:tc gridSpan="2">
                  <a:txBody>
                    <a:bodyPr/>
                    <a:lstStyle/>
                    <a:p>
                      <a:pPr algn="l" fontAlgn="b"/>
                      <a:r>
                        <a:rPr lang="en-US" sz="1400" b="0" i="0" u="none" strike="noStrike" dirty="0">
                          <a:solidFill>
                            <a:srgbClr val="000000"/>
                          </a:solidFill>
                          <a:effectLst/>
                          <a:latin typeface="Calibri" panose="020F0502020204030204" pitchFamily="34" charset="0"/>
                        </a:rPr>
                        <a:t>B Platoon </a:t>
                      </a:r>
                    </a:p>
                  </a:txBody>
                  <a:tcPr marL="7912" marR="7912" marT="7912" marB="0" anchor="b">
                    <a:lnL>
                      <a:noFill/>
                    </a:lnL>
                    <a:lnR>
                      <a:noFill/>
                    </a:lnR>
                    <a:lnT>
                      <a:noFill/>
                    </a:lnT>
                    <a:lnB>
                      <a:noFill/>
                    </a:lnB>
                    <a:noFill/>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4</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29</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34</a:t>
                      </a:r>
                    </a:p>
                  </a:txBody>
                  <a:tcPr marL="7912" marR="7912" marT="7912" marB="0" anchor="b">
                    <a:lnL>
                      <a:noFill/>
                    </a:lnL>
                    <a:lnR>
                      <a:noFill/>
                    </a:lnR>
                    <a:lnT>
                      <a:noFill/>
                    </a:lnT>
                    <a:lnB>
                      <a:noFill/>
                    </a:lnB>
                    <a:noFill/>
                  </a:tcPr>
                </a:tc>
                <a:extLst>
                  <a:ext uri="{0D108BD9-81ED-4DB2-BD59-A6C34878D82A}">
                    <a16:rowId xmlns:a16="http://schemas.microsoft.com/office/drawing/2014/main" val="3620251741"/>
                  </a:ext>
                </a:extLst>
              </a:tr>
              <a:tr h="216046">
                <a:tc gridSpan="2">
                  <a:txBody>
                    <a:bodyPr/>
                    <a:lstStyle/>
                    <a:p>
                      <a:pPr algn="l" fontAlgn="b"/>
                      <a:r>
                        <a:rPr lang="en-US" sz="1400" b="0" i="0" u="none" strike="noStrike">
                          <a:solidFill>
                            <a:srgbClr val="000000"/>
                          </a:solidFill>
                          <a:effectLst/>
                          <a:latin typeface="Calibri" panose="020F0502020204030204" pitchFamily="34" charset="0"/>
                        </a:rPr>
                        <a:t>C Platoon</a:t>
                      </a:r>
                    </a:p>
                  </a:txBody>
                  <a:tcPr marL="7912" marR="7912" marT="7912" marB="0" anchor="b">
                    <a:lnL>
                      <a:noFill/>
                    </a:lnL>
                    <a:lnR>
                      <a:noFill/>
                    </a:lnR>
                    <a:lnT>
                      <a:noFill/>
                    </a:lnT>
                    <a:lnB>
                      <a:noFill/>
                    </a:lnB>
                    <a:noFill/>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4</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36</a:t>
                      </a:r>
                    </a:p>
                  </a:txBody>
                  <a:tcPr marL="7912" marR="7912" marT="7912" marB="0" anchor="b">
                    <a:lnL>
                      <a:noFill/>
                    </a:lnL>
                    <a:lnR>
                      <a:noFill/>
                    </a:lnR>
                    <a:lnT>
                      <a:noFill/>
                    </a:lnT>
                    <a:lnB>
                      <a:noFill/>
                    </a:lnB>
                    <a:noFill/>
                  </a:tcPr>
                </a:tc>
                <a:extLst>
                  <a:ext uri="{0D108BD9-81ED-4DB2-BD59-A6C34878D82A}">
                    <a16:rowId xmlns:a16="http://schemas.microsoft.com/office/drawing/2014/main" val="2236890121"/>
                  </a:ext>
                </a:extLst>
              </a:tr>
              <a:tr h="216046">
                <a:tc gridSpan="2">
                  <a:txBody>
                    <a:bodyPr/>
                    <a:lstStyle/>
                    <a:p>
                      <a:pPr algn="l" fontAlgn="b"/>
                      <a:r>
                        <a:rPr lang="en-US" sz="1400" b="0" i="0" u="none" strike="noStrike">
                          <a:solidFill>
                            <a:srgbClr val="000000"/>
                          </a:solidFill>
                          <a:effectLst/>
                          <a:latin typeface="Calibri" panose="020F0502020204030204" pitchFamily="34" charset="0"/>
                        </a:rPr>
                        <a:t>D Platoon </a:t>
                      </a:r>
                    </a:p>
                  </a:txBody>
                  <a:tcPr marL="7912" marR="7912" marT="7912" marB="0" anchor="b">
                    <a:lnL>
                      <a:noFill/>
                    </a:lnL>
                    <a:lnR>
                      <a:noFill/>
                    </a:lnR>
                    <a:lnT>
                      <a:noFill/>
                    </a:lnT>
                    <a:lnB>
                      <a:noFill/>
                    </a:lnB>
                    <a:noFill/>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4</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28</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33</a:t>
                      </a:r>
                    </a:p>
                  </a:txBody>
                  <a:tcPr marL="7912" marR="7912" marT="7912" marB="0" anchor="b">
                    <a:lnL>
                      <a:noFill/>
                    </a:lnL>
                    <a:lnR>
                      <a:noFill/>
                    </a:lnR>
                    <a:lnT>
                      <a:noFill/>
                    </a:lnT>
                    <a:lnB>
                      <a:noFill/>
                    </a:lnB>
                    <a:noFill/>
                  </a:tcPr>
                </a:tc>
                <a:extLst>
                  <a:ext uri="{0D108BD9-81ED-4DB2-BD59-A6C34878D82A}">
                    <a16:rowId xmlns:a16="http://schemas.microsoft.com/office/drawing/2014/main" val="411091335"/>
                  </a:ext>
                </a:extLst>
              </a:tr>
              <a:tr h="216046">
                <a:tc gridSpan="5">
                  <a:txBody>
                    <a:bodyPr/>
                    <a:lstStyle/>
                    <a:p>
                      <a:pPr algn="l" fontAlgn="b"/>
                      <a:r>
                        <a:rPr lang="en-US" sz="1400" b="0" i="0" u="none" strike="noStrike" dirty="0">
                          <a:solidFill>
                            <a:srgbClr val="000000"/>
                          </a:solidFill>
                          <a:effectLst/>
                          <a:latin typeface="Calibri" panose="020F0502020204030204" pitchFamily="34" charset="0"/>
                        </a:rPr>
                        <a:t>CEU</a:t>
                      </a:r>
                      <a:r>
                        <a:rPr lang="en-US" sz="1400" b="0" i="0" u="none" strike="noStrike" baseline="0" dirty="0">
                          <a:solidFill>
                            <a:srgbClr val="000000"/>
                          </a:solidFill>
                          <a:effectLst/>
                          <a:latin typeface="Calibri" panose="020F0502020204030204" pitchFamily="34" charset="0"/>
                        </a:rPr>
                        <a:t> &amp; Partners In Care</a:t>
                      </a:r>
                      <a:endParaRPr lang="en-US" sz="1400" b="0" i="0" u="none" strike="noStrike" dirty="0">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13</a:t>
                      </a:r>
                    </a:p>
                  </a:txBody>
                  <a:tcPr marL="7912" marR="7912" marT="7912" marB="0" anchor="b">
                    <a:lnL>
                      <a:noFill/>
                    </a:lnL>
                    <a:lnR>
                      <a:noFill/>
                    </a:lnR>
                    <a:lnT>
                      <a:noFill/>
                    </a:lnT>
                    <a:lnB>
                      <a:noFill/>
                    </a:lnB>
                    <a:noFill/>
                  </a:tcPr>
                </a:tc>
                <a:extLst>
                  <a:ext uri="{0D108BD9-81ED-4DB2-BD59-A6C34878D82A}">
                    <a16:rowId xmlns:a16="http://schemas.microsoft.com/office/drawing/2014/main" val="3510282340"/>
                  </a:ext>
                </a:extLst>
              </a:tr>
              <a:tr h="216046">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7912" marR="7912" marT="7912" marB="0" anchor="b">
                    <a:lnL>
                      <a:noFill/>
                    </a:lnL>
                    <a:lnR>
                      <a:noFill/>
                    </a:lnR>
                    <a:lnT>
                      <a:noFill/>
                    </a:lnT>
                    <a:lnB>
                      <a:noFill/>
                    </a:lnB>
                    <a:noFill/>
                  </a:tcPr>
                </a:tc>
                <a:tc gridSpan="3">
                  <a:txBody>
                    <a:bodyPr/>
                    <a:lstStyle/>
                    <a:p>
                      <a:pPr algn="ctr" fontAlgn="b"/>
                      <a:r>
                        <a:rPr lang="en-US" sz="1400" b="1" i="0" u="none" strike="noStrike">
                          <a:solidFill>
                            <a:srgbClr val="0070C0"/>
                          </a:solidFill>
                          <a:effectLst/>
                          <a:latin typeface="Calibri" panose="020F0502020204030204" pitchFamily="34" charset="0"/>
                        </a:rPr>
                        <a:t>ACTUAL STRENGTH</a:t>
                      </a:r>
                    </a:p>
                  </a:txBody>
                  <a:tcPr marL="7912" marR="7912" marT="7912" marB="0" anchor="b">
                    <a:lnL>
                      <a:noFill/>
                    </a:lnL>
                    <a:lnR>
                      <a:noFill/>
                    </a:lnR>
                    <a:lnT>
                      <a:noFill/>
                    </a:lnT>
                    <a:lnB>
                      <a:noFill/>
                    </a:lnB>
                    <a:noFill/>
                  </a:tcPr>
                </a:tc>
                <a:tc hMerge="1">
                  <a:txBody>
                    <a:bodyPr/>
                    <a:lstStyle/>
                    <a:p>
                      <a:endParaRPr lang="en-US"/>
                    </a:p>
                  </a:txBody>
                  <a:tcPr/>
                </a:tc>
                <a:tc hMerge="1">
                  <a:txBody>
                    <a:bodyPr/>
                    <a:lstStyle/>
                    <a:p>
                      <a:endParaRPr lang="en-US"/>
                    </a:p>
                  </a:txBody>
                  <a:tcPr/>
                </a:tc>
                <a:tc>
                  <a:txBody>
                    <a:bodyPr/>
                    <a:lstStyle/>
                    <a:p>
                      <a:pPr algn="ctr" fontAlgn="b"/>
                      <a:r>
                        <a:rPr lang="en-US" sz="1400" b="1" i="0" u="none" strike="noStrike">
                          <a:solidFill>
                            <a:srgbClr val="0070C0"/>
                          </a:solidFill>
                          <a:effectLst/>
                          <a:latin typeface="Calibri" panose="020F0502020204030204" pitchFamily="34" charset="0"/>
                        </a:rPr>
                        <a:t>1</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70C0"/>
                          </a:solidFill>
                          <a:effectLst/>
                          <a:latin typeface="Calibri" panose="020F0502020204030204" pitchFamily="34" charset="0"/>
                        </a:rPr>
                        <a:t>2</a:t>
                      </a:r>
                    </a:p>
                  </a:txBody>
                  <a:tcPr marL="7912" marR="7912" marT="7912" marB="0" anchor="b">
                    <a:lnL>
                      <a:noFill/>
                    </a:lnL>
                    <a:lnR>
                      <a:noFill/>
                    </a:lnR>
                    <a:lnT>
                      <a:noFill/>
                    </a:lnT>
                    <a:lnB>
                      <a:noFill/>
                    </a:lnB>
                    <a:noFill/>
                  </a:tcPr>
                </a:tc>
                <a:tc>
                  <a:txBody>
                    <a:bodyPr/>
                    <a:lstStyle/>
                    <a:p>
                      <a:pPr algn="ctr" fontAlgn="b"/>
                      <a:r>
                        <a:rPr lang="en-US" sz="1400" b="1" i="0" u="none" strike="noStrike">
                          <a:solidFill>
                            <a:srgbClr val="0070C0"/>
                          </a:solidFill>
                          <a:effectLst/>
                          <a:latin typeface="Calibri" panose="020F0502020204030204" pitchFamily="34" charset="0"/>
                        </a:rPr>
                        <a:t>7</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11</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38</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222</a:t>
                      </a:r>
                    </a:p>
                  </a:txBody>
                  <a:tcPr marL="7912" marR="7912" marT="7912" marB="0" anchor="b">
                    <a:lnL>
                      <a:noFill/>
                    </a:lnL>
                    <a:lnR>
                      <a:noFill/>
                    </a:lnR>
                    <a:lnT>
                      <a:noFill/>
                    </a:lnT>
                    <a:lnB>
                      <a:noFill/>
                    </a:lnB>
                    <a:noFill/>
                  </a:tcPr>
                </a:tc>
                <a:tc>
                  <a:txBody>
                    <a:bodyPr/>
                    <a:lstStyle/>
                    <a:p>
                      <a:pPr algn="ctr" fontAlgn="b"/>
                      <a:r>
                        <a:rPr lang="en-US" sz="1400" b="1" i="0" u="none" strike="noStrike" dirty="0">
                          <a:solidFill>
                            <a:srgbClr val="0070C0"/>
                          </a:solidFill>
                          <a:effectLst/>
                          <a:latin typeface="Calibri" panose="020F0502020204030204" pitchFamily="34" charset="0"/>
                        </a:rPr>
                        <a:t>281</a:t>
                      </a:r>
                    </a:p>
                  </a:txBody>
                  <a:tcPr marL="7912" marR="7912" marT="7912" marB="0" anchor="b">
                    <a:lnL>
                      <a:noFill/>
                    </a:lnL>
                    <a:lnR>
                      <a:noFill/>
                    </a:lnR>
                    <a:lnT>
                      <a:noFill/>
                    </a:lnT>
                    <a:lnB>
                      <a:noFill/>
                    </a:lnB>
                    <a:noFill/>
                  </a:tcPr>
                </a:tc>
                <a:extLst>
                  <a:ext uri="{0D108BD9-81ED-4DB2-BD59-A6C34878D82A}">
                    <a16:rowId xmlns:a16="http://schemas.microsoft.com/office/drawing/2014/main" val="2975328009"/>
                  </a:ext>
                </a:extLst>
              </a:tr>
            </a:tbl>
          </a:graphicData>
        </a:graphic>
      </p:graphicFrame>
    </p:spTree>
    <p:extLst>
      <p:ext uri="{BB962C8B-B14F-4D97-AF65-F5344CB8AC3E}">
        <p14:creationId xmlns:p14="http://schemas.microsoft.com/office/powerpoint/2010/main" val="39344359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p:cNvGraphicFramePr>
            <a:graphicFrameLocks noGrp="1"/>
          </p:cNvGraphicFramePr>
          <p:nvPr>
            <p:extLst>
              <p:ext uri="{D42A27DB-BD31-4B8C-83A1-F6EECF244321}">
                <p14:modId xmlns:p14="http://schemas.microsoft.com/office/powerpoint/2010/main" val="2004083723"/>
              </p:ext>
            </p:extLst>
          </p:nvPr>
        </p:nvGraphicFramePr>
        <p:xfrm>
          <a:off x="1134367" y="1392058"/>
          <a:ext cx="9275724" cy="4853994"/>
        </p:xfrm>
        <a:graphic>
          <a:graphicData uri="http://schemas.openxmlformats.org/drawingml/2006/table">
            <a:tbl>
              <a:tblPr/>
              <a:tblGrid>
                <a:gridCol w="943794">
                  <a:extLst>
                    <a:ext uri="{9D8B030D-6E8A-4147-A177-3AD203B41FA5}">
                      <a16:colId xmlns:a16="http://schemas.microsoft.com/office/drawing/2014/main" val="1802743016"/>
                    </a:ext>
                  </a:extLst>
                </a:gridCol>
                <a:gridCol w="943794">
                  <a:extLst>
                    <a:ext uri="{9D8B030D-6E8A-4147-A177-3AD203B41FA5}">
                      <a16:colId xmlns:a16="http://schemas.microsoft.com/office/drawing/2014/main" val="2080985612"/>
                    </a:ext>
                  </a:extLst>
                </a:gridCol>
                <a:gridCol w="943794">
                  <a:extLst>
                    <a:ext uri="{9D8B030D-6E8A-4147-A177-3AD203B41FA5}">
                      <a16:colId xmlns:a16="http://schemas.microsoft.com/office/drawing/2014/main" val="3491036795"/>
                    </a:ext>
                  </a:extLst>
                </a:gridCol>
                <a:gridCol w="943794">
                  <a:extLst>
                    <a:ext uri="{9D8B030D-6E8A-4147-A177-3AD203B41FA5}">
                      <a16:colId xmlns:a16="http://schemas.microsoft.com/office/drawing/2014/main" val="1883130586"/>
                    </a:ext>
                  </a:extLst>
                </a:gridCol>
                <a:gridCol w="2271005">
                  <a:extLst>
                    <a:ext uri="{9D8B030D-6E8A-4147-A177-3AD203B41FA5}">
                      <a16:colId xmlns:a16="http://schemas.microsoft.com/office/drawing/2014/main" val="1141687593"/>
                    </a:ext>
                  </a:extLst>
                </a:gridCol>
                <a:gridCol w="1622145">
                  <a:extLst>
                    <a:ext uri="{9D8B030D-6E8A-4147-A177-3AD203B41FA5}">
                      <a16:colId xmlns:a16="http://schemas.microsoft.com/office/drawing/2014/main" val="130761408"/>
                    </a:ext>
                  </a:extLst>
                </a:gridCol>
                <a:gridCol w="1607398">
                  <a:extLst>
                    <a:ext uri="{9D8B030D-6E8A-4147-A177-3AD203B41FA5}">
                      <a16:colId xmlns:a16="http://schemas.microsoft.com/office/drawing/2014/main" val="3858797321"/>
                    </a:ext>
                  </a:extLst>
                </a:gridCol>
              </a:tblGrid>
              <a:tr h="428127">
                <a:tc gridSpan="7">
                  <a:txBody>
                    <a:bodyPr/>
                    <a:lstStyle/>
                    <a:p>
                      <a:pPr algn="ctr" fontAlgn="b"/>
                      <a:r>
                        <a:rPr lang="en-US" sz="2000" b="0" i="0" u="sng" strike="noStrike" dirty="0">
                          <a:solidFill>
                            <a:srgbClr val="000000"/>
                          </a:solidFill>
                          <a:effectLst/>
                          <a:latin typeface="Calibri" panose="020F0502020204030204" pitchFamily="34" charset="0"/>
                        </a:rPr>
                        <a:t>CIVILIAN PERSONNEL</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91313426"/>
                  </a:ext>
                </a:extLst>
              </a:tr>
              <a:tr h="325004">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tc>
                  <a:txBody>
                    <a:bodyPr/>
                    <a:lstStyle/>
                    <a:p>
                      <a:pPr algn="ctr" fontAlgn="b"/>
                      <a:endParaRPr lang="en-US" sz="14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extLst>
                  <a:ext uri="{0D108BD9-81ED-4DB2-BD59-A6C34878D82A}">
                    <a16:rowId xmlns:a16="http://schemas.microsoft.com/office/drawing/2014/main" val="2267304759"/>
                  </a:ext>
                </a:extLst>
              </a:tr>
              <a:tr h="403005">
                <a:tc gridSpan="3">
                  <a:txBody>
                    <a:bodyPr/>
                    <a:lstStyle/>
                    <a:p>
                      <a:pPr algn="l" fontAlgn="b"/>
                      <a:r>
                        <a:rPr lang="en-US" sz="1800" b="0" i="0" u="none" strike="noStrike" dirty="0">
                          <a:solidFill>
                            <a:srgbClr val="000000"/>
                          </a:solidFill>
                          <a:effectLst/>
                          <a:latin typeface="Calibri" panose="020F0502020204030204" pitchFamily="34" charset="0"/>
                        </a:rPr>
                        <a:t>Administration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a:txBody>
                    <a:bodyPr/>
                    <a:lstStyle/>
                    <a:p>
                      <a:pPr algn="l" fontAlgn="b"/>
                      <a:r>
                        <a:rPr lang="en-US" sz="1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06139857"/>
                  </a:ext>
                </a:extLst>
              </a:tr>
              <a:tr h="403005">
                <a:tc gridSpan="5">
                  <a:txBody>
                    <a:bodyPr/>
                    <a:lstStyle/>
                    <a:p>
                      <a:pPr algn="l" fontAlgn="b"/>
                      <a:r>
                        <a:rPr lang="en-US" sz="1800" b="0" i="0" u="none" strike="noStrike" dirty="0">
                          <a:solidFill>
                            <a:srgbClr val="000000"/>
                          </a:solidFill>
                          <a:effectLst/>
                          <a:latin typeface="Calibri" panose="020F0502020204030204" pitchFamily="34" charset="0"/>
                        </a:rPr>
                        <a:t>Human Resource Division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800" b="1" i="0" u="none" strike="noStrike" dirty="0">
                          <a:solidFill>
                            <a:srgbClr val="000000"/>
                          </a:solidFill>
                          <a:effectLst/>
                          <a:latin typeface="Calibri" panose="020F0502020204030204" pitchFamily="34" charset="0"/>
                        </a:rPr>
                        <a:t>2</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26889832"/>
                  </a:ext>
                </a:extLst>
              </a:tr>
              <a:tr h="403005">
                <a:tc gridSpan="5">
                  <a:txBody>
                    <a:bodyPr/>
                    <a:lstStyle/>
                    <a:p>
                      <a:pPr algn="l" fontAlgn="b"/>
                      <a:r>
                        <a:rPr lang="en-US" sz="1800" b="0" i="0" u="none" strike="noStrike" dirty="0">
                          <a:solidFill>
                            <a:srgbClr val="000000"/>
                          </a:solidFill>
                          <a:effectLst/>
                          <a:latin typeface="Calibri" panose="020F0502020204030204" pitchFamily="34" charset="0"/>
                        </a:rPr>
                        <a:t>Uniform Services Division (Patrol)</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800" b="1" i="0" u="none" strike="noStrike" dirty="0">
                          <a:solidFill>
                            <a:srgbClr val="000000"/>
                          </a:solidFill>
                          <a:effectLst/>
                          <a:latin typeface="Calibri" panose="020F0502020204030204" pitchFamily="34" charset="0"/>
                        </a:rPr>
                        <a:t>1</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49239434"/>
                  </a:ext>
                </a:extLst>
              </a:tr>
              <a:tr h="460819">
                <a:tc gridSpan="5">
                  <a:txBody>
                    <a:bodyPr/>
                    <a:lstStyle/>
                    <a:p>
                      <a:pPr algn="l" fontAlgn="b"/>
                      <a:r>
                        <a:rPr lang="en-US" sz="1800" b="0" i="0" u="none" strike="noStrike" dirty="0">
                          <a:solidFill>
                            <a:srgbClr val="000000"/>
                          </a:solidFill>
                          <a:effectLst/>
                          <a:latin typeface="Calibri" panose="020F0502020204030204" pitchFamily="34" charset="0"/>
                        </a:rPr>
                        <a:t>Special Operations (Crossing Guards)</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800" b="1" i="0" u="none" strike="noStrike" dirty="0">
                          <a:solidFill>
                            <a:srgbClr val="000000"/>
                          </a:solidFill>
                          <a:effectLst/>
                          <a:latin typeface="Calibri" panose="020F0502020204030204" pitchFamily="34" charset="0"/>
                        </a:rPr>
                        <a:t>32</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13-Vacant</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33437033"/>
                  </a:ext>
                </a:extLst>
              </a:tr>
              <a:tr h="403005">
                <a:tc gridSpan="3">
                  <a:txBody>
                    <a:bodyPr/>
                    <a:lstStyle/>
                    <a:p>
                      <a:pPr algn="l" fontAlgn="b"/>
                      <a:r>
                        <a:rPr lang="en-US" sz="1800" b="0" i="0" u="none" strike="noStrike" dirty="0">
                          <a:solidFill>
                            <a:srgbClr val="000000"/>
                          </a:solidFill>
                          <a:effectLst/>
                          <a:latin typeface="Calibri" panose="020F0502020204030204" pitchFamily="34" charset="0"/>
                        </a:rPr>
                        <a:t>Support Services</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a:txBody>
                    <a:bodyPr/>
                    <a:lstStyle/>
                    <a:p>
                      <a:pPr algn="l" fontAlgn="b"/>
                      <a:r>
                        <a:rPr lang="en-US" sz="1800" b="0"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10</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72015578"/>
                  </a:ext>
                </a:extLst>
              </a:tr>
              <a:tr h="403005">
                <a:tc gridSpan="5">
                  <a:txBody>
                    <a:bodyPr/>
                    <a:lstStyle/>
                    <a:p>
                      <a:pPr algn="l" fontAlgn="b"/>
                      <a:r>
                        <a:rPr lang="en-US" sz="1800" b="0" i="0" u="none" strike="noStrike" dirty="0">
                          <a:solidFill>
                            <a:srgbClr val="000000"/>
                          </a:solidFill>
                          <a:effectLst/>
                          <a:latin typeface="Calibri" panose="020F0502020204030204" pitchFamily="34" charset="0"/>
                        </a:rPr>
                        <a:t>Criminal Investigations Division</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800" b="1" i="0" u="none" strike="noStrike" dirty="0">
                          <a:solidFill>
                            <a:srgbClr val="000000"/>
                          </a:solidFill>
                          <a:effectLst/>
                          <a:latin typeface="Calibri" panose="020F0502020204030204" pitchFamily="34" charset="0"/>
                        </a:rPr>
                        <a:t>1</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1-Vacant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90854033"/>
                  </a:ext>
                </a:extLst>
              </a:tr>
              <a:tr h="403005">
                <a:tc gridSpan="3">
                  <a:txBody>
                    <a:bodyPr/>
                    <a:lstStyle/>
                    <a:p>
                      <a:pPr algn="l" fontAlgn="b"/>
                      <a:r>
                        <a:rPr lang="en-US" sz="1800" b="0" i="0" u="none" strike="noStrike" dirty="0">
                          <a:solidFill>
                            <a:srgbClr val="000000"/>
                          </a:solidFill>
                          <a:effectLst/>
                          <a:latin typeface="Calibri" panose="020F0502020204030204" pitchFamily="34" charset="0"/>
                        </a:rPr>
                        <a:t>Victim Services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a:txBody>
                    <a:bodyPr/>
                    <a:lstStyle/>
                    <a:p>
                      <a:pPr algn="l" fontAlgn="b"/>
                      <a:r>
                        <a:rPr lang="en-US" sz="18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4</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02557064"/>
                  </a:ext>
                </a:extLst>
              </a:tr>
              <a:tr h="403005">
                <a:tc gridSpan="3">
                  <a:txBody>
                    <a:bodyPr/>
                    <a:lstStyle/>
                    <a:p>
                      <a:pPr algn="l" fontAlgn="b"/>
                      <a:r>
                        <a:rPr lang="en-US" sz="1800" b="0" i="0" u="none" strike="noStrike" dirty="0">
                          <a:solidFill>
                            <a:srgbClr val="000000"/>
                          </a:solidFill>
                          <a:effectLst/>
                          <a:latin typeface="Calibri" panose="020F0502020204030204" pitchFamily="34" charset="0"/>
                        </a:rPr>
                        <a:t>Communications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a:txBody>
                    <a:bodyPr/>
                    <a:lstStyle/>
                    <a:p>
                      <a:pPr algn="l" fontAlgn="b"/>
                      <a:r>
                        <a:rPr lang="en-US" sz="18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33</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6-Vacant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77531859"/>
                  </a:ext>
                </a:extLst>
              </a:tr>
              <a:tr h="416004">
                <a:tc>
                  <a:txBody>
                    <a:bodyPr/>
                    <a:lstStyle/>
                    <a:p>
                      <a:pPr algn="l" fontAlgn="b"/>
                      <a:r>
                        <a:rPr lang="en-US" sz="1800" b="0" i="0" u="none" strike="noStrike" dirty="0">
                          <a:solidFill>
                            <a:srgbClr val="000000"/>
                          </a:solidFill>
                          <a:effectLst/>
                          <a:latin typeface="Calibri" panose="020F0502020204030204" pitchFamily="34" charset="0"/>
                        </a:rPr>
                        <a:t>RTCC</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3</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31157911"/>
                  </a:ext>
                </a:extLst>
              </a:tr>
              <a:tr h="403005">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800" b="1" i="0" u="none" strike="noStrike" dirty="0">
                          <a:solidFill>
                            <a:srgbClr val="000000"/>
                          </a:solidFill>
                          <a:effectLst/>
                          <a:latin typeface="Calibri" panose="020F0502020204030204" pitchFamily="34" charset="0"/>
                        </a:rPr>
                        <a:t>87</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347390389"/>
                  </a:ext>
                </a:extLst>
              </a:tr>
            </a:tbl>
          </a:graphicData>
        </a:graphic>
      </p:graphicFrame>
    </p:spTree>
    <p:extLst>
      <p:ext uri="{BB962C8B-B14F-4D97-AF65-F5344CB8AC3E}">
        <p14:creationId xmlns:p14="http://schemas.microsoft.com/office/powerpoint/2010/main" val="31186974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6970</TotalTime>
  <Words>3825</Words>
  <Application>Microsoft Office PowerPoint</Application>
  <PresentationFormat>Widescreen</PresentationFormat>
  <Paragraphs>610</Paragraphs>
  <Slides>44</Slides>
  <Notes>17</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2" baseType="lpstr">
      <vt:lpstr>Arial</vt:lpstr>
      <vt:lpstr>Arial Black</vt:lpstr>
      <vt:lpstr>Calibri</vt:lpstr>
      <vt:lpstr>Calibri Light</vt:lpstr>
      <vt:lpstr>Times New Roman</vt:lpstr>
      <vt:lpstr>Wingdings</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Rob Winkeler</cp:lastModifiedBy>
  <cp:revision>418</cp:revision>
  <cp:lastPrinted>2023-04-18T17:14:56Z</cp:lastPrinted>
  <dcterms:created xsi:type="dcterms:W3CDTF">2023-02-09T18:35:57Z</dcterms:created>
  <dcterms:modified xsi:type="dcterms:W3CDTF">2026-04-22T20:29:11Z</dcterms:modified>
</cp:coreProperties>
</file>