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400" r:id="rId2"/>
    <p:sldId id="466" r:id="rId3"/>
    <p:sldId id="467" r:id="rId4"/>
    <p:sldId id="468" r:id="rId5"/>
    <p:sldId id="499" r:id="rId6"/>
    <p:sldId id="470" r:id="rId7"/>
    <p:sldId id="471" r:id="rId8"/>
    <p:sldId id="472" r:id="rId9"/>
    <p:sldId id="473" r:id="rId10"/>
    <p:sldId id="474" r:id="rId11"/>
    <p:sldId id="475" r:id="rId12"/>
    <p:sldId id="257" r:id="rId13"/>
    <p:sldId id="260" r:id="rId14"/>
    <p:sldId id="295" r:id="rId15"/>
    <p:sldId id="458" r:id="rId16"/>
    <p:sldId id="526" r:id="rId17"/>
    <p:sldId id="507" r:id="rId18"/>
    <p:sldId id="529" r:id="rId19"/>
    <p:sldId id="513" r:id="rId20"/>
    <p:sldId id="486" r:id="rId21"/>
    <p:sldId id="523" r:id="rId22"/>
    <p:sldId id="524" r:id="rId23"/>
    <p:sldId id="514" r:id="rId24"/>
    <p:sldId id="525" r:id="rId25"/>
    <p:sldId id="533" r:id="rId26"/>
    <p:sldId id="508" r:id="rId27"/>
    <p:sldId id="518" r:id="rId28"/>
    <p:sldId id="519" r:id="rId29"/>
    <p:sldId id="520" r:id="rId30"/>
    <p:sldId id="521" r:id="rId31"/>
    <p:sldId id="501" r:id="rId32"/>
    <p:sldId id="502" r:id="rId33"/>
    <p:sldId id="531" r:id="rId34"/>
    <p:sldId id="532" r:id="rId35"/>
    <p:sldId id="503" r:id="rId36"/>
    <p:sldId id="504" r:id="rId37"/>
    <p:sldId id="505" r:id="rId38"/>
    <p:sldId id="506" r:id="rId39"/>
    <p:sldId id="500" r:id="rId40"/>
    <p:sldId id="411" r:id="rId41"/>
    <p:sldId id="494" r:id="rId42"/>
    <p:sldId id="392" r:id="rId43"/>
    <p:sldId id="294" r:id="rId44"/>
    <p:sldId id="528" r:id="rId45"/>
    <p:sldId id="421" r:id="rId46"/>
    <p:sldId id="420" r:id="rId47"/>
    <p:sldId id="452" r:id="rId48"/>
    <p:sldId id="422" r:id="rId49"/>
    <p:sldId id="423" r:id="rId50"/>
    <p:sldId id="424" r:id="rId51"/>
    <p:sldId id="258" r:id="rId52"/>
    <p:sldId id="259" r:id="rId53"/>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EC51A25-1DF7-4D36-B1C6-207EE2D5B0EA}">
          <p14:sldIdLst>
            <p14:sldId id="400"/>
            <p14:sldId id="466"/>
            <p14:sldId id="467"/>
            <p14:sldId id="468"/>
            <p14:sldId id="499"/>
            <p14:sldId id="470"/>
            <p14:sldId id="471"/>
            <p14:sldId id="472"/>
            <p14:sldId id="473"/>
            <p14:sldId id="474"/>
            <p14:sldId id="475"/>
            <p14:sldId id="257"/>
            <p14:sldId id="260"/>
            <p14:sldId id="295"/>
            <p14:sldId id="458"/>
            <p14:sldId id="526"/>
            <p14:sldId id="507"/>
            <p14:sldId id="529"/>
            <p14:sldId id="513"/>
            <p14:sldId id="486"/>
            <p14:sldId id="523"/>
            <p14:sldId id="524"/>
            <p14:sldId id="514"/>
            <p14:sldId id="525"/>
            <p14:sldId id="533"/>
            <p14:sldId id="508"/>
            <p14:sldId id="518"/>
            <p14:sldId id="519"/>
            <p14:sldId id="520"/>
            <p14:sldId id="521"/>
            <p14:sldId id="501"/>
            <p14:sldId id="502"/>
            <p14:sldId id="531"/>
            <p14:sldId id="532"/>
            <p14:sldId id="503"/>
            <p14:sldId id="504"/>
            <p14:sldId id="505"/>
            <p14:sldId id="506"/>
            <p14:sldId id="500"/>
            <p14:sldId id="411"/>
            <p14:sldId id="494"/>
            <p14:sldId id="392"/>
            <p14:sldId id="294"/>
            <p14:sldId id="528"/>
            <p14:sldId id="421"/>
            <p14:sldId id="420"/>
            <p14:sldId id="452"/>
            <p14:sldId id="422"/>
            <p14:sldId id="423"/>
            <p14:sldId id="424"/>
            <p14:sldId id="258"/>
            <p14:sldId id="25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4484FD-698D-FA1A-93E9-EAD0A565C33D}" name="Roger J. Domenick" initials="RD" userId="S::rjdomenick@wilmingtonde.gov::a677a9ec-757d-452e-b7ce-509b4a0ae5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61" autoAdjust="0"/>
    <p:restoredTop sz="93453" autoAdjust="0"/>
  </p:normalViewPr>
  <p:slideViewPr>
    <p:cSldViewPr snapToGrid="0">
      <p:cViewPr varScale="1">
        <p:scale>
          <a:sx n="103" d="100"/>
          <a:sy n="103" d="100"/>
        </p:scale>
        <p:origin x="64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Total No. of Vacancies excluding 1102B</a:t>
            </a:r>
            <a:r>
              <a:rPr lang="en-US" baseline="0"/>
              <a:t>, FOP, 1590, &amp; EXT</a:t>
            </a:r>
            <a:endParaRPr lang="en-US"/>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Sheet1!$O$4</c:f>
              <c:strCache>
                <c:ptCount val="1"/>
                <c:pt idx="0">
                  <c:v>Total No. of Vacancies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Sheet1!$J$5:$J$14</c:f>
              <c:strCache>
                <c:ptCount val="10"/>
                <c:pt idx="0">
                  <c:v>Finance</c:v>
                </c:pt>
                <c:pt idx="1">
                  <c:v>HR</c:v>
                </c:pt>
                <c:pt idx="2">
                  <c:v>IT</c:v>
                </c:pt>
                <c:pt idx="3">
                  <c:v>Law</c:v>
                </c:pt>
                <c:pt idx="4">
                  <c:v>LU&amp;P</c:v>
                </c:pt>
                <c:pt idx="5">
                  <c:v>MO</c:v>
                </c:pt>
                <c:pt idx="6">
                  <c:v>P&amp;R</c:v>
                </c:pt>
                <c:pt idx="7">
                  <c:v>Police</c:v>
                </c:pt>
                <c:pt idx="8">
                  <c:v>PW</c:v>
                </c:pt>
                <c:pt idx="9">
                  <c:v>L&amp;I</c:v>
                </c:pt>
              </c:strCache>
            </c:strRef>
          </c:cat>
          <c:val>
            <c:numRef>
              <c:f>Sheet1!$O$5:$O$14</c:f>
              <c:numCache>
                <c:formatCode>General</c:formatCode>
                <c:ptCount val="10"/>
                <c:pt idx="0">
                  <c:v>5</c:v>
                </c:pt>
                <c:pt idx="1">
                  <c:v>1</c:v>
                </c:pt>
                <c:pt idx="2">
                  <c:v>2</c:v>
                </c:pt>
                <c:pt idx="3">
                  <c:v>3</c:v>
                </c:pt>
                <c:pt idx="4">
                  <c:v>2</c:v>
                </c:pt>
                <c:pt idx="5">
                  <c:v>3</c:v>
                </c:pt>
                <c:pt idx="6">
                  <c:v>6</c:v>
                </c:pt>
                <c:pt idx="7">
                  <c:v>10</c:v>
                </c:pt>
                <c:pt idx="8">
                  <c:v>22</c:v>
                </c:pt>
                <c:pt idx="9">
                  <c:v>2</c:v>
                </c:pt>
              </c:numCache>
            </c:numRef>
          </c:val>
          <c:extLst>
            <c:ext xmlns:c16="http://schemas.microsoft.com/office/drawing/2014/chart" uri="{C3380CC4-5D6E-409C-BE32-E72D297353CC}">
              <c16:uniqueId val="{00000000-0251-4069-A809-D07F8AF8FCFB}"/>
            </c:ext>
          </c:extLst>
        </c:ser>
        <c:dLbls>
          <c:dLblPos val="inEnd"/>
          <c:showLegendKey val="0"/>
          <c:showVal val="1"/>
          <c:showCatName val="0"/>
          <c:showSerName val="0"/>
          <c:showPercent val="0"/>
          <c:showBubbleSize val="0"/>
        </c:dLbls>
        <c:gapWidth val="65"/>
        <c:axId val="1674522240"/>
        <c:axId val="1674526920"/>
      </c:barChart>
      <c:catAx>
        <c:axId val="167452224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674526920"/>
        <c:crosses val="autoZero"/>
        <c:auto val="1"/>
        <c:lblAlgn val="ctr"/>
        <c:lblOffset val="100"/>
        <c:noMultiLvlLbl val="0"/>
      </c:catAx>
      <c:valAx>
        <c:axId val="167452692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674522240"/>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Sheet1!$H$35</c:f>
              <c:strCache>
                <c:ptCount val="1"/>
                <c:pt idx="0">
                  <c:v>No. of Vacancies </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7AF-4338-9532-617D542BBC6A}"/>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7AF-4338-9532-617D542BBC6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Sheet1!$G$36:$G$37</c:f>
              <c:strCache>
                <c:ptCount val="2"/>
                <c:pt idx="0">
                  <c:v>Union</c:v>
                </c:pt>
                <c:pt idx="1">
                  <c:v>Non-Union</c:v>
                </c:pt>
              </c:strCache>
            </c:strRef>
          </c:cat>
          <c:val>
            <c:numRef>
              <c:f>Sheet1!$H$36:$H$37</c:f>
              <c:numCache>
                <c:formatCode>General</c:formatCode>
                <c:ptCount val="2"/>
                <c:pt idx="0">
                  <c:v>83</c:v>
                </c:pt>
                <c:pt idx="1">
                  <c:v>23</c:v>
                </c:pt>
              </c:numCache>
            </c:numRef>
          </c:val>
          <c:extLst>
            <c:ext xmlns:c16="http://schemas.microsoft.com/office/drawing/2014/chart" uri="{C3380CC4-5D6E-409C-BE32-E72D297353CC}">
              <c16:uniqueId val="{00000004-77AF-4338-9532-617D542BBC6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a:t>
            </a:r>
            <a:r>
              <a:rPr lang="en-US" baseline="0"/>
              <a:t> of City Employees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Sheet2!$F$4:$G$4</c:f>
              <c:strCache>
                <c:ptCount val="2"/>
                <c:pt idx="0">
                  <c:v>Resident </c:v>
                </c:pt>
                <c:pt idx="1">
                  <c:v>541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Sheet2!$H$3:$V$3</c:f>
              <c:strCache>
                <c:ptCount val="15"/>
                <c:pt idx="0">
                  <c:v>Audit </c:v>
                </c:pt>
                <c:pt idx="1">
                  <c:v>CC</c:v>
                </c:pt>
                <c:pt idx="2">
                  <c:v>Finance</c:v>
                </c:pt>
                <c:pt idx="3">
                  <c:v>Fire </c:v>
                </c:pt>
                <c:pt idx="4">
                  <c:v>HR </c:v>
                </c:pt>
                <c:pt idx="5">
                  <c:v>IT</c:v>
                </c:pt>
                <c:pt idx="6">
                  <c:v>Law </c:v>
                </c:pt>
                <c:pt idx="7">
                  <c:v>L&amp;I </c:v>
                </c:pt>
                <c:pt idx="8">
                  <c:v>MO </c:v>
                </c:pt>
                <c:pt idx="9">
                  <c:v>Parks </c:v>
                </c:pt>
                <c:pt idx="10">
                  <c:v>Lu&amp;P </c:v>
                </c:pt>
                <c:pt idx="11">
                  <c:v>Police </c:v>
                </c:pt>
                <c:pt idx="12">
                  <c:v>PW</c:v>
                </c:pt>
                <c:pt idx="13">
                  <c:v>R&amp;H</c:v>
                </c:pt>
                <c:pt idx="14">
                  <c:v>Treasurer</c:v>
                </c:pt>
              </c:strCache>
            </c:strRef>
          </c:cat>
          <c:val>
            <c:numRef>
              <c:f>Sheet2!$H$4:$V$4</c:f>
              <c:numCache>
                <c:formatCode>General</c:formatCode>
                <c:ptCount val="15"/>
                <c:pt idx="0">
                  <c:v>2</c:v>
                </c:pt>
                <c:pt idx="1">
                  <c:v>23</c:v>
                </c:pt>
                <c:pt idx="2">
                  <c:v>49</c:v>
                </c:pt>
                <c:pt idx="3">
                  <c:v>63</c:v>
                </c:pt>
                <c:pt idx="4">
                  <c:v>14</c:v>
                </c:pt>
                <c:pt idx="5">
                  <c:v>9</c:v>
                </c:pt>
                <c:pt idx="6">
                  <c:v>11</c:v>
                </c:pt>
                <c:pt idx="7">
                  <c:v>16</c:v>
                </c:pt>
                <c:pt idx="8">
                  <c:v>25</c:v>
                </c:pt>
                <c:pt idx="9">
                  <c:v>26</c:v>
                </c:pt>
                <c:pt idx="10">
                  <c:v>13</c:v>
                </c:pt>
                <c:pt idx="11">
                  <c:v>148</c:v>
                </c:pt>
                <c:pt idx="12">
                  <c:v>130</c:v>
                </c:pt>
                <c:pt idx="13">
                  <c:v>7</c:v>
                </c:pt>
                <c:pt idx="14">
                  <c:v>5</c:v>
                </c:pt>
              </c:numCache>
            </c:numRef>
          </c:val>
          <c:extLst>
            <c:ext xmlns:c16="http://schemas.microsoft.com/office/drawing/2014/chart" uri="{C3380CC4-5D6E-409C-BE32-E72D297353CC}">
              <c16:uniqueId val="{00000000-A999-44A3-ABC5-EBAE600DF7DD}"/>
            </c:ext>
          </c:extLst>
        </c:ser>
        <c:dLbls>
          <c:dLblPos val="inEnd"/>
          <c:showLegendKey val="0"/>
          <c:showVal val="1"/>
          <c:showCatName val="0"/>
          <c:showSerName val="0"/>
          <c:showPercent val="0"/>
          <c:showBubbleSize val="0"/>
        </c:dLbls>
        <c:gapWidth val="65"/>
        <c:axId val="1687399840"/>
        <c:axId val="1687396240"/>
      </c:barChart>
      <c:catAx>
        <c:axId val="168739984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687396240"/>
        <c:crosses val="autoZero"/>
        <c:auto val="1"/>
        <c:lblAlgn val="ctr"/>
        <c:lblOffset val="100"/>
        <c:noMultiLvlLbl val="0"/>
      </c:catAx>
      <c:valAx>
        <c:axId val="168739624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687399840"/>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1"/>
            <a:ext cx="3011699" cy="463407"/>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36768" y="1"/>
            <a:ext cx="3011699" cy="463407"/>
          </a:xfrm>
          <a:prstGeom prst="rect">
            <a:avLst/>
          </a:prstGeom>
        </p:spPr>
        <p:txBody>
          <a:bodyPr vert="horz" lIns="93177" tIns="46589" rIns="93177" bIns="46589" rtlCol="0"/>
          <a:lstStyle>
            <a:lvl1pPr algn="r">
              <a:defRPr sz="1200"/>
            </a:lvl1pPr>
          </a:lstStyle>
          <a:p>
            <a:fld id="{BDFA5848-4350-4C8C-841A-A2639A912AD6}" type="datetimeFigureOut">
              <a:rPr lang="en-US" smtClean="0"/>
              <a:t>4/28/2026</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772669"/>
            <a:ext cx="3011699" cy="46340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36768" y="8772669"/>
            <a:ext cx="3011699" cy="463406"/>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7"/>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936768" y="1"/>
            <a:ext cx="3011699" cy="463407"/>
          </a:xfrm>
          <a:prstGeom prst="rect">
            <a:avLst/>
          </a:prstGeom>
        </p:spPr>
        <p:txBody>
          <a:bodyPr vert="horz" lIns="93177" tIns="46589" rIns="93177" bIns="46589" rtlCol="0"/>
          <a:lstStyle>
            <a:lvl1pPr algn="r">
              <a:defRPr sz="1200"/>
            </a:lvl1pPr>
          </a:lstStyle>
          <a:p>
            <a:fld id="{41D78027-D353-483E-95A2-FCBA33FBCBEA}" type="datetimeFigureOut">
              <a:rPr lang="en-US" smtClean="0"/>
              <a:t>4/28/2026</a:t>
            </a:fld>
            <a:endParaRPr lang="en-US"/>
          </a:p>
        </p:txBody>
      </p:sp>
      <p:sp>
        <p:nvSpPr>
          <p:cNvPr id="4" name="Slide Image Placeholder 3"/>
          <p:cNvSpPr>
            <a:spLocks noGrp="1" noRot="1" noChangeAspect="1"/>
          </p:cNvSpPr>
          <p:nvPr>
            <p:ph type="sldImg" idx="2"/>
          </p:nvPr>
        </p:nvSpPr>
        <p:spPr>
          <a:xfrm>
            <a:off x="704850" y="1154113"/>
            <a:ext cx="5540375" cy="3116262"/>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6"/>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63373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034681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Pension Contribution – Charlotte Barnes fell off City Pension (no longer with the city)</a:t>
            </a:r>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714052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C2C12-947A-5F23-C207-F8D4836888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DF286-DC82-E376-21EA-7500369790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402D2D-17DC-E03C-3D08-E0FEE97530F6}"/>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BF36C741-E800-F8A1-707E-F36805040775}"/>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486235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185298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056987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784679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698088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57121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Explain: </a:t>
            </a:r>
            <a:r>
              <a:rPr lang="en-US" sz="1200" b="1" i="0" kern="1200" dirty="0">
                <a:solidFill>
                  <a:schemeClr val="tx1"/>
                </a:solidFill>
                <a:effectLst/>
                <a:latin typeface="+mn-lt"/>
                <a:ea typeface="+mn-ea"/>
                <a:cs typeface="+mn-cs"/>
              </a:rPr>
              <a:t>Medical stop-loss insurance</a:t>
            </a:r>
            <a:r>
              <a:rPr lang="en-US" sz="1200" i="0" kern="1200" dirty="0">
                <a:solidFill>
                  <a:schemeClr val="tx1"/>
                </a:solidFill>
                <a:effectLst/>
                <a:latin typeface="+mn-lt"/>
                <a:ea typeface="+mn-ea"/>
                <a:cs typeface="+mn-cs"/>
              </a:rPr>
              <a:t> is a type of financial protection for employers who self-fund their health insurance plans. Instead of paying fixed premiums to a traditional insurer, the employer pays employees’ medical claims directly—and stop-loss insurance limits the employer’s risk if those claims get too high.</a:t>
            </a:r>
          </a:p>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759833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753066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Prioritize equity by embedding diversity and inclusion into every stage of the recruitment, retention, and promotion process to build and sustain a workforce that reflects the communities we serve.</a:t>
            </a:r>
          </a:p>
          <a:p>
            <a:r>
              <a:rPr lang="en-US"/>
              <a:t>KPI </a:t>
            </a:r>
          </a:p>
          <a:p>
            <a:pPr marL="171450" indent="-171450">
              <a:buFontTx/>
              <a:buChar char="-"/>
            </a:pPr>
            <a:r>
              <a:rPr lang="en-US"/>
              <a:t>% of applicants from underrepresented groups</a:t>
            </a:r>
          </a:p>
          <a:p>
            <a:pPr marL="171450" indent="-171450">
              <a:buFontTx/>
              <a:buChar char="-"/>
            </a:pPr>
            <a:r>
              <a:rPr lang="en-US"/>
              <a:t>Compare attrition rates across racial, gender, and other identity groups to identify trends</a:t>
            </a:r>
          </a:p>
          <a:p>
            <a:pPr marL="171450" indent="-171450">
              <a:buFontTx/>
              <a:buChar char="-"/>
            </a:pPr>
            <a:r>
              <a:rPr lang="en-US"/>
              <a:t>% of underrepresented employees promoted vs. overall promotion rate</a:t>
            </a:r>
          </a:p>
          <a:p>
            <a:pPr marL="171450" indent="-171450">
              <a:buFontTx/>
              <a:buChar char="-"/>
            </a:pPr>
            <a:r>
              <a:rPr lang="en-US"/>
              <a:t>% of leadership roles held by diverse talent (track year-over-year)</a:t>
            </a:r>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923134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903116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t>Reiterate DEI Priority:</a:t>
            </a:r>
          </a:p>
          <a:p>
            <a:pPr>
              <a:lnSpc>
                <a:spcPct val="90000"/>
              </a:lnSpc>
              <a:spcBef>
                <a:spcPts val="1000"/>
              </a:spcBef>
            </a:pPr>
            <a:r>
              <a:rPr lang="en-US"/>
              <a:t>Assess the workplace culture and practices to develop and implement a data-driven strategy to eliminate barriers to an inclusive environment where all employees can thrive.</a:t>
            </a:r>
          </a:p>
          <a:p>
            <a:pPr>
              <a:lnSpc>
                <a:spcPct val="90000"/>
              </a:lnSpc>
              <a:spcBef>
                <a:spcPts val="1000"/>
              </a:spcBef>
            </a:pPr>
            <a:endParaRPr lang="en-US"/>
          </a:p>
          <a:p>
            <a:pPr>
              <a:lnSpc>
                <a:spcPct val="90000"/>
              </a:lnSpc>
              <a:spcBef>
                <a:spcPts val="1000"/>
              </a:spcBef>
            </a:pPr>
            <a:r>
              <a:rPr lang="en-US"/>
              <a:t>Finalize and begin implementation of the DEI strategy by January 1, 2026.</a:t>
            </a:r>
          </a:p>
          <a:p>
            <a:endParaRPr lang="en-US"/>
          </a:p>
          <a:p>
            <a:r>
              <a:rPr lang="en-US"/>
              <a:t>- </a:t>
            </a:r>
          </a:p>
          <a:p>
            <a:r>
              <a:rPr lang="en-US"/>
              <a:t>Adding a talking point about the fact that we are going to be full staff by June 2025 in Employment Services, the recruitment function of the Human Resources department</a:t>
            </a:r>
            <a:endParaRPr lang="en-US">
              <a:ea typeface="Calibri"/>
              <a:cs typeface="Calibri"/>
            </a:endParaRPr>
          </a:p>
          <a:p>
            <a:r>
              <a:rPr lang="en-US"/>
              <a:t> </a:t>
            </a:r>
            <a:endParaRPr lang="en-US">
              <a:ea typeface="Calibri"/>
              <a:cs typeface="Calibri"/>
            </a:endParaRPr>
          </a:p>
          <a:p>
            <a:endParaRPr lang="en-US"/>
          </a:p>
          <a:p>
            <a:endParaRPr lang="en-US"/>
          </a:p>
          <a:p>
            <a:endParaRPr lang="en-US"/>
          </a:p>
          <a:p>
            <a:endParaRPr lang="en-US"/>
          </a:p>
          <a:p>
            <a:r>
              <a:rPr lang="en-US"/>
              <a:t>The operational needs of the respective departments will dictate the impact of this ruling.  If the affected employee does not routinely work overtime, there should be minimal impact.</a:t>
            </a:r>
            <a:endParaRPr lang="en-US">
              <a:cs typeface="Calibri"/>
            </a:endParaRPr>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7800334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BC813-D272-D66E-5F57-606587640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90A34-8240-7A84-E99A-16A9C3421E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F4FDE-2936-ED1F-2C7C-2770F6A577AF}"/>
              </a:ext>
            </a:extLst>
          </p:cNvPr>
          <p:cNvSpPr>
            <a:spLocks noGrp="1"/>
          </p:cNvSpPr>
          <p:nvPr>
            <p:ph type="body" idx="1"/>
          </p:nvPr>
        </p:nvSpPr>
        <p:spPr/>
        <p:txBody>
          <a:bodyPr/>
          <a:lstStyle/>
          <a:p>
            <a:pPr>
              <a:lnSpc>
                <a:spcPct val="90000"/>
              </a:lnSpc>
              <a:spcBef>
                <a:spcPts val="1000"/>
              </a:spcBef>
            </a:pPr>
            <a:r>
              <a:rPr lang="en-US"/>
              <a:t>Reiterate DEI Priority:</a:t>
            </a:r>
          </a:p>
          <a:p>
            <a:pPr>
              <a:lnSpc>
                <a:spcPct val="90000"/>
              </a:lnSpc>
              <a:spcBef>
                <a:spcPts val="1000"/>
              </a:spcBef>
            </a:pPr>
            <a:r>
              <a:rPr lang="en-US"/>
              <a:t>Assess the workplace culture and practices to develop and implement a data-driven strategy to eliminate barriers to an inclusive environment where all employees can thrive.</a:t>
            </a:r>
          </a:p>
          <a:p>
            <a:pPr>
              <a:lnSpc>
                <a:spcPct val="90000"/>
              </a:lnSpc>
              <a:spcBef>
                <a:spcPts val="1000"/>
              </a:spcBef>
            </a:pPr>
            <a:endParaRPr lang="en-US"/>
          </a:p>
          <a:p>
            <a:pPr>
              <a:lnSpc>
                <a:spcPct val="90000"/>
              </a:lnSpc>
              <a:spcBef>
                <a:spcPts val="1000"/>
              </a:spcBef>
            </a:pPr>
            <a:r>
              <a:rPr lang="en-US"/>
              <a:t>Finalize and begin implementation of the DEI strategy by January 1, 2026.</a:t>
            </a:r>
          </a:p>
          <a:p>
            <a:endParaRPr lang="en-US"/>
          </a:p>
          <a:p>
            <a:r>
              <a:rPr lang="en-US"/>
              <a:t>- </a:t>
            </a:r>
          </a:p>
          <a:p>
            <a:r>
              <a:rPr lang="en-US"/>
              <a:t>Adding a talking point about the fact that we are going to be full staff by June 2025 in Employment Services, the recruitment function of the Human Resources department</a:t>
            </a:r>
            <a:endParaRPr lang="en-US">
              <a:ea typeface="Calibri"/>
              <a:cs typeface="Calibri"/>
            </a:endParaRPr>
          </a:p>
          <a:p>
            <a:r>
              <a:rPr lang="en-US"/>
              <a:t> </a:t>
            </a:r>
            <a:endParaRPr lang="en-US">
              <a:ea typeface="Calibri"/>
              <a:cs typeface="Calibri"/>
            </a:endParaRPr>
          </a:p>
          <a:p>
            <a:endParaRPr lang="en-US"/>
          </a:p>
          <a:p>
            <a:endParaRPr lang="en-US"/>
          </a:p>
          <a:p>
            <a:endParaRPr lang="en-US"/>
          </a:p>
          <a:p>
            <a:endParaRPr lang="en-US"/>
          </a:p>
          <a:p>
            <a:r>
              <a:rPr lang="en-US"/>
              <a:t>The operational needs of the respective departments will dictate the impact of this ruling.  If the affected employee does not routinely work overtime, there should be minimal impact.</a:t>
            </a:r>
            <a:endParaRPr lang="en-US">
              <a:cs typeface="Calibri"/>
            </a:endParaRPr>
          </a:p>
        </p:txBody>
      </p:sp>
      <p:sp>
        <p:nvSpPr>
          <p:cNvPr id="4" name="Header Placeholder 3">
            <a:extLst>
              <a:ext uri="{FF2B5EF4-FFF2-40B4-BE49-F238E27FC236}">
                <a16:creationId xmlns:a16="http://schemas.microsoft.com/office/drawing/2014/main" id="{4EE0E310-CC96-4CF6-4137-7B9030CF191F}"/>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830005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 with departmental leadership</a:t>
            </a:r>
          </a:p>
          <a:p>
            <a:r>
              <a:rPr lang="en-US" dirty="0"/>
              <a:t>Updated job descriptions to ensure accuracy</a:t>
            </a:r>
          </a:p>
          <a:p>
            <a:r>
              <a:rPr lang="en-US" dirty="0"/>
              <a:t>Met with employee groups and unions to verify accuracy and confirm acknowledgement of duties</a:t>
            </a:r>
          </a:p>
          <a:p>
            <a:r>
              <a:rPr lang="en-US" dirty="0"/>
              <a:t>JDs assessed based on new tool from consultant</a:t>
            </a:r>
          </a:p>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58669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828C9-E7CF-B99D-431B-54B38515E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6445E-0B07-BC83-7DE1-C2858001AE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1215E5-C1AC-CE93-4C24-1B5D4519065B}"/>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31276CBB-CA5E-DBF7-BA97-8BB64680F487}"/>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922423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4535A-2693-9775-B796-1E33FD081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6C938F-5F88-5583-CA8D-1322B67411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3FA77B-D67A-1D3B-4358-03C077291794}"/>
              </a:ext>
            </a:extLst>
          </p:cNvPr>
          <p:cNvSpPr>
            <a:spLocks noGrp="1"/>
          </p:cNvSpPr>
          <p:nvPr>
            <p:ph type="body" idx="1"/>
          </p:nvPr>
        </p:nvSpPr>
        <p:spPr/>
        <p:txBody>
          <a:bodyPr/>
          <a:lstStyle/>
          <a:p>
            <a:r>
              <a:rPr lang="en-US">
                <a:ea typeface="Calibri"/>
                <a:cs typeface="Calibri"/>
              </a:rPr>
              <a:t>It is important to note that the number of vacancies alone does not adequately portray the work of the work of the Department of Human Resources to fill our positions. The positions that are on the current vacancies report are not all the same positions from the previous vacancy reports referenced in Council's question. We have a policy of promoting from within; promotions from within result in another vacancy. </a:t>
            </a:r>
          </a:p>
          <a:p>
            <a:endParaRPr lang="en-US">
              <a:ea typeface="Calibri"/>
              <a:cs typeface="Calibri"/>
            </a:endParaRPr>
          </a:p>
          <a:p>
            <a:r>
              <a:rPr lang="en-US">
                <a:ea typeface="Calibri"/>
                <a:cs typeface="Calibri"/>
              </a:rPr>
              <a:t>Division of Employment Services has not been fully staffed since April 2024.</a:t>
            </a:r>
          </a:p>
          <a:p>
            <a:endParaRPr lang="en-US">
              <a:ea typeface="Calibri"/>
              <a:cs typeface="Calibri"/>
            </a:endParaRPr>
          </a:p>
          <a:p>
            <a:endParaRPr lang="en-US">
              <a:ea typeface="Calibri"/>
              <a:cs typeface="Calibri"/>
            </a:endParaRPr>
          </a:p>
          <a:p>
            <a:r>
              <a:rPr lang="en-US" sz="1200" b="0">
                <a:ea typeface="Calibri"/>
                <a:cs typeface="Calibri"/>
              </a:rPr>
              <a:t>The digital requisition process has significantly reduced pre-posting time, from two weeks to 2–3 days. We’re also in the testing phase of an automatic termination process, which will immediately trigger a requisition upon an employee's departure, eliminating delays from manual department requests.</a:t>
            </a:r>
            <a:endParaRPr lang="en-US"/>
          </a:p>
          <a:p>
            <a:endParaRPr lang="en-US" sz="1200" b="0">
              <a:ea typeface="Calibri"/>
              <a:cs typeface="Calibri"/>
            </a:endParaRPr>
          </a:p>
          <a:p>
            <a:r>
              <a:rPr lang="en-US" sz="1200" b="0">
                <a:ea typeface="Calibri"/>
                <a:cs typeface="Calibri"/>
              </a:rPr>
              <a:t>Additionally, we’ve adjusted our posting timelines in response to market trends. In 2023 and 2024, due to a lower volume of applicants and the need to repost over half of our positions, we extended postings from 2 to 3 weeks. With increased applicant interest and a shift in the job market, we’ve returned to a 2-week posting period to accelerate recruitment.</a:t>
            </a:r>
            <a:endParaRPr lang="en-US" b="0">
              <a:ea typeface="Calibri"/>
              <a:cs typeface="Calibri"/>
            </a:endParaRPr>
          </a:p>
          <a:p>
            <a:endParaRPr lang="en-US" sz="1200" b="0">
              <a:ea typeface="Calibri"/>
              <a:cs typeface="Calibri"/>
            </a:endParaRPr>
          </a:p>
          <a:p>
            <a:r>
              <a:rPr lang="en-US" sz="1200" b="0">
                <a:ea typeface="Calibri"/>
                <a:cs typeface="Calibri"/>
              </a:rPr>
              <a:t>These improvements support our goal of maintaining service continuity and reducing operational disruptions. As reported to City Council, we currently have 101 vacant positions, compared to 122 last year and 97 the year before, demonstrating ongoing progress despite the evolving employment landscape.</a:t>
            </a:r>
            <a:endParaRPr lang="en-US" b="0"/>
          </a:p>
          <a:p>
            <a:endParaRPr lang="en-US">
              <a:cs typeface="Calibri"/>
            </a:endParaRPr>
          </a:p>
        </p:txBody>
      </p:sp>
      <p:sp>
        <p:nvSpPr>
          <p:cNvPr id="4" name="Header Placeholder 3">
            <a:extLst>
              <a:ext uri="{FF2B5EF4-FFF2-40B4-BE49-F238E27FC236}">
                <a16:creationId xmlns:a16="http://schemas.microsoft.com/office/drawing/2014/main" id="{2386C905-FC9E-3BCA-6848-4116CE112A0B}"/>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360303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E35D1-DCD5-D556-594C-A522F169F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E059A-F7EA-2EA2-F83C-ED7DE0D9C6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013508-B4D7-37CE-F8A5-E10CEB88D4DC}"/>
              </a:ext>
            </a:extLst>
          </p:cNvPr>
          <p:cNvSpPr>
            <a:spLocks noGrp="1"/>
          </p:cNvSpPr>
          <p:nvPr>
            <p:ph type="body" idx="1"/>
          </p:nvPr>
        </p:nvSpPr>
        <p:spPr/>
        <p:txBody>
          <a:bodyPr/>
          <a:lstStyle/>
          <a:p>
            <a:r>
              <a:rPr lang="en-US">
                <a:ea typeface="Calibri"/>
                <a:cs typeface="Calibri"/>
              </a:rPr>
              <a:t>It is important to note that the number of vacancies alone does not adequately portray the work of the work of the Department of Human Resources to fill our positions. The positions that are on the current vacancies report are not all the same positions from the previous vacancy reports referenced in Council's question. We have a policy of promoting from within; promotions from within result in another vacancy. </a:t>
            </a:r>
          </a:p>
          <a:p>
            <a:endParaRPr lang="en-US">
              <a:ea typeface="Calibri"/>
              <a:cs typeface="Calibri"/>
            </a:endParaRPr>
          </a:p>
          <a:p>
            <a:r>
              <a:rPr lang="en-US">
                <a:ea typeface="Calibri"/>
                <a:cs typeface="Calibri"/>
              </a:rPr>
              <a:t>Division of Employment Services has not been fully staffed since April 2024.</a:t>
            </a:r>
          </a:p>
          <a:p>
            <a:endParaRPr lang="en-US">
              <a:ea typeface="Calibri"/>
              <a:cs typeface="Calibri"/>
            </a:endParaRPr>
          </a:p>
          <a:p>
            <a:endParaRPr lang="en-US">
              <a:ea typeface="Calibri"/>
              <a:cs typeface="Calibri"/>
            </a:endParaRPr>
          </a:p>
          <a:p>
            <a:r>
              <a:rPr lang="en-US" sz="1200" b="0">
                <a:ea typeface="Calibri"/>
                <a:cs typeface="Calibri"/>
              </a:rPr>
              <a:t>The digital requisition process has significantly reduced pre-posting time, from two weeks to 2–3 days. We’re also in the testing phase of an automatic termination process, which will immediately trigger a requisition upon an employee's departure, eliminating delays from manual department requests.</a:t>
            </a:r>
            <a:endParaRPr lang="en-US"/>
          </a:p>
          <a:p>
            <a:endParaRPr lang="en-US" sz="1200" b="0">
              <a:ea typeface="Calibri"/>
              <a:cs typeface="Calibri"/>
            </a:endParaRPr>
          </a:p>
          <a:p>
            <a:r>
              <a:rPr lang="en-US" sz="1200" b="0">
                <a:ea typeface="Calibri"/>
                <a:cs typeface="Calibri"/>
              </a:rPr>
              <a:t>Additionally, we’ve adjusted our posting timelines in response to market trends. In 2023 and 2024, due to a lower volume of applicants and the need to repost over half of our positions, we extended postings from 2 to 3 weeks. With increased applicant interest and a shift in the job market, we’ve returned to a 2-week posting period to accelerate recruitment.</a:t>
            </a:r>
            <a:endParaRPr lang="en-US" b="0">
              <a:ea typeface="Calibri"/>
              <a:cs typeface="Calibri"/>
            </a:endParaRPr>
          </a:p>
          <a:p>
            <a:endParaRPr lang="en-US" sz="1200" b="0">
              <a:ea typeface="Calibri"/>
              <a:cs typeface="Calibri"/>
            </a:endParaRPr>
          </a:p>
          <a:p>
            <a:r>
              <a:rPr lang="en-US" sz="1200" b="0">
                <a:ea typeface="Calibri"/>
                <a:cs typeface="Calibri"/>
              </a:rPr>
              <a:t>These improvements support our goal of maintaining service continuity and reducing operational disruptions. As reported to City Council, we currently have 101 vacant positions, compared to 122 last year and 97 the year before, demonstrating ongoing progress despite the evolving employment landscape.</a:t>
            </a:r>
            <a:endParaRPr lang="en-US" b="0"/>
          </a:p>
          <a:p>
            <a:endParaRPr lang="en-US">
              <a:cs typeface="Calibri"/>
            </a:endParaRPr>
          </a:p>
        </p:txBody>
      </p:sp>
      <p:sp>
        <p:nvSpPr>
          <p:cNvPr id="4" name="Header Placeholder 3">
            <a:extLst>
              <a:ext uri="{FF2B5EF4-FFF2-40B4-BE49-F238E27FC236}">
                <a16:creationId xmlns:a16="http://schemas.microsoft.com/office/drawing/2014/main" id="{4651DD1A-6423-478F-B72E-EE792C97041A}"/>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28762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964FD-8688-8439-3C52-8B6E0C6A4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16B05F-6B76-825F-5C63-89546CF66E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D80A7E-4D97-E986-B54D-D6142AB5ECB7}"/>
              </a:ext>
            </a:extLst>
          </p:cNvPr>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r>
              <a:rPr lang="en-US">
                <a:cs typeface="Calibri"/>
              </a:rPr>
              <a:t>Complete the breakdown for each union or non union affiliation </a:t>
            </a:r>
          </a:p>
          <a:p>
            <a:r>
              <a:rPr lang="en-US">
                <a:cs typeface="Calibri"/>
              </a:rPr>
              <a:t>How many ppl are subject to the residency requirement</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Public Safety Interest </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Times New Roman"/>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decline of interview or position for non-union positions </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Times New Roman"/>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fill time for union positions</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endParaRPr lang="en-US">
              <a:cs typeface="Calibri"/>
            </a:endParaRPr>
          </a:p>
        </p:txBody>
      </p:sp>
      <p:sp>
        <p:nvSpPr>
          <p:cNvPr id="4" name="Header Placeholder 3">
            <a:extLst>
              <a:ext uri="{FF2B5EF4-FFF2-40B4-BE49-F238E27FC236}">
                <a16:creationId xmlns:a16="http://schemas.microsoft.com/office/drawing/2014/main" id="{A4DE396B-4296-F4A8-0C32-31879FC15B66}"/>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0663259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9C761-75B1-A624-A9FC-6F3095DAA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85FF07-4AC0-61F0-9B1E-2B3483AA26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0ADE13-28ED-1A74-1FCF-2C708790B147}"/>
              </a:ext>
            </a:extLst>
          </p:cNvPr>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r>
              <a:rPr lang="en-US">
                <a:cs typeface="Calibri"/>
              </a:rPr>
              <a:t>Complete the breakdown for each union or non union affiliation </a:t>
            </a:r>
          </a:p>
          <a:p>
            <a:r>
              <a:rPr lang="en-US">
                <a:cs typeface="Calibri"/>
              </a:rPr>
              <a:t>How many ppl are subject to the residency requirement</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Public Safety Interest </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Times New Roman"/>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decline of interview or position for non-union positions </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Times New Roman"/>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fill time for union positions</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endParaRPr lang="en-US">
              <a:cs typeface="Calibri"/>
            </a:endParaRPr>
          </a:p>
        </p:txBody>
      </p:sp>
      <p:sp>
        <p:nvSpPr>
          <p:cNvPr id="4" name="Header Placeholder 3">
            <a:extLst>
              <a:ext uri="{FF2B5EF4-FFF2-40B4-BE49-F238E27FC236}">
                <a16:creationId xmlns:a16="http://schemas.microsoft.com/office/drawing/2014/main" id="{6C53FA30-F428-DF3E-A453-AE64F470D7CD}"/>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538584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433DF-F1E4-8D5F-1BC2-922596E349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27718-E9EB-E4A3-D09B-F7E6779347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92A06D-F99E-73AB-D9E1-DC46DA8A99A0}"/>
              </a:ext>
            </a:extLst>
          </p:cNvPr>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r>
              <a:rPr lang="en-US">
                <a:cs typeface="Calibri"/>
              </a:rPr>
              <a:t>Complete the breakdown for each union or non union affiliation </a:t>
            </a:r>
          </a:p>
          <a:p>
            <a:r>
              <a:rPr lang="en-US">
                <a:cs typeface="Calibri"/>
              </a:rPr>
              <a:t>How many ppl are subject to the residency requirement</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Public Safety Interest </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Times New Roman"/>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decline of interview or position for non-union positions </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Times New Roman"/>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fill time for union positions</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endParaRPr lang="en-US">
              <a:cs typeface="Calibri"/>
            </a:endParaRPr>
          </a:p>
        </p:txBody>
      </p:sp>
      <p:sp>
        <p:nvSpPr>
          <p:cNvPr id="4" name="Header Placeholder 3">
            <a:extLst>
              <a:ext uri="{FF2B5EF4-FFF2-40B4-BE49-F238E27FC236}">
                <a16:creationId xmlns:a16="http://schemas.microsoft.com/office/drawing/2014/main" id="{1A143029-2B24-FDF6-3AD7-1ECC052BAE54}"/>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0817096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08D62-3E16-6749-65BE-6B094920DF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2ABA5-0478-3C55-653B-75E360F765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8A977-7330-F62D-9BA8-72BBFBE670F1}"/>
              </a:ext>
            </a:extLst>
          </p:cNvPr>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r>
              <a:rPr lang="en-US">
                <a:cs typeface="Calibri"/>
              </a:rPr>
              <a:t>Complete the breakdown for each union or non union affiliation </a:t>
            </a:r>
          </a:p>
          <a:p>
            <a:r>
              <a:rPr lang="en-US">
                <a:cs typeface="Calibri"/>
              </a:rPr>
              <a:t>How many ppl are subject to the residency requirement</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Public Safety Interest </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Times New Roman"/>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decline of interview or position for non-union positions </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Times New Roman"/>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fill time for union positions</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endParaRPr lang="en-US">
              <a:cs typeface="Calibri"/>
            </a:endParaRPr>
          </a:p>
        </p:txBody>
      </p:sp>
      <p:sp>
        <p:nvSpPr>
          <p:cNvPr id="4" name="Header Placeholder 3">
            <a:extLst>
              <a:ext uri="{FF2B5EF4-FFF2-40B4-BE49-F238E27FC236}">
                <a16:creationId xmlns:a16="http://schemas.microsoft.com/office/drawing/2014/main" id="{B5F1BAE7-78E4-96A8-6392-4F2D34F16908}"/>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194003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05D74-8929-DC4B-DAEC-20B21CCAA2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6FB32-12B5-95E5-BC83-195BE906CB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F13B5A-7C3D-DA8A-0BD5-3247B56F4D27}"/>
              </a:ext>
            </a:extLst>
          </p:cNvPr>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r>
              <a:rPr lang="en-US">
                <a:cs typeface="Calibri"/>
              </a:rPr>
              <a:t>Complete the breakdown for each union or non union affiliation </a:t>
            </a:r>
          </a:p>
          <a:p>
            <a:r>
              <a:rPr lang="en-US">
                <a:cs typeface="Calibri"/>
              </a:rPr>
              <a:t>How many ppl are subject to the residency requirement</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Public Safety Interest </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Times New Roman"/>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decline of interview or position for non-union positions </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Times New Roman"/>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Times New Roman"/>
              </a:rPr>
              <a:t>Increase in fill time for union positions</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endParaRPr lang="en-US">
              <a:cs typeface="Calibri"/>
            </a:endParaRPr>
          </a:p>
        </p:txBody>
      </p:sp>
      <p:sp>
        <p:nvSpPr>
          <p:cNvPr id="4" name="Header Placeholder 3">
            <a:extLst>
              <a:ext uri="{FF2B5EF4-FFF2-40B4-BE49-F238E27FC236}">
                <a16:creationId xmlns:a16="http://schemas.microsoft.com/office/drawing/2014/main" id="{747BA595-CB7A-DEF3-3B47-3A2DBAD16787}"/>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1861742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employee led biennial reclassification process we previously used external parties</a:t>
            </a:r>
          </a:p>
          <a:p>
            <a:r>
              <a:rPr lang="en-US"/>
              <a:t>This year we allowed the C&amp;C Director (the SME) to implement the new tool provided by the consultant </a:t>
            </a:r>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268422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19D52-1AC3-3A20-A967-97540B9E3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A224C-2062-7062-E50E-961EE6D7BD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ABC4CF-AA12-FC0F-A607-1FAE0FE45CEF}"/>
              </a:ext>
            </a:extLst>
          </p:cNvPr>
          <p:cNvSpPr>
            <a:spLocks noGrp="1"/>
          </p:cNvSpPr>
          <p:nvPr>
            <p:ph type="body" idx="1"/>
          </p:nvPr>
        </p:nvSpPr>
        <p:spPr/>
        <p:txBody>
          <a:bodyPr/>
          <a:lstStyle/>
          <a:p>
            <a:r>
              <a:rPr lang="en-US"/>
              <a:t>For employee led biennial reclassification process we previously used external parties</a:t>
            </a:r>
          </a:p>
          <a:p>
            <a:r>
              <a:rPr lang="en-US"/>
              <a:t>This year we allowed the C&amp;C Director (the SME) to implement the new tool provided by the consultant </a:t>
            </a:r>
          </a:p>
        </p:txBody>
      </p:sp>
      <p:sp>
        <p:nvSpPr>
          <p:cNvPr id="4" name="Header Placeholder 3">
            <a:extLst>
              <a:ext uri="{FF2B5EF4-FFF2-40B4-BE49-F238E27FC236}">
                <a16:creationId xmlns:a16="http://schemas.microsoft.com/office/drawing/2014/main" id="{F28C9927-D56F-FA9D-A335-8AA799AD5287}"/>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8211437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D6740-F9FD-31CA-E588-092680CD56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E179E0-EFB5-0A22-BE91-7AA7FEF034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490794-8864-C8BD-6F70-09D8159B18C7}"/>
              </a:ext>
            </a:extLst>
          </p:cNvPr>
          <p:cNvSpPr>
            <a:spLocks noGrp="1"/>
          </p:cNvSpPr>
          <p:nvPr>
            <p:ph type="body" idx="1"/>
          </p:nvPr>
        </p:nvSpPr>
        <p:spPr/>
        <p:txBody>
          <a:bodyPr/>
          <a:lstStyle/>
          <a:p>
            <a:r>
              <a:rPr lang="en-US"/>
              <a:t>For employee led biennial reclassification process we previously used external parties</a:t>
            </a:r>
          </a:p>
          <a:p>
            <a:r>
              <a:rPr lang="en-US"/>
              <a:t>This year we allowed the C&amp;C Director (the SME) to implement the new tool provided by the consultant </a:t>
            </a:r>
          </a:p>
        </p:txBody>
      </p:sp>
      <p:sp>
        <p:nvSpPr>
          <p:cNvPr id="4" name="Header Placeholder 3">
            <a:extLst>
              <a:ext uri="{FF2B5EF4-FFF2-40B4-BE49-F238E27FC236}">
                <a16:creationId xmlns:a16="http://schemas.microsoft.com/office/drawing/2014/main" id="{2787B3BE-BD2E-A29C-1982-788B12EDFED5}"/>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931279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0F3AD-F869-D2C5-CCAF-58D1A7D2D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4A428-57F4-5AA5-060E-03CDBC2B3B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74FC3-132D-9CB1-0F5B-247BCA930B72}"/>
              </a:ext>
            </a:extLst>
          </p:cNvPr>
          <p:cNvSpPr>
            <a:spLocks noGrp="1"/>
          </p:cNvSpPr>
          <p:nvPr>
            <p:ph type="body" idx="1"/>
          </p:nvPr>
        </p:nvSpPr>
        <p:spPr/>
        <p:txBody>
          <a:bodyPr/>
          <a:lstStyle/>
          <a:p>
            <a:r>
              <a:rPr lang="en-US"/>
              <a:t>For employee led biennial reclassification process we previously used external parties</a:t>
            </a:r>
          </a:p>
          <a:p>
            <a:r>
              <a:rPr lang="en-US"/>
              <a:t>This year we allowed the C&amp;C Director (the SME) to implement the new tool provided by the consultant </a:t>
            </a:r>
          </a:p>
        </p:txBody>
      </p:sp>
      <p:sp>
        <p:nvSpPr>
          <p:cNvPr id="4" name="Header Placeholder 3">
            <a:extLst>
              <a:ext uri="{FF2B5EF4-FFF2-40B4-BE49-F238E27FC236}">
                <a16:creationId xmlns:a16="http://schemas.microsoft.com/office/drawing/2014/main" id="{AC81E605-0D72-4F9D-6EBA-7B27181152D9}"/>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833130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A56D8-93A3-42CD-B113-B3D2E7ED34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8262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200" b="0" i="0" u="none" strike="noStrike" dirty="0">
                <a:solidFill>
                  <a:srgbClr val="000000"/>
                </a:solidFill>
                <a:effectLst/>
                <a:latin typeface="Calibri" panose="020F0502020204030204" pitchFamily="34" charset="0"/>
              </a:rPr>
              <a:t>The Employee Benefits Team has strategically focused on promoting preventative screenings, advocating for healthy lifestyle choices, and enhancing chronic condition management while promoting a culture of health that meets people where they are. Additionally, incentive programs, engagement initiatives, and educating our workforce through quarterly newsletters are utilized to promote a holistic approach to employee well-being and foster a culture of health. Flagship events like our Fall Fest bring fun and encourage our folks to think about their health and wellness in a more engaging manner. </a:t>
            </a:r>
            <a:r>
              <a:rPr lang="en-US" sz="1200" b="0" i="0" dirty="0">
                <a:solidFill>
                  <a:srgbClr val="444444"/>
                </a:solidFill>
                <a:effectLst/>
                <a:latin typeface="Calibri" panose="020F0502020204030204" pitchFamily="34" charset="0"/>
              </a:rPr>
              <a:t>​</a:t>
            </a:r>
          </a:p>
          <a:p>
            <a:pPr algn="l" rtl="0" fontAlgn="base"/>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A56D8-93A3-42CD-B113-B3D2E7ED34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49873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000" b="1" i="0" u="sng" dirty="0">
                <a:solidFill>
                  <a:srgbClr val="000000"/>
                </a:solidFill>
                <a:effectLst/>
                <a:latin typeface="Calibri" panose="020F0502020204030204" pitchFamily="34" charset="0"/>
              </a:rPr>
              <a:t>Well360 Clarity Program through Highmark Blue Cross Blue Shield</a:t>
            </a:r>
            <a:r>
              <a:rPr lang="en-US" sz="1000" b="0" i="0" dirty="0">
                <a:solidFill>
                  <a:srgbClr val="444444"/>
                </a:solidFill>
                <a:effectLst/>
                <a:latin typeface="Calibri" panose="020F0502020204030204" pitchFamily="34" charset="0"/>
              </a:rPr>
              <a:t>​</a:t>
            </a:r>
          </a:p>
          <a:p>
            <a:pPr algn="l" rtl="0" fontAlgn="base">
              <a:buFont typeface="Arial" panose="020B0604020202020204" pitchFamily="34" charset="0"/>
              <a:buChar char="•"/>
            </a:pPr>
            <a:r>
              <a:rPr lang="en-US" sz="1000" b="0" i="0" u="none" strike="noStrike" dirty="0">
                <a:solidFill>
                  <a:srgbClr val="000000"/>
                </a:solidFill>
                <a:effectLst/>
                <a:latin typeface="Calibri" panose="020F0502020204030204" pitchFamily="34" charset="0"/>
              </a:rPr>
              <a:t>The concierge service, integrated into our medical plan which provides the resources and support for our individuals to make informed care decisions, manage health conditions, improve lifestyle habits, and access preventive care all while ensuring the highest quality of care while reducing risks for chronic diseases.</a:t>
            </a:r>
            <a:r>
              <a:rPr lang="en-US" sz="1000" b="0" i="0" dirty="0">
                <a:solidFill>
                  <a:srgbClr val="444444"/>
                </a:solidFill>
                <a:effectLst/>
                <a:latin typeface="Calibri" panose="020F0502020204030204" pitchFamily="34" charset="0"/>
              </a:rPr>
              <a:t>​</a:t>
            </a:r>
          </a:p>
          <a:p>
            <a:pPr algn="l" rtl="0" fontAlgn="base">
              <a:buFont typeface="Arial" panose="020B0604020202020204" pitchFamily="34" charset="0"/>
              <a:buNone/>
            </a:pPr>
            <a:endParaRPr lang="en-US" sz="1000" b="0" i="0" dirty="0">
              <a:solidFill>
                <a:srgbClr val="444444"/>
              </a:solidFill>
              <a:effectLst/>
              <a:latin typeface="Calibri" panose="020F0502020204030204" pitchFamily="34" charset="0"/>
            </a:endParaRPr>
          </a:p>
          <a:p>
            <a:pPr algn="l" rtl="0" fontAlgn="base">
              <a:buFont typeface="Arial" panose="020B0604020202020204" pitchFamily="34" charset="0"/>
              <a:buNone/>
            </a:pPr>
            <a:r>
              <a:rPr lang="en-US" sz="1000" b="1" i="0" u="sng" dirty="0" err="1">
                <a:solidFill>
                  <a:srgbClr val="444444"/>
                </a:solidFill>
                <a:effectLst/>
                <a:latin typeface="Calibri" panose="020F0502020204030204" pitchFamily="34" charset="0"/>
              </a:rPr>
              <a:t>RxBenefits</a:t>
            </a:r>
            <a:r>
              <a:rPr lang="en-US" sz="1000" b="1" i="0" u="sng" dirty="0">
                <a:solidFill>
                  <a:srgbClr val="444444"/>
                </a:solidFill>
                <a:effectLst/>
                <a:latin typeface="Calibri" panose="020F0502020204030204" pitchFamily="34" charset="0"/>
              </a:rPr>
              <a:t> 360 Program – Express Scripts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800" b="0" i="0" u="none" strike="noStrike" baseline="0" dirty="0">
                <a:solidFill>
                  <a:srgbClr val="000000"/>
                </a:solidFill>
                <a:latin typeface="Calibri" panose="020F0502020204030204" pitchFamily="34" charset="0"/>
              </a:rPr>
              <a:t>This program offers a more personalized, concierge-style approach to prescription care. This change will enhance support without affecting our current coverage. 	</a:t>
            </a:r>
          </a:p>
          <a:p>
            <a:pPr algn="l" rtl="0" fontAlgn="base">
              <a:buFont typeface="Arial" panose="020B0604020202020204" pitchFamily="34" charset="0"/>
              <a:buNone/>
            </a:pPr>
            <a:endParaRPr lang="en-US" sz="1000" b="0" i="0" dirty="0">
              <a:solidFill>
                <a:srgbClr val="444444"/>
              </a:solidFill>
              <a:effectLst/>
              <a:latin typeface="Arial" panose="020B0604020202020204" pitchFamily="34" charset="0"/>
            </a:endParaRPr>
          </a:p>
          <a:p>
            <a:pPr algn="l" rtl="0" fontAlgn="base"/>
            <a:r>
              <a:rPr lang="en-US" sz="1000" b="1" i="0" u="sng" dirty="0">
                <a:solidFill>
                  <a:srgbClr val="000000"/>
                </a:solidFill>
                <a:effectLst/>
                <a:latin typeface="Calibri" panose="020F0502020204030204" pitchFamily="34" charset="0"/>
              </a:rPr>
              <a:t>On Site Diabetes</a:t>
            </a:r>
            <a:r>
              <a:rPr lang="en-US" sz="1000" b="0" i="0" dirty="0">
                <a:solidFill>
                  <a:srgbClr val="444444"/>
                </a:solidFill>
                <a:effectLst/>
                <a:latin typeface="Calibri" panose="020F0502020204030204" pitchFamily="34" charset="0"/>
              </a:rPr>
              <a:t>​</a:t>
            </a:r>
          </a:p>
          <a:p>
            <a:pPr algn="l" rtl="0" fontAlgn="base">
              <a:buFont typeface="Arial" panose="020B0604020202020204" pitchFamily="34" charset="0"/>
              <a:buChar char="•"/>
            </a:pPr>
            <a:r>
              <a:rPr lang="en-US" sz="1000" b="0" i="0" u="none" strike="noStrike" dirty="0">
                <a:solidFill>
                  <a:srgbClr val="000000"/>
                </a:solidFill>
                <a:effectLst/>
                <a:latin typeface="Calibri" panose="020F0502020204030204" pitchFamily="34" charset="0"/>
              </a:rPr>
              <a:t>Covered benefit through our Highmark medical insurance. </a:t>
            </a:r>
            <a:r>
              <a:rPr lang="en-US" sz="1000" b="0" i="0" dirty="0">
                <a:solidFill>
                  <a:srgbClr val="444444"/>
                </a:solidFill>
                <a:effectLst/>
                <a:latin typeface="Calibri" panose="020F0502020204030204" pitchFamily="34" charset="0"/>
              </a:rPr>
              <a:t>​</a:t>
            </a:r>
            <a:endParaRPr lang="en-US" sz="10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000" b="0" i="0" u="none" strike="noStrike" dirty="0">
                <a:solidFill>
                  <a:srgbClr val="000000"/>
                </a:solidFill>
                <a:effectLst/>
                <a:latin typeface="Calibri" panose="020F0502020204030204" pitchFamily="34" charset="0"/>
              </a:rPr>
              <a:t>6 folks are enrolled in our on-site program beginning in May! </a:t>
            </a:r>
          </a:p>
          <a:p>
            <a:pPr algn="l" rtl="0" fontAlgn="base">
              <a:buFont typeface="Arial" panose="020B0604020202020204" pitchFamily="34" charset="0"/>
              <a:buChar char="•"/>
            </a:pPr>
            <a:endParaRPr lang="en-US" sz="1000" b="0" i="0" u="none" strike="noStrike" dirty="0">
              <a:solidFill>
                <a:srgbClr val="000000"/>
              </a:solidFill>
              <a:effectLst/>
              <a:latin typeface="Calibri" panose="020F0502020204030204" pitchFamily="34" charset="0"/>
            </a:endParaRPr>
          </a:p>
          <a:p>
            <a:pPr algn="l" rtl="0" fontAlgn="base"/>
            <a:r>
              <a:rPr lang="en-US" sz="1000" b="0" i="0" dirty="0">
                <a:solidFill>
                  <a:srgbClr val="444444"/>
                </a:solidFill>
                <a:effectLst/>
                <a:latin typeface="Calibri" panose="020F0502020204030204" pitchFamily="34" charset="0"/>
              </a:rPr>
              <a:t>​</a:t>
            </a:r>
            <a:r>
              <a:rPr lang="en-US" sz="1000" b="1" i="0" u="sng" dirty="0">
                <a:solidFill>
                  <a:srgbClr val="000000"/>
                </a:solidFill>
                <a:effectLst/>
                <a:latin typeface="Calibri" panose="020F0502020204030204" pitchFamily="34" charset="0"/>
              </a:rPr>
              <a:t>Onsite Screenings</a:t>
            </a:r>
            <a:r>
              <a:rPr lang="en-US" sz="1000" b="0" i="0" dirty="0">
                <a:solidFill>
                  <a:srgbClr val="444444"/>
                </a:solidFill>
                <a:effectLst/>
                <a:latin typeface="Calibri" panose="020F0502020204030204" pitchFamily="34" charset="0"/>
              </a:rPr>
              <a:t>​</a:t>
            </a:r>
          </a:p>
          <a:p>
            <a:pPr algn="l" rtl="0" fontAlgn="base">
              <a:buFont typeface="Arial" panose="020B0604020202020204" pitchFamily="34" charset="0"/>
              <a:buChar char="•"/>
            </a:pPr>
            <a:r>
              <a:rPr lang="en-US" sz="1000" b="0" i="0" u="none" strike="noStrike" dirty="0">
                <a:solidFill>
                  <a:srgbClr val="000000"/>
                </a:solidFill>
                <a:effectLst/>
                <a:latin typeface="Calibri" panose="020F0502020204030204" pitchFamily="34" charset="0"/>
              </a:rPr>
              <a:t>Collaborate with community and minority businesses like Diamond Chiropractic and the </a:t>
            </a:r>
            <a:r>
              <a:rPr lang="en-US" sz="1800" dirty="0">
                <a:solidFill>
                  <a:srgbClr val="26282A"/>
                </a:solidFill>
                <a:effectLst/>
                <a:latin typeface="Arial" panose="020B0604020202020204" pitchFamily="34" charset="0"/>
                <a:ea typeface="Times New Roman" panose="02020603050405020304" pitchFamily="18" charset="0"/>
              </a:rPr>
              <a:t>Tau Eta Chapter </a:t>
            </a:r>
            <a:r>
              <a:rPr lang="en-US" sz="1000" b="0" i="0" u="none" strike="noStrike" dirty="0">
                <a:solidFill>
                  <a:srgbClr val="000000"/>
                </a:solidFill>
                <a:effectLst/>
                <a:latin typeface="Calibri" panose="020F0502020204030204" pitchFamily="34" charset="0"/>
              </a:rPr>
              <a:t>to conduct on-site screenings and provide education on the significance of prevention.</a:t>
            </a:r>
            <a:r>
              <a:rPr lang="en-US" sz="1000" b="0" i="0" dirty="0">
                <a:solidFill>
                  <a:srgbClr val="444444"/>
                </a:solidFill>
                <a:effectLst/>
                <a:latin typeface="Calibri" panose="020F0502020204030204" pitchFamily="34" charset="0"/>
              </a:rPr>
              <a:t>​</a:t>
            </a:r>
            <a:endParaRPr lang="en-US" sz="1000" b="0" i="0" dirty="0">
              <a:solidFill>
                <a:srgbClr val="444444"/>
              </a:solidFill>
              <a:effectLst/>
              <a:latin typeface="Arial" panose="020B0604020202020204" pitchFamily="34" charset="0"/>
            </a:endParaRPr>
          </a:p>
          <a:p>
            <a:pPr algn="l" rtl="0" fontAlgn="base"/>
            <a:r>
              <a:rPr lang="en-US" sz="1000" b="0" i="0" dirty="0">
                <a:solidFill>
                  <a:srgbClr val="444444"/>
                </a:solidFill>
                <a:effectLst/>
                <a:latin typeface="Calibri" panose="020F0502020204030204" pitchFamily="34" charset="0"/>
              </a:rPr>
              <a:t>​</a:t>
            </a:r>
          </a:p>
          <a:p>
            <a:pPr algn="l" rtl="0" fontAlgn="base"/>
            <a:r>
              <a:rPr lang="en-US" sz="1000" b="1" i="0" u="sng" dirty="0">
                <a:solidFill>
                  <a:srgbClr val="444444"/>
                </a:solidFill>
                <a:effectLst/>
                <a:latin typeface="Calibri" panose="020F0502020204030204" pitchFamily="34" charset="0"/>
              </a:rPr>
              <a:t>Virtual Therapies </a:t>
            </a:r>
          </a:p>
          <a:p>
            <a:pPr algn="l" rtl="0" fontAlgn="base"/>
            <a:r>
              <a:rPr lang="en-US" sz="1000" b="0" i="0" dirty="0">
                <a:solidFill>
                  <a:srgbClr val="444444"/>
                </a:solidFill>
                <a:effectLst/>
                <a:latin typeface="Calibri" panose="020F0502020204030204" pitchFamily="34" charset="0"/>
              </a:rPr>
              <a:t>We understand that we need to meet people where they are which is why we have partnered with Highmark and offer many virtual therapy options to care such as: SWORD (virtual physical therapy), Bloom (virtual women’s health therapy), Spring Health (virtual mental health therapy) that provide our members and their families access to no-cost virtual care. ​</a:t>
            </a:r>
          </a:p>
          <a:p>
            <a:pPr algn="l" rtl="0" fontAlgn="base"/>
            <a:endParaRPr lang="en-US" sz="1000" b="0" i="0" dirty="0">
              <a:solidFill>
                <a:srgbClr val="444444"/>
              </a:solidFill>
              <a:effectLst/>
              <a:latin typeface="Calibri" panose="020F0502020204030204" pitchFamily="34" charset="0"/>
            </a:endParaRPr>
          </a:p>
          <a:p>
            <a:pPr algn="l" rtl="0" fontAlgn="base"/>
            <a:r>
              <a:rPr lang="en-US" sz="1000" b="1" i="0" u="sng" dirty="0">
                <a:solidFill>
                  <a:srgbClr val="000000"/>
                </a:solidFill>
                <a:effectLst/>
                <a:latin typeface="Calibri" panose="020F0502020204030204" pitchFamily="34" charset="0"/>
              </a:rPr>
              <a:t>Physician Engagement Program </a:t>
            </a:r>
            <a:r>
              <a:rPr lang="en-US" sz="1000" b="0" i="0" dirty="0">
                <a:solidFill>
                  <a:srgbClr val="444444"/>
                </a:solidFill>
                <a:effectLst/>
                <a:latin typeface="Calibri" panose="020F0502020204030204" pitchFamily="34" charset="0"/>
              </a:rPr>
              <a:t>​</a:t>
            </a:r>
          </a:p>
          <a:p>
            <a:pPr algn="l" rtl="0" fontAlgn="base">
              <a:buFont typeface="Arial" panose="020B0604020202020204" pitchFamily="34" charset="0"/>
              <a:buChar char="•"/>
            </a:pPr>
            <a:r>
              <a:rPr lang="en-US" sz="1000" b="0" i="0" u="none" strike="noStrike" dirty="0">
                <a:solidFill>
                  <a:srgbClr val="000000"/>
                </a:solidFill>
                <a:effectLst/>
                <a:latin typeface="Calibri" panose="020F0502020204030204" pitchFamily="34" charset="0"/>
              </a:rPr>
              <a:t>58.2% Utilization Rate - up 2.3% from last year (55.9%)  </a:t>
            </a:r>
            <a:r>
              <a:rPr lang="en-US" sz="1000" b="0" i="0" dirty="0">
                <a:solidFill>
                  <a:srgbClr val="444444"/>
                </a:solidFill>
                <a:effectLst/>
                <a:latin typeface="Calibri" panose="020F0502020204030204" pitchFamily="34" charset="0"/>
              </a:rPr>
              <a:t>​</a:t>
            </a:r>
            <a:endParaRPr lang="en-US" sz="10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000" b="0" i="0" u="none" strike="noStrike" dirty="0">
                <a:solidFill>
                  <a:srgbClr val="000000"/>
                </a:solidFill>
                <a:effectLst/>
                <a:latin typeface="Calibri" panose="020F0502020204030204" pitchFamily="34" charset="0"/>
              </a:rPr>
              <a:t>Our physician engagement program stands as a cornerstone in our commitment to employee health and well-being. By facilitating annual check-ups and promoting preventative screenings, we empower our workforce to prioritize their health and catch potential issues at their earliest stages. This proactive approach not only ensures early detection and intervention but also fosters a culture of preventive care within our organization.</a:t>
            </a:r>
            <a:r>
              <a:rPr lang="en-US" sz="1000" b="0" i="0" dirty="0">
                <a:solidFill>
                  <a:srgbClr val="444444"/>
                </a:solidFill>
                <a:effectLst/>
                <a:latin typeface="Calibri" panose="020F0502020204030204" pitchFamily="34" charset="0"/>
              </a:rPr>
              <a:t>​</a:t>
            </a:r>
            <a:endParaRPr lang="en-US" sz="1000" b="0" i="0" dirty="0">
              <a:solidFill>
                <a:srgbClr val="444444"/>
              </a:solidFill>
              <a:effectLst/>
              <a:latin typeface="Arial" panose="020B0604020202020204" pitchFamily="34" charset="0"/>
            </a:endParaRPr>
          </a:p>
          <a:p>
            <a:pPr algn="l" rtl="0" fontAlgn="base"/>
            <a:r>
              <a:rPr lang="en-US" sz="1000" b="0" i="0" dirty="0">
                <a:solidFill>
                  <a:srgbClr val="444444"/>
                </a:solidFill>
                <a:effectLst/>
                <a:latin typeface="Calibri" panose="020F0502020204030204" pitchFamily="34" charset="0"/>
              </a:rPr>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A56D8-93A3-42CD-B113-B3D2E7ED34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75308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200" b="0" i="0" dirty="0">
                <a:solidFill>
                  <a:srgbClr val="444444"/>
                </a:solidFill>
                <a:effectLst/>
                <a:latin typeface="Calibri" panose="020F0502020204030204" pitchFamily="34" charset="0"/>
              </a:rPr>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A56D8-93A3-42CD-B113-B3D2E7ED34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0707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5617337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BA133-5502-8560-BBF2-6B4693C66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E96CD9-4366-4372-EC7D-738DB91DA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0CAD41-4B6E-5A54-6E8A-D3603DD1EA4A}"/>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AFC6F96C-BBE0-114B-237F-EC37C46180A6}"/>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5687987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2047087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7779625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4524217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5343236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9732708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3483417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8164389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235640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4/28/2026</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80837" cy="477874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2027 Budget Hearings</a:t>
            </a:r>
            <a:br>
              <a:rPr lang="en-US" b="1" dirty="0">
                <a:effectLst/>
              </a:rPr>
            </a:br>
            <a:r>
              <a:rPr lang="en-US" b="1" dirty="0">
                <a:effectLst/>
              </a:rPr>
              <a:t>Human Resources Department</a:t>
            </a:r>
          </a:p>
        </p:txBody>
      </p:sp>
      <p:pic>
        <p:nvPicPr>
          <p:cNvPr id="2" name="Picture 1" descr="A picture containing calendar&#10;&#10;Description automatically generated">
            <a:extLst>
              <a:ext uri="{FF2B5EF4-FFF2-40B4-BE49-F238E27FC236}">
                <a16:creationId xmlns:a16="http://schemas.microsoft.com/office/drawing/2014/main" id="{042132D9-47C0-C862-6968-016C36A879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742049" y="223728"/>
            <a:ext cx="1261040" cy="1261040"/>
          </a:xfrm>
          <a:prstGeom prst="rect">
            <a:avLst/>
          </a:prstGeom>
          <a:noFill/>
        </p:spPr>
      </p:pic>
    </p:spTree>
    <p:extLst>
      <p:ext uri="{BB962C8B-B14F-4D97-AF65-F5344CB8AC3E}">
        <p14:creationId xmlns:p14="http://schemas.microsoft.com/office/powerpoint/2010/main" val="2623313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acrobat.adobe.com/id/urn:aaid:sc:va6c2:bfdeb023-3c21-43ec-8f61-277006193b86"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 shore, city&#10;&#10;AI-generated content may be incorrect.">
            <a:extLst>
              <a:ext uri="{FF2B5EF4-FFF2-40B4-BE49-F238E27FC236}">
                <a16:creationId xmlns:a16="http://schemas.microsoft.com/office/drawing/2014/main" id="{261258C6-5DEE-6288-D2F8-CC3627B83C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HUMAN RESOURCES</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4">
            <a:extLst>
              <a:ext uri="{FF2B5EF4-FFF2-40B4-BE49-F238E27FC236}">
                <a16:creationId xmlns:a16="http://schemas.microsoft.com/office/drawing/2014/main" id="{8B849738-DB9E-4013-AC59-67A80F64B5A6}"/>
              </a:ext>
            </a:extLst>
          </p:cNvPr>
          <p:cNvGraphicFramePr>
            <a:graphicFrameLocks noGrp="1"/>
          </p:cNvGraphicFramePr>
          <p:nvPr>
            <p:ph sz="half" idx="2"/>
            <p:extLst>
              <p:ext uri="{D42A27DB-BD31-4B8C-83A1-F6EECF244321}">
                <p14:modId xmlns:p14="http://schemas.microsoft.com/office/powerpoint/2010/main" val="383093368"/>
              </p:ext>
            </p:extLst>
          </p:nvPr>
        </p:nvGraphicFramePr>
        <p:xfrm>
          <a:off x="795337" y="2100263"/>
          <a:ext cx="10601326" cy="3607555"/>
        </p:xfrm>
        <a:graphic>
          <a:graphicData uri="http://schemas.openxmlformats.org/drawingml/2006/table">
            <a:tbl>
              <a:tblPr firstRow="1" bandRow="1">
                <a:tableStyleId>{93296810-A885-4BE3-A3E7-6D5BEEA58F35}</a:tableStyleId>
              </a:tblPr>
              <a:tblGrid>
                <a:gridCol w="2839670">
                  <a:extLst>
                    <a:ext uri="{9D8B030D-6E8A-4147-A177-3AD203B41FA5}">
                      <a16:colId xmlns:a16="http://schemas.microsoft.com/office/drawing/2014/main" val="2551090829"/>
                    </a:ext>
                  </a:extLst>
                </a:gridCol>
                <a:gridCol w="1271510">
                  <a:extLst>
                    <a:ext uri="{9D8B030D-6E8A-4147-A177-3AD203B41FA5}">
                      <a16:colId xmlns:a16="http://schemas.microsoft.com/office/drawing/2014/main" val="1242384018"/>
                    </a:ext>
                  </a:extLst>
                </a:gridCol>
                <a:gridCol w="1289304">
                  <a:extLst>
                    <a:ext uri="{9D8B030D-6E8A-4147-A177-3AD203B41FA5}">
                      <a16:colId xmlns:a16="http://schemas.microsoft.com/office/drawing/2014/main" val="2874584347"/>
                    </a:ext>
                  </a:extLst>
                </a:gridCol>
                <a:gridCol w="1316736">
                  <a:extLst>
                    <a:ext uri="{9D8B030D-6E8A-4147-A177-3AD203B41FA5}">
                      <a16:colId xmlns:a16="http://schemas.microsoft.com/office/drawing/2014/main" val="1273263810"/>
                    </a:ext>
                  </a:extLst>
                </a:gridCol>
                <a:gridCol w="1170432">
                  <a:extLst>
                    <a:ext uri="{9D8B030D-6E8A-4147-A177-3AD203B41FA5}">
                      <a16:colId xmlns:a16="http://schemas.microsoft.com/office/drawing/2014/main" val="820714357"/>
                    </a:ext>
                  </a:extLst>
                </a:gridCol>
                <a:gridCol w="1207008">
                  <a:extLst>
                    <a:ext uri="{9D8B030D-6E8A-4147-A177-3AD203B41FA5}">
                      <a16:colId xmlns:a16="http://schemas.microsoft.com/office/drawing/2014/main" val="3619692300"/>
                    </a:ext>
                  </a:extLst>
                </a:gridCol>
                <a:gridCol w="1506666">
                  <a:extLst>
                    <a:ext uri="{9D8B030D-6E8A-4147-A177-3AD203B41FA5}">
                      <a16:colId xmlns:a16="http://schemas.microsoft.com/office/drawing/2014/main" val="596270393"/>
                    </a:ext>
                  </a:extLst>
                </a:gridCol>
              </a:tblGrid>
              <a:tr h="820407">
                <a:tc>
                  <a:txBody>
                    <a:bodyPr/>
                    <a:lstStyle/>
                    <a:p>
                      <a:pPr algn="l"/>
                      <a:r>
                        <a:rPr lang="en-US" sz="1600"/>
                        <a:t>Human Resources</a:t>
                      </a:r>
                      <a:br>
                        <a:rPr lang="en-US" sz="1600"/>
                      </a:br>
                      <a:r>
                        <a:rPr lang="en-US" sz="1600"/>
                        <a:t>All Funds</a:t>
                      </a: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8164">
                <a:tc>
                  <a:txBody>
                    <a:bodyPr/>
                    <a:lstStyle/>
                    <a:p>
                      <a:r>
                        <a:rPr lang="en-US" sz="1600"/>
                        <a:t>Personal Services</a:t>
                      </a:r>
                    </a:p>
                  </a:txBody>
                  <a:tcPr anchor="ctr"/>
                </a:tc>
                <a:tc>
                  <a:txBody>
                    <a:bodyPr/>
                    <a:lstStyle/>
                    <a:p>
                      <a:pPr marL="0" algn="ctr" defTabSz="914400" rtl="0" eaLnBrk="1" fontAlgn="b" latinLnBrk="0" hangingPunct="1"/>
                      <a:r>
                        <a:rPr lang="en-US" sz="1600" b="0" u="none" strike="noStrike" kern="1200" dirty="0">
                          <a:solidFill>
                            <a:srgbClr val="000000"/>
                          </a:solidFill>
                          <a:effectLst/>
                        </a:rPr>
                        <a:t>$3,054,993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$3,127,341</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$3,680,761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$3,789,640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$108,879</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3.0%</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52553187"/>
                  </a:ext>
                </a:extLst>
              </a:tr>
              <a:tr h="398164">
                <a:tc>
                  <a:txBody>
                    <a:bodyPr/>
                    <a:lstStyle/>
                    <a:p>
                      <a:r>
                        <a:rPr lang="en-US" sz="1600"/>
                        <a:t>Materials, Supplies, and Equip.</a:t>
                      </a:r>
                    </a:p>
                  </a:txBody>
                  <a:tcPr anchor="ctr"/>
                </a:tc>
                <a:tc>
                  <a:txBody>
                    <a:bodyPr/>
                    <a:lstStyle/>
                    <a:p>
                      <a:pPr marL="0" algn="ctr" defTabSz="914400" rtl="0" eaLnBrk="1" fontAlgn="b" latinLnBrk="0" hangingPunct="1"/>
                      <a:r>
                        <a:rPr lang="en-US" sz="1600" b="0" u="none" strike="noStrike" kern="1200" dirty="0">
                          <a:solidFill>
                            <a:srgbClr val="000000"/>
                          </a:solidFill>
                          <a:effectLst/>
                        </a:rPr>
                        <a:t>7,981,973</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5,785,399</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6,972,823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7,915,774</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942,951</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13.5%</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1789718060"/>
                  </a:ext>
                </a:extLst>
              </a:tr>
              <a:tr h="398164">
                <a:tc>
                  <a:txBody>
                    <a:bodyPr/>
                    <a:lstStyle/>
                    <a:p>
                      <a:r>
                        <a:rPr lang="en-US" sz="1600" dirty="0"/>
                        <a:t>Internal Services</a:t>
                      </a:r>
                    </a:p>
                  </a:txBody>
                  <a:tcPr anchor="ctr"/>
                </a:tc>
                <a:tc>
                  <a:txBody>
                    <a:bodyPr/>
                    <a:lstStyle/>
                    <a:p>
                      <a:pPr marL="0" algn="ctr" defTabSz="914400" rtl="0" eaLnBrk="1" fontAlgn="b" latinLnBrk="0" hangingPunct="1"/>
                      <a:r>
                        <a:rPr lang="en-US" sz="1600" b="0" u="none" strike="noStrike" kern="1200" dirty="0">
                          <a:solidFill>
                            <a:srgbClr val="000000"/>
                          </a:solidFill>
                          <a:effectLst/>
                        </a:rPr>
                        <a:t>29,095</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38,032</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26,808 </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27,871</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1,063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4.0%</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1107242354"/>
                  </a:ext>
                </a:extLst>
              </a:tr>
              <a:tr h="398164">
                <a:tc>
                  <a:txBody>
                    <a:bodyPr/>
                    <a:lstStyle/>
                    <a:p>
                      <a:r>
                        <a:rPr lang="en-US" sz="1600"/>
                        <a:t>Debt Service</a:t>
                      </a:r>
                    </a:p>
                  </a:txBody>
                  <a:tcPr anchor="ctr"/>
                </a:tc>
                <a:tc>
                  <a:txBody>
                    <a:bodyPr/>
                    <a:lstStyle/>
                    <a:p>
                      <a:pPr marL="0" algn="ctr" defTabSz="914400" rtl="0" eaLnBrk="1" fontAlgn="b" latinLnBrk="0" hangingPunct="1"/>
                      <a:r>
                        <a:rPr lang="en-US" sz="1600" b="0" u="none" strike="noStrike" kern="1200" dirty="0">
                          <a:solidFill>
                            <a:srgbClr val="000000"/>
                          </a:solidFill>
                          <a:effectLst/>
                        </a:rPr>
                        <a:t>35,091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35,145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34,895</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74,032</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39,137</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112.2%</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55438367"/>
                  </a:ext>
                </a:extLst>
              </a:tr>
              <a:tr h="398164">
                <a:tc>
                  <a:txBody>
                    <a:bodyPr/>
                    <a:lstStyle/>
                    <a:p>
                      <a:r>
                        <a:rPr lang="en-US" sz="1600" b="0"/>
                        <a:t>Other/Special Purpose</a:t>
                      </a:r>
                    </a:p>
                  </a:txBody>
                  <a:tcPr anchor="ctr"/>
                </a:tc>
                <a:tc>
                  <a:txBody>
                    <a:bodyPr/>
                    <a:lstStyle/>
                    <a:p>
                      <a:pPr marL="0" algn="ctr" defTabSz="914400" rtl="0" eaLnBrk="1" fontAlgn="b" latinLnBrk="0" hangingPunct="1"/>
                      <a:r>
                        <a:rPr lang="en-US" sz="1600" b="0" u="none" strike="noStrike" kern="1200" dirty="0">
                          <a:solidFill>
                            <a:srgbClr val="000000"/>
                          </a:solidFill>
                          <a:effectLst/>
                        </a:rPr>
                        <a:t>24,817,448</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31,922,034</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28,124,565</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30,304,982</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2,180,417</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7.8%</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002317639"/>
                  </a:ext>
                </a:extLst>
              </a:tr>
              <a:tr h="398164">
                <a:tc>
                  <a:txBody>
                    <a:bodyPr/>
                    <a:lstStyle/>
                    <a:p>
                      <a:r>
                        <a:rPr lang="en-US" sz="1600" b="1"/>
                        <a:t>Total</a:t>
                      </a:r>
                    </a:p>
                  </a:txBody>
                  <a:tcPr anchor="ctr"/>
                </a:tc>
                <a:tc>
                  <a:txBody>
                    <a:bodyPr/>
                    <a:lstStyle/>
                    <a:p>
                      <a:pPr marL="0" algn="ctr" defTabSz="914400" rtl="0" eaLnBrk="1" fontAlgn="b" latinLnBrk="0" hangingPunct="1"/>
                      <a:r>
                        <a:rPr lang="en-US" sz="1600" b="1" u="none" strike="noStrike" kern="1200" dirty="0">
                          <a:solidFill>
                            <a:srgbClr val="000000"/>
                          </a:solidFill>
                          <a:effectLst/>
                        </a:rPr>
                        <a:t>$35,918,600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$36,674,146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$38,839,852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$42,112,299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$3,272,447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8.4%</a:t>
                      </a:r>
                      <a:endParaRPr lang="en-US" sz="1600" b="1"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157006471"/>
                  </a:ext>
                </a:extLst>
              </a:tr>
              <a:tr h="398164">
                <a:tc>
                  <a:txBody>
                    <a:bodyPr/>
                    <a:lstStyle/>
                    <a:p>
                      <a:r>
                        <a:rPr lang="en-US" sz="1600" b="1"/>
                        <a:t>Staffing Level (FTEs)</a:t>
                      </a:r>
                    </a:p>
                  </a:txBody>
                  <a:tcPr anchor="ctr"/>
                </a:tc>
                <a:tc>
                  <a:txBody>
                    <a:bodyPr/>
                    <a:lstStyle/>
                    <a:p>
                      <a:pPr marL="0" algn="ctr" defTabSz="914400" rtl="0" eaLnBrk="1" fontAlgn="b" latinLnBrk="0" hangingPunct="1"/>
                      <a:r>
                        <a:rPr lang="en-US" sz="1600" b="1" u="none" strike="noStrike" kern="1200" dirty="0">
                          <a:solidFill>
                            <a:srgbClr val="000000"/>
                          </a:solidFill>
                          <a:effectLst/>
                        </a:rPr>
                        <a:t>26.00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27.00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28.00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28.00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0.00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0.0%</a:t>
                      </a:r>
                      <a:endParaRPr lang="en-US" sz="1600" b="1"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24377666"/>
                  </a:ext>
                </a:extLst>
              </a:tr>
            </a:tbl>
          </a:graphicData>
        </a:graphic>
      </p:graphicFrame>
      <p:sp>
        <p:nvSpPr>
          <p:cNvPr id="7" name="Content Placeholder 2">
            <a:extLst>
              <a:ext uri="{FF2B5EF4-FFF2-40B4-BE49-F238E27FC236}">
                <a16:creationId xmlns:a16="http://schemas.microsoft.com/office/drawing/2014/main" id="{BCA237BA-0E51-4464-B437-EDFE9B5420B8}"/>
              </a:ext>
            </a:extLst>
          </p:cNvPr>
          <p:cNvSpPr>
            <a:spLocks noGrp="1"/>
          </p:cNvSpPr>
          <p:nvPr>
            <p:ph sz="half" idx="13"/>
          </p:nvPr>
        </p:nvSpPr>
        <p:spPr>
          <a:xfrm>
            <a:off x="188910" y="1398445"/>
            <a:ext cx="8707439" cy="473825"/>
          </a:xfrm>
        </p:spPr>
        <p:txBody>
          <a:bodyPr vert="horz" lIns="0" tIns="45720" rIns="0" bIns="45720" rtlCol="0" anchor="t">
            <a:normAutofit/>
          </a:bodyPr>
          <a:lstStyle/>
          <a:p>
            <a:r>
              <a:rPr lang="en-US" sz="2600" u="sng" dirty="0"/>
              <a:t>Proposed FY 2027 All Funds Budget</a:t>
            </a:r>
          </a:p>
        </p:txBody>
      </p:sp>
    </p:spTree>
    <p:extLst>
      <p:ext uri="{BB962C8B-B14F-4D97-AF65-F5344CB8AC3E}">
        <p14:creationId xmlns:p14="http://schemas.microsoft.com/office/powerpoint/2010/main" val="389130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4">
            <a:extLst>
              <a:ext uri="{FF2B5EF4-FFF2-40B4-BE49-F238E27FC236}">
                <a16:creationId xmlns:a16="http://schemas.microsoft.com/office/drawing/2014/main" id="{8B849738-DB9E-4013-AC59-67A80F64B5A6}"/>
              </a:ext>
            </a:extLst>
          </p:cNvPr>
          <p:cNvGraphicFramePr>
            <a:graphicFrameLocks noGrp="1"/>
          </p:cNvGraphicFramePr>
          <p:nvPr>
            <p:ph sz="half" idx="2"/>
            <p:extLst>
              <p:ext uri="{D42A27DB-BD31-4B8C-83A1-F6EECF244321}">
                <p14:modId xmlns:p14="http://schemas.microsoft.com/office/powerpoint/2010/main" val="2147843687"/>
              </p:ext>
            </p:extLst>
          </p:nvPr>
        </p:nvGraphicFramePr>
        <p:xfrm>
          <a:off x="806056" y="2155710"/>
          <a:ext cx="10579888" cy="3585627"/>
        </p:xfrm>
        <a:graphic>
          <a:graphicData uri="http://schemas.openxmlformats.org/drawingml/2006/table">
            <a:tbl>
              <a:tblPr firstRow="1" bandRow="1">
                <a:tableStyleId>{93296810-A885-4BE3-A3E7-6D5BEEA58F35}</a:tableStyleId>
              </a:tblPr>
              <a:tblGrid>
                <a:gridCol w="2963488">
                  <a:extLst>
                    <a:ext uri="{9D8B030D-6E8A-4147-A177-3AD203B41FA5}">
                      <a16:colId xmlns:a16="http://schemas.microsoft.com/office/drawing/2014/main" val="2551090829"/>
                    </a:ext>
                  </a:extLst>
                </a:gridCol>
                <a:gridCol w="1204842">
                  <a:extLst>
                    <a:ext uri="{9D8B030D-6E8A-4147-A177-3AD203B41FA5}">
                      <a16:colId xmlns:a16="http://schemas.microsoft.com/office/drawing/2014/main" val="1242384018"/>
                    </a:ext>
                  </a:extLst>
                </a:gridCol>
                <a:gridCol w="1325880">
                  <a:extLst>
                    <a:ext uri="{9D8B030D-6E8A-4147-A177-3AD203B41FA5}">
                      <a16:colId xmlns:a16="http://schemas.microsoft.com/office/drawing/2014/main" val="2874584347"/>
                    </a:ext>
                  </a:extLst>
                </a:gridCol>
                <a:gridCol w="1243584">
                  <a:extLst>
                    <a:ext uri="{9D8B030D-6E8A-4147-A177-3AD203B41FA5}">
                      <a16:colId xmlns:a16="http://schemas.microsoft.com/office/drawing/2014/main" val="1273263810"/>
                    </a:ext>
                  </a:extLst>
                </a:gridCol>
                <a:gridCol w="1197864">
                  <a:extLst>
                    <a:ext uri="{9D8B030D-6E8A-4147-A177-3AD203B41FA5}">
                      <a16:colId xmlns:a16="http://schemas.microsoft.com/office/drawing/2014/main" val="820714357"/>
                    </a:ext>
                  </a:extLst>
                </a:gridCol>
                <a:gridCol w="1188720">
                  <a:extLst>
                    <a:ext uri="{9D8B030D-6E8A-4147-A177-3AD203B41FA5}">
                      <a16:colId xmlns:a16="http://schemas.microsoft.com/office/drawing/2014/main" val="3619692300"/>
                    </a:ext>
                  </a:extLst>
                </a:gridCol>
                <a:gridCol w="1455510">
                  <a:extLst>
                    <a:ext uri="{9D8B030D-6E8A-4147-A177-3AD203B41FA5}">
                      <a16:colId xmlns:a16="http://schemas.microsoft.com/office/drawing/2014/main" val="596270393"/>
                    </a:ext>
                  </a:extLst>
                </a:gridCol>
              </a:tblGrid>
              <a:tr h="884101">
                <a:tc>
                  <a:txBody>
                    <a:bodyPr/>
                    <a:lstStyle/>
                    <a:p>
                      <a:pPr algn="l"/>
                      <a:r>
                        <a:rPr lang="en-US" sz="1600"/>
                        <a:t>Human Resources</a:t>
                      </a:r>
                      <a:br>
                        <a:rPr lang="en-US" sz="1600"/>
                      </a:br>
                      <a:r>
                        <a:rPr lang="en-US" sz="1600"/>
                        <a:t>General Fund</a:t>
                      </a: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429076">
                <a:tc>
                  <a:txBody>
                    <a:bodyPr/>
                    <a:lstStyle/>
                    <a:p>
                      <a:pPr marL="0" algn="l" defTabSz="914400" rtl="0" eaLnBrk="1" latinLnBrk="0" hangingPunct="1"/>
                      <a:r>
                        <a:rPr lang="en-US" sz="1600" kern="1200">
                          <a:solidFill>
                            <a:schemeClr val="dk1"/>
                          </a:solidFill>
                        </a:rPr>
                        <a:t>Personal Services</a:t>
                      </a:r>
                      <a:endParaRPr lang="en-US" sz="1600" kern="1200">
                        <a:solidFill>
                          <a:schemeClr val="dk1"/>
                        </a:solidFill>
                        <a:latin typeface="+mn-lt"/>
                        <a:ea typeface="+mn-ea"/>
                        <a:cs typeface="+mn-cs"/>
                      </a:endParaRPr>
                    </a:p>
                  </a:txBody>
                  <a:tcPr anchor="ctr"/>
                </a:tc>
                <a:tc>
                  <a:txBody>
                    <a:bodyPr/>
                    <a:lstStyle/>
                    <a:p>
                      <a:pPr algn="ctr" fontAlgn="b"/>
                      <a:r>
                        <a:rPr lang="en-US" sz="1600" b="0" u="none" strike="noStrike" dirty="0">
                          <a:solidFill>
                            <a:srgbClr val="000000"/>
                          </a:solidFill>
                          <a:effectLst/>
                        </a:rPr>
                        <a:t>$1,901,060</a:t>
                      </a:r>
                      <a:endParaRPr lang="en-US" sz="1600" b="0" i="0" u="none" strike="noStrike" dirty="0">
                        <a:solidFill>
                          <a:srgbClr val="000000"/>
                        </a:solidFill>
                        <a:effectLst/>
                        <a:latin typeface="Century Gothic" panose="020B0502020202020204" pitchFamily="34" charset="0"/>
                      </a:endParaRPr>
                    </a:p>
                  </a:txBody>
                  <a:tcPr marL="0" marR="0" marT="0" marB="0" anchor="ctr"/>
                </a:tc>
                <a:tc>
                  <a:txBody>
                    <a:bodyPr/>
                    <a:lstStyle/>
                    <a:p>
                      <a:pPr algn="ctr" fontAlgn="b"/>
                      <a:r>
                        <a:rPr lang="en-US" sz="1600" b="0" u="none" strike="noStrike" dirty="0">
                          <a:solidFill>
                            <a:srgbClr val="000000"/>
                          </a:solidFill>
                          <a:effectLst/>
                        </a:rPr>
                        <a:t>$1,847,570</a:t>
                      </a:r>
                      <a:endParaRPr lang="en-US" sz="1600" b="0" i="0" u="none" strike="noStrike" dirty="0">
                        <a:solidFill>
                          <a:srgbClr val="000000"/>
                        </a:solidFill>
                        <a:effectLst/>
                        <a:latin typeface="Century Gothic" panose="020B0502020202020204" pitchFamily="34" charset="0"/>
                      </a:endParaRPr>
                    </a:p>
                  </a:txBody>
                  <a:tcPr marL="0" marR="0" marT="0" marB="0" anchor="ctr"/>
                </a:tc>
                <a:tc>
                  <a:txBody>
                    <a:bodyPr/>
                    <a:lstStyle/>
                    <a:p>
                      <a:pPr algn="ctr" fontAlgn="b"/>
                      <a:r>
                        <a:rPr lang="en-US" sz="1600" b="0" u="none" strike="noStrike" kern="1200" dirty="0">
                          <a:solidFill>
                            <a:srgbClr val="000000"/>
                          </a:solidFill>
                          <a:effectLst/>
                        </a:rPr>
                        <a:t>$2,120,305</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$2,163,014</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$42,709</a:t>
                      </a:r>
                      <a:endParaRPr lang="en-US" sz="1600" b="0" i="0" u="none" strike="noStrike" kern="1200" dirty="0">
                        <a:solidFill>
                          <a:srgbClr val="000000"/>
                        </a:solidFill>
                        <a:effectLst/>
                        <a:latin typeface="+mj-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2.0%</a:t>
                      </a:r>
                      <a:endParaRPr lang="en-US" sz="1600" b="0" i="0" u="none" strike="noStrike" kern="1200" dirty="0">
                        <a:solidFill>
                          <a:srgbClr val="000000"/>
                        </a:solidFill>
                        <a:effectLst/>
                        <a:latin typeface="+mj-lt"/>
                        <a:ea typeface="+mn-ea"/>
                        <a:cs typeface="+mn-cs"/>
                      </a:endParaRPr>
                    </a:p>
                  </a:txBody>
                  <a:tcPr marL="6350" marT="6350" marB="0" anchor="ctr"/>
                </a:tc>
                <a:extLst>
                  <a:ext uri="{0D108BD9-81ED-4DB2-BD59-A6C34878D82A}">
                    <a16:rowId xmlns:a16="http://schemas.microsoft.com/office/drawing/2014/main" val="52553187"/>
                  </a:ext>
                </a:extLst>
              </a:tr>
              <a:tr h="474463">
                <a:tc>
                  <a:txBody>
                    <a:bodyPr/>
                    <a:lstStyle/>
                    <a:p>
                      <a:pPr marL="0" algn="l" defTabSz="914400" rtl="0" eaLnBrk="1" latinLnBrk="0" hangingPunct="1"/>
                      <a:r>
                        <a:rPr lang="en-US" sz="1600" kern="1200">
                          <a:solidFill>
                            <a:schemeClr val="dk1"/>
                          </a:solidFill>
                        </a:rPr>
                        <a:t>Materials, Supplies, and Equip.</a:t>
                      </a:r>
                      <a:endParaRPr lang="en-US" sz="1600" kern="1200">
                        <a:solidFill>
                          <a:schemeClr val="dk1"/>
                        </a:solidFill>
                        <a:latin typeface="+mn-lt"/>
                        <a:ea typeface="+mn-ea"/>
                        <a:cs typeface="+mn-cs"/>
                      </a:endParaRPr>
                    </a:p>
                  </a:txBody>
                  <a:tcPr anchor="ctr"/>
                </a:tc>
                <a:tc>
                  <a:txBody>
                    <a:bodyPr/>
                    <a:lstStyle/>
                    <a:p>
                      <a:pPr algn="ctr" fontAlgn="b"/>
                      <a:r>
                        <a:rPr lang="en-US" sz="1600" b="0" u="none" strike="noStrike" kern="1200" dirty="0">
                          <a:solidFill>
                            <a:srgbClr val="000000"/>
                          </a:solidFill>
                          <a:effectLst/>
                        </a:rPr>
                        <a:t>463,869</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386,277</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552,398</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577,878</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marL="0" algn="ctr" defTabSz="914400" rtl="0" eaLnBrk="1" fontAlgn="b" latinLnBrk="0" hangingPunct="1"/>
                      <a:r>
                        <a:rPr lang="en-US" sz="1600" b="0" u="none" strike="noStrike" kern="1200" dirty="0">
                          <a:solidFill>
                            <a:srgbClr val="000000"/>
                          </a:solidFill>
                          <a:effectLst/>
                        </a:rPr>
                        <a:t>25,480</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marL="0" algn="ctr" defTabSz="914400" rtl="0" eaLnBrk="1" fontAlgn="b" latinLnBrk="0" hangingPunct="1"/>
                      <a:r>
                        <a:rPr lang="en-US" sz="1600" b="0" u="none" strike="noStrike" kern="1200" dirty="0">
                          <a:solidFill>
                            <a:schemeClr val="tx1"/>
                          </a:solidFill>
                          <a:effectLst/>
                        </a:rPr>
                        <a:t>4.6%</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1107242354"/>
                  </a:ext>
                </a:extLst>
              </a:tr>
              <a:tr h="510759">
                <a:tc>
                  <a:txBody>
                    <a:bodyPr/>
                    <a:lstStyle/>
                    <a:p>
                      <a:r>
                        <a:rPr lang="en-US" sz="1600"/>
                        <a:t>Internal Services</a:t>
                      </a:r>
                    </a:p>
                  </a:txBody>
                  <a:tcPr anchor="ctr"/>
                </a:tc>
                <a:tc>
                  <a:txBody>
                    <a:bodyPr/>
                    <a:lstStyle/>
                    <a:p>
                      <a:pPr marL="0" algn="ctr" defTabSz="914400" rtl="0" eaLnBrk="1" fontAlgn="b" latinLnBrk="0" hangingPunct="1"/>
                      <a:r>
                        <a:rPr lang="en-US" sz="1600" b="0" u="none" strike="noStrike" kern="1200" dirty="0">
                          <a:solidFill>
                            <a:srgbClr val="000000"/>
                          </a:solidFill>
                          <a:effectLst/>
                        </a:rPr>
                        <a:t>16,375</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marL="0" algn="ctr" defTabSz="914400" rtl="0" eaLnBrk="1" fontAlgn="b" latinLnBrk="0" hangingPunct="1"/>
                      <a:r>
                        <a:rPr lang="en-US" sz="1600" b="0" u="none" strike="noStrike" kern="1200" dirty="0">
                          <a:solidFill>
                            <a:srgbClr val="000000"/>
                          </a:solidFill>
                          <a:effectLst/>
                        </a:rPr>
                        <a:t>21,029</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13,825</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14,370</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545</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chemeClr val="tx1"/>
                          </a:solidFill>
                          <a:effectLst/>
                        </a:rPr>
                        <a:t>3.9%</a:t>
                      </a:r>
                      <a:endParaRPr lang="en-US" sz="1600" b="0" i="0" u="none" strike="noStrike" kern="1200" dirty="0">
                        <a:solidFill>
                          <a:srgbClr val="000000"/>
                        </a:solidFill>
                        <a:effectLst/>
                        <a:latin typeface="+mj-lt"/>
                        <a:ea typeface="+mn-ea"/>
                        <a:cs typeface="+mn-cs"/>
                      </a:endParaRPr>
                    </a:p>
                  </a:txBody>
                  <a:tcPr marL="6350" marT="6350" marB="0" anchor="ctr"/>
                </a:tc>
                <a:extLst>
                  <a:ext uri="{0D108BD9-81ED-4DB2-BD59-A6C34878D82A}">
                    <a16:rowId xmlns:a16="http://schemas.microsoft.com/office/drawing/2014/main" val="455438367"/>
                  </a:ext>
                </a:extLst>
              </a:tr>
              <a:tr h="429076">
                <a:tc>
                  <a:txBody>
                    <a:bodyPr/>
                    <a:lstStyle/>
                    <a:p>
                      <a:r>
                        <a:rPr lang="en-US" sz="1600" b="0"/>
                        <a:t>Debt Service</a:t>
                      </a:r>
                    </a:p>
                  </a:txBody>
                  <a:tcPr anchor="ctr"/>
                </a:tc>
                <a:tc>
                  <a:txBody>
                    <a:bodyPr/>
                    <a:lstStyle/>
                    <a:p>
                      <a:pPr marL="0" algn="ctr" defTabSz="914400" rtl="0" eaLnBrk="1" fontAlgn="b" latinLnBrk="0" hangingPunct="1"/>
                      <a:r>
                        <a:rPr lang="en-US" sz="1600" b="0" u="none" strike="noStrike" kern="1200" dirty="0">
                          <a:solidFill>
                            <a:srgbClr val="000000"/>
                          </a:solidFill>
                          <a:effectLst/>
                        </a:rPr>
                        <a:t>35,091</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marL="0" algn="ctr" defTabSz="914400" rtl="0" eaLnBrk="1" fontAlgn="b" latinLnBrk="0" hangingPunct="1"/>
                      <a:r>
                        <a:rPr lang="en-US" sz="1600" b="0" u="none" strike="noStrike" kern="1200" dirty="0">
                          <a:solidFill>
                            <a:srgbClr val="000000"/>
                          </a:solidFill>
                          <a:effectLst/>
                        </a:rPr>
                        <a:t>35,145</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34,895</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74,032</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39,137</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marL="0" algn="ctr" defTabSz="914400" rtl="0" eaLnBrk="1" fontAlgn="b" latinLnBrk="0" hangingPunct="1"/>
                      <a:r>
                        <a:rPr lang="en-US" sz="1600" b="0" u="none" strike="noStrike" kern="1200" dirty="0">
                          <a:solidFill>
                            <a:schemeClr val="tx1"/>
                          </a:solidFill>
                          <a:effectLst/>
                        </a:rPr>
                        <a:t>112.2%</a:t>
                      </a:r>
                      <a:endParaRPr lang="en-US" sz="1600" b="0" i="0"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3002317639"/>
                  </a:ext>
                </a:extLst>
              </a:tr>
              <a:tr h="429076">
                <a:tc>
                  <a:txBody>
                    <a:bodyPr/>
                    <a:lstStyle/>
                    <a:p>
                      <a:r>
                        <a:rPr lang="en-US" sz="1600" b="1"/>
                        <a:t>Total</a:t>
                      </a:r>
                    </a:p>
                  </a:txBody>
                  <a:tcPr anchor="ctr"/>
                </a:tc>
                <a:tc>
                  <a:txBody>
                    <a:bodyPr/>
                    <a:lstStyle/>
                    <a:p>
                      <a:pPr marL="0" algn="ctr" defTabSz="914400" rtl="0" eaLnBrk="1" fontAlgn="b" latinLnBrk="0" hangingPunct="1"/>
                      <a:r>
                        <a:rPr lang="en-US" sz="1600" b="1" u="none" strike="noStrike" kern="1200" dirty="0">
                          <a:solidFill>
                            <a:srgbClr val="000000"/>
                          </a:solidFill>
                          <a:effectLst/>
                        </a:rPr>
                        <a:t>$2,416,393</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marL="0" algn="ctr" defTabSz="914400" rtl="0" eaLnBrk="1" fontAlgn="b" latinLnBrk="0" hangingPunct="1"/>
                      <a:r>
                        <a:rPr lang="en-US" sz="1600" b="1" u="none" strike="noStrike" kern="1200" dirty="0">
                          <a:solidFill>
                            <a:srgbClr val="000000"/>
                          </a:solidFill>
                          <a:effectLst/>
                        </a:rPr>
                        <a:t>$2,290,021</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$2,721,423</a:t>
                      </a:r>
                      <a:endParaRPr lang="en-US" sz="1600" b="1"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$2,829,294</a:t>
                      </a:r>
                      <a:endParaRPr lang="en-US" sz="1600" b="1"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$107,871</a:t>
                      </a:r>
                      <a:endParaRPr lang="en-US" sz="1600" b="1" u="none" strike="noStrike" kern="1200" dirty="0">
                        <a:solidFill>
                          <a:srgbClr val="000000"/>
                        </a:solidFill>
                        <a:effectLst/>
                        <a:latin typeface="+mn-lt"/>
                        <a:ea typeface="+mn-ea"/>
                        <a:cs typeface="+mn-cs"/>
                      </a:endParaRPr>
                    </a:p>
                  </a:txBody>
                  <a:tcPr marL="6350" marT="6350" marB="0" anchor="ctr"/>
                </a:tc>
                <a:tc>
                  <a:txBody>
                    <a:bodyPr/>
                    <a:lstStyle/>
                    <a:p>
                      <a:pPr marL="0" algn="ctr" defTabSz="914400" rtl="0" eaLnBrk="1" fontAlgn="b" latinLnBrk="0" hangingPunct="1"/>
                      <a:r>
                        <a:rPr lang="en-US" sz="1600" b="1" u="none" strike="noStrike" kern="1200" dirty="0">
                          <a:solidFill>
                            <a:srgbClr val="000000"/>
                          </a:solidFill>
                          <a:effectLst/>
                        </a:rPr>
                        <a:t>4.0%</a:t>
                      </a:r>
                      <a:endParaRPr lang="en-US" sz="1600" b="1"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3157006471"/>
                  </a:ext>
                </a:extLst>
              </a:tr>
              <a:tr h="429076">
                <a:tc>
                  <a:txBody>
                    <a:bodyPr/>
                    <a:lstStyle/>
                    <a:p>
                      <a:r>
                        <a:rPr lang="en-US" sz="1600" b="1"/>
                        <a:t>Staffing Level (FTEs)</a:t>
                      </a:r>
                    </a:p>
                  </a:txBody>
                  <a:tcPr anchor="ctr"/>
                </a:tc>
                <a:tc>
                  <a:txBody>
                    <a:bodyPr/>
                    <a:lstStyle/>
                    <a:p>
                      <a:pPr algn="ctr" fontAlgn="b"/>
                      <a:r>
                        <a:rPr lang="en-US" sz="1600" b="1" u="none" strike="noStrike" dirty="0">
                          <a:solidFill>
                            <a:srgbClr val="000000"/>
                          </a:solidFill>
                          <a:effectLst/>
                        </a:rPr>
                        <a:t>16.60</a:t>
                      </a:r>
                      <a:endParaRPr lang="en-US" sz="1600" b="1" i="0" u="none" strike="noStrike" dirty="0">
                        <a:solidFill>
                          <a:srgbClr val="000000"/>
                        </a:solidFill>
                        <a:effectLst/>
                        <a:latin typeface="Century Gothic" panose="020B0502020202020204" pitchFamily="34" charset="0"/>
                      </a:endParaRPr>
                    </a:p>
                  </a:txBody>
                  <a:tcPr marL="0" marR="0" marT="0" marB="0" anchor="ctr"/>
                </a:tc>
                <a:tc>
                  <a:txBody>
                    <a:bodyPr/>
                    <a:lstStyle/>
                    <a:p>
                      <a:pPr algn="ctr" fontAlgn="b"/>
                      <a:r>
                        <a:rPr lang="en-US" sz="1600" b="1" u="none" strike="noStrike" dirty="0">
                          <a:solidFill>
                            <a:srgbClr val="000000"/>
                          </a:solidFill>
                          <a:effectLst/>
                        </a:rPr>
                        <a:t>17.10</a:t>
                      </a:r>
                      <a:endParaRPr lang="en-US" sz="1600" b="1" i="0" u="none" strike="noStrike" dirty="0">
                        <a:solidFill>
                          <a:srgbClr val="000000"/>
                        </a:solidFill>
                        <a:effectLst/>
                        <a:latin typeface="Century Gothic" panose="020B0502020202020204" pitchFamily="34" charset="0"/>
                      </a:endParaRPr>
                    </a:p>
                  </a:txBody>
                  <a:tcPr marL="0" marR="0" marT="0" marB="0" anchor="ctr"/>
                </a:tc>
                <a:tc>
                  <a:txBody>
                    <a:bodyPr/>
                    <a:lstStyle/>
                    <a:p>
                      <a:pPr algn="ctr" fontAlgn="b"/>
                      <a:r>
                        <a:rPr lang="en-US" sz="1600" b="1" u="none" strike="noStrike" kern="1200" dirty="0">
                          <a:solidFill>
                            <a:srgbClr val="000000"/>
                          </a:solidFill>
                          <a:effectLst/>
                        </a:rPr>
                        <a:t>17.10</a:t>
                      </a:r>
                      <a:endParaRPr lang="en-US" sz="1600" b="1"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17.10</a:t>
                      </a:r>
                      <a:endParaRPr lang="en-US" sz="1600" b="1"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1" u="none" strike="noStrike" kern="1200">
                          <a:solidFill>
                            <a:srgbClr val="000000"/>
                          </a:solidFill>
                          <a:effectLst/>
                        </a:rPr>
                        <a:t>0.00</a:t>
                      </a:r>
                      <a:endParaRPr lang="en-US" sz="1600" b="1" i="0" u="none" strike="noStrike" kern="1200">
                        <a:solidFill>
                          <a:srgbClr val="000000"/>
                        </a:solidFill>
                        <a:effectLst/>
                        <a:latin typeface="+mj-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0.0%</a:t>
                      </a:r>
                      <a:endParaRPr lang="en-US" sz="1600" b="1" i="0" u="none" strike="noStrike" kern="1200" dirty="0">
                        <a:solidFill>
                          <a:srgbClr val="000000"/>
                        </a:solidFill>
                        <a:effectLst/>
                        <a:latin typeface="+mj-lt"/>
                        <a:ea typeface="+mn-ea"/>
                        <a:cs typeface="+mn-cs"/>
                      </a:endParaRPr>
                    </a:p>
                  </a:txBody>
                  <a:tcPr marL="6350" marT="6350" marB="0" anchor="ctr"/>
                </a:tc>
                <a:extLst>
                  <a:ext uri="{0D108BD9-81ED-4DB2-BD59-A6C34878D82A}">
                    <a16:rowId xmlns:a16="http://schemas.microsoft.com/office/drawing/2014/main" val="424377666"/>
                  </a:ext>
                </a:extLst>
              </a:tr>
            </a:tbl>
          </a:graphicData>
        </a:graphic>
      </p:graphicFrame>
      <p:sp>
        <p:nvSpPr>
          <p:cNvPr id="7" name="Content Placeholder 2">
            <a:extLst>
              <a:ext uri="{FF2B5EF4-FFF2-40B4-BE49-F238E27FC236}">
                <a16:creationId xmlns:a16="http://schemas.microsoft.com/office/drawing/2014/main" id="{BCA237BA-0E51-4464-B437-EDFE9B5420B8}"/>
              </a:ext>
            </a:extLst>
          </p:cNvPr>
          <p:cNvSpPr>
            <a:spLocks noGrp="1"/>
          </p:cNvSpPr>
          <p:nvPr>
            <p:ph sz="half" idx="13"/>
          </p:nvPr>
        </p:nvSpPr>
        <p:spPr>
          <a:xfrm>
            <a:off x="188911" y="1398445"/>
            <a:ext cx="10502902" cy="473825"/>
          </a:xfrm>
        </p:spPr>
        <p:txBody>
          <a:bodyPr vert="horz" lIns="0" tIns="45720" rIns="0" bIns="45720" rtlCol="0" anchor="t">
            <a:noAutofit/>
          </a:bodyPr>
          <a:lstStyle/>
          <a:p>
            <a:r>
              <a:rPr lang="en-US" sz="2600" u="sng" dirty="0"/>
              <a:t>Proposed FY 2027 General Fund Budget</a:t>
            </a:r>
          </a:p>
        </p:txBody>
      </p:sp>
    </p:spTree>
    <p:extLst>
      <p:ext uri="{BB962C8B-B14F-4D97-AF65-F5344CB8AC3E}">
        <p14:creationId xmlns:p14="http://schemas.microsoft.com/office/powerpoint/2010/main" val="1181466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91729" y="1818968"/>
            <a:ext cx="11808542" cy="5039032"/>
          </a:xfrm>
        </p:spPr>
        <p:txBody>
          <a:bodyPr>
            <a:normAutofit/>
          </a:bodyPr>
          <a:lstStyle/>
          <a:p>
            <a:pPr marL="228600" lvl="2">
              <a:lnSpc>
                <a:spcPct val="140000"/>
              </a:lnSpc>
              <a:spcBef>
                <a:spcPts val="1000"/>
              </a:spcBef>
              <a:spcAft>
                <a:spcPts val="200"/>
              </a:spcAft>
              <a:buClr>
                <a:schemeClr val="accent6"/>
              </a:buClr>
              <a:buSzPct val="100000"/>
            </a:pPr>
            <a:r>
              <a:rPr lang="en-US" sz="2800" b="1" dirty="0"/>
              <a:t>Salaries and Wages (↑ $51,707) </a:t>
            </a:r>
          </a:p>
          <a:p>
            <a:pPr marL="800100" lvl="3" indent="-342900">
              <a:lnSpc>
                <a:spcPct val="140000"/>
              </a:lnSpc>
              <a:spcBef>
                <a:spcPts val="1000"/>
              </a:spcBef>
              <a:spcAft>
                <a:spcPts val="200"/>
              </a:spcAft>
              <a:buClr>
                <a:schemeClr val="accent6"/>
              </a:buClr>
              <a:buSzPct val="100000"/>
              <a:buFont typeface="Wingdings" panose="05000000000000000000" pitchFamily="2" charset="2"/>
              <a:buChar char="§"/>
            </a:pPr>
            <a:r>
              <a:rPr lang="en-US" sz="2600" b="1" dirty="0"/>
              <a:t>Regular Salaries (↑ $74,257) </a:t>
            </a:r>
            <a:r>
              <a:rPr lang="en-US" sz="2600" dirty="0"/>
              <a:t>– COLAs, Anniversary Steps, and Annual Reviews</a:t>
            </a:r>
          </a:p>
          <a:p>
            <a:pPr marL="800100" lvl="3" indent="-342900">
              <a:lnSpc>
                <a:spcPct val="140000"/>
              </a:lnSpc>
              <a:spcBef>
                <a:spcPts val="1000"/>
              </a:spcBef>
              <a:spcAft>
                <a:spcPts val="200"/>
              </a:spcAft>
              <a:buClr>
                <a:schemeClr val="accent6"/>
              </a:buClr>
              <a:buSzPct val="100000"/>
              <a:buFont typeface="Wingdings" panose="05000000000000000000" pitchFamily="2" charset="2"/>
              <a:buChar char="§"/>
            </a:pPr>
            <a:r>
              <a:rPr lang="en-US" sz="2600" b="1" dirty="0"/>
              <a:t>Temporary Salaries (↓ $30,000) </a:t>
            </a:r>
            <a:r>
              <a:rPr lang="en-US" sz="2600" dirty="0"/>
              <a:t>– Staffing Levels near Full Capacity</a:t>
            </a:r>
          </a:p>
          <a:p>
            <a:pPr marL="228600" lvl="2">
              <a:lnSpc>
                <a:spcPct val="140000"/>
              </a:lnSpc>
              <a:spcBef>
                <a:spcPts val="1000"/>
              </a:spcBef>
              <a:spcAft>
                <a:spcPts val="200"/>
              </a:spcAft>
              <a:buClr>
                <a:schemeClr val="accent6"/>
              </a:buClr>
              <a:buSzPct val="100000"/>
            </a:pPr>
            <a:r>
              <a:rPr lang="en-US" sz="2800" b="1" dirty="0"/>
              <a:t>Employee Benefits (↓ $8,584)</a:t>
            </a:r>
          </a:p>
          <a:p>
            <a:pPr marL="800100" lvl="3" indent="-342900">
              <a:lnSpc>
                <a:spcPct val="140000"/>
              </a:lnSpc>
              <a:spcBef>
                <a:spcPts val="1000"/>
              </a:spcBef>
              <a:spcAft>
                <a:spcPts val="200"/>
              </a:spcAft>
              <a:buClr>
                <a:schemeClr val="accent6"/>
              </a:buClr>
              <a:buSzPct val="100000"/>
              <a:buFont typeface="Wingdings" panose="05000000000000000000" pitchFamily="2" charset="2"/>
              <a:buChar char="§"/>
            </a:pPr>
            <a:r>
              <a:rPr lang="en-US" sz="2600" b="1" dirty="0"/>
              <a:t>City Pension Contribution (↓ $38,546) (↓ 60.3%)</a:t>
            </a:r>
          </a:p>
          <a:p>
            <a:pPr marL="800100" lvl="3" indent="-342900">
              <a:lnSpc>
                <a:spcPct val="140000"/>
              </a:lnSpc>
              <a:spcBef>
                <a:spcPts val="1000"/>
              </a:spcBef>
              <a:spcAft>
                <a:spcPts val="200"/>
              </a:spcAft>
              <a:buClr>
                <a:schemeClr val="accent6"/>
              </a:buClr>
              <a:buSzPct val="100000"/>
              <a:buFont typeface="Wingdings" panose="05000000000000000000" pitchFamily="2" charset="2"/>
              <a:buChar char="§"/>
            </a:pPr>
            <a:r>
              <a:rPr lang="en-US" sz="2600" b="1" dirty="0"/>
              <a:t>State Pension Plan (↑ $20,454) (↑ 29.1%)</a:t>
            </a:r>
          </a:p>
          <a:p>
            <a:pPr lvl="2">
              <a:lnSpc>
                <a:spcPct val="150000"/>
              </a:lnSpc>
              <a:spcAft>
                <a:spcPts val="200"/>
              </a:spcAft>
              <a:buClr>
                <a:schemeClr val="accent5"/>
              </a:buClr>
              <a:buSzPct val="100000"/>
              <a:buFont typeface="Wingdings" panose="05000000000000000000" pitchFamily="2" charset="2"/>
              <a:buChar char="§"/>
            </a:pPr>
            <a:endParaRPr lang="en-US" sz="2400" dirty="0"/>
          </a:p>
          <a:p>
            <a:pPr>
              <a:lnSpc>
                <a:spcPct val="150000"/>
              </a:lnSpc>
              <a:spcAft>
                <a:spcPts val="200"/>
              </a:spcAft>
              <a:buClr>
                <a:schemeClr val="accent5"/>
              </a:buClr>
              <a:buSzPct val="100000"/>
              <a:buFont typeface="Wingdings" panose="05000000000000000000" pitchFamily="2" charset="2"/>
              <a:buChar char="§"/>
            </a:pPr>
            <a:endParaRPr lang="en-US" sz="3000" b="1" dirty="0"/>
          </a:p>
          <a:p>
            <a:pPr lvl="1">
              <a:lnSpc>
                <a:spcPct val="150000"/>
              </a:lnSpc>
              <a:spcAft>
                <a:spcPts val="200"/>
              </a:spcAft>
              <a:buClr>
                <a:schemeClr val="accent5"/>
              </a:buClr>
              <a:buSzPct val="100000"/>
              <a:buFont typeface="Wingdings" panose="05000000000000000000" pitchFamily="2" charset="2"/>
              <a:buChar char="§"/>
            </a:pPr>
            <a:endParaRPr lang="en-US" sz="2600" b="1" dirty="0"/>
          </a:p>
          <a:p>
            <a:pPr lvl="1">
              <a:lnSpc>
                <a:spcPct val="150000"/>
              </a:lnSpc>
              <a:spcAft>
                <a:spcPts val="200"/>
              </a:spcAft>
              <a:buClr>
                <a:schemeClr val="accent5"/>
              </a:buClr>
              <a:buSzPct val="100000"/>
              <a:buFont typeface="Wingdings" panose="05000000000000000000" pitchFamily="2" charset="2"/>
              <a:buChar char="§"/>
            </a:pPr>
            <a:endParaRPr lang="en-US" sz="2600" dirty="0"/>
          </a:p>
          <a:p>
            <a:pPr lvl="2">
              <a:lnSpc>
                <a:spcPct val="150000"/>
              </a:lnSpc>
            </a:pPr>
            <a:endParaRPr lang="en-US" sz="1600" b="1" dirty="0"/>
          </a:p>
          <a:p>
            <a:pPr lvl="2">
              <a:lnSpc>
                <a:spcPct val="150000"/>
              </a:lnSpc>
            </a:pPr>
            <a:endParaRPr lang="en-US" sz="1800" b="1" dirty="0"/>
          </a:p>
          <a:p>
            <a:pPr marL="0" indent="0">
              <a:buNone/>
            </a:pPr>
            <a:endParaRPr lang="en-US" sz="2400" b="1"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02995"/>
            <a:ext cx="9157647" cy="473825"/>
          </a:xfrm>
        </p:spPr>
        <p:txBody>
          <a:bodyPr>
            <a:normAutofit/>
          </a:bodyPr>
          <a:lstStyle/>
          <a:p>
            <a:r>
              <a:rPr lang="en-US" sz="2600" u="sng"/>
              <a:t>Major Funding Changes (General Fund Proposed Budget)</a:t>
            </a:r>
          </a:p>
        </p:txBody>
      </p:sp>
    </p:spTree>
    <p:extLst>
      <p:ext uri="{BB962C8B-B14F-4D97-AF65-F5344CB8AC3E}">
        <p14:creationId xmlns:p14="http://schemas.microsoft.com/office/powerpoint/2010/main" val="3449753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ED8D2-3AA4-9C57-EB3C-67A83F5E4CE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7C5B8E-D568-AF08-6312-41CAC58FBC2D}"/>
              </a:ext>
            </a:extLst>
          </p:cNvPr>
          <p:cNvSpPr>
            <a:spLocks noGrp="1"/>
          </p:cNvSpPr>
          <p:nvPr>
            <p:ph sz="half" idx="2"/>
          </p:nvPr>
        </p:nvSpPr>
        <p:spPr>
          <a:xfrm>
            <a:off x="188910" y="1781174"/>
            <a:ext cx="13107989" cy="4732867"/>
          </a:xfrm>
        </p:spPr>
        <p:txBody>
          <a:bodyPr>
            <a:noAutofit/>
          </a:bodyPr>
          <a:lstStyle/>
          <a:p>
            <a:pPr>
              <a:lnSpc>
                <a:spcPct val="150000"/>
              </a:lnSpc>
              <a:buClr>
                <a:schemeClr val="accent6"/>
              </a:buClr>
            </a:pPr>
            <a:r>
              <a:rPr lang="en-US" sz="2600" b="1" dirty="0"/>
              <a:t>MS&amp;E (↑ $25,480)</a:t>
            </a:r>
          </a:p>
          <a:p>
            <a:pPr lvl="1">
              <a:lnSpc>
                <a:spcPct val="160000"/>
              </a:lnSpc>
              <a:buClr>
                <a:schemeClr val="accent6"/>
              </a:buClr>
              <a:buFont typeface="Wingdings" panose="05000000000000000000" pitchFamily="2" charset="2"/>
              <a:buChar char="§"/>
            </a:pPr>
            <a:r>
              <a:rPr lang="en-US" b="1" dirty="0"/>
              <a:t>Memberships and Registration (↑ $39,880) (↑ 18.8%)</a:t>
            </a:r>
          </a:p>
          <a:p>
            <a:pPr lvl="2">
              <a:lnSpc>
                <a:spcPct val="160000"/>
              </a:lnSpc>
              <a:buClr>
                <a:schemeClr val="accent6"/>
              </a:buClr>
              <a:buFont typeface="Wingdings" panose="05000000000000000000" pitchFamily="2" charset="2"/>
              <a:buChar char="Ø"/>
            </a:pPr>
            <a:r>
              <a:rPr lang="en-US" sz="2350" b="1" dirty="0"/>
              <a:t> </a:t>
            </a:r>
            <a:r>
              <a:rPr lang="en-US" sz="2300" b="1" dirty="0"/>
              <a:t>Workshop/Seminar-Training (↑ $30,000)</a:t>
            </a:r>
            <a:r>
              <a:rPr lang="en-US" sz="2300" dirty="0"/>
              <a:t> – Leadership and State-Mandated Trainings</a:t>
            </a:r>
          </a:p>
          <a:p>
            <a:pPr lvl="2">
              <a:lnSpc>
                <a:spcPct val="160000"/>
              </a:lnSpc>
              <a:buClr>
                <a:schemeClr val="accent6"/>
              </a:buClr>
              <a:buFont typeface="Wingdings" panose="05000000000000000000" pitchFamily="2" charset="2"/>
              <a:buChar char="Ø"/>
            </a:pPr>
            <a:r>
              <a:rPr lang="en-US" sz="2300" b="1" dirty="0"/>
              <a:t> Registration Fees (↑ $9,000) </a:t>
            </a:r>
            <a:r>
              <a:rPr lang="en-US" sz="2300" dirty="0"/>
              <a:t>–</a:t>
            </a:r>
            <a:r>
              <a:rPr lang="en-US" sz="2300" b="1" dirty="0"/>
              <a:t> </a:t>
            </a:r>
            <a:r>
              <a:rPr lang="en-US" sz="2300" dirty="0"/>
              <a:t>Professional Development</a:t>
            </a:r>
          </a:p>
          <a:p>
            <a:pPr lvl="1">
              <a:lnSpc>
                <a:spcPct val="160000"/>
              </a:lnSpc>
              <a:buClr>
                <a:schemeClr val="accent6"/>
              </a:buClr>
              <a:buFont typeface="Wingdings" panose="05000000000000000000" pitchFamily="2" charset="2"/>
              <a:buChar char="§"/>
            </a:pPr>
            <a:r>
              <a:rPr lang="en-US" b="1" dirty="0"/>
              <a:t>Advertising (↓ $33,150) </a:t>
            </a:r>
          </a:p>
          <a:p>
            <a:pPr lvl="1">
              <a:lnSpc>
                <a:spcPct val="160000"/>
              </a:lnSpc>
              <a:buClr>
                <a:schemeClr val="accent6"/>
              </a:buClr>
              <a:buFont typeface="Wingdings" panose="05000000000000000000" pitchFamily="2" charset="2"/>
              <a:buChar char="§"/>
            </a:pPr>
            <a:r>
              <a:rPr lang="en-US" b="1" dirty="0"/>
              <a:t>Miscellaneous Charges – N.O.C. (↑ $29,500) (↑ 92.2%)</a:t>
            </a:r>
          </a:p>
          <a:p>
            <a:pPr lvl="2">
              <a:lnSpc>
                <a:spcPct val="160000"/>
              </a:lnSpc>
              <a:buClr>
                <a:schemeClr val="accent6"/>
              </a:buClr>
              <a:buFont typeface="Wingdings" panose="05000000000000000000" pitchFamily="2" charset="2"/>
              <a:buChar char="Ø"/>
            </a:pPr>
            <a:r>
              <a:rPr lang="en-US" b="1" dirty="0"/>
              <a:t> </a:t>
            </a:r>
            <a:r>
              <a:rPr lang="en-US" sz="2300" dirty="0"/>
              <a:t>Outside Counsel for workplace investigations</a:t>
            </a:r>
          </a:p>
          <a:p>
            <a:pPr lvl="1">
              <a:lnSpc>
                <a:spcPct val="160000"/>
              </a:lnSpc>
              <a:buClr>
                <a:schemeClr val="accent6"/>
              </a:buClr>
              <a:buFont typeface="Wingdings" panose="05000000000000000000" pitchFamily="2" charset="2"/>
              <a:buChar char="§"/>
            </a:pPr>
            <a:endParaRPr lang="en-US" b="1" dirty="0"/>
          </a:p>
        </p:txBody>
      </p:sp>
      <p:sp>
        <p:nvSpPr>
          <p:cNvPr id="3" name="Content Placeholder 2">
            <a:extLst>
              <a:ext uri="{FF2B5EF4-FFF2-40B4-BE49-F238E27FC236}">
                <a16:creationId xmlns:a16="http://schemas.microsoft.com/office/drawing/2014/main" id="{66FEAD77-43EC-5F9F-733D-ED8E6311D6A3}"/>
              </a:ext>
            </a:extLst>
          </p:cNvPr>
          <p:cNvSpPr>
            <a:spLocks noGrp="1"/>
          </p:cNvSpPr>
          <p:nvPr>
            <p:ph sz="half" idx="13"/>
          </p:nvPr>
        </p:nvSpPr>
        <p:spPr>
          <a:xfrm>
            <a:off x="188911" y="1150620"/>
            <a:ext cx="9157647" cy="473825"/>
          </a:xfrm>
        </p:spPr>
        <p:txBody>
          <a:bodyPr>
            <a:normAutofit/>
          </a:bodyPr>
          <a:lstStyle/>
          <a:p>
            <a:r>
              <a:rPr lang="en-US" sz="2600" u="sng"/>
              <a:t>Major Funding Changes (General Fund Proposed Budget)</a:t>
            </a:r>
          </a:p>
        </p:txBody>
      </p:sp>
    </p:spTree>
    <p:extLst>
      <p:ext uri="{BB962C8B-B14F-4D97-AF65-F5344CB8AC3E}">
        <p14:creationId xmlns:p14="http://schemas.microsoft.com/office/powerpoint/2010/main" val="1041474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4">
            <a:extLst>
              <a:ext uri="{FF2B5EF4-FFF2-40B4-BE49-F238E27FC236}">
                <a16:creationId xmlns:a16="http://schemas.microsoft.com/office/drawing/2014/main" id="{8B849738-DB9E-4013-AC59-67A80F64B5A6}"/>
              </a:ext>
            </a:extLst>
          </p:cNvPr>
          <p:cNvGraphicFramePr>
            <a:graphicFrameLocks noGrp="1"/>
          </p:cNvGraphicFramePr>
          <p:nvPr>
            <p:ph sz="half" idx="2"/>
            <p:extLst>
              <p:ext uri="{D42A27DB-BD31-4B8C-83A1-F6EECF244321}">
                <p14:modId xmlns:p14="http://schemas.microsoft.com/office/powerpoint/2010/main" val="690809831"/>
              </p:ext>
            </p:extLst>
          </p:nvPr>
        </p:nvGraphicFramePr>
        <p:xfrm>
          <a:off x="419100" y="2161363"/>
          <a:ext cx="10797091" cy="3410759"/>
        </p:xfrm>
        <a:graphic>
          <a:graphicData uri="http://schemas.openxmlformats.org/drawingml/2006/table">
            <a:tbl>
              <a:tblPr firstRow="1" bandRow="1">
                <a:tableStyleId>{93296810-A885-4BE3-A3E7-6D5BEEA58F35}</a:tableStyleId>
              </a:tblPr>
              <a:tblGrid>
                <a:gridCol w="3638473">
                  <a:extLst>
                    <a:ext uri="{9D8B030D-6E8A-4147-A177-3AD203B41FA5}">
                      <a16:colId xmlns:a16="http://schemas.microsoft.com/office/drawing/2014/main" val="2551090829"/>
                    </a:ext>
                  </a:extLst>
                </a:gridCol>
                <a:gridCol w="1240351">
                  <a:extLst>
                    <a:ext uri="{9D8B030D-6E8A-4147-A177-3AD203B41FA5}">
                      <a16:colId xmlns:a16="http://schemas.microsoft.com/office/drawing/2014/main" val="4162923738"/>
                    </a:ext>
                  </a:extLst>
                </a:gridCol>
                <a:gridCol w="1177546">
                  <a:extLst>
                    <a:ext uri="{9D8B030D-6E8A-4147-A177-3AD203B41FA5}">
                      <a16:colId xmlns:a16="http://schemas.microsoft.com/office/drawing/2014/main" val="1242384018"/>
                    </a:ext>
                  </a:extLst>
                </a:gridCol>
                <a:gridCol w="1169697">
                  <a:extLst>
                    <a:ext uri="{9D8B030D-6E8A-4147-A177-3AD203B41FA5}">
                      <a16:colId xmlns:a16="http://schemas.microsoft.com/office/drawing/2014/main" val="2874584347"/>
                    </a:ext>
                  </a:extLst>
                </a:gridCol>
                <a:gridCol w="1169697">
                  <a:extLst>
                    <a:ext uri="{9D8B030D-6E8A-4147-A177-3AD203B41FA5}">
                      <a16:colId xmlns:a16="http://schemas.microsoft.com/office/drawing/2014/main" val="3918629560"/>
                    </a:ext>
                  </a:extLst>
                </a:gridCol>
                <a:gridCol w="1146147">
                  <a:extLst>
                    <a:ext uri="{9D8B030D-6E8A-4147-A177-3AD203B41FA5}">
                      <a16:colId xmlns:a16="http://schemas.microsoft.com/office/drawing/2014/main" val="3619692300"/>
                    </a:ext>
                  </a:extLst>
                </a:gridCol>
                <a:gridCol w="1255180">
                  <a:extLst>
                    <a:ext uri="{9D8B030D-6E8A-4147-A177-3AD203B41FA5}">
                      <a16:colId xmlns:a16="http://schemas.microsoft.com/office/drawing/2014/main" val="596270393"/>
                    </a:ext>
                  </a:extLst>
                </a:gridCol>
              </a:tblGrid>
              <a:tr h="871883">
                <a:tc>
                  <a:txBody>
                    <a:bodyPr/>
                    <a:lstStyle/>
                    <a:p>
                      <a:pPr algn="l"/>
                      <a:r>
                        <a:rPr lang="en-US" sz="1600" dirty="0"/>
                        <a:t>Human Resources</a:t>
                      </a:r>
                      <a:br>
                        <a:rPr lang="en-US" sz="1600" dirty="0"/>
                      </a:br>
                      <a:r>
                        <a:rPr lang="en-US" sz="1600" dirty="0"/>
                        <a:t>Risk Management Fund</a:t>
                      </a: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423146">
                <a:tc>
                  <a:txBody>
                    <a:bodyPr/>
                    <a:lstStyle/>
                    <a:p>
                      <a:r>
                        <a:rPr lang="en-US" sz="1600"/>
                        <a:t>Personal Services</a:t>
                      </a:r>
                    </a:p>
                  </a:txBody>
                  <a:tcPr anchor="ctr"/>
                </a:tc>
                <a:tc>
                  <a:txBody>
                    <a:bodyPr/>
                    <a:lstStyle/>
                    <a:p>
                      <a:pPr algn="ctr" fontAlgn="b"/>
                      <a:r>
                        <a:rPr lang="en-US" sz="1600" b="0" u="none" strike="noStrike" dirty="0">
                          <a:solidFill>
                            <a:srgbClr val="000000"/>
                          </a:solidFill>
                          <a:effectLst/>
                        </a:rPr>
                        <a:t>$217,075</a:t>
                      </a:r>
                      <a:endParaRPr lang="en-US" sz="1600" b="0" i="0" u="none" strike="noStrike" dirty="0">
                        <a:solidFill>
                          <a:srgbClr val="000000"/>
                        </a:solidFill>
                        <a:effectLst/>
                        <a:latin typeface="Century Gothic" panose="020B0502020202020204" pitchFamily="34" charset="0"/>
                      </a:endParaRPr>
                    </a:p>
                  </a:txBody>
                  <a:tcPr marL="0" marR="0" marT="0" marB="0" anchor="ctr"/>
                </a:tc>
                <a:tc>
                  <a:txBody>
                    <a:bodyPr/>
                    <a:lstStyle/>
                    <a:p>
                      <a:pPr algn="ctr" fontAlgn="b"/>
                      <a:r>
                        <a:rPr lang="en-US" sz="1600" b="0" u="none" strike="noStrike" dirty="0">
                          <a:solidFill>
                            <a:srgbClr val="000000"/>
                          </a:solidFill>
                          <a:effectLst/>
                        </a:rPr>
                        <a:t>$</a:t>
                      </a:r>
                      <a:r>
                        <a:rPr lang="en-US" sz="1600" b="0" u="none" strike="noStrike" kern="1200" dirty="0">
                          <a:solidFill>
                            <a:srgbClr val="000000"/>
                          </a:solidFill>
                          <a:effectLst/>
                        </a:rPr>
                        <a:t>234,560</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dirty="0">
                          <a:solidFill>
                            <a:srgbClr val="000000"/>
                          </a:solidFill>
                          <a:effectLst/>
                        </a:rPr>
                        <a:t>$</a:t>
                      </a:r>
                      <a:r>
                        <a:rPr lang="en-US" sz="1600" b="0" u="none" strike="noStrike" kern="1200" dirty="0">
                          <a:solidFill>
                            <a:srgbClr val="000000"/>
                          </a:solidFill>
                          <a:effectLst/>
                        </a:rPr>
                        <a:t>402,797</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dirty="0">
                          <a:solidFill>
                            <a:srgbClr val="000000"/>
                          </a:solidFill>
                          <a:effectLst/>
                        </a:rPr>
                        <a:t>$</a:t>
                      </a:r>
                      <a:r>
                        <a:rPr lang="en-US" sz="1600" b="0" u="none" strike="noStrike" kern="1200" dirty="0">
                          <a:solidFill>
                            <a:srgbClr val="000000"/>
                          </a:solidFill>
                          <a:effectLst/>
                        </a:rPr>
                        <a:t>423,700</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$20,903</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5.2%</a:t>
                      </a:r>
                      <a:endParaRPr lang="en-US" sz="1600" b="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52553187"/>
                  </a:ext>
                </a:extLst>
              </a:tr>
              <a:tr h="423146">
                <a:tc>
                  <a:txBody>
                    <a:bodyPr/>
                    <a:lstStyle/>
                    <a:p>
                      <a:r>
                        <a:rPr lang="en-US" sz="1600"/>
                        <a:t>Materials, Supplies, and Equipment</a:t>
                      </a:r>
                    </a:p>
                  </a:txBody>
                  <a:tcPr anchor="ctr"/>
                </a:tc>
                <a:tc>
                  <a:txBody>
                    <a:bodyPr/>
                    <a:lstStyle/>
                    <a:p>
                      <a:pPr algn="ctr" fontAlgn="b"/>
                      <a:r>
                        <a:rPr lang="en-US" sz="1600" b="0" u="none" strike="noStrike" kern="1200" dirty="0">
                          <a:solidFill>
                            <a:srgbClr val="000000"/>
                          </a:solidFill>
                          <a:effectLst/>
                        </a:rPr>
                        <a:t>6,681,932</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4,607,710</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5,275,873</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6,202,489</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926,616</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marL="0" algn="ctr" defTabSz="914400" rtl="0" eaLnBrk="1" fontAlgn="b" latinLnBrk="0" hangingPunct="1"/>
                      <a:r>
                        <a:rPr lang="en-US" sz="1600" b="0" u="none" strike="noStrike" kern="1200" dirty="0">
                          <a:solidFill>
                            <a:srgbClr val="000000"/>
                          </a:solidFill>
                          <a:effectLst/>
                        </a:rPr>
                        <a:t>17.6%</a:t>
                      </a:r>
                      <a:endParaRPr lang="en-US" sz="1600" b="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1107242354"/>
                  </a:ext>
                </a:extLst>
              </a:tr>
              <a:tr h="423146">
                <a:tc>
                  <a:txBody>
                    <a:bodyPr/>
                    <a:lstStyle/>
                    <a:p>
                      <a:r>
                        <a:rPr lang="en-US" sz="1600" dirty="0"/>
                        <a:t>Internal Services</a:t>
                      </a:r>
                    </a:p>
                  </a:txBody>
                  <a:tcPr anchor="ctr"/>
                </a:tc>
                <a:tc>
                  <a:txBody>
                    <a:bodyPr/>
                    <a:lstStyle/>
                    <a:p>
                      <a:pPr algn="ctr" fontAlgn="b"/>
                      <a:r>
                        <a:rPr lang="en-US" sz="1600" b="0" u="none" strike="noStrike" kern="1200" dirty="0">
                          <a:solidFill>
                            <a:srgbClr val="000000"/>
                          </a:solidFill>
                          <a:effectLst/>
                        </a:rPr>
                        <a:t>9,852</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13,849</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9,340</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9,706</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366</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a:solidFill>
                            <a:srgbClr val="000000"/>
                          </a:solidFill>
                          <a:effectLst/>
                        </a:rPr>
                        <a:t>3.9%</a:t>
                      </a:r>
                      <a:endParaRPr lang="en-US" sz="1600" b="0" u="none" strike="noStrike" kern="120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455438367"/>
                  </a:ext>
                </a:extLst>
              </a:tr>
              <a:tr h="423146">
                <a:tc>
                  <a:txBody>
                    <a:bodyPr/>
                    <a:lstStyle/>
                    <a:p>
                      <a:r>
                        <a:rPr lang="en-US" sz="1600" b="0"/>
                        <a:t>Special Purpose – Actuarial Adjustment</a:t>
                      </a:r>
                    </a:p>
                  </a:txBody>
                  <a:tcPr anchor="ctr"/>
                </a:tc>
                <a:tc>
                  <a:txBody>
                    <a:bodyPr/>
                    <a:lstStyle/>
                    <a:p>
                      <a:pPr algn="ctr" fontAlgn="b"/>
                      <a:r>
                        <a:rPr lang="en-US" sz="1600" b="0" u="none" strike="noStrike" kern="1200" dirty="0">
                          <a:solidFill>
                            <a:srgbClr val="000000"/>
                          </a:solidFill>
                          <a:effectLst/>
                        </a:rPr>
                        <a:t>1,738,443</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4,020,332</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a:solidFill>
                            <a:srgbClr val="000000"/>
                          </a:solidFill>
                          <a:effectLst/>
                        </a:rPr>
                        <a:t>12,554</a:t>
                      </a:r>
                      <a:endParaRPr lang="en-US" sz="1600" b="0"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a:solidFill>
                            <a:srgbClr val="000000"/>
                          </a:solidFill>
                          <a:effectLst/>
                        </a:rPr>
                        <a:t>12,554</a:t>
                      </a:r>
                      <a:endParaRPr lang="en-US" sz="1600" b="0"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a:solidFill>
                            <a:srgbClr val="000000"/>
                          </a:solidFill>
                          <a:effectLst/>
                        </a:rPr>
                        <a:t>0</a:t>
                      </a:r>
                      <a:endParaRPr lang="en-US" sz="1600" b="0" u="none" strike="noStrike" kern="120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a:solidFill>
                            <a:srgbClr val="000000"/>
                          </a:solidFill>
                          <a:effectLst/>
                        </a:rPr>
                        <a:t>0.0%</a:t>
                      </a:r>
                      <a:endParaRPr lang="en-US" sz="1600" b="0" u="none" strike="noStrike" kern="120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1968826992"/>
                  </a:ext>
                </a:extLst>
              </a:tr>
              <a:tr h="423146">
                <a:tc>
                  <a:txBody>
                    <a:bodyPr/>
                    <a:lstStyle/>
                    <a:p>
                      <a:r>
                        <a:rPr lang="en-US" sz="1600" b="1"/>
                        <a:t>Total</a:t>
                      </a:r>
                    </a:p>
                  </a:txBody>
                  <a:tcPr anchor="ctr"/>
                </a:tc>
                <a:tc>
                  <a:txBody>
                    <a:bodyPr/>
                    <a:lstStyle/>
                    <a:p>
                      <a:pPr algn="ctr" fontAlgn="b"/>
                      <a:r>
                        <a:rPr lang="en-US" sz="1600" b="1" u="none" strike="noStrike" kern="1200" dirty="0">
                          <a:solidFill>
                            <a:srgbClr val="000000"/>
                          </a:solidFill>
                          <a:effectLst/>
                        </a:rPr>
                        <a:t>$8,647,302</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$8,876,451</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$5,700,564</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$6,648,449</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$947,885</a:t>
                      </a:r>
                      <a:endParaRPr lang="en-US" sz="1600" b="1"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16.6%</a:t>
                      </a:r>
                      <a:endParaRPr lang="en-US" sz="1600" b="1"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3157006471"/>
                  </a:ext>
                </a:extLst>
              </a:tr>
              <a:tr h="423146">
                <a:tc>
                  <a:txBody>
                    <a:bodyPr/>
                    <a:lstStyle/>
                    <a:p>
                      <a:r>
                        <a:rPr lang="en-US" sz="1600" b="1"/>
                        <a:t>Staffing Level (FTEs)</a:t>
                      </a:r>
                    </a:p>
                  </a:txBody>
                  <a:tcPr anchor="ctr"/>
                </a:tc>
                <a:tc>
                  <a:txBody>
                    <a:bodyPr/>
                    <a:lstStyle/>
                    <a:p>
                      <a:pPr algn="ctr" fontAlgn="b"/>
                      <a:r>
                        <a:rPr lang="en-US" sz="1600" b="1" u="none" strike="noStrike" dirty="0">
                          <a:solidFill>
                            <a:srgbClr val="000000"/>
                          </a:solidFill>
                          <a:effectLst/>
                        </a:rPr>
                        <a:t>1.30</a:t>
                      </a:r>
                      <a:endParaRPr lang="en-US" sz="1600" b="1" i="0" u="none" strike="noStrike" dirty="0">
                        <a:solidFill>
                          <a:srgbClr val="000000"/>
                        </a:solidFill>
                        <a:effectLst/>
                        <a:latin typeface="Century Gothic" panose="020B0502020202020204" pitchFamily="34" charset="0"/>
                      </a:endParaRPr>
                    </a:p>
                  </a:txBody>
                  <a:tcPr marL="0" marR="0" marT="0" marB="0" anchor="ctr"/>
                </a:tc>
                <a:tc>
                  <a:txBody>
                    <a:bodyPr/>
                    <a:lstStyle/>
                    <a:p>
                      <a:pPr algn="ctr" fontAlgn="b"/>
                      <a:r>
                        <a:rPr lang="en-US" sz="1600" b="1" u="none" strike="noStrike" kern="1200" dirty="0">
                          <a:solidFill>
                            <a:srgbClr val="000000"/>
                          </a:solidFill>
                          <a:effectLst/>
                        </a:rPr>
                        <a:t>1.30</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2.30</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2.30</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0.00</a:t>
                      </a:r>
                      <a:endParaRPr lang="en-US" sz="1600" b="1" i="0" u="none" strike="noStrike" kern="1200" dirty="0">
                        <a:solidFill>
                          <a:srgbClr val="000000"/>
                        </a:solidFill>
                        <a:effectLst/>
                        <a:latin typeface="+mj-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0.0%</a:t>
                      </a:r>
                      <a:endParaRPr lang="en-US" sz="1600" b="1" i="0" u="none" strike="noStrike" kern="1200" dirty="0">
                        <a:solidFill>
                          <a:srgbClr val="000000"/>
                        </a:solidFill>
                        <a:effectLst/>
                        <a:latin typeface="+mj-lt"/>
                        <a:ea typeface="+mn-ea"/>
                        <a:cs typeface="+mn-cs"/>
                      </a:endParaRPr>
                    </a:p>
                  </a:txBody>
                  <a:tcPr marL="6350" marT="6350" marB="0" anchor="ctr"/>
                </a:tc>
                <a:extLst>
                  <a:ext uri="{0D108BD9-81ED-4DB2-BD59-A6C34878D82A}">
                    <a16:rowId xmlns:a16="http://schemas.microsoft.com/office/drawing/2014/main" val="424377666"/>
                  </a:ext>
                </a:extLst>
              </a:tr>
            </a:tbl>
          </a:graphicData>
        </a:graphic>
      </p:graphicFrame>
      <p:sp>
        <p:nvSpPr>
          <p:cNvPr id="7" name="Content Placeholder 2">
            <a:extLst>
              <a:ext uri="{FF2B5EF4-FFF2-40B4-BE49-F238E27FC236}">
                <a16:creationId xmlns:a16="http://schemas.microsoft.com/office/drawing/2014/main" id="{BCA237BA-0E51-4464-B437-EDFE9B5420B8}"/>
              </a:ext>
            </a:extLst>
          </p:cNvPr>
          <p:cNvSpPr>
            <a:spLocks noGrp="1"/>
          </p:cNvSpPr>
          <p:nvPr>
            <p:ph sz="half" idx="13"/>
          </p:nvPr>
        </p:nvSpPr>
        <p:spPr>
          <a:xfrm>
            <a:off x="188910" y="1398445"/>
            <a:ext cx="10650539" cy="473825"/>
          </a:xfrm>
        </p:spPr>
        <p:txBody>
          <a:bodyPr vert="horz" lIns="0" tIns="45720" rIns="0" bIns="45720" rtlCol="0" anchor="t">
            <a:noAutofit/>
          </a:bodyPr>
          <a:lstStyle/>
          <a:p>
            <a:r>
              <a:rPr lang="en-US" sz="2400" u="sng" dirty="0"/>
              <a:t>Proposed FY 2027 Risk Management Fund Budget</a:t>
            </a:r>
          </a:p>
        </p:txBody>
      </p:sp>
    </p:spTree>
    <p:extLst>
      <p:ext uri="{BB962C8B-B14F-4D97-AF65-F5344CB8AC3E}">
        <p14:creationId xmlns:p14="http://schemas.microsoft.com/office/powerpoint/2010/main" val="245032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752599"/>
            <a:ext cx="12003090" cy="4724401"/>
          </a:xfrm>
        </p:spPr>
        <p:txBody>
          <a:bodyPr>
            <a:normAutofit/>
          </a:bodyPr>
          <a:lstStyle/>
          <a:p>
            <a:pPr>
              <a:lnSpc>
                <a:spcPct val="150000"/>
              </a:lnSpc>
              <a:buClr>
                <a:schemeClr val="accent6"/>
              </a:buClr>
            </a:pPr>
            <a:r>
              <a:rPr lang="en-US" b="1" dirty="0"/>
              <a:t>MS&amp;E (</a:t>
            </a:r>
            <a:r>
              <a:rPr lang="en-US" b="1" dirty="0">
                <a:latin typeface="Calibri" panose="020F0502020204030204" pitchFamily="34" charset="0"/>
                <a:ea typeface="Calibri" panose="020F0502020204030204" pitchFamily="34" charset="0"/>
                <a:cs typeface="Calibri" panose="020F0502020204030204" pitchFamily="34" charset="0"/>
              </a:rPr>
              <a:t>↑ $926,616) (↑ 17.6%)</a:t>
            </a:r>
            <a:endParaRPr lang="en-US" b="1" dirty="0"/>
          </a:p>
          <a:p>
            <a:pPr lvl="1">
              <a:lnSpc>
                <a:spcPct val="150000"/>
              </a:lnSpc>
              <a:buClr>
                <a:schemeClr val="accent6"/>
              </a:buClr>
              <a:buFont typeface="Wingdings" panose="05000000000000000000" pitchFamily="2" charset="2"/>
              <a:buChar char="§"/>
            </a:pPr>
            <a:r>
              <a:rPr lang="en-US" sz="2600" b="1" dirty="0"/>
              <a:t>Insurance Claims (↑ $668,940) </a:t>
            </a:r>
          </a:p>
          <a:p>
            <a:pPr lvl="2">
              <a:lnSpc>
                <a:spcPct val="150000"/>
              </a:lnSpc>
              <a:buClr>
                <a:schemeClr val="accent6"/>
              </a:buClr>
              <a:buFont typeface="Wingdings" panose="05000000000000000000" pitchFamily="2" charset="2"/>
              <a:buChar char="Ø"/>
            </a:pPr>
            <a:r>
              <a:rPr lang="en-US" sz="2400" dirty="0"/>
              <a:t> General Liability, Auto, and Property Insurance</a:t>
            </a:r>
          </a:p>
          <a:p>
            <a:pPr lvl="1">
              <a:lnSpc>
                <a:spcPct val="150000"/>
              </a:lnSpc>
              <a:buClr>
                <a:schemeClr val="accent6"/>
              </a:buClr>
              <a:buFont typeface="Wingdings" panose="05000000000000000000" pitchFamily="2" charset="2"/>
              <a:buChar char="§"/>
            </a:pPr>
            <a:r>
              <a:rPr lang="en-US" sz="2600" b="1" dirty="0"/>
              <a:t>Insurance Claims – Legal Defense (↑ $125,000) </a:t>
            </a:r>
          </a:p>
          <a:p>
            <a:pPr lvl="2">
              <a:lnSpc>
                <a:spcPct val="150000"/>
              </a:lnSpc>
              <a:buClr>
                <a:schemeClr val="accent6"/>
              </a:buClr>
              <a:buFont typeface="Wingdings" panose="05000000000000000000" pitchFamily="2" charset="2"/>
              <a:buChar char="Ø"/>
            </a:pPr>
            <a:r>
              <a:rPr lang="en-US" sz="2400" dirty="0"/>
              <a:t> Estimates for Outside Counsel – Current Cases</a:t>
            </a:r>
          </a:p>
          <a:p>
            <a:pPr lvl="1">
              <a:lnSpc>
                <a:spcPct val="150000"/>
              </a:lnSpc>
              <a:buClr>
                <a:schemeClr val="accent6"/>
              </a:buClr>
              <a:buFont typeface="Wingdings" panose="05000000000000000000" pitchFamily="2" charset="2"/>
              <a:buChar char="§"/>
            </a:pPr>
            <a:r>
              <a:rPr lang="en-US" sz="2600" b="1" dirty="0"/>
              <a:t>Liability (↑ $99,386)</a:t>
            </a:r>
          </a:p>
          <a:p>
            <a:pPr lvl="2">
              <a:lnSpc>
                <a:spcPct val="150000"/>
              </a:lnSpc>
              <a:buClr>
                <a:schemeClr val="accent6"/>
              </a:buClr>
              <a:buFont typeface="Wingdings" panose="05000000000000000000" pitchFamily="2" charset="2"/>
              <a:buChar char="Ø"/>
            </a:pPr>
            <a:r>
              <a:rPr lang="en-US" sz="2400" dirty="0"/>
              <a:t> Premium for General Liability Excess Coverage and Cyber Insurance</a:t>
            </a:r>
          </a:p>
          <a:p>
            <a:pPr marL="457200" lvl="1" indent="0">
              <a:lnSpc>
                <a:spcPct val="150000"/>
              </a:lnSpc>
              <a:buClr>
                <a:schemeClr val="accent5"/>
              </a:buClr>
              <a:buNone/>
            </a:pPr>
            <a:endParaRPr lang="en-US" dirty="0"/>
          </a:p>
          <a:p>
            <a:pPr marL="457200" lvl="1" indent="0">
              <a:lnSpc>
                <a:spcPct val="150000"/>
              </a:lnSpc>
              <a:buClr>
                <a:schemeClr val="accent5"/>
              </a:buClr>
              <a:buNone/>
            </a:pPr>
            <a:endParaRPr lang="en-US" sz="2600" dirty="0"/>
          </a:p>
          <a:p>
            <a:pPr>
              <a:lnSpc>
                <a:spcPct val="150000"/>
              </a:lnSpc>
              <a:buClr>
                <a:schemeClr val="accent5"/>
              </a:buClr>
              <a:buFont typeface="Wingdings" panose="05000000000000000000" pitchFamily="2" charset="2"/>
              <a:buChar char="§"/>
            </a:pPr>
            <a:endParaRPr lang="en-US" sz="3000" dirty="0"/>
          </a:p>
          <a:p>
            <a:pPr lvl="2">
              <a:lnSpc>
                <a:spcPct val="150000"/>
              </a:lnSpc>
            </a:pPr>
            <a:endParaRPr lang="en-US" sz="1800" b="1" dirty="0"/>
          </a:p>
          <a:p>
            <a:pPr marL="0" indent="0">
              <a:buNone/>
            </a:pPr>
            <a:endParaRPr lang="en-US" sz="2400" b="1"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9157647" cy="473825"/>
          </a:xfrm>
        </p:spPr>
        <p:txBody>
          <a:bodyPr>
            <a:normAutofit fontScale="85000" lnSpcReduction="10000"/>
          </a:bodyPr>
          <a:lstStyle/>
          <a:p>
            <a:r>
              <a:rPr lang="en-US" u="sng" dirty="0"/>
              <a:t>Major Funding Changes (Risk Management Fund Proposed Budget)</a:t>
            </a:r>
          </a:p>
        </p:txBody>
      </p:sp>
    </p:spTree>
    <p:extLst>
      <p:ext uri="{BB962C8B-B14F-4D97-AF65-F5344CB8AC3E}">
        <p14:creationId xmlns:p14="http://schemas.microsoft.com/office/powerpoint/2010/main" val="3693750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4">
            <a:extLst>
              <a:ext uri="{FF2B5EF4-FFF2-40B4-BE49-F238E27FC236}">
                <a16:creationId xmlns:a16="http://schemas.microsoft.com/office/drawing/2014/main" id="{8B849738-DB9E-4013-AC59-67A80F64B5A6}"/>
              </a:ext>
            </a:extLst>
          </p:cNvPr>
          <p:cNvGraphicFramePr>
            <a:graphicFrameLocks noGrp="1"/>
          </p:cNvGraphicFramePr>
          <p:nvPr>
            <p:ph sz="half" idx="2"/>
            <p:extLst>
              <p:ext uri="{D42A27DB-BD31-4B8C-83A1-F6EECF244321}">
                <p14:modId xmlns:p14="http://schemas.microsoft.com/office/powerpoint/2010/main" val="3300843489"/>
              </p:ext>
            </p:extLst>
          </p:nvPr>
        </p:nvGraphicFramePr>
        <p:xfrm>
          <a:off x="660688" y="2125973"/>
          <a:ext cx="10288008" cy="3126519"/>
        </p:xfrm>
        <a:graphic>
          <a:graphicData uri="http://schemas.openxmlformats.org/drawingml/2006/table">
            <a:tbl>
              <a:tblPr firstRow="1" bandRow="1">
                <a:tableStyleId>{93296810-A885-4BE3-A3E7-6D5BEEA58F35}</a:tableStyleId>
              </a:tblPr>
              <a:tblGrid>
                <a:gridCol w="3466919">
                  <a:extLst>
                    <a:ext uri="{9D8B030D-6E8A-4147-A177-3AD203B41FA5}">
                      <a16:colId xmlns:a16="http://schemas.microsoft.com/office/drawing/2014/main" val="2551090829"/>
                    </a:ext>
                  </a:extLst>
                </a:gridCol>
                <a:gridCol w="1181868">
                  <a:extLst>
                    <a:ext uri="{9D8B030D-6E8A-4147-A177-3AD203B41FA5}">
                      <a16:colId xmlns:a16="http://schemas.microsoft.com/office/drawing/2014/main" val="4162923738"/>
                    </a:ext>
                  </a:extLst>
                </a:gridCol>
                <a:gridCol w="1122025">
                  <a:extLst>
                    <a:ext uri="{9D8B030D-6E8A-4147-A177-3AD203B41FA5}">
                      <a16:colId xmlns:a16="http://schemas.microsoft.com/office/drawing/2014/main" val="1242384018"/>
                    </a:ext>
                  </a:extLst>
                </a:gridCol>
                <a:gridCol w="1114546">
                  <a:extLst>
                    <a:ext uri="{9D8B030D-6E8A-4147-A177-3AD203B41FA5}">
                      <a16:colId xmlns:a16="http://schemas.microsoft.com/office/drawing/2014/main" val="2874584347"/>
                    </a:ext>
                  </a:extLst>
                </a:gridCol>
                <a:gridCol w="1114546">
                  <a:extLst>
                    <a:ext uri="{9D8B030D-6E8A-4147-A177-3AD203B41FA5}">
                      <a16:colId xmlns:a16="http://schemas.microsoft.com/office/drawing/2014/main" val="1709424967"/>
                    </a:ext>
                  </a:extLst>
                </a:gridCol>
                <a:gridCol w="1092106">
                  <a:extLst>
                    <a:ext uri="{9D8B030D-6E8A-4147-A177-3AD203B41FA5}">
                      <a16:colId xmlns:a16="http://schemas.microsoft.com/office/drawing/2014/main" val="3619692300"/>
                    </a:ext>
                  </a:extLst>
                </a:gridCol>
                <a:gridCol w="1195998">
                  <a:extLst>
                    <a:ext uri="{9D8B030D-6E8A-4147-A177-3AD203B41FA5}">
                      <a16:colId xmlns:a16="http://schemas.microsoft.com/office/drawing/2014/main" val="596270393"/>
                    </a:ext>
                  </a:extLst>
                </a:gridCol>
              </a:tblGrid>
              <a:tr h="689878">
                <a:tc>
                  <a:txBody>
                    <a:bodyPr/>
                    <a:lstStyle/>
                    <a:p>
                      <a:pPr algn="l"/>
                      <a:r>
                        <a:rPr lang="en-US" sz="1600"/>
                        <a:t>Human Resources</a:t>
                      </a:r>
                      <a:br>
                        <a:rPr lang="en-US" sz="1600"/>
                      </a:br>
                      <a:r>
                        <a:rPr lang="en-US" sz="1600"/>
                        <a:t>Workers’ Compensation Fund</a:t>
                      </a: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a:t>Personal Services</a:t>
                      </a:r>
                    </a:p>
                  </a:txBody>
                  <a:tcPr anchor="ctr"/>
                </a:tc>
                <a:tc>
                  <a:txBody>
                    <a:bodyPr/>
                    <a:lstStyle/>
                    <a:p>
                      <a:pPr algn="ctr" fontAlgn="b"/>
                      <a:r>
                        <a:rPr lang="en-US" sz="1600" b="0" u="none" strike="noStrike" kern="1200" dirty="0">
                          <a:solidFill>
                            <a:srgbClr val="000000"/>
                          </a:solidFill>
                          <a:effectLst/>
                        </a:rPr>
                        <a:t>$571,615</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$586,902</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a:solidFill>
                            <a:srgbClr val="000000"/>
                          </a:solidFill>
                          <a:effectLst/>
                        </a:rPr>
                        <a:t>$617,552</a:t>
                      </a:r>
                      <a:endParaRPr lang="en-US" sz="1600" b="0"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$649,016</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$31,464</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5.1%</a:t>
                      </a:r>
                      <a:endParaRPr lang="en-US" sz="1600" b="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52553187"/>
                  </a:ext>
                </a:extLst>
              </a:tr>
              <a:tr h="399403">
                <a:tc>
                  <a:txBody>
                    <a:bodyPr/>
                    <a:lstStyle/>
                    <a:p>
                      <a:r>
                        <a:rPr lang="en-US" sz="1600"/>
                        <a:t>Materials, Supplies, and Equipment</a:t>
                      </a:r>
                    </a:p>
                  </a:txBody>
                  <a:tcPr anchor="ctr"/>
                </a:tc>
                <a:tc>
                  <a:txBody>
                    <a:bodyPr/>
                    <a:lstStyle/>
                    <a:p>
                      <a:pPr algn="ctr" fontAlgn="b"/>
                      <a:r>
                        <a:rPr lang="en-US" sz="1600" b="0" u="none" strike="noStrike" kern="1200">
                          <a:solidFill>
                            <a:srgbClr val="000000"/>
                          </a:solidFill>
                          <a:effectLst/>
                        </a:rPr>
                        <a:t>629,832</a:t>
                      </a:r>
                      <a:endParaRPr lang="en-US" sz="1600" b="0"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594,352</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894,272</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885,127</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(9,145)</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-1.0%</a:t>
                      </a:r>
                      <a:endParaRPr lang="en-US" sz="1600" b="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1107242354"/>
                  </a:ext>
                </a:extLst>
              </a:tr>
              <a:tr h="399403">
                <a:tc>
                  <a:txBody>
                    <a:bodyPr/>
                    <a:lstStyle/>
                    <a:p>
                      <a:r>
                        <a:rPr lang="en-US" sz="1600"/>
                        <a:t>Internal Services</a:t>
                      </a:r>
                    </a:p>
                  </a:txBody>
                  <a:tcPr anchor="ctr"/>
                </a:tc>
                <a:tc>
                  <a:txBody>
                    <a:bodyPr/>
                    <a:lstStyle/>
                    <a:p>
                      <a:pPr algn="ctr" fontAlgn="b"/>
                      <a:r>
                        <a:rPr lang="en-US" sz="1600" b="0" u="none" strike="noStrike" kern="1200">
                          <a:solidFill>
                            <a:srgbClr val="000000"/>
                          </a:solidFill>
                          <a:effectLst/>
                        </a:rPr>
                        <a:t>2,033</a:t>
                      </a:r>
                      <a:endParaRPr lang="en-US" sz="1600" b="0"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2,275</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2,731</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2,846</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115</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4.2%</a:t>
                      </a:r>
                      <a:endParaRPr lang="en-US" sz="1600" b="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455438367"/>
                  </a:ext>
                </a:extLst>
              </a:tr>
              <a:tr h="388459">
                <a:tc>
                  <a:txBody>
                    <a:bodyPr/>
                    <a:lstStyle/>
                    <a:p>
                      <a:r>
                        <a:rPr lang="en-US" sz="1600" b="0" dirty="0"/>
                        <a:t>Special Purpose – Self-Insurance Costs</a:t>
                      </a:r>
                    </a:p>
                  </a:txBody>
                  <a:tcPr anchor="ctr"/>
                </a:tc>
                <a:tc>
                  <a:txBody>
                    <a:bodyPr/>
                    <a:lstStyle/>
                    <a:p>
                      <a:pPr algn="ctr" fontAlgn="b"/>
                      <a:r>
                        <a:rPr lang="en-US" sz="1600" b="0" u="none" strike="noStrike" kern="1200" dirty="0">
                          <a:solidFill>
                            <a:srgbClr val="000000"/>
                          </a:solidFill>
                          <a:effectLst/>
                        </a:rPr>
                        <a:t>3,205,737</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5,189,628</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4,366,112</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4,795,065</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428,953</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9.8%</a:t>
                      </a:r>
                      <a:endParaRPr lang="en-US" sz="1600" b="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262579723"/>
                  </a:ext>
                </a:extLst>
              </a:tr>
              <a:tr h="399403">
                <a:tc>
                  <a:txBody>
                    <a:bodyPr/>
                    <a:lstStyle/>
                    <a:p>
                      <a:r>
                        <a:rPr lang="en-US" sz="1600" b="1"/>
                        <a:t>Total</a:t>
                      </a:r>
                    </a:p>
                  </a:txBody>
                  <a:tcPr anchor="ctr"/>
                </a:tc>
                <a:tc>
                  <a:txBody>
                    <a:bodyPr/>
                    <a:lstStyle/>
                    <a:p>
                      <a:pPr algn="ctr" fontAlgn="b"/>
                      <a:r>
                        <a:rPr lang="en-US" sz="1600" b="1" u="none" strike="noStrike" kern="1200">
                          <a:solidFill>
                            <a:srgbClr val="000000"/>
                          </a:solidFill>
                          <a:effectLst/>
                        </a:rPr>
                        <a:t>$4,409,217</a:t>
                      </a:r>
                      <a:endParaRPr lang="en-US" sz="1600" b="1"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$6,373,157</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$5,880,667</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$6,332,054</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$451,387</a:t>
                      </a:r>
                    </a:p>
                  </a:txBody>
                  <a:tcPr marL="6350" marT="6350" marB="0" anchor="ctr"/>
                </a:tc>
                <a:tc>
                  <a:txBody>
                    <a:bodyPr/>
                    <a:lstStyle/>
                    <a:p>
                      <a:pPr algn="ctr" fontAlgn="b"/>
                      <a:r>
                        <a:rPr lang="en-US" sz="1600" b="1" u="none" strike="noStrike" kern="1200" dirty="0">
                          <a:solidFill>
                            <a:srgbClr val="000000"/>
                          </a:solidFill>
                          <a:effectLst/>
                        </a:rPr>
                        <a:t>7.7%</a:t>
                      </a:r>
                      <a:endParaRPr lang="en-US" sz="1600" b="1"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3157006471"/>
                  </a:ext>
                </a:extLst>
              </a:tr>
              <a:tr h="399403">
                <a:tc>
                  <a:txBody>
                    <a:bodyPr/>
                    <a:lstStyle/>
                    <a:p>
                      <a:r>
                        <a:rPr lang="en-US" sz="1600" b="1"/>
                        <a:t>Staffing Level (FTEs)</a:t>
                      </a:r>
                    </a:p>
                  </a:txBody>
                  <a:tcPr anchor="ctr"/>
                </a:tc>
                <a:tc>
                  <a:txBody>
                    <a:bodyPr/>
                    <a:lstStyle/>
                    <a:p>
                      <a:pPr algn="ctr" fontAlgn="b"/>
                      <a:r>
                        <a:rPr lang="en-US" sz="1600" b="1" u="none" strike="noStrike" kern="1200" dirty="0">
                          <a:solidFill>
                            <a:srgbClr val="000000"/>
                          </a:solidFill>
                          <a:effectLst/>
                        </a:rPr>
                        <a:t>4.30</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a:solidFill>
                            <a:srgbClr val="000000"/>
                          </a:solidFill>
                          <a:effectLst/>
                        </a:rPr>
                        <a:t>4.30</a:t>
                      </a:r>
                      <a:endParaRPr lang="en-US" sz="1600" b="1"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4.30</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4.30</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0</a:t>
                      </a:r>
                      <a:endParaRPr lang="en-US" sz="1600" b="1"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0.0%</a:t>
                      </a:r>
                      <a:endParaRPr lang="en-US" sz="1600" b="1"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424377666"/>
                  </a:ext>
                </a:extLst>
              </a:tr>
            </a:tbl>
          </a:graphicData>
        </a:graphic>
      </p:graphicFrame>
      <p:sp>
        <p:nvSpPr>
          <p:cNvPr id="7" name="Content Placeholder 2">
            <a:extLst>
              <a:ext uri="{FF2B5EF4-FFF2-40B4-BE49-F238E27FC236}">
                <a16:creationId xmlns:a16="http://schemas.microsoft.com/office/drawing/2014/main" id="{BCA237BA-0E51-4464-B437-EDFE9B5420B8}"/>
              </a:ext>
            </a:extLst>
          </p:cNvPr>
          <p:cNvSpPr>
            <a:spLocks noGrp="1"/>
          </p:cNvSpPr>
          <p:nvPr>
            <p:ph sz="half" idx="13"/>
          </p:nvPr>
        </p:nvSpPr>
        <p:spPr>
          <a:xfrm>
            <a:off x="188910" y="1398445"/>
            <a:ext cx="11231565" cy="473825"/>
          </a:xfrm>
        </p:spPr>
        <p:txBody>
          <a:bodyPr>
            <a:noAutofit/>
          </a:bodyPr>
          <a:lstStyle/>
          <a:p>
            <a:r>
              <a:rPr lang="en-US" sz="2400" u="sng" dirty="0"/>
              <a:t>Proposed FY 2027 Workers’ Compensation Fund Budget</a:t>
            </a:r>
          </a:p>
        </p:txBody>
      </p:sp>
    </p:spTree>
    <p:extLst>
      <p:ext uri="{BB962C8B-B14F-4D97-AF65-F5344CB8AC3E}">
        <p14:creationId xmlns:p14="http://schemas.microsoft.com/office/powerpoint/2010/main" val="3551361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752599"/>
            <a:ext cx="11282653" cy="4732867"/>
          </a:xfrm>
        </p:spPr>
        <p:txBody>
          <a:bodyPr>
            <a:normAutofit/>
          </a:bodyPr>
          <a:lstStyle/>
          <a:p>
            <a:pPr>
              <a:lnSpc>
                <a:spcPct val="150000"/>
              </a:lnSpc>
              <a:buClr>
                <a:schemeClr val="accent6"/>
              </a:buClr>
            </a:pPr>
            <a:r>
              <a:rPr lang="en-US" b="1" dirty="0"/>
              <a:t>MS&amp;E (↓ $9,145) (↓ 1.0%)</a:t>
            </a:r>
          </a:p>
          <a:p>
            <a:pPr>
              <a:lnSpc>
                <a:spcPct val="150000"/>
              </a:lnSpc>
              <a:buClr>
                <a:schemeClr val="accent6"/>
              </a:buClr>
            </a:pPr>
            <a:r>
              <a:rPr lang="en-US" b="1" dirty="0"/>
              <a:t>Self-Insurance Costs (↑ $428,953)</a:t>
            </a:r>
          </a:p>
          <a:p>
            <a:pPr lvl="1">
              <a:lnSpc>
                <a:spcPct val="150000"/>
              </a:lnSpc>
              <a:buClr>
                <a:schemeClr val="accent6"/>
              </a:buClr>
              <a:buFont typeface="Wingdings" panose="05000000000000000000" pitchFamily="2" charset="2"/>
              <a:buChar char="§"/>
            </a:pPr>
            <a:r>
              <a:rPr lang="en-US" sz="2800" dirty="0"/>
              <a:t>Actuarial Study by Actuarial Advantage – medical claims expense, indemnity pay, rehab costs, and other Workers’ Comp expenses</a:t>
            </a:r>
            <a:endParaRPr lang="en-US" sz="2800" b="1" dirty="0"/>
          </a:p>
          <a:p>
            <a:pPr marL="0" indent="0">
              <a:buNone/>
            </a:pPr>
            <a:endParaRPr lang="en-US" sz="2400" b="1"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9157647" cy="473825"/>
          </a:xfrm>
        </p:spPr>
        <p:txBody>
          <a:bodyPr>
            <a:normAutofit fontScale="77500" lnSpcReduction="20000"/>
          </a:bodyPr>
          <a:lstStyle/>
          <a:p>
            <a:r>
              <a:rPr lang="en-US" u="sng"/>
              <a:t>Major Funding Changes (Workers’ Compensation Fund Proposed Budget)</a:t>
            </a:r>
          </a:p>
        </p:txBody>
      </p:sp>
    </p:spTree>
    <p:extLst>
      <p:ext uri="{BB962C8B-B14F-4D97-AF65-F5344CB8AC3E}">
        <p14:creationId xmlns:p14="http://schemas.microsoft.com/office/powerpoint/2010/main" val="764778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4">
            <a:extLst>
              <a:ext uri="{FF2B5EF4-FFF2-40B4-BE49-F238E27FC236}">
                <a16:creationId xmlns:a16="http://schemas.microsoft.com/office/drawing/2014/main" id="{8B849738-DB9E-4013-AC59-67A80F64B5A6}"/>
              </a:ext>
            </a:extLst>
          </p:cNvPr>
          <p:cNvGraphicFramePr>
            <a:graphicFrameLocks noGrp="1"/>
          </p:cNvGraphicFramePr>
          <p:nvPr>
            <p:ph sz="half" idx="2"/>
            <p:extLst>
              <p:ext uri="{D42A27DB-BD31-4B8C-83A1-F6EECF244321}">
                <p14:modId xmlns:p14="http://schemas.microsoft.com/office/powerpoint/2010/main" val="1825633011"/>
              </p:ext>
            </p:extLst>
          </p:nvPr>
        </p:nvGraphicFramePr>
        <p:xfrm>
          <a:off x="575758" y="2240176"/>
          <a:ext cx="10468478" cy="3374809"/>
        </p:xfrm>
        <a:graphic>
          <a:graphicData uri="http://schemas.openxmlformats.org/drawingml/2006/table">
            <a:tbl>
              <a:tblPr firstRow="1" bandRow="1">
                <a:tableStyleId>{93296810-A885-4BE3-A3E7-6D5BEEA58F35}</a:tableStyleId>
              </a:tblPr>
              <a:tblGrid>
                <a:gridCol w="3527735">
                  <a:extLst>
                    <a:ext uri="{9D8B030D-6E8A-4147-A177-3AD203B41FA5}">
                      <a16:colId xmlns:a16="http://schemas.microsoft.com/office/drawing/2014/main" val="2551090829"/>
                    </a:ext>
                  </a:extLst>
                </a:gridCol>
                <a:gridCol w="1202600">
                  <a:extLst>
                    <a:ext uri="{9D8B030D-6E8A-4147-A177-3AD203B41FA5}">
                      <a16:colId xmlns:a16="http://schemas.microsoft.com/office/drawing/2014/main" val="4162923738"/>
                    </a:ext>
                  </a:extLst>
                </a:gridCol>
                <a:gridCol w="1141707">
                  <a:extLst>
                    <a:ext uri="{9D8B030D-6E8A-4147-A177-3AD203B41FA5}">
                      <a16:colId xmlns:a16="http://schemas.microsoft.com/office/drawing/2014/main" val="1242384018"/>
                    </a:ext>
                  </a:extLst>
                </a:gridCol>
                <a:gridCol w="1134097">
                  <a:extLst>
                    <a:ext uri="{9D8B030D-6E8A-4147-A177-3AD203B41FA5}">
                      <a16:colId xmlns:a16="http://schemas.microsoft.com/office/drawing/2014/main" val="2874584347"/>
                    </a:ext>
                  </a:extLst>
                </a:gridCol>
                <a:gridCol w="1134097">
                  <a:extLst>
                    <a:ext uri="{9D8B030D-6E8A-4147-A177-3AD203B41FA5}">
                      <a16:colId xmlns:a16="http://schemas.microsoft.com/office/drawing/2014/main" val="3945840230"/>
                    </a:ext>
                  </a:extLst>
                </a:gridCol>
                <a:gridCol w="1111264">
                  <a:extLst>
                    <a:ext uri="{9D8B030D-6E8A-4147-A177-3AD203B41FA5}">
                      <a16:colId xmlns:a16="http://schemas.microsoft.com/office/drawing/2014/main" val="3619692300"/>
                    </a:ext>
                  </a:extLst>
                </a:gridCol>
                <a:gridCol w="1216978">
                  <a:extLst>
                    <a:ext uri="{9D8B030D-6E8A-4147-A177-3AD203B41FA5}">
                      <a16:colId xmlns:a16="http://schemas.microsoft.com/office/drawing/2014/main" val="596270393"/>
                    </a:ext>
                  </a:extLst>
                </a:gridCol>
              </a:tblGrid>
              <a:tr h="862693">
                <a:tc>
                  <a:txBody>
                    <a:bodyPr/>
                    <a:lstStyle/>
                    <a:p>
                      <a:pPr algn="l"/>
                      <a:r>
                        <a:rPr lang="en-US" sz="1600"/>
                        <a:t>Human Resources</a:t>
                      </a:r>
                      <a:br>
                        <a:rPr lang="en-US" sz="1600"/>
                      </a:br>
                      <a:r>
                        <a:rPr lang="en-US" sz="1600"/>
                        <a:t>Health &amp; Welfare Fund</a:t>
                      </a: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418686">
                <a:tc>
                  <a:txBody>
                    <a:bodyPr/>
                    <a:lstStyle/>
                    <a:p>
                      <a:r>
                        <a:rPr lang="en-US" sz="1600"/>
                        <a:t>Personal Services</a:t>
                      </a:r>
                    </a:p>
                  </a:txBody>
                  <a:tcPr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u="none" strike="noStrike" dirty="0">
                          <a:solidFill>
                            <a:srgbClr val="000000"/>
                          </a:solidFill>
                          <a:effectLst/>
                        </a:rPr>
                        <a:t>$365,245</a:t>
                      </a:r>
                      <a:endParaRPr lang="en-US" sz="1600" b="0" i="0" u="none" strike="noStrike" dirty="0">
                        <a:solidFill>
                          <a:srgbClr val="000000"/>
                        </a:solidFill>
                        <a:effectLst/>
                        <a:latin typeface="Century Gothic" panose="020B0502020202020204" pitchFamily="34" charset="0"/>
                      </a:endParaRPr>
                    </a:p>
                  </a:txBody>
                  <a:tcPr marL="0" marR="0" marT="0"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u="none" strike="noStrike" kern="1200" dirty="0">
                          <a:solidFill>
                            <a:srgbClr val="000000"/>
                          </a:solidFill>
                          <a:effectLst/>
                        </a:rPr>
                        <a:t>$458,309</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u="none" strike="noStrike" kern="1200">
                          <a:solidFill>
                            <a:srgbClr val="000000"/>
                          </a:solidFill>
                          <a:effectLst/>
                        </a:rPr>
                        <a:t>$540,107</a:t>
                      </a:r>
                      <a:endParaRPr lang="en-US" sz="1600" b="0" u="none" strike="noStrike" kern="1200">
                        <a:solidFill>
                          <a:srgbClr val="000000"/>
                        </a:solidFill>
                        <a:effectLst/>
                        <a:latin typeface="+mn-lt"/>
                        <a:ea typeface="+mn-ea"/>
                        <a:cs typeface="+mn-cs"/>
                      </a:endParaRPr>
                    </a:p>
                  </a:txBody>
                  <a:tcPr marL="0" marR="0" marT="0"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u="none" strike="noStrike" kern="1200" dirty="0">
                          <a:solidFill>
                            <a:srgbClr val="000000"/>
                          </a:solidFill>
                          <a:effectLst/>
                        </a:rPr>
                        <a:t>$553,910</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u="none" strike="noStrike" kern="1200" dirty="0">
                          <a:solidFill>
                            <a:srgbClr val="000000"/>
                          </a:solidFill>
                          <a:effectLst/>
                        </a:rPr>
                        <a:t>$13,803</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2.6%</a:t>
                      </a:r>
                      <a:endParaRPr lang="en-US" sz="1600" b="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52553187"/>
                  </a:ext>
                </a:extLst>
              </a:tr>
              <a:tr h="418686">
                <a:tc>
                  <a:txBody>
                    <a:bodyPr/>
                    <a:lstStyle/>
                    <a:p>
                      <a:r>
                        <a:rPr lang="en-US" sz="1600"/>
                        <a:t>Materials, Supplies, and Equipment</a:t>
                      </a:r>
                    </a:p>
                  </a:txBody>
                  <a:tcPr anchor="ctr"/>
                </a:tc>
                <a:tc>
                  <a:txBody>
                    <a:bodyPr/>
                    <a:lstStyle/>
                    <a:p>
                      <a:pPr algn="ctr" fontAlgn="b"/>
                      <a:r>
                        <a:rPr lang="en-US" sz="1600" b="0" u="none" strike="noStrike" kern="1200">
                          <a:solidFill>
                            <a:srgbClr val="000000"/>
                          </a:solidFill>
                          <a:effectLst/>
                        </a:rPr>
                        <a:t>206,340</a:t>
                      </a:r>
                      <a:endParaRPr lang="en-US" sz="1600" b="0"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197,060</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250,280</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250,280</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0</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a:solidFill>
                            <a:srgbClr val="000000"/>
                          </a:solidFill>
                          <a:effectLst/>
                        </a:rPr>
                        <a:t>0.0%</a:t>
                      </a:r>
                      <a:endParaRPr lang="en-US" sz="1600" b="0" u="none" strike="noStrike" kern="120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1107242354"/>
                  </a:ext>
                </a:extLst>
              </a:tr>
              <a:tr h="418686">
                <a:tc>
                  <a:txBody>
                    <a:bodyPr/>
                    <a:lstStyle/>
                    <a:p>
                      <a:r>
                        <a:rPr lang="en-US" sz="1600" dirty="0"/>
                        <a:t>Internal Services</a:t>
                      </a:r>
                    </a:p>
                  </a:txBody>
                  <a:tcPr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u="none" strike="noStrike" kern="1200">
                          <a:solidFill>
                            <a:srgbClr val="000000"/>
                          </a:solidFill>
                          <a:effectLst/>
                        </a:rPr>
                        <a:t>835</a:t>
                      </a:r>
                      <a:endParaRPr lang="en-US" sz="1600" b="0" u="none" strike="noStrike" kern="1200">
                        <a:solidFill>
                          <a:srgbClr val="000000"/>
                        </a:solidFill>
                        <a:effectLst/>
                        <a:latin typeface="+mn-lt"/>
                        <a:ea typeface="+mn-ea"/>
                        <a:cs typeface="+mn-cs"/>
                      </a:endParaRPr>
                    </a:p>
                  </a:txBody>
                  <a:tcPr marL="0" marR="0" marT="0"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u="none" strike="noStrike" kern="1200">
                          <a:solidFill>
                            <a:srgbClr val="000000"/>
                          </a:solidFill>
                          <a:effectLst/>
                        </a:rPr>
                        <a:t>879</a:t>
                      </a:r>
                      <a:endParaRPr lang="en-US" sz="1600" b="0" u="none" strike="noStrike" kern="1200">
                        <a:solidFill>
                          <a:srgbClr val="000000"/>
                        </a:solidFill>
                        <a:effectLst/>
                        <a:latin typeface="+mn-lt"/>
                        <a:ea typeface="+mn-ea"/>
                        <a:cs typeface="+mn-cs"/>
                      </a:endParaRPr>
                    </a:p>
                  </a:txBody>
                  <a:tcPr marL="0" marR="0" marT="0"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u="none" strike="noStrike" kern="1200">
                          <a:solidFill>
                            <a:srgbClr val="000000"/>
                          </a:solidFill>
                          <a:effectLst/>
                        </a:rPr>
                        <a:t>912</a:t>
                      </a:r>
                      <a:endParaRPr lang="en-US" sz="1600" b="0" u="none" strike="noStrike" kern="1200">
                        <a:solidFill>
                          <a:srgbClr val="000000"/>
                        </a:solidFill>
                        <a:effectLst/>
                        <a:latin typeface="+mn-lt"/>
                        <a:ea typeface="+mn-ea"/>
                        <a:cs typeface="+mn-cs"/>
                      </a:endParaRPr>
                    </a:p>
                  </a:txBody>
                  <a:tcPr marL="0" marR="0" marT="0"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u="none" strike="noStrike" kern="1200" dirty="0">
                          <a:solidFill>
                            <a:srgbClr val="000000"/>
                          </a:solidFill>
                          <a:effectLst/>
                        </a:rPr>
                        <a:t>949</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u="none" strike="noStrike" kern="1200" dirty="0">
                          <a:solidFill>
                            <a:srgbClr val="000000"/>
                          </a:solidFill>
                          <a:effectLst/>
                        </a:rPr>
                        <a:t>37</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4.1%</a:t>
                      </a:r>
                      <a:endParaRPr lang="en-US" sz="1600" b="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455438367"/>
                  </a:ext>
                </a:extLst>
              </a:tr>
              <a:tr h="418686">
                <a:tc>
                  <a:txBody>
                    <a:bodyPr/>
                    <a:lstStyle/>
                    <a:p>
                      <a:r>
                        <a:rPr lang="en-US" sz="1600" b="0"/>
                        <a:t>Special Purpose – Self-Insurance Costs</a:t>
                      </a:r>
                    </a:p>
                  </a:txBody>
                  <a:tcPr anchor="ctr"/>
                </a:tc>
                <a:tc>
                  <a:txBody>
                    <a:bodyPr/>
                    <a:lstStyle/>
                    <a:p>
                      <a:pPr algn="ctr" fontAlgn="b"/>
                      <a:r>
                        <a:rPr lang="en-US" sz="1600" b="0" u="none" strike="noStrike" kern="1200">
                          <a:solidFill>
                            <a:srgbClr val="000000"/>
                          </a:solidFill>
                          <a:effectLst/>
                        </a:rPr>
                        <a:t>19,873,268</a:t>
                      </a:r>
                      <a:endParaRPr lang="en-US" sz="1600" b="0"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22,712,074</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23,745,899</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25,497,363</a:t>
                      </a:r>
                      <a:endParaRPr lang="en-US" sz="1600" b="0"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0" u="none" strike="noStrike" kern="1200" dirty="0">
                          <a:solidFill>
                            <a:srgbClr val="000000"/>
                          </a:solidFill>
                          <a:effectLst/>
                        </a:rPr>
                        <a:t>1,751,464</a:t>
                      </a:r>
                      <a:endParaRPr lang="en-US" sz="1600" b="0"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0" u="none" strike="noStrike" kern="1200" dirty="0">
                          <a:solidFill>
                            <a:srgbClr val="000000"/>
                          </a:solidFill>
                          <a:effectLst/>
                        </a:rPr>
                        <a:t>7.4%</a:t>
                      </a:r>
                      <a:endParaRPr lang="en-US" sz="1600" b="0"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2308754481"/>
                  </a:ext>
                </a:extLst>
              </a:tr>
              <a:tr h="418686">
                <a:tc>
                  <a:txBody>
                    <a:bodyPr/>
                    <a:lstStyle/>
                    <a:p>
                      <a:r>
                        <a:rPr lang="en-US" sz="1600" b="1"/>
                        <a:t>Total</a:t>
                      </a:r>
                    </a:p>
                  </a:txBody>
                  <a:tcPr anchor="ctr"/>
                </a:tc>
                <a:tc>
                  <a:txBody>
                    <a:bodyPr/>
                    <a:lstStyle/>
                    <a:p>
                      <a:pPr algn="ctr" fontAlgn="b"/>
                      <a:r>
                        <a:rPr lang="en-US" sz="1600" b="1" u="none" strike="noStrike" kern="1200">
                          <a:solidFill>
                            <a:srgbClr val="000000"/>
                          </a:solidFill>
                          <a:effectLst/>
                        </a:rPr>
                        <a:t>$20,445,688</a:t>
                      </a:r>
                      <a:endParaRPr lang="en-US" sz="1600" b="1"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$23,368,322</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$24,537,198</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$26,302,502</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$1,765,304</a:t>
                      </a:r>
                      <a:endParaRPr lang="en-US" sz="1600" b="1" u="none" strike="noStrike" kern="1200" dirty="0">
                        <a:solidFill>
                          <a:srgbClr val="000000"/>
                        </a:solidFill>
                        <a:effectLst/>
                        <a:latin typeface="+mn-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7.2%</a:t>
                      </a:r>
                      <a:endParaRPr lang="en-US" sz="1600" b="1" u="none" strike="noStrike" kern="1200" dirty="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3157006471"/>
                  </a:ext>
                </a:extLst>
              </a:tr>
              <a:tr h="418686">
                <a:tc>
                  <a:txBody>
                    <a:bodyPr/>
                    <a:lstStyle/>
                    <a:p>
                      <a:r>
                        <a:rPr lang="en-US" sz="1600" b="1"/>
                        <a:t>Staffing Level (FTEs)</a:t>
                      </a:r>
                    </a:p>
                  </a:txBody>
                  <a:tcPr anchor="ctr"/>
                </a:tc>
                <a:tc>
                  <a:txBody>
                    <a:bodyPr/>
                    <a:lstStyle/>
                    <a:p>
                      <a:pPr algn="ctr" fontAlgn="b"/>
                      <a:r>
                        <a:rPr lang="en-US" sz="1600" b="1" u="none" strike="noStrike">
                          <a:solidFill>
                            <a:srgbClr val="000000"/>
                          </a:solidFill>
                          <a:effectLst/>
                        </a:rPr>
                        <a:t>3.80</a:t>
                      </a:r>
                      <a:endParaRPr lang="en-US" sz="1600" b="1" i="0" u="none" strike="noStrike">
                        <a:solidFill>
                          <a:srgbClr val="000000"/>
                        </a:solidFill>
                        <a:effectLst/>
                        <a:latin typeface="Century Gothic" panose="020B0502020202020204" pitchFamily="34" charset="0"/>
                      </a:endParaRPr>
                    </a:p>
                  </a:txBody>
                  <a:tcPr marL="0" marR="0" marT="0" marB="0" anchor="ctr"/>
                </a:tc>
                <a:tc>
                  <a:txBody>
                    <a:bodyPr/>
                    <a:lstStyle/>
                    <a:p>
                      <a:pPr algn="ctr" fontAlgn="b"/>
                      <a:r>
                        <a:rPr lang="en-US" sz="1600" b="1" u="none" strike="noStrike" kern="1200">
                          <a:solidFill>
                            <a:srgbClr val="000000"/>
                          </a:solidFill>
                          <a:effectLst/>
                        </a:rPr>
                        <a:t>4.30</a:t>
                      </a:r>
                      <a:endParaRPr lang="en-US" sz="1600" b="1" u="none" strike="noStrike" kern="120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4.30</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dirty="0">
                          <a:solidFill>
                            <a:srgbClr val="000000"/>
                          </a:solidFill>
                          <a:effectLst/>
                        </a:rPr>
                        <a:t>4.30</a:t>
                      </a:r>
                      <a:endParaRPr lang="en-US" sz="1600" b="1" u="none" strike="noStrike" kern="1200" dirty="0">
                        <a:solidFill>
                          <a:srgbClr val="000000"/>
                        </a:solidFill>
                        <a:effectLst/>
                        <a:latin typeface="+mn-lt"/>
                        <a:ea typeface="+mn-ea"/>
                        <a:cs typeface="+mn-cs"/>
                      </a:endParaRPr>
                    </a:p>
                  </a:txBody>
                  <a:tcPr marL="0" marR="0" marT="0" marB="0" anchor="ctr"/>
                </a:tc>
                <a:tc>
                  <a:txBody>
                    <a:bodyPr/>
                    <a:lstStyle/>
                    <a:p>
                      <a:pPr algn="ctr" fontAlgn="b"/>
                      <a:r>
                        <a:rPr lang="en-US" sz="1600" b="1" u="none" strike="noStrike" kern="1200">
                          <a:solidFill>
                            <a:srgbClr val="000000"/>
                          </a:solidFill>
                          <a:effectLst/>
                        </a:rPr>
                        <a:t>0.00</a:t>
                      </a:r>
                      <a:endParaRPr lang="en-US" sz="1600" b="1" i="0" u="none" strike="noStrike" kern="1200">
                        <a:solidFill>
                          <a:srgbClr val="000000"/>
                        </a:solidFill>
                        <a:effectLst/>
                        <a:latin typeface="+mj-lt"/>
                        <a:ea typeface="+mn-ea"/>
                        <a:cs typeface="+mn-cs"/>
                      </a:endParaRPr>
                    </a:p>
                  </a:txBody>
                  <a:tcPr marL="6350" marT="6350" marB="0" anchor="ctr"/>
                </a:tc>
                <a:tc>
                  <a:txBody>
                    <a:bodyPr/>
                    <a:lstStyle/>
                    <a:p>
                      <a:pPr algn="ctr" fontAlgn="b"/>
                      <a:r>
                        <a:rPr lang="en-US" sz="1600" b="1" u="none" strike="noStrike" kern="1200" dirty="0">
                          <a:solidFill>
                            <a:srgbClr val="000000"/>
                          </a:solidFill>
                          <a:effectLst/>
                        </a:rPr>
                        <a:t>0.00%</a:t>
                      </a:r>
                      <a:endParaRPr lang="en-US" sz="1600" b="1" i="0" u="none" strike="noStrike" kern="1200" dirty="0">
                        <a:solidFill>
                          <a:srgbClr val="000000"/>
                        </a:solidFill>
                        <a:effectLst/>
                        <a:latin typeface="+mj-lt"/>
                        <a:ea typeface="+mn-ea"/>
                        <a:cs typeface="+mn-cs"/>
                      </a:endParaRPr>
                    </a:p>
                  </a:txBody>
                  <a:tcPr marL="6350" marT="6350" marB="0" anchor="ctr"/>
                </a:tc>
                <a:extLst>
                  <a:ext uri="{0D108BD9-81ED-4DB2-BD59-A6C34878D82A}">
                    <a16:rowId xmlns:a16="http://schemas.microsoft.com/office/drawing/2014/main" val="424377666"/>
                  </a:ext>
                </a:extLst>
              </a:tr>
            </a:tbl>
          </a:graphicData>
        </a:graphic>
      </p:graphicFrame>
      <p:sp>
        <p:nvSpPr>
          <p:cNvPr id="7" name="Content Placeholder 2">
            <a:extLst>
              <a:ext uri="{FF2B5EF4-FFF2-40B4-BE49-F238E27FC236}">
                <a16:creationId xmlns:a16="http://schemas.microsoft.com/office/drawing/2014/main" id="{BCA237BA-0E51-4464-B437-EDFE9B5420B8}"/>
              </a:ext>
            </a:extLst>
          </p:cNvPr>
          <p:cNvSpPr>
            <a:spLocks noGrp="1"/>
          </p:cNvSpPr>
          <p:nvPr>
            <p:ph sz="half" idx="13"/>
          </p:nvPr>
        </p:nvSpPr>
        <p:spPr>
          <a:xfrm>
            <a:off x="188911" y="1398445"/>
            <a:ext cx="7864520" cy="473825"/>
          </a:xfrm>
        </p:spPr>
        <p:txBody>
          <a:bodyPr>
            <a:normAutofit/>
          </a:bodyPr>
          <a:lstStyle/>
          <a:p>
            <a:r>
              <a:rPr lang="en-US" sz="2400" u="sng" dirty="0"/>
              <a:t>Proposed FY 2027 Health &amp; Welfare Fund Budget</a:t>
            </a:r>
          </a:p>
        </p:txBody>
      </p:sp>
    </p:spTree>
    <p:extLst>
      <p:ext uri="{BB962C8B-B14F-4D97-AF65-F5344CB8AC3E}">
        <p14:creationId xmlns:p14="http://schemas.microsoft.com/office/powerpoint/2010/main" val="4229105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752599"/>
            <a:ext cx="11622090" cy="4732867"/>
          </a:xfrm>
        </p:spPr>
        <p:txBody>
          <a:bodyPr>
            <a:normAutofit/>
          </a:bodyPr>
          <a:lstStyle/>
          <a:p>
            <a:pPr>
              <a:lnSpc>
                <a:spcPct val="150000"/>
              </a:lnSpc>
              <a:buClr>
                <a:schemeClr val="accent6"/>
              </a:buClr>
            </a:pPr>
            <a:r>
              <a:rPr lang="en-US" b="1" dirty="0"/>
              <a:t>Self-Insurance Costs (↑ $1,751,464) - </a:t>
            </a:r>
            <a:r>
              <a:rPr lang="en-US" dirty="0"/>
              <a:t>Utilization returned to expected levels</a:t>
            </a:r>
            <a:endParaRPr lang="en-US" b="1" dirty="0"/>
          </a:p>
          <a:p>
            <a:pPr lvl="1">
              <a:lnSpc>
                <a:spcPct val="150000"/>
              </a:lnSpc>
              <a:buClr>
                <a:schemeClr val="accent6"/>
              </a:buClr>
              <a:buFont typeface="Wingdings" panose="05000000000000000000" pitchFamily="2" charset="2"/>
              <a:buChar char="§"/>
            </a:pPr>
            <a:r>
              <a:rPr lang="en-US" sz="2800" b="1" dirty="0"/>
              <a:t>Medical Costs (↑ $1,093,834) (↑ 7.2%)</a:t>
            </a:r>
            <a:endParaRPr lang="en-US" sz="2800" dirty="0"/>
          </a:p>
          <a:p>
            <a:pPr lvl="1">
              <a:lnSpc>
                <a:spcPct val="150000"/>
              </a:lnSpc>
              <a:buClr>
                <a:schemeClr val="accent6"/>
              </a:buClr>
              <a:buFont typeface="Wingdings" panose="05000000000000000000" pitchFamily="2" charset="2"/>
              <a:buChar char="§"/>
            </a:pPr>
            <a:r>
              <a:rPr lang="en-US" sz="2800" b="1" dirty="0"/>
              <a:t>Dental Costs (↑ $129,658) (↑ 9.5%)</a:t>
            </a:r>
            <a:endParaRPr lang="en-US" sz="2800" dirty="0"/>
          </a:p>
          <a:p>
            <a:pPr lvl="1">
              <a:lnSpc>
                <a:spcPct val="150000"/>
              </a:lnSpc>
              <a:buClr>
                <a:schemeClr val="accent6"/>
              </a:buClr>
              <a:buFont typeface="Wingdings" panose="05000000000000000000" pitchFamily="2" charset="2"/>
              <a:buChar char="§"/>
            </a:pPr>
            <a:r>
              <a:rPr lang="en-US" sz="2800" b="1" dirty="0"/>
              <a:t>Prescription Costs (↑ $254,604) (↑ 6.3%)</a:t>
            </a:r>
          </a:p>
          <a:p>
            <a:pPr lvl="1">
              <a:lnSpc>
                <a:spcPct val="150000"/>
              </a:lnSpc>
              <a:buClr>
                <a:schemeClr val="accent6"/>
              </a:buClr>
              <a:buFont typeface="Wingdings" panose="05000000000000000000" pitchFamily="2" charset="2"/>
              <a:buChar char="§"/>
            </a:pPr>
            <a:r>
              <a:rPr lang="en-US" sz="2800" b="1" dirty="0"/>
              <a:t>Medical Stop Loss Insurance (↑ $245,458) (↑ 14.0%)</a:t>
            </a:r>
          </a:p>
          <a:p>
            <a:pPr marL="0" indent="0">
              <a:buNone/>
            </a:pPr>
            <a:endParaRPr lang="en-US" sz="2400" b="1"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9157647" cy="473825"/>
          </a:xfrm>
        </p:spPr>
        <p:txBody>
          <a:bodyPr>
            <a:normAutofit fontScale="85000" lnSpcReduction="10000"/>
          </a:bodyPr>
          <a:lstStyle/>
          <a:p>
            <a:r>
              <a:rPr lang="en-US" u="sng"/>
              <a:t>Major Funding Changes (Health &amp; Welfare Fund Proposed Budget)</a:t>
            </a:r>
          </a:p>
        </p:txBody>
      </p:sp>
    </p:spTree>
    <p:extLst>
      <p:ext uri="{BB962C8B-B14F-4D97-AF65-F5344CB8AC3E}">
        <p14:creationId xmlns:p14="http://schemas.microsoft.com/office/powerpoint/2010/main" val="1659993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a:xfrm>
            <a:off x="243501" y="1799519"/>
            <a:ext cx="11223751" cy="4005749"/>
          </a:xfrm>
        </p:spPr>
        <p:txBody>
          <a:bodyPr>
            <a:normAutofit/>
          </a:bodyPr>
          <a:lstStyle/>
          <a:p>
            <a:pPr marL="0" indent="0">
              <a:buNone/>
            </a:pPr>
            <a:endParaRPr lang="en-US" sz="2400" dirty="0"/>
          </a:p>
          <a:p>
            <a:pPr marL="0" indent="0">
              <a:buNone/>
            </a:pPr>
            <a:endParaRPr lang="en-US" sz="2400" dirty="0"/>
          </a:p>
          <a:p>
            <a:pPr marL="0" indent="0" algn="just">
              <a:buNone/>
            </a:pPr>
            <a:r>
              <a:rPr lang="en-US" sz="2400" dirty="0"/>
              <a:t>To provide the necessary human resources to City departments in order to promote the highest quality workforce and productive work environment and maintain the City’s operational and fiscal stability through effective risk management.</a:t>
            </a:r>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p:txBody>
          <a:bodyPr>
            <a:normAutofit/>
          </a:bodyPr>
          <a:lstStyle/>
          <a:p>
            <a:r>
              <a:rPr lang="en-US" sz="2400" dirty="0"/>
              <a:t>Mission</a:t>
            </a:r>
          </a:p>
        </p:txBody>
      </p:sp>
    </p:spTree>
    <p:extLst>
      <p:ext uri="{BB962C8B-B14F-4D97-AF65-F5344CB8AC3E}">
        <p14:creationId xmlns:p14="http://schemas.microsoft.com/office/powerpoint/2010/main" val="2538929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758575"/>
            <a:ext cx="10699483" cy="3600446"/>
          </a:xfrm>
        </p:spPr>
        <p:txBody>
          <a:bodyPr>
            <a:normAutofit/>
          </a:bodyPr>
          <a:lstStyle/>
          <a:p>
            <a:pPr lvl="0"/>
            <a:r>
              <a:rPr lang="en-US" dirty="0"/>
              <a:t>Streamline Talent Acquisition, pre-boarding and onboarding</a:t>
            </a:r>
          </a:p>
          <a:p>
            <a:pPr lvl="0"/>
            <a:endParaRPr lang="en-US" dirty="0"/>
          </a:p>
          <a:p>
            <a:pPr lvl="0"/>
            <a:r>
              <a:rPr lang="en-US" dirty="0"/>
              <a:t>Update HR Policies &amp; Procedures to strengthen employee services</a:t>
            </a:r>
          </a:p>
          <a:p>
            <a:pPr lvl="0"/>
            <a:endParaRPr lang="en-US" dirty="0"/>
          </a:p>
          <a:p>
            <a:pPr lvl="0"/>
            <a:r>
              <a:rPr lang="en-US" dirty="0"/>
              <a:t>Further the Administration’s goal of strengthening City government communications</a:t>
            </a: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vert="horz" lIns="91440" tIns="45720" rIns="91440" bIns="45720" rtlCol="0" anchor="t">
            <a:normAutofit lnSpcReduction="10000"/>
          </a:bodyPr>
          <a:lstStyle/>
          <a:p>
            <a:r>
              <a:rPr lang="en-US" dirty="0"/>
              <a:t>FY 27 Key Priorities (3)</a:t>
            </a:r>
          </a:p>
        </p:txBody>
      </p:sp>
    </p:spTree>
    <p:extLst>
      <p:ext uri="{BB962C8B-B14F-4D97-AF65-F5344CB8AC3E}">
        <p14:creationId xmlns:p14="http://schemas.microsoft.com/office/powerpoint/2010/main" val="3193532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792981"/>
            <a:ext cx="10971458" cy="4451407"/>
          </a:xfrm>
        </p:spPr>
        <p:txBody>
          <a:bodyPr>
            <a:normAutofit/>
          </a:bodyPr>
          <a:lstStyle/>
          <a:p>
            <a:r>
              <a:rPr lang="en-US" dirty="0">
                <a:ea typeface="+mn-lt"/>
                <a:cs typeface="+mn-lt"/>
              </a:rPr>
              <a:t>Successfully negotiate five CBAs</a:t>
            </a:r>
          </a:p>
          <a:p>
            <a:endParaRPr lang="en-US" dirty="0">
              <a:ea typeface="+mn-lt"/>
              <a:cs typeface="+mn-lt"/>
            </a:endParaRPr>
          </a:p>
          <a:p>
            <a:r>
              <a:rPr lang="en-US" dirty="0">
                <a:ea typeface="+mn-lt"/>
                <a:cs typeface="+mn-lt"/>
              </a:rPr>
              <a:t>Select and implement new Enterprise Resource Planning (ERP) platform to streamline HR processes and strengthen employee services</a:t>
            </a:r>
          </a:p>
          <a:p>
            <a:endParaRPr lang="en-US" dirty="0">
              <a:ea typeface="+mn-lt"/>
              <a:cs typeface="+mn-lt"/>
            </a:endParaRPr>
          </a:p>
          <a:p>
            <a:r>
              <a:rPr lang="en-US" dirty="0">
                <a:ea typeface="+mn-lt"/>
                <a:cs typeface="+mn-lt"/>
              </a:rPr>
              <a:t>Workforce adoption of the new learning and performance management system at a rate of 80%.</a:t>
            </a:r>
          </a:p>
          <a:p>
            <a:endParaRPr lang="en-US" dirty="0">
              <a:ea typeface="+mn-lt"/>
              <a:cs typeface="+mn-lt"/>
            </a:endParaRPr>
          </a:p>
          <a:p>
            <a:endParaRPr lang="en-US" dirty="0"/>
          </a:p>
          <a:p>
            <a:endParaRPr lang="en-US" dirty="0"/>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354563" y="1122459"/>
            <a:ext cx="4934479" cy="473825"/>
          </a:xfrm>
        </p:spPr>
        <p:txBody>
          <a:bodyPr vert="horz" lIns="91440" tIns="45720" rIns="91440" bIns="45720" rtlCol="0" anchor="t">
            <a:normAutofit fontScale="85000" lnSpcReduction="10000"/>
          </a:bodyPr>
          <a:lstStyle/>
          <a:p>
            <a:r>
              <a:rPr lang="en-US" dirty="0"/>
              <a:t>FY 27 Key Performance Indicators (3)</a:t>
            </a:r>
          </a:p>
        </p:txBody>
      </p:sp>
    </p:spTree>
    <p:extLst>
      <p:ext uri="{BB962C8B-B14F-4D97-AF65-F5344CB8AC3E}">
        <p14:creationId xmlns:p14="http://schemas.microsoft.com/office/powerpoint/2010/main" val="1716383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2F6ECC-1A27-E65D-E8F5-3C2971FC367C}"/>
              </a:ext>
            </a:extLst>
          </p:cNvPr>
          <p:cNvSpPr>
            <a:spLocks noGrp="1"/>
          </p:cNvSpPr>
          <p:nvPr>
            <p:ph sz="half" idx="13"/>
          </p:nvPr>
        </p:nvSpPr>
        <p:spPr>
          <a:xfrm>
            <a:off x="188911" y="807140"/>
            <a:ext cx="10602864" cy="473075"/>
          </a:xfrm>
        </p:spPr>
        <p:txBody>
          <a:bodyPr vert="horz" lIns="91440" tIns="45720" rIns="91440" bIns="45720" rtlCol="0" anchor="t">
            <a:noAutofit/>
          </a:bodyPr>
          <a:lstStyle/>
          <a:p>
            <a:r>
              <a:rPr lang="en-US" sz="1400" dirty="0"/>
              <a:t>1. Understanding the 5-year revenue and expenditure projections show expenditures far outpacing revenues for FY27 to FY30, and FY27 General Fund Proposed Budget uses $25.7M of the Tax Stabilization Fund, please share how this budget aligns with closing any potential budget gaps.</a:t>
            </a:r>
          </a:p>
          <a:p>
            <a:r>
              <a:rPr lang="en-US" sz="1400" dirty="0"/>
              <a:t>a. Specify any cost savings or reductions, and if this budget provides adequate resources to meet the departmental needs.</a:t>
            </a:r>
          </a:p>
          <a:p>
            <a:r>
              <a:rPr lang="en-US" sz="1400" dirty="0"/>
              <a:t>b. Specify any high-level major additions.</a:t>
            </a:r>
          </a:p>
          <a:p>
            <a:r>
              <a:rPr lang="en-US" sz="1400" dirty="0"/>
              <a:t>c. With the 5-year budgeted deficits per fiscal year, share of any potential citywide HR strategies for strategic personnel management to help defray costs and sustain operational efficiency.</a:t>
            </a:r>
          </a:p>
          <a:p>
            <a:endParaRPr lang="en-US" sz="1400" dirty="0"/>
          </a:p>
        </p:txBody>
      </p:sp>
      <p:sp>
        <p:nvSpPr>
          <p:cNvPr id="4" name="TextBox 3">
            <a:extLst>
              <a:ext uri="{FF2B5EF4-FFF2-40B4-BE49-F238E27FC236}">
                <a16:creationId xmlns:a16="http://schemas.microsoft.com/office/drawing/2014/main" id="{B58E9442-BC92-CAF9-2870-14FE6B9631A2}"/>
              </a:ext>
            </a:extLst>
          </p:cNvPr>
          <p:cNvSpPr txBox="1"/>
          <p:nvPr/>
        </p:nvSpPr>
        <p:spPr>
          <a:xfrm>
            <a:off x="-6828011" y="-398472"/>
            <a:ext cx="10208796" cy="1200329"/>
          </a:xfrm>
          <a:prstGeom prst="rect">
            <a:avLst/>
          </a:prstGeom>
          <a:noFill/>
        </p:spPr>
        <p:txBody>
          <a:bodyPr wrap="square" lIns="91440" tIns="45720" rIns="91440" bIns="45720" rtlCol="0" anchor="t">
            <a:spAutoFit/>
          </a:bodyPr>
          <a:lstStyle/>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Rectangle 1">
            <a:extLst>
              <a:ext uri="{FF2B5EF4-FFF2-40B4-BE49-F238E27FC236}">
                <a16:creationId xmlns:a16="http://schemas.microsoft.com/office/drawing/2014/main" id="{ED64E331-08DC-7025-B0D5-582330515799}"/>
              </a:ext>
            </a:extLst>
          </p:cNvPr>
          <p:cNvSpPr>
            <a:spLocks noGrp="1" noChangeArrowheads="1"/>
          </p:cNvSpPr>
          <p:nvPr>
            <p:ph sz="half" idx="2"/>
          </p:nvPr>
        </p:nvSpPr>
        <p:spPr bwMode="auto">
          <a:xfrm>
            <a:off x="188911" y="3041535"/>
            <a:ext cx="11246656"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eaLnBrk="0" fontAlgn="base" hangingPunct="0">
              <a:lnSpc>
                <a:spcPct val="100000"/>
              </a:lnSpc>
              <a:spcBef>
                <a:spcPct val="0"/>
              </a:spcBef>
              <a:spcAft>
                <a:spcPct val="0"/>
              </a:spcAft>
              <a:buFont typeface="+mj-lt"/>
              <a:buAutoNum type="arabicPeriod"/>
            </a:pPr>
            <a:r>
              <a:rPr kumimoji="0" lang="en-US" altLang="en-US" sz="1800" b="0" i="0" u="none" strike="noStrike" cap="none" normalizeH="0" baseline="0" dirty="0">
                <a:ln>
                  <a:noFill/>
                </a:ln>
                <a:solidFill>
                  <a:schemeClr val="tx1"/>
                </a:solidFill>
                <a:effectLst/>
                <a:latin typeface="Arial" panose="020B0604020202020204" pitchFamily="34" charset="0"/>
              </a:rPr>
              <a:t>This budget aligns with addressing potential budget gaps by prioritizing strategic reductions and reallocations within the department to ensure resources are directed where they are most impactful. Specifically, we have increased investments in training and ongoing professional development for employees, executives, and managers to improve organizational effectiveness, support compliance with mandatory training requirements, and strengthen recruitment and retention efforts.</a:t>
            </a:r>
            <a:endParaRPr lang="en-US" altLang="en-US" sz="1800" dirty="0">
              <a:latin typeface="Arial" panose="020B0604020202020204" pitchFamily="34" charset="0"/>
            </a:endParaRPr>
          </a:p>
        </p:txBody>
      </p:sp>
    </p:spTree>
    <p:extLst>
      <p:ext uri="{BB962C8B-B14F-4D97-AF65-F5344CB8AC3E}">
        <p14:creationId xmlns:p14="http://schemas.microsoft.com/office/powerpoint/2010/main" val="3957661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9BCAC-B8FC-8CB5-87F1-83906FF5B7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8EF606-F1AF-5C23-2B0C-EFE45D8E0566}"/>
              </a:ext>
            </a:extLst>
          </p:cNvPr>
          <p:cNvSpPr>
            <a:spLocks noGrp="1"/>
          </p:cNvSpPr>
          <p:nvPr>
            <p:ph sz="half" idx="13"/>
          </p:nvPr>
        </p:nvSpPr>
        <p:spPr>
          <a:xfrm>
            <a:off x="188911" y="807140"/>
            <a:ext cx="10602864" cy="473075"/>
          </a:xfrm>
        </p:spPr>
        <p:txBody>
          <a:bodyPr vert="horz" lIns="91440" tIns="45720" rIns="91440" bIns="45720" rtlCol="0" anchor="t">
            <a:noAutofit/>
          </a:bodyPr>
          <a:lstStyle/>
          <a:p>
            <a:r>
              <a:rPr lang="en-US" sz="1400" dirty="0"/>
              <a:t>1. Understanding the 5-year revenue and expenditure projections show expenditures far outpacing revenues for FY27 to FY30, and FY27 General Fund Proposed Budget uses $25.7M of the Tax Stabilization Fund, please share how this budget aligns with closing any potential budget gaps.</a:t>
            </a:r>
          </a:p>
          <a:p>
            <a:r>
              <a:rPr lang="en-US" sz="1400" dirty="0"/>
              <a:t>a. Specify any cost savings or reductions, and if this budget provides adequate resources to meet the departmental needs.</a:t>
            </a:r>
          </a:p>
          <a:p>
            <a:r>
              <a:rPr lang="en-US" sz="1400" dirty="0"/>
              <a:t>b. Specify any high-level major additions.</a:t>
            </a:r>
          </a:p>
          <a:p>
            <a:r>
              <a:rPr lang="en-US" sz="1400" dirty="0"/>
              <a:t>c. With the 5-year budgeted deficits per fiscal year, share of any potential citywide HR strategies for strategic personnel management to help defray costs and sustain operational efficiency.</a:t>
            </a:r>
          </a:p>
          <a:p>
            <a:endParaRPr lang="en-US" sz="1400" dirty="0"/>
          </a:p>
        </p:txBody>
      </p:sp>
      <p:sp>
        <p:nvSpPr>
          <p:cNvPr id="4" name="TextBox 3">
            <a:extLst>
              <a:ext uri="{FF2B5EF4-FFF2-40B4-BE49-F238E27FC236}">
                <a16:creationId xmlns:a16="http://schemas.microsoft.com/office/drawing/2014/main" id="{960A09FA-4B37-A5D3-DD67-6893E2A038A0}"/>
              </a:ext>
            </a:extLst>
          </p:cNvPr>
          <p:cNvSpPr txBox="1"/>
          <p:nvPr/>
        </p:nvSpPr>
        <p:spPr>
          <a:xfrm>
            <a:off x="-6828011" y="-398472"/>
            <a:ext cx="10208796" cy="1200329"/>
          </a:xfrm>
          <a:prstGeom prst="rect">
            <a:avLst/>
          </a:prstGeom>
          <a:noFill/>
        </p:spPr>
        <p:txBody>
          <a:bodyPr wrap="square" lIns="91440" tIns="45720" rIns="91440" bIns="45720" rtlCol="0" anchor="t">
            <a:spAutoFit/>
          </a:bodyPr>
          <a:lstStyle/>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Rectangle 1">
            <a:extLst>
              <a:ext uri="{FF2B5EF4-FFF2-40B4-BE49-F238E27FC236}">
                <a16:creationId xmlns:a16="http://schemas.microsoft.com/office/drawing/2014/main" id="{5FB6B44E-CE94-EF87-2933-887372165D07}"/>
              </a:ext>
            </a:extLst>
          </p:cNvPr>
          <p:cNvSpPr>
            <a:spLocks noGrp="1" noChangeArrowheads="1"/>
          </p:cNvSpPr>
          <p:nvPr>
            <p:ph sz="half" idx="2"/>
          </p:nvPr>
        </p:nvSpPr>
        <p:spPr bwMode="auto">
          <a:xfrm>
            <a:off x="188911" y="2683520"/>
            <a:ext cx="11246656"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800100" lvl="1" indent="-342900" eaLnBrk="0" fontAlgn="base" hangingPunct="0">
              <a:lnSpc>
                <a:spcPct val="100000"/>
              </a:lnSpc>
              <a:spcBef>
                <a:spcPct val="0"/>
              </a:spcBef>
              <a:spcAft>
                <a:spcPct val="0"/>
              </a:spcAft>
              <a:buFont typeface="+mj-lt"/>
              <a:buAutoNum type="alphaLcPeriod"/>
            </a:pPr>
            <a:r>
              <a:rPr kumimoji="0" lang="en-US" altLang="en-US" sz="1400" b="0" i="0" u="none" strike="noStrike" cap="none" normalizeH="0" baseline="0" dirty="0">
                <a:ln>
                  <a:noFill/>
                </a:ln>
                <a:solidFill>
                  <a:schemeClr val="tx1"/>
                </a:solidFill>
                <a:effectLst/>
                <a:latin typeface="Arial" panose="020B0604020202020204" pitchFamily="34" charset="0"/>
              </a:rPr>
              <a:t>We achieved cost savings by eliminating </a:t>
            </a:r>
            <a:r>
              <a:rPr kumimoji="0" lang="en-US" altLang="en-US" sz="1400" b="1" i="0" u="none" strike="noStrike" cap="none" normalizeH="0" baseline="0" dirty="0">
                <a:ln>
                  <a:noFill/>
                </a:ln>
                <a:solidFill>
                  <a:schemeClr val="tx1"/>
                </a:solidFill>
                <a:effectLst/>
                <a:latin typeface="Arial" panose="020B0604020202020204" pitchFamily="34" charset="0"/>
              </a:rPr>
              <a:t>Temporary Salaries ($30,000)</a:t>
            </a:r>
            <a:r>
              <a:rPr kumimoji="0" lang="en-US" altLang="en-US" sz="1400" b="0" i="0" u="none" strike="noStrike" cap="none" normalizeH="0" baseline="0" dirty="0">
                <a:ln>
                  <a:noFill/>
                </a:ln>
                <a:solidFill>
                  <a:schemeClr val="tx1"/>
                </a:solidFill>
                <a:effectLst/>
                <a:latin typeface="Arial" panose="020B0604020202020204" pitchFamily="34" charset="0"/>
              </a:rPr>
              <a:t> in the General Fund, as staffing levels are now close to full capacity. Additionally, we reduced expenditures for </a:t>
            </a:r>
            <a:r>
              <a:rPr kumimoji="0" lang="en-US" altLang="en-US" sz="1400" b="1" i="0" u="none" strike="noStrike" cap="none" normalizeH="0" baseline="0" dirty="0">
                <a:ln>
                  <a:noFill/>
                </a:ln>
                <a:solidFill>
                  <a:schemeClr val="tx1"/>
                </a:solidFill>
                <a:effectLst/>
                <a:latin typeface="Arial" panose="020B0604020202020204" pitchFamily="34" charset="0"/>
              </a:rPr>
              <a:t>Advertising (-$33,150) </a:t>
            </a:r>
            <a:r>
              <a:rPr kumimoji="0" lang="en-US" altLang="en-US" sz="1400" b="0" i="0" u="none" strike="noStrike" cap="none" normalizeH="0" baseline="0" dirty="0">
                <a:ln>
                  <a:noFill/>
                </a:ln>
                <a:solidFill>
                  <a:schemeClr val="tx1"/>
                </a:solidFill>
                <a:effectLst/>
                <a:latin typeface="Arial" panose="020B0604020202020204" pitchFamily="34" charset="0"/>
              </a:rPr>
              <a:t>and reallocated those funds toward </a:t>
            </a:r>
            <a:r>
              <a:rPr kumimoji="0" lang="en-US" altLang="en-US" sz="1400" b="1" i="0" u="none" strike="noStrike" cap="none" normalizeH="0" baseline="0" dirty="0">
                <a:ln>
                  <a:noFill/>
                </a:ln>
                <a:solidFill>
                  <a:schemeClr val="tx1"/>
                </a:solidFill>
                <a:effectLst/>
                <a:latin typeface="Arial" panose="020B0604020202020204" pitchFamily="34" charset="0"/>
              </a:rPr>
              <a:t>Workshops/Seminars - Training ($30,000) </a:t>
            </a:r>
            <a:r>
              <a:rPr kumimoji="0" lang="en-US" altLang="en-US" sz="1400" b="0" i="0" u="none" strike="noStrike" cap="none" normalizeH="0" baseline="0" dirty="0">
                <a:ln>
                  <a:noFill/>
                </a:ln>
                <a:solidFill>
                  <a:schemeClr val="tx1"/>
                </a:solidFill>
                <a:effectLst/>
                <a:latin typeface="Arial" panose="020B0604020202020204" pitchFamily="34" charset="0"/>
              </a:rPr>
              <a:t>to strengthen staff and management training, particularly to support mandatory training requirements. We also identified offsetting costs through an increase in </a:t>
            </a:r>
            <a:r>
              <a:rPr kumimoji="0" lang="en-US" altLang="en-US" sz="1400" b="1" i="0" u="none" strike="noStrike" cap="none" normalizeH="0" baseline="0" dirty="0">
                <a:ln>
                  <a:noFill/>
                </a:ln>
                <a:solidFill>
                  <a:schemeClr val="tx1"/>
                </a:solidFill>
                <a:effectLst/>
                <a:latin typeface="Arial" panose="020B0604020202020204" pitchFamily="34" charset="0"/>
              </a:rPr>
              <a:t>Registration Fees ($9,000)</a:t>
            </a:r>
            <a:r>
              <a:rPr kumimoji="0" lang="en-US" altLang="en-US" sz="1400" i="0" u="none" strike="noStrike" cap="none" normalizeH="0" baseline="0" dirty="0">
                <a:ln>
                  <a:noFill/>
                </a:ln>
                <a:solidFill>
                  <a:schemeClr val="tx1"/>
                </a:solidFill>
                <a:effectLst/>
                <a:latin typeface="Arial" panose="020B0604020202020204" pitchFamily="34" charset="0"/>
              </a:rPr>
              <a:t>,</a:t>
            </a:r>
            <a:r>
              <a:rPr kumimoji="0" lang="en-US" altLang="en-US" sz="1400" b="1"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a:ln>
                  <a:noFill/>
                </a:ln>
                <a:solidFill>
                  <a:schemeClr val="tx1"/>
                </a:solidFill>
                <a:effectLst/>
                <a:latin typeface="Arial" panose="020B0604020202020204" pitchFamily="34" charset="0"/>
              </a:rPr>
              <a:t>funded by reductions in the </a:t>
            </a:r>
            <a:r>
              <a:rPr kumimoji="0" lang="en-US" altLang="en-US" sz="1400" b="1" i="0" u="none" strike="noStrike" cap="none" normalizeH="0" baseline="0" dirty="0">
                <a:ln>
                  <a:noFill/>
                </a:ln>
                <a:solidFill>
                  <a:schemeClr val="tx1"/>
                </a:solidFill>
                <a:effectLst/>
                <a:latin typeface="Arial" panose="020B0604020202020204" pitchFamily="34" charset="0"/>
              </a:rPr>
              <a:t>Consultants (-$9,500) </a:t>
            </a:r>
            <a:r>
              <a:rPr kumimoji="0" lang="en-US" altLang="en-US" sz="1400" b="0" i="0" u="none" strike="noStrike" cap="none" normalizeH="0" baseline="0" dirty="0">
                <a:ln>
                  <a:noFill/>
                </a:ln>
                <a:solidFill>
                  <a:schemeClr val="tx1"/>
                </a:solidFill>
                <a:effectLst/>
                <a:latin typeface="Arial" panose="020B0604020202020204" pitchFamily="34" charset="0"/>
              </a:rPr>
              <a:t>account. Further savings were realized by reducing allocations for </a:t>
            </a:r>
            <a:r>
              <a:rPr kumimoji="0" lang="en-US" altLang="en-US" sz="1400" b="1" i="0" u="none" strike="noStrike" cap="none" normalizeH="0" baseline="0" dirty="0">
                <a:ln>
                  <a:noFill/>
                </a:ln>
                <a:solidFill>
                  <a:schemeClr val="tx1"/>
                </a:solidFill>
                <a:effectLst/>
                <a:latin typeface="Arial" panose="020B0604020202020204" pitchFamily="34" charset="0"/>
              </a:rPr>
              <a:t>Food (-$4,000)</a:t>
            </a:r>
            <a:r>
              <a:rPr kumimoji="0" lang="en-US" altLang="en-US" sz="1400" i="0" u="none" strike="noStrike" cap="none" normalizeH="0" baseline="0" dirty="0">
                <a:ln>
                  <a:noFill/>
                </a:ln>
                <a:solidFill>
                  <a:schemeClr val="tx1"/>
                </a:solidFill>
                <a:effectLst/>
                <a:latin typeface="Arial" panose="020B0604020202020204" pitchFamily="34" charset="0"/>
              </a:rPr>
              <a:t>,</a:t>
            </a:r>
            <a:r>
              <a:rPr kumimoji="0" lang="en-US" altLang="en-US" sz="1400" b="1" i="0" u="none" strike="noStrike" cap="none" normalizeH="0" baseline="0" dirty="0">
                <a:ln>
                  <a:noFill/>
                </a:ln>
                <a:solidFill>
                  <a:schemeClr val="tx1"/>
                </a:solidFill>
                <a:effectLst/>
                <a:latin typeface="Arial" panose="020B0604020202020204" pitchFamily="34" charset="0"/>
              </a:rPr>
              <a:t> Travel (-$1,300)</a:t>
            </a:r>
            <a:r>
              <a:rPr kumimoji="0" lang="en-US" altLang="en-US" sz="1400" i="0" u="none" strike="noStrike" cap="none" normalizeH="0" baseline="0" dirty="0">
                <a:ln>
                  <a:noFill/>
                </a:ln>
                <a:solidFill>
                  <a:schemeClr val="tx1"/>
                </a:solidFill>
                <a:effectLst/>
                <a:latin typeface="Arial" panose="020B0604020202020204" pitchFamily="34" charset="0"/>
              </a:rPr>
              <a:t>,</a:t>
            </a:r>
            <a:r>
              <a:rPr kumimoji="0" lang="en-US" altLang="en-US" sz="1400" b="1"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a:ln>
                  <a:noFill/>
                </a:ln>
                <a:solidFill>
                  <a:schemeClr val="tx1"/>
                </a:solidFill>
                <a:effectLst/>
                <a:latin typeface="Arial" panose="020B0604020202020204" pitchFamily="34" charset="0"/>
              </a:rPr>
              <a:t>and </a:t>
            </a:r>
            <a:r>
              <a:rPr kumimoji="0" lang="en-US" altLang="en-US" sz="1400" b="1" i="0" u="none" strike="noStrike" cap="none" normalizeH="0" baseline="0" dirty="0">
                <a:ln>
                  <a:noFill/>
                </a:ln>
                <a:solidFill>
                  <a:schemeClr val="tx1"/>
                </a:solidFill>
                <a:effectLst/>
                <a:latin typeface="Arial" panose="020B0604020202020204" pitchFamily="34" charset="0"/>
              </a:rPr>
              <a:t>Subscriptions/Books (-$620) </a:t>
            </a:r>
            <a:r>
              <a:rPr kumimoji="0" lang="en-US" altLang="en-US" sz="1400" b="0" i="0" u="none" strike="noStrike" cap="none" normalizeH="0" baseline="0" dirty="0">
                <a:ln>
                  <a:noFill/>
                </a:ln>
                <a:solidFill>
                  <a:schemeClr val="tx1"/>
                </a:solidFill>
                <a:effectLst/>
                <a:latin typeface="Arial" panose="020B0604020202020204" pitchFamily="34" charset="0"/>
              </a:rPr>
              <a:t>expenses. Overall, these adjustments help optimize existing resources while maintaining adequate funding to support departmental operations, workforce development, and recruitment and retention efforts.</a:t>
            </a:r>
          </a:p>
          <a:p>
            <a:pPr marL="800100" lvl="1" indent="-342900" eaLnBrk="0" fontAlgn="base" hangingPunct="0">
              <a:lnSpc>
                <a:spcPct val="100000"/>
              </a:lnSpc>
              <a:spcBef>
                <a:spcPct val="0"/>
              </a:spcBef>
              <a:spcAft>
                <a:spcPct val="0"/>
              </a:spcAft>
              <a:buFont typeface="+mj-lt"/>
              <a:buAutoNum type="alphaLcPeriod"/>
            </a:pPr>
            <a:r>
              <a:rPr lang="en-US" sz="1400" dirty="0">
                <a:latin typeface="Arial" panose="020B0604020202020204" pitchFamily="34" charset="0"/>
              </a:rPr>
              <a:t>High-level major additions include an increase of $29,500 in </a:t>
            </a:r>
            <a:r>
              <a:rPr lang="en-US" sz="1400" b="1" dirty="0">
                <a:latin typeface="Arial" panose="020B0604020202020204" pitchFamily="34" charset="0"/>
              </a:rPr>
              <a:t>Miscellaneous Charges -N.O.C. </a:t>
            </a:r>
            <a:r>
              <a:rPr lang="en-US" sz="1400" dirty="0">
                <a:latin typeface="Arial" panose="020B0604020202020204" pitchFamily="34" charset="0"/>
              </a:rPr>
              <a:t>to support workplace investigations that are outsourced to outside counsel due to the sensitive nature of certain allegations or potential conflicts of interest. Additionally, funding has been increased for </a:t>
            </a:r>
            <a:r>
              <a:rPr lang="en-US" sz="1400" b="1" dirty="0">
                <a:latin typeface="Arial" panose="020B0604020202020204" pitchFamily="34" charset="0"/>
              </a:rPr>
              <a:t>Workshops/Seminars - Training ($30,000)</a:t>
            </a:r>
            <a:r>
              <a:rPr lang="en-US" sz="1400" dirty="0">
                <a:latin typeface="Arial" panose="020B0604020202020204" pitchFamily="34" charset="0"/>
              </a:rPr>
              <a:t> to support state-mandated training requirements, as well as leadership trainings for executives and middle management.</a:t>
            </a:r>
          </a:p>
          <a:p>
            <a:pPr marL="800100" lvl="1" indent="-342900" eaLnBrk="0" fontAlgn="base" hangingPunct="0">
              <a:lnSpc>
                <a:spcPct val="100000"/>
              </a:lnSpc>
              <a:spcBef>
                <a:spcPct val="0"/>
              </a:spcBef>
              <a:spcAft>
                <a:spcPct val="0"/>
              </a:spcAft>
              <a:buFont typeface="+mj-lt"/>
              <a:buAutoNum type="alphaLcPeriod"/>
            </a:pPr>
            <a:r>
              <a:rPr lang="en-US" sz="1400" dirty="0">
                <a:latin typeface="Arial" panose="020B0604020202020204" pitchFamily="34" charset="0"/>
              </a:rPr>
              <a:t> Citywide HR strategies to help defray costs and sustain operational efficiency include formalizing a structured process for the critical review of vacant positions to ensure alignment with operational priorities before filling. We will implement a management-by-attrition approach, allowing for natural workforce reductions through retirements and separations where appropriate. This strategy helps control personnel costs while maintaining essential services and encouraging more efficient use of existing staff and resources</a:t>
            </a:r>
            <a:endParaRPr lang="en-US" altLang="en-US" sz="1400" dirty="0">
              <a:latin typeface="Arial" panose="020B0604020202020204" pitchFamily="34" charset="0"/>
            </a:endParaRPr>
          </a:p>
        </p:txBody>
      </p:sp>
    </p:spTree>
    <p:extLst>
      <p:ext uri="{BB962C8B-B14F-4D97-AF65-F5344CB8AC3E}">
        <p14:creationId xmlns:p14="http://schemas.microsoft.com/office/powerpoint/2010/main" val="2953743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67560-EF08-6B2E-DEB9-1814EE70093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BF2E396-E63C-EF13-FA21-82ED2657DF11}"/>
              </a:ext>
            </a:extLst>
          </p:cNvPr>
          <p:cNvSpPr txBox="1"/>
          <p:nvPr/>
        </p:nvSpPr>
        <p:spPr>
          <a:xfrm>
            <a:off x="187891" y="2058266"/>
            <a:ext cx="11415529" cy="452431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dirty="0">
                <a:ea typeface="Calibri"/>
                <a:cs typeface="Calibri"/>
              </a:rPr>
              <a:t>Please see the included </a:t>
            </a:r>
            <a:r>
              <a:rPr lang="en-US" sz="1600" dirty="0">
                <a:ea typeface="Calibri"/>
                <a:cs typeface="Calibri"/>
                <a:hlinkClick r:id="rId3"/>
              </a:rPr>
              <a:t>Departmental Alignment Spreadsheet </a:t>
            </a:r>
            <a:r>
              <a:rPr lang="en-US" sz="1600" dirty="0">
                <a:ea typeface="Calibri"/>
                <a:cs typeface="Calibri"/>
              </a:rPr>
              <a:t>for a breakdown of departments, positions, impacted employees, and budget impact. </a:t>
            </a:r>
            <a:br>
              <a:rPr lang="en-US" sz="1600" dirty="0">
                <a:ea typeface="Calibri"/>
                <a:cs typeface="Calibri"/>
              </a:rPr>
            </a:br>
            <a:endParaRPr lang="en-US" sz="1600" dirty="0">
              <a:ea typeface="Calibri"/>
              <a:cs typeface="Calibri"/>
            </a:endParaRPr>
          </a:p>
          <a:p>
            <a:pPr marL="285750" indent="-285750">
              <a:buFont typeface="Arial" panose="020B0604020202020204" pitchFamily="34" charset="0"/>
              <a:buChar char="•"/>
            </a:pPr>
            <a:r>
              <a:rPr lang="en-US" sz="1600" dirty="0">
                <a:ea typeface="Calibri"/>
                <a:cs typeface="Calibri"/>
              </a:rPr>
              <a:t>Only 27 of the 300 positions needed reclassification.  Most positions were accurately classified based on recent revisions due to vacancies, successful appeals, and personnel budget upgrades. </a:t>
            </a:r>
            <a:br>
              <a:rPr lang="en-US" sz="1600" dirty="0">
                <a:ea typeface="Calibri"/>
                <a:cs typeface="Calibri"/>
              </a:rPr>
            </a:br>
            <a:endParaRPr lang="en-US" sz="1600" dirty="0">
              <a:ea typeface="Calibri"/>
              <a:cs typeface="Calibri"/>
            </a:endParaRPr>
          </a:p>
          <a:p>
            <a:pPr marL="285750" indent="-285750">
              <a:buFont typeface="Arial" panose="020B0604020202020204" pitchFamily="34" charset="0"/>
              <a:buChar char="•"/>
            </a:pPr>
            <a:r>
              <a:rPr lang="en-US" sz="1600" dirty="0">
                <a:ea typeface="Calibri"/>
                <a:cs typeface="Calibri"/>
              </a:rPr>
              <a:t>All positions, including those in HR were reviewed using the updated position classification and factor ranking tools provided by PRJ Consulting during the Classification &amp; Compensation Study.</a:t>
            </a:r>
          </a:p>
          <a:p>
            <a:pPr marL="285750" indent="-285750">
              <a:buFont typeface="Arial" panose="020B0604020202020204" pitchFamily="34" charset="0"/>
              <a:buChar char="•"/>
            </a:pPr>
            <a:endParaRPr lang="en-US" sz="1600" dirty="0">
              <a:ea typeface="Calibri"/>
              <a:cs typeface="Calibri"/>
            </a:endParaRPr>
          </a:p>
          <a:p>
            <a:pPr marL="285750" indent="-285750">
              <a:buFont typeface="Arial" panose="020B0604020202020204" pitchFamily="34" charset="0"/>
              <a:buChar char="•"/>
            </a:pPr>
            <a:r>
              <a:rPr lang="en-US" sz="1600" dirty="0">
                <a:ea typeface="Calibri"/>
                <a:cs typeface="Calibri"/>
              </a:rPr>
              <a:t>The factors that warrant reclassification are changes in:</a:t>
            </a:r>
          </a:p>
          <a:p>
            <a:pPr marL="742950" lvl="1" indent="-285750">
              <a:buFont typeface="Courier New" panose="02070309020205020404" pitchFamily="49" charset="0"/>
              <a:buChar char="o"/>
            </a:pPr>
            <a:r>
              <a:rPr lang="en-US" sz="1600" dirty="0">
                <a:ea typeface="Calibri"/>
                <a:cs typeface="Calibri"/>
              </a:rPr>
              <a:t>Scope of responsibilities</a:t>
            </a:r>
          </a:p>
          <a:p>
            <a:pPr marL="742950" lvl="1" indent="-285750">
              <a:buFont typeface="Courier New" panose="02070309020205020404" pitchFamily="49" charset="0"/>
              <a:buChar char="o"/>
            </a:pPr>
            <a:r>
              <a:rPr lang="en-US" sz="1600" dirty="0">
                <a:ea typeface="Calibri"/>
                <a:cs typeface="Calibri"/>
              </a:rPr>
              <a:t>Required knowledge, skills, and abilities; </a:t>
            </a:r>
          </a:p>
          <a:p>
            <a:pPr marL="742950" lvl="1" indent="-285750">
              <a:buFont typeface="Courier New" panose="02070309020205020404" pitchFamily="49" charset="0"/>
              <a:buChar char="o"/>
            </a:pPr>
            <a:r>
              <a:rPr lang="en-US" sz="1600" dirty="0">
                <a:ea typeface="Calibri"/>
                <a:cs typeface="Calibri"/>
              </a:rPr>
              <a:t>Consequences of mistakes; </a:t>
            </a:r>
          </a:p>
          <a:p>
            <a:pPr marL="742950" lvl="1" indent="-285750">
              <a:buFont typeface="Courier New" panose="02070309020205020404" pitchFamily="49" charset="0"/>
              <a:buChar char="o"/>
            </a:pPr>
            <a:r>
              <a:rPr lang="en-US" sz="1600" dirty="0">
                <a:ea typeface="Calibri"/>
                <a:cs typeface="Calibri"/>
              </a:rPr>
              <a:t>Financial impact and oversight; </a:t>
            </a:r>
          </a:p>
          <a:p>
            <a:pPr marL="742950" lvl="1" indent="-285750">
              <a:buFont typeface="Courier New" panose="02070309020205020404" pitchFamily="49" charset="0"/>
              <a:buChar char="o"/>
            </a:pPr>
            <a:r>
              <a:rPr lang="en-US" sz="1600" dirty="0">
                <a:ea typeface="Calibri"/>
                <a:cs typeface="Calibri"/>
              </a:rPr>
              <a:t>Basis for interaction with the public and City officials. </a:t>
            </a:r>
            <a:br>
              <a:rPr lang="en-US" sz="1600" dirty="0">
                <a:ea typeface="Calibri"/>
                <a:cs typeface="Calibri"/>
              </a:rPr>
            </a:br>
            <a:endParaRPr lang="en-US" sz="1600" dirty="0">
              <a:ea typeface="Calibri"/>
              <a:cs typeface="Calibri"/>
            </a:endParaRPr>
          </a:p>
          <a:p>
            <a:pPr marL="285750" indent="-285750">
              <a:buFont typeface="Arial" panose="020B0604020202020204" pitchFamily="34" charset="0"/>
              <a:buChar char="•"/>
            </a:pPr>
            <a:r>
              <a:rPr lang="en-US" sz="1600" dirty="0">
                <a:ea typeface="Calibri"/>
                <a:cs typeface="Calibri"/>
              </a:rPr>
              <a:t>Please see the included FY27 Budget Personnel Requests spreadsheet for a breakdown of departments, positions, impacted employees, and budget impact. </a:t>
            </a:r>
          </a:p>
        </p:txBody>
      </p:sp>
      <p:sp>
        <p:nvSpPr>
          <p:cNvPr id="2" name="Rectangle 1">
            <a:extLst>
              <a:ext uri="{FF2B5EF4-FFF2-40B4-BE49-F238E27FC236}">
                <a16:creationId xmlns:a16="http://schemas.microsoft.com/office/drawing/2014/main" id="{67ED85B4-D59A-3D5D-4637-57132EDA08C3}"/>
              </a:ext>
            </a:extLst>
          </p:cNvPr>
          <p:cNvSpPr>
            <a:spLocks noChangeArrowheads="1"/>
          </p:cNvSpPr>
          <p:nvPr/>
        </p:nvSpPr>
        <p:spPr bwMode="auto">
          <a:xfrm>
            <a:off x="187891" y="829868"/>
            <a:ext cx="1055368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latin typeface="+mn-lt"/>
              </a:rPr>
              <a:t>2.  Share the impact to this budget as a result of Ord# 24-051 that established a temporary moratorium on the classification biennial appeal process from September 1, 2024 to September 1, 2026.</a:t>
            </a:r>
            <a:r>
              <a:rPr lang="en-US" sz="1400" dirty="0">
                <a:latin typeface="+mn-lt"/>
              </a:rPr>
              <a:t>​</a:t>
            </a:r>
          </a:p>
          <a:p>
            <a:r>
              <a:rPr lang="en-US" sz="1400" b="1" dirty="0">
                <a:latin typeface="+mn-lt"/>
              </a:rPr>
              <a:t>a. Specify # of positions that were changed due to this legislation (# of positions per department, and per fiscal year).</a:t>
            </a:r>
            <a:r>
              <a:rPr lang="en-US" sz="1400" dirty="0">
                <a:latin typeface="+mn-lt"/>
              </a:rPr>
              <a:t>​</a:t>
            </a:r>
          </a:p>
          <a:p>
            <a:r>
              <a:rPr lang="en-US" sz="1400" b="1" dirty="0">
                <a:latin typeface="+mn-lt"/>
              </a:rPr>
              <a:t>b. Specify the number of HR positions that were impacted, and the process to ensure no conflicts.</a:t>
            </a:r>
            <a:r>
              <a:rPr lang="en-US" sz="1400" dirty="0">
                <a:latin typeface="+mn-lt"/>
              </a:rPr>
              <a:t>​</a:t>
            </a:r>
          </a:p>
          <a:p>
            <a:r>
              <a:rPr lang="en-US" sz="1400" b="1" dirty="0">
                <a:latin typeface="+mn-lt"/>
              </a:rPr>
              <a:t>c. Share # of positions that were changed through the budget process, outside of the parameters of Ord# 24-051.</a:t>
            </a:r>
            <a:r>
              <a:rPr lang="en-US" sz="1400" dirty="0">
                <a:latin typeface="+mn-lt"/>
              </a:rPr>
              <a:t>​</a:t>
            </a:r>
          </a:p>
        </p:txBody>
      </p:sp>
    </p:spTree>
    <p:extLst>
      <p:ext uri="{BB962C8B-B14F-4D97-AF65-F5344CB8AC3E}">
        <p14:creationId xmlns:p14="http://schemas.microsoft.com/office/powerpoint/2010/main" val="3249949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086BB-B1FD-717B-566C-B76D43F618F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BD2D0AC-5C0F-897A-DFED-8935695B55B4}"/>
              </a:ext>
            </a:extLst>
          </p:cNvPr>
          <p:cNvSpPr txBox="1"/>
          <p:nvPr/>
        </p:nvSpPr>
        <p:spPr>
          <a:xfrm>
            <a:off x="264696" y="830179"/>
            <a:ext cx="10172700" cy="1323439"/>
          </a:xfrm>
          <a:prstGeom prst="rect">
            <a:avLst/>
          </a:prstGeom>
          <a:noFill/>
        </p:spPr>
        <p:txBody>
          <a:bodyPr wrap="square" rtlCol="0">
            <a:spAutoFit/>
          </a:bodyPr>
          <a:lstStyle/>
          <a:p>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3. </a:t>
            </a:r>
            <a:r>
              <a:rPr lang="en-US" sz="2000" b="1" dirty="0"/>
              <a:t>Provide an update on the City’s 6 Collective Bargaining Agreements.</a:t>
            </a:r>
          </a:p>
          <a:p>
            <a:r>
              <a:rPr lang="en-US" sz="2000" b="1" dirty="0"/>
              <a:t>a. Specify each CBA term dates.</a:t>
            </a:r>
          </a:p>
          <a:p>
            <a:r>
              <a:rPr lang="en-US" sz="2000" b="1" dirty="0"/>
              <a:t>b. Specify timeframe for any expired or tentative contracts, and if any impact to FY2027</a:t>
            </a:r>
          </a:p>
          <a:p>
            <a:r>
              <a:rPr lang="en-US" sz="2000" b="1" dirty="0"/>
              <a:t>budget.</a:t>
            </a:r>
          </a:p>
        </p:txBody>
      </p:sp>
      <p:sp>
        <p:nvSpPr>
          <p:cNvPr id="3" name="TextBox 2">
            <a:extLst>
              <a:ext uri="{FF2B5EF4-FFF2-40B4-BE49-F238E27FC236}">
                <a16:creationId xmlns:a16="http://schemas.microsoft.com/office/drawing/2014/main" id="{9F7DC5DE-2BC3-85E6-92AB-F7CF5417AB85}"/>
              </a:ext>
            </a:extLst>
          </p:cNvPr>
          <p:cNvSpPr txBox="1"/>
          <p:nvPr/>
        </p:nvSpPr>
        <p:spPr>
          <a:xfrm>
            <a:off x="497348" y="5168756"/>
            <a:ext cx="10172700" cy="1323439"/>
          </a:xfrm>
          <a:prstGeom prst="rect">
            <a:avLst/>
          </a:prstGeom>
          <a:noFill/>
        </p:spPr>
        <p:txBody>
          <a:bodyPr wrap="square" lIns="91440" tIns="45720" rIns="91440" bIns="45720" rtlCol="0" anchor="t">
            <a:spAutoFit/>
          </a:bodyPr>
          <a:lstStyle/>
          <a:p>
            <a:endParaRPr lang="en-US" sz="2000" dirty="0">
              <a:ea typeface="Calibri"/>
              <a:cs typeface="Calibri"/>
            </a:endParaRPr>
          </a:p>
          <a:p>
            <a:r>
              <a:rPr lang="en-US" sz="2000" dirty="0"/>
              <a:t>Negotiations have commenced with all unions except Fire, which remains under contract. All negotiations have a target completion date of June 15, 2026. HR and OMB are working closely to ensure FY27 budget impacts remain within budget.</a:t>
            </a:r>
            <a:endParaRPr lang="en-US" sz="2000" dirty="0">
              <a:ea typeface="Calibri"/>
              <a:cs typeface="Calibri"/>
            </a:endParaRPr>
          </a:p>
        </p:txBody>
      </p:sp>
      <p:graphicFrame>
        <p:nvGraphicFramePr>
          <p:cNvPr id="5" name="Content Placeholder 5">
            <a:extLst>
              <a:ext uri="{FF2B5EF4-FFF2-40B4-BE49-F238E27FC236}">
                <a16:creationId xmlns:a16="http://schemas.microsoft.com/office/drawing/2014/main" id="{0C93A3E5-CB9B-4AC3-9030-5D52CF39B96F}"/>
              </a:ext>
            </a:extLst>
          </p:cNvPr>
          <p:cNvGraphicFramePr>
            <a:graphicFrameLocks noGrp="1"/>
          </p:cNvGraphicFramePr>
          <p:nvPr>
            <p:ph sz="half" idx="2"/>
            <p:extLst>
              <p:ext uri="{D42A27DB-BD31-4B8C-83A1-F6EECF244321}">
                <p14:modId xmlns:p14="http://schemas.microsoft.com/office/powerpoint/2010/main" val="2596050408"/>
              </p:ext>
            </p:extLst>
          </p:nvPr>
        </p:nvGraphicFramePr>
        <p:xfrm>
          <a:off x="497348" y="2354960"/>
          <a:ext cx="10980736" cy="2865120"/>
        </p:xfrm>
        <a:graphic>
          <a:graphicData uri="http://schemas.openxmlformats.org/drawingml/2006/table">
            <a:tbl>
              <a:tblPr firstRow="1" bandRow="1">
                <a:tableStyleId>{93296810-A885-4BE3-A3E7-6D5BEEA58F35}</a:tableStyleId>
              </a:tblPr>
              <a:tblGrid>
                <a:gridCol w="2283576">
                  <a:extLst>
                    <a:ext uri="{9D8B030D-6E8A-4147-A177-3AD203B41FA5}">
                      <a16:colId xmlns:a16="http://schemas.microsoft.com/office/drawing/2014/main" val="3583564513"/>
                    </a:ext>
                  </a:extLst>
                </a:gridCol>
                <a:gridCol w="3447048">
                  <a:extLst>
                    <a:ext uri="{9D8B030D-6E8A-4147-A177-3AD203B41FA5}">
                      <a16:colId xmlns:a16="http://schemas.microsoft.com/office/drawing/2014/main" val="2641520398"/>
                    </a:ext>
                  </a:extLst>
                </a:gridCol>
                <a:gridCol w="1858878">
                  <a:extLst>
                    <a:ext uri="{9D8B030D-6E8A-4147-A177-3AD203B41FA5}">
                      <a16:colId xmlns:a16="http://schemas.microsoft.com/office/drawing/2014/main" val="1318054628"/>
                    </a:ext>
                  </a:extLst>
                </a:gridCol>
                <a:gridCol w="3391234">
                  <a:extLst>
                    <a:ext uri="{9D8B030D-6E8A-4147-A177-3AD203B41FA5}">
                      <a16:colId xmlns:a16="http://schemas.microsoft.com/office/drawing/2014/main" val="4054645951"/>
                    </a:ext>
                  </a:extLst>
                </a:gridCol>
              </a:tblGrid>
              <a:tr h="370840">
                <a:tc>
                  <a:txBody>
                    <a:bodyPr/>
                    <a:lstStyle/>
                    <a:p>
                      <a:r>
                        <a:rPr lang="en-US" dirty="0"/>
                        <a:t>BARGAINING UNIT</a:t>
                      </a:r>
                    </a:p>
                  </a:txBody>
                  <a:tcPr/>
                </a:tc>
                <a:tc>
                  <a:txBody>
                    <a:bodyPr/>
                    <a:lstStyle/>
                    <a:p>
                      <a:r>
                        <a:rPr lang="en-US" dirty="0"/>
                        <a:t>DESCRIPTION</a:t>
                      </a:r>
                    </a:p>
                  </a:txBody>
                  <a:tcPr/>
                </a:tc>
                <a:tc>
                  <a:txBody>
                    <a:bodyPr/>
                    <a:lstStyle/>
                    <a:p>
                      <a:r>
                        <a:rPr lang="en-US" dirty="0"/>
                        <a:t>CONTRACT TERMS</a:t>
                      </a:r>
                    </a:p>
                  </a:txBody>
                  <a:tcPr/>
                </a:tc>
                <a:tc>
                  <a:txBody>
                    <a:bodyPr/>
                    <a:lstStyle/>
                    <a:p>
                      <a:r>
                        <a:rPr lang="en-US"/>
                        <a:t>STATUS</a:t>
                      </a:r>
                    </a:p>
                  </a:txBody>
                  <a:tcPr/>
                </a:tc>
                <a:extLst>
                  <a:ext uri="{0D108BD9-81ED-4DB2-BD59-A6C34878D82A}">
                    <a16:rowId xmlns:a16="http://schemas.microsoft.com/office/drawing/2014/main" val="1225744183"/>
                  </a:ext>
                </a:extLst>
              </a:tr>
              <a:tr h="370840">
                <a:tc>
                  <a:txBody>
                    <a:bodyPr/>
                    <a:lstStyle/>
                    <a:p>
                      <a:r>
                        <a:rPr lang="en-US"/>
                        <a:t>IAFF Local 1590</a:t>
                      </a:r>
                    </a:p>
                  </a:txBody>
                  <a:tcPr/>
                </a:tc>
                <a:tc>
                  <a:txBody>
                    <a:bodyPr/>
                    <a:lstStyle/>
                    <a:p>
                      <a:r>
                        <a:rPr lang="en-US"/>
                        <a:t>Fire Fighters and Officers</a:t>
                      </a:r>
                    </a:p>
                  </a:txBody>
                  <a:tcPr/>
                </a:tc>
                <a:tc>
                  <a:txBody>
                    <a:bodyPr/>
                    <a:lstStyle/>
                    <a:p>
                      <a:r>
                        <a:rPr lang="en-US" dirty="0"/>
                        <a:t>7/1/26 – 6/30/27</a:t>
                      </a:r>
                    </a:p>
                  </a:txBody>
                  <a:tcPr/>
                </a:tc>
                <a:tc>
                  <a:txBody>
                    <a:bodyPr/>
                    <a:lstStyle/>
                    <a:p>
                      <a:r>
                        <a:rPr lang="en-US" dirty="0"/>
                        <a:t>Under Contract</a:t>
                      </a:r>
                    </a:p>
                  </a:txBody>
                  <a:tcPr/>
                </a:tc>
                <a:extLst>
                  <a:ext uri="{0D108BD9-81ED-4DB2-BD59-A6C34878D82A}">
                    <a16:rowId xmlns:a16="http://schemas.microsoft.com/office/drawing/2014/main" val="1987991982"/>
                  </a:ext>
                </a:extLst>
              </a:tr>
              <a:tr h="370840">
                <a:tc>
                  <a:txBody>
                    <a:bodyPr/>
                    <a:lstStyle/>
                    <a:p>
                      <a:r>
                        <a:rPr lang="en-US"/>
                        <a:t>FOP Lodge #1 (C&amp;M)</a:t>
                      </a:r>
                    </a:p>
                  </a:txBody>
                  <a:tcPr/>
                </a:tc>
                <a:tc>
                  <a:txBody>
                    <a:bodyPr/>
                    <a:lstStyle/>
                    <a:p>
                      <a:r>
                        <a:rPr lang="en-US"/>
                        <a:t>Captains and Majors</a:t>
                      </a:r>
                    </a:p>
                  </a:txBody>
                  <a:tcPr/>
                </a:tc>
                <a:tc>
                  <a:txBody>
                    <a:bodyPr/>
                    <a:lstStyle/>
                    <a:p>
                      <a:r>
                        <a:rPr lang="en-US"/>
                        <a:t>7/1/23 – 6/30/26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prstClr val="black"/>
                          </a:solidFill>
                          <a:effectLst/>
                          <a:uLnTx/>
                          <a:uFillTx/>
                        </a:rPr>
                        <a:t>Successor negotiations underway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343654777"/>
                  </a:ext>
                </a:extLst>
              </a:tr>
              <a:tr h="370840">
                <a:tc>
                  <a:txBody>
                    <a:bodyPr/>
                    <a:lstStyle/>
                    <a:p>
                      <a:r>
                        <a:rPr lang="en-US"/>
                        <a:t>FOP Lodge #1 (R&amp;F)</a:t>
                      </a:r>
                    </a:p>
                  </a:txBody>
                  <a:tcPr/>
                </a:tc>
                <a:tc>
                  <a:txBody>
                    <a:bodyPr/>
                    <a:lstStyle/>
                    <a:p>
                      <a:r>
                        <a:rPr lang="en-US"/>
                        <a:t>Rank and File Police Officers</a:t>
                      </a:r>
                    </a:p>
                  </a:txBody>
                  <a:tcPr/>
                </a:tc>
                <a:tc>
                  <a:txBody>
                    <a:bodyPr/>
                    <a:lstStyle/>
                    <a:p>
                      <a:r>
                        <a:rPr lang="en-US"/>
                        <a:t>7/1/24 – 6/30/26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prstClr val="black"/>
                          </a:solidFill>
                          <a:effectLst/>
                          <a:uLnTx/>
                          <a:uFillTx/>
                        </a:rPr>
                        <a:t>Successor negotiations underway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1120046357"/>
                  </a:ext>
                </a:extLst>
              </a:tr>
              <a:tr h="370840">
                <a:tc>
                  <a:txBody>
                    <a:bodyPr/>
                    <a:lstStyle/>
                    <a:p>
                      <a:r>
                        <a:rPr lang="en-US"/>
                        <a:t>AFSCME Local 320</a:t>
                      </a:r>
                    </a:p>
                  </a:txBody>
                  <a:tcPr/>
                </a:tc>
                <a:tc>
                  <a:txBody>
                    <a:bodyPr/>
                    <a:lstStyle/>
                    <a:p>
                      <a:r>
                        <a:rPr lang="en-US"/>
                        <a:t>Labor, Trades and Craftsmen</a:t>
                      </a:r>
                    </a:p>
                  </a:txBody>
                  <a:tcPr/>
                </a:tc>
                <a:tc>
                  <a:txBody>
                    <a:bodyPr/>
                    <a:lstStyle/>
                    <a:p>
                      <a:r>
                        <a:rPr lang="en-US"/>
                        <a:t>7/1/20 – 6/30/26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prstClr val="black"/>
                          </a:solidFill>
                          <a:effectLst/>
                          <a:uLnTx/>
                          <a:uFillTx/>
                        </a:rPr>
                        <a:t>Successor negotiations underway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4106017403"/>
                  </a:ext>
                </a:extLst>
              </a:tr>
              <a:tr h="370840">
                <a:tc>
                  <a:txBody>
                    <a:bodyPr/>
                    <a:lstStyle/>
                    <a:p>
                      <a:r>
                        <a:rPr lang="en-US"/>
                        <a:t>AFSCME Local 1102</a:t>
                      </a:r>
                    </a:p>
                  </a:txBody>
                  <a:tcPr/>
                </a:tc>
                <a:tc>
                  <a:txBody>
                    <a:bodyPr/>
                    <a:lstStyle/>
                    <a:p>
                      <a:r>
                        <a:rPr lang="en-US"/>
                        <a:t>Clerical, Technical and Supervisory</a:t>
                      </a:r>
                    </a:p>
                  </a:txBody>
                  <a:tcPr/>
                </a:tc>
                <a:tc>
                  <a:txBody>
                    <a:bodyPr/>
                    <a:lstStyle/>
                    <a:p>
                      <a:r>
                        <a:rPr lang="en-US"/>
                        <a:t>7/1/22 – 6/30/26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prstClr val="black"/>
                          </a:solidFill>
                          <a:effectLst/>
                          <a:uLnTx/>
                          <a:uFillTx/>
                        </a:rPr>
                        <a:t>Successor negotiations underway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4198908294"/>
                  </a:ext>
                </a:extLst>
              </a:tr>
              <a:tr h="370840">
                <a:tc>
                  <a:txBody>
                    <a:bodyPr/>
                    <a:lstStyle/>
                    <a:p>
                      <a:r>
                        <a:rPr lang="en-US"/>
                        <a:t>AFSCME Local 1102B</a:t>
                      </a:r>
                    </a:p>
                  </a:txBody>
                  <a:tcPr/>
                </a:tc>
                <a:tc>
                  <a:txBody>
                    <a:bodyPr/>
                    <a:lstStyle/>
                    <a:p>
                      <a:r>
                        <a:rPr lang="en-US"/>
                        <a:t>School Crossing Guards</a:t>
                      </a:r>
                    </a:p>
                  </a:txBody>
                  <a:tcPr/>
                </a:tc>
                <a:tc>
                  <a:txBody>
                    <a:bodyPr/>
                    <a:lstStyle/>
                    <a:p>
                      <a:r>
                        <a:rPr lang="en-US"/>
                        <a:t>7/1/22 – 6/30/26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prstClr val="black"/>
                          </a:solidFill>
                          <a:effectLst/>
                          <a:uLnTx/>
                          <a:uFillTx/>
                        </a:rPr>
                        <a:t>Successor negotiations underway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2813978939"/>
                  </a:ext>
                </a:extLst>
              </a:tr>
            </a:tbl>
          </a:graphicData>
        </a:graphic>
      </p:graphicFrame>
    </p:spTree>
    <p:extLst>
      <p:ext uri="{BB962C8B-B14F-4D97-AF65-F5344CB8AC3E}">
        <p14:creationId xmlns:p14="http://schemas.microsoft.com/office/powerpoint/2010/main" val="2664957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F669F-16B9-1422-EBCF-B31E9D4A35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6BD2C1-D180-134F-395A-11F1CC6224DE}"/>
              </a:ext>
            </a:extLst>
          </p:cNvPr>
          <p:cNvSpPr>
            <a:spLocks noGrp="1"/>
          </p:cNvSpPr>
          <p:nvPr>
            <p:ph sz="half" idx="13"/>
          </p:nvPr>
        </p:nvSpPr>
        <p:spPr>
          <a:xfrm>
            <a:off x="188913" y="1189038"/>
            <a:ext cx="10661120" cy="473075"/>
          </a:xfrm>
        </p:spPr>
        <p:txBody>
          <a:bodyPr vert="horz" lIns="91440" tIns="45720" rIns="91440" bIns="45720" rtlCol="0" anchor="t">
            <a:noAutofit/>
          </a:bodyPr>
          <a:lstStyle/>
          <a:p>
            <a:r>
              <a:rPr lang="en-US" sz="1600" dirty="0"/>
              <a:t>4. The latest vacancy report provided to City Council has 102 vacant positions, while at this same time last year, there were 101 vacant positions. Please share the processes in place for operational efficiency for filling vacant positions so there’s minimal impact on the city’s fiscal operations.</a:t>
            </a:r>
          </a:p>
        </p:txBody>
      </p:sp>
      <p:sp>
        <p:nvSpPr>
          <p:cNvPr id="7" name="Content Placeholder 2">
            <a:extLst>
              <a:ext uri="{FF2B5EF4-FFF2-40B4-BE49-F238E27FC236}">
                <a16:creationId xmlns:a16="http://schemas.microsoft.com/office/drawing/2014/main" id="{AA0B2E39-53D5-AF82-912E-0690BBE1D6C9}"/>
              </a:ext>
            </a:extLst>
          </p:cNvPr>
          <p:cNvSpPr txBox="1">
            <a:spLocks/>
          </p:cNvSpPr>
          <p:nvPr/>
        </p:nvSpPr>
        <p:spPr>
          <a:xfrm>
            <a:off x="486833" y="2092325"/>
            <a:ext cx="5181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process for filling vacancies at the City of Wilmington is largely defined by section 40 of the Wilmington City Code. </a:t>
            </a:r>
          </a:p>
          <a:p>
            <a:r>
              <a:rPr lang="en-US" sz="2000" dirty="0"/>
              <a:t>The Department of Human Resources implemented an automated workflow for personnel requisitions, the document that initiates the hiring process, to improve operational efficiency while providing transparency and accountability by identifying the bottlenecks in the 5-step approval process for personnel requisitions </a:t>
            </a:r>
          </a:p>
          <a:p>
            <a:pPr lvl="1"/>
            <a:r>
              <a:rPr lang="en-US" sz="1800" dirty="0"/>
              <a:t>Take a process from 2 weeks to 2-3 days </a:t>
            </a:r>
          </a:p>
          <a:p>
            <a:pPr lvl="1"/>
            <a:r>
              <a:rPr lang="en-US" sz="1800" dirty="0"/>
              <a:t>May add an additional step to review position efficiency and need </a:t>
            </a:r>
          </a:p>
        </p:txBody>
      </p:sp>
      <p:graphicFrame>
        <p:nvGraphicFramePr>
          <p:cNvPr id="8" name="Content Placeholder 4">
            <a:extLst>
              <a:ext uri="{FF2B5EF4-FFF2-40B4-BE49-F238E27FC236}">
                <a16:creationId xmlns:a16="http://schemas.microsoft.com/office/drawing/2014/main" id="{BB67E66E-A95E-6AA8-A3DC-5CA58330F09D}"/>
              </a:ext>
            </a:extLst>
          </p:cNvPr>
          <p:cNvGraphicFramePr>
            <a:graphicFrameLocks noGrp="1"/>
          </p:cNvGraphicFramePr>
          <p:nvPr>
            <p:ph sz="half" idx="2"/>
            <p:extLst>
              <p:ext uri="{D42A27DB-BD31-4B8C-83A1-F6EECF244321}">
                <p14:modId xmlns:p14="http://schemas.microsoft.com/office/powerpoint/2010/main" val="2390703410"/>
              </p:ext>
            </p:extLst>
          </p:nvPr>
        </p:nvGraphicFramePr>
        <p:xfrm>
          <a:off x="6176434" y="20923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5836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517DC-3A07-8F76-78F2-29DECDC70A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789551-C960-5547-A8A7-D259210A28F5}"/>
              </a:ext>
            </a:extLst>
          </p:cNvPr>
          <p:cNvSpPr>
            <a:spLocks noGrp="1"/>
          </p:cNvSpPr>
          <p:nvPr>
            <p:ph sz="half" idx="13"/>
          </p:nvPr>
        </p:nvSpPr>
        <p:spPr>
          <a:xfrm>
            <a:off x="229906" y="1047460"/>
            <a:ext cx="10041358" cy="667039"/>
          </a:xfrm>
        </p:spPr>
        <p:txBody>
          <a:bodyPr vert="horz" lIns="91440" tIns="45720" rIns="91440" bIns="45720" rtlCol="0" anchor="t">
            <a:noAutofit/>
          </a:bodyPr>
          <a:lstStyle/>
          <a:p>
            <a:pPr algn="just"/>
            <a:r>
              <a:rPr lang="en-US" sz="1600" dirty="0"/>
              <a:t>4a. Specify if City residency requirement impacts filling vacant positions (which the residency requirement does not include union positions). </a:t>
            </a:r>
          </a:p>
        </p:txBody>
      </p:sp>
      <p:graphicFrame>
        <p:nvGraphicFramePr>
          <p:cNvPr id="2" name="Content Placeholder 5">
            <a:extLst>
              <a:ext uri="{FF2B5EF4-FFF2-40B4-BE49-F238E27FC236}">
                <a16:creationId xmlns:a16="http://schemas.microsoft.com/office/drawing/2014/main" id="{1B196B91-A0B8-4949-BC0B-BE36401D2E73}"/>
              </a:ext>
            </a:extLst>
          </p:cNvPr>
          <p:cNvGraphicFramePr>
            <a:graphicFrameLocks/>
          </p:cNvGraphicFramePr>
          <p:nvPr>
            <p:extLst>
              <p:ext uri="{D42A27DB-BD31-4B8C-83A1-F6EECF244321}">
                <p14:modId xmlns:p14="http://schemas.microsoft.com/office/powerpoint/2010/main" val="3716755856"/>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4">
            <a:extLst>
              <a:ext uri="{FF2B5EF4-FFF2-40B4-BE49-F238E27FC236}">
                <a16:creationId xmlns:a16="http://schemas.microsoft.com/office/drawing/2014/main" id="{97C12026-188F-3E0E-D341-483BDDC6D245}"/>
              </a:ext>
            </a:extLst>
          </p:cNvPr>
          <p:cNvSpPr>
            <a:spLocks noGrp="1"/>
          </p:cNvSpPr>
          <p:nvPr>
            <p:ph sz="half" idx="2"/>
          </p:nvPr>
        </p:nvSpPr>
        <p:spPr>
          <a:xfrm>
            <a:off x="6172200" y="1825625"/>
            <a:ext cx="5181600" cy="4351338"/>
          </a:xfrm>
        </p:spPr>
        <p:txBody>
          <a:bodyPr>
            <a:normAutofit/>
          </a:bodyPr>
          <a:lstStyle/>
          <a:p>
            <a:r>
              <a:rPr lang="en-US" sz="2000"/>
              <a:t>23 of the 106 vacancies are subject to the Residency Requirement</a:t>
            </a:r>
          </a:p>
          <a:p>
            <a:r>
              <a:rPr lang="en-US" sz="2000"/>
              <a:t>Affected Departments</a:t>
            </a:r>
          </a:p>
          <a:p>
            <a:pPr lvl="1"/>
            <a:r>
              <a:rPr lang="en-US" sz="1800"/>
              <a:t>HR, IT, Law, Land Use &amp; Planning. Mayor’s Office, Parks, City Council, Finance, Police, Public Works, and Treasurer’s Office</a:t>
            </a:r>
          </a:p>
          <a:p>
            <a:endParaRPr lang="en-US" sz="2000"/>
          </a:p>
        </p:txBody>
      </p:sp>
    </p:spTree>
    <p:extLst>
      <p:ext uri="{BB962C8B-B14F-4D97-AF65-F5344CB8AC3E}">
        <p14:creationId xmlns:p14="http://schemas.microsoft.com/office/powerpoint/2010/main" val="1182258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A71DC-095D-007A-AD7C-8361074BBA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206092-30DF-CBCA-9C46-584B7FDCDA0E}"/>
              </a:ext>
            </a:extLst>
          </p:cNvPr>
          <p:cNvSpPr>
            <a:spLocks noGrp="1"/>
          </p:cNvSpPr>
          <p:nvPr>
            <p:ph sz="half" idx="13"/>
          </p:nvPr>
        </p:nvSpPr>
        <p:spPr>
          <a:xfrm>
            <a:off x="212973" y="797694"/>
            <a:ext cx="10041358" cy="769899"/>
          </a:xfrm>
        </p:spPr>
        <p:txBody>
          <a:bodyPr vert="horz" lIns="91440" tIns="45720" rIns="91440" bIns="45720" rtlCol="0" anchor="t">
            <a:noAutofit/>
          </a:bodyPr>
          <a:lstStyle/>
          <a:p>
            <a:r>
              <a:rPr lang="en-US" sz="1800">
                <a:latin typeface="Calibri"/>
                <a:ea typeface="Calibri"/>
                <a:cs typeface="Calibri"/>
              </a:rPr>
              <a:t>4.b Share the # of city employees who are city residents per department.</a:t>
            </a:r>
          </a:p>
          <a:p>
            <a:endParaRPr lang="en-US" altLang="en-US" sz="1800">
              <a:latin typeface="Calibri"/>
              <a:ea typeface="Calibri"/>
              <a:cs typeface="Calibri"/>
            </a:endParaRPr>
          </a:p>
        </p:txBody>
      </p:sp>
      <p:graphicFrame>
        <p:nvGraphicFramePr>
          <p:cNvPr id="4" name="Content Placeholder 3">
            <a:extLst>
              <a:ext uri="{FF2B5EF4-FFF2-40B4-BE49-F238E27FC236}">
                <a16:creationId xmlns:a16="http://schemas.microsoft.com/office/drawing/2014/main" id="{EB20A4E5-81B0-5575-A030-A94F810D0B4B}"/>
              </a:ext>
            </a:extLst>
          </p:cNvPr>
          <p:cNvGraphicFramePr>
            <a:graphicFrameLocks/>
          </p:cNvGraphicFramePr>
          <p:nvPr>
            <p:extLst>
              <p:ext uri="{D42A27DB-BD31-4B8C-83A1-F6EECF244321}">
                <p14:modId xmlns:p14="http://schemas.microsoft.com/office/powerpoint/2010/main" val="3525777905"/>
              </p:ext>
            </p:extLst>
          </p:nvPr>
        </p:nvGraphicFramePr>
        <p:xfrm>
          <a:off x="838200" y="1844191"/>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06393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C0BE7-056D-2ED6-A903-5C9D221623E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C747B6-AF7E-39C7-F1DA-DD1BC138AF26}"/>
              </a:ext>
            </a:extLst>
          </p:cNvPr>
          <p:cNvSpPr>
            <a:spLocks noGrp="1"/>
          </p:cNvSpPr>
          <p:nvPr>
            <p:ph sz="half" idx="13"/>
          </p:nvPr>
        </p:nvSpPr>
        <p:spPr>
          <a:xfrm>
            <a:off x="212973" y="1058290"/>
            <a:ext cx="10041358" cy="509303"/>
          </a:xfrm>
        </p:spPr>
        <p:txBody>
          <a:bodyPr vert="horz" lIns="91440" tIns="45720" rIns="91440" bIns="45720" rtlCol="0" anchor="t">
            <a:noAutofit/>
          </a:bodyPr>
          <a:lstStyle/>
          <a:p>
            <a:r>
              <a:rPr lang="en-US" sz="1800" dirty="0">
                <a:latin typeface="Calibri"/>
                <a:ea typeface="Calibri"/>
                <a:cs typeface="Calibri"/>
              </a:rPr>
              <a:t>4c. Share if any plans for attrition analysis to best target resources to recruit and retain employees.</a:t>
            </a:r>
            <a:endParaRPr lang="en-US" sz="1800" b="0" dirty="0">
              <a:latin typeface="Calibri"/>
              <a:ea typeface="Calibri"/>
              <a:cs typeface="Calibri"/>
            </a:endParaRPr>
          </a:p>
          <a:p>
            <a:endParaRPr lang="en-US" altLang="en-US" sz="1800" dirty="0">
              <a:latin typeface="Calibri"/>
              <a:ea typeface="Calibri"/>
              <a:cs typeface="Calibri"/>
            </a:endParaRPr>
          </a:p>
        </p:txBody>
      </p:sp>
      <p:sp>
        <p:nvSpPr>
          <p:cNvPr id="5" name="Content Placeholder 2">
            <a:extLst>
              <a:ext uri="{FF2B5EF4-FFF2-40B4-BE49-F238E27FC236}">
                <a16:creationId xmlns:a16="http://schemas.microsoft.com/office/drawing/2014/main" id="{0484B255-7CE6-4299-0B6A-29B842349655}"/>
              </a:ext>
            </a:extLst>
          </p:cNvPr>
          <p:cNvSpPr txBox="1">
            <a:spLocks/>
          </p:cNvSpPr>
          <p:nvPr/>
        </p:nvSpPr>
        <p:spPr>
          <a:xfrm>
            <a:off x="838200" y="1825625"/>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Conduct department-wide attrition analysis by role, tenure, and separation trends</a:t>
            </a:r>
          </a:p>
          <a:p>
            <a:r>
              <a:rPr lang="en-US" sz="2400" dirty="0"/>
              <a:t>Develop a centralized workforce dashboard for real-time visibility into vacancies and turnover</a:t>
            </a:r>
          </a:p>
          <a:p>
            <a:r>
              <a:rPr lang="en-US" sz="2400" dirty="0"/>
              <a:t>Use data insights to tailor targeted recruitment and retention strategies by department</a:t>
            </a:r>
          </a:p>
          <a:p>
            <a:endParaRPr lang="en-US" sz="2400" dirty="0">
              <a:ea typeface="Calibri"/>
              <a:cs typeface="Calibri"/>
            </a:endParaRPr>
          </a:p>
          <a:p>
            <a:endParaRPr lang="en-US" sz="2400" dirty="0"/>
          </a:p>
        </p:txBody>
      </p:sp>
    </p:spTree>
    <p:extLst>
      <p:ext uri="{BB962C8B-B14F-4D97-AF65-F5344CB8AC3E}">
        <p14:creationId xmlns:p14="http://schemas.microsoft.com/office/powerpoint/2010/main" val="1476068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EA6C3-9258-4D74-99EE-09EAEF2D02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8ED3C5-34CC-CB05-13F9-48C7B551117A}"/>
              </a:ext>
            </a:extLst>
          </p:cNvPr>
          <p:cNvSpPr>
            <a:spLocks noGrp="1"/>
          </p:cNvSpPr>
          <p:nvPr>
            <p:ph sz="half" idx="13"/>
          </p:nvPr>
        </p:nvSpPr>
        <p:spPr>
          <a:xfrm>
            <a:off x="222256" y="1039058"/>
            <a:ext cx="10041358" cy="769899"/>
          </a:xfrm>
        </p:spPr>
        <p:txBody>
          <a:bodyPr vert="horz" lIns="91440" tIns="45720" rIns="91440" bIns="45720" rtlCol="0" anchor="t">
            <a:noAutofit/>
          </a:bodyPr>
          <a:lstStyle/>
          <a:p>
            <a:r>
              <a:rPr lang="en-US" sz="1800" dirty="0">
                <a:latin typeface="Calibri"/>
                <a:ea typeface="Calibri"/>
                <a:cs typeface="Calibri"/>
              </a:rPr>
              <a:t>4 d. Share the workforce risk for the next 3 to 5 years. </a:t>
            </a:r>
            <a:br>
              <a:rPr lang="en-US" sz="1800" dirty="0">
                <a:latin typeface="Calibri"/>
                <a:ea typeface="Calibri"/>
                <a:cs typeface="Calibri"/>
              </a:rPr>
            </a:br>
            <a:r>
              <a:rPr lang="en-US" sz="1800" dirty="0">
                <a:latin typeface="Calibri"/>
                <a:ea typeface="Calibri"/>
                <a:cs typeface="Calibri"/>
              </a:rPr>
              <a:t>4 e. Share plans for retirement and institutional knowledge loss</a:t>
            </a:r>
          </a:p>
          <a:p>
            <a:endParaRPr lang="en-US" altLang="en-US" sz="1800" dirty="0">
              <a:latin typeface="Calibri"/>
              <a:ea typeface="Calibri"/>
              <a:cs typeface="Calibri"/>
            </a:endParaRPr>
          </a:p>
        </p:txBody>
      </p:sp>
      <p:sp>
        <p:nvSpPr>
          <p:cNvPr id="5" name="Content Placeholder 2">
            <a:extLst>
              <a:ext uri="{FF2B5EF4-FFF2-40B4-BE49-F238E27FC236}">
                <a16:creationId xmlns:a16="http://schemas.microsoft.com/office/drawing/2014/main" id="{369291F3-66D6-4207-EDA0-92DC619CFF3B}"/>
              </a:ext>
            </a:extLst>
          </p:cNvPr>
          <p:cNvSpPr txBox="1">
            <a:spLocks/>
          </p:cNvSpPr>
          <p:nvPr/>
        </p:nvSpPr>
        <p:spPr>
          <a:xfrm>
            <a:off x="838200" y="2026592"/>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latin typeface="Calibri"/>
                <a:ea typeface="Calibri"/>
                <a:cs typeface="Calibri"/>
              </a:rPr>
              <a:t>Build workforce resilience</a:t>
            </a:r>
            <a:r>
              <a:rPr lang="en-US" sz="2400" dirty="0">
                <a:latin typeface="Calibri"/>
                <a:ea typeface="Calibri"/>
                <a:cs typeface="Calibri"/>
              </a:rPr>
              <a:t>: Identify critical roles and develop employee growth plans to strengthen bench depth and succession over the next 3 years</a:t>
            </a:r>
            <a:endParaRPr lang="en-US" sz="2000" dirty="0">
              <a:latin typeface="Calibri"/>
              <a:ea typeface="Calibri"/>
              <a:cs typeface="Calibri"/>
            </a:endParaRPr>
          </a:p>
          <a:p>
            <a:r>
              <a:rPr lang="en-US" sz="2400" b="1" dirty="0">
                <a:latin typeface="Calibri"/>
                <a:ea typeface="Calibri"/>
                <a:cs typeface="Calibri"/>
              </a:rPr>
              <a:t>Preserve institutional knowledge: </a:t>
            </a:r>
            <a:r>
              <a:rPr lang="en-US" sz="2400" dirty="0">
                <a:latin typeface="Calibri"/>
                <a:ea typeface="Calibri"/>
                <a:cs typeface="Calibri"/>
              </a:rPr>
              <a:t>Create and maintain standardized SOPs for all key functions to ensure continuity despite turnover</a:t>
            </a:r>
          </a:p>
          <a:p>
            <a:r>
              <a:rPr lang="en-US" sz="2400" b="1" dirty="0">
                <a:latin typeface="Calibri"/>
                <a:ea typeface="Calibri"/>
                <a:cs typeface="Calibri"/>
              </a:rPr>
              <a:t>Increase operational efficiency: </a:t>
            </a:r>
            <a:r>
              <a:rPr lang="en-US" sz="2400" dirty="0">
                <a:latin typeface="Calibri"/>
                <a:ea typeface="Calibri"/>
                <a:cs typeface="Calibri"/>
              </a:rPr>
              <a:t>Implement cross-training and overlapping processes to reduce single points of failure and improve service delivery</a:t>
            </a:r>
          </a:p>
          <a:p>
            <a:endParaRPr lang="en-US" sz="2000" dirty="0">
              <a:latin typeface="Calibri"/>
              <a:ea typeface="Calibri"/>
              <a:cs typeface="Calibri"/>
            </a:endParaRPr>
          </a:p>
          <a:p>
            <a:endParaRPr lang="en-US" sz="2400" dirty="0">
              <a:latin typeface="Calibri"/>
              <a:ea typeface="Calibri"/>
              <a:cs typeface="Calibri"/>
            </a:endParaRPr>
          </a:p>
        </p:txBody>
      </p:sp>
    </p:spTree>
    <p:extLst>
      <p:ext uri="{BB962C8B-B14F-4D97-AF65-F5344CB8AC3E}">
        <p14:creationId xmlns:p14="http://schemas.microsoft.com/office/powerpoint/2010/main" val="1979751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641B7-4A39-7CB8-558B-D72A075F3B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49429A-570F-E85A-551D-B57CC6F84514}"/>
              </a:ext>
            </a:extLst>
          </p:cNvPr>
          <p:cNvSpPr>
            <a:spLocks noGrp="1"/>
          </p:cNvSpPr>
          <p:nvPr>
            <p:ph sz="half" idx="13"/>
          </p:nvPr>
        </p:nvSpPr>
        <p:spPr>
          <a:xfrm>
            <a:off x="217615" y="941584"/>
            <a:ext cx="10041358" cy="769899"/>
          </a:xfrm>
        </p:spPr>
        <p:txBody>
          <a:bodyPr vert="horz" lIns="91440" tIns="45720" rIns="91440" bIns="45720" rtlCol="0" anchor="t">
            <a:noAutofit/>
          </a:bodyPr>
          <a:lstStyle/>
          <a:p>
            <a:r>
              <a:rPr lang="en-US" sz="1800" dirty="0">
                <a:latin typeface="Calibri"/>
                <a:ea typeface="Calibri"/>
                <a:cs typeface="Calibri"/>
              </a:rPr>
              <a:t>4 f. Share the number of city employees that has participated in the tuition</a:t>
            </a:r>
            <a:br>
              <a:rPr lang="en-US" sz="1800" dirty="0">
                <a:latin typeface="Calibri"/>
                <a:ea typeface="Calibri"/>
                <a:cs typeface="Calibri"/>
              </a:rPr>
            </a:br>
            <a:r>
              <a:rPr lang="en-US" sz="1800" dirty="0">
                <a:latin typeface="Calibri"/>
                <a:ea typeface="Calibri"/>
                <a:cs typeface="Calibri"/>
              </a:rPr>
              <a:t>reimbursement program per year for the last 2 years (specify amount for eligibility and amount budgeted).</a:t>
            </a:r>
          </a:p>
          <a:p>
            <a:endParaRPr lang="en-US" altLang="en-US" sz="1800" dirty="0">
              <a:latin typeface="Calibri"/>
              <a:ea typeface="Calibri"/>
              <a:cs typeface="Calibri"/>
            </a:endParaRPr>
          </a:p>
        </p:txBody>
      </p:sp>
      <p:sp>
        <p:nvSpPr>
          <p:cNvPr id="6" name="TextBox 5">
            <a:extLst>
              <a:ext uri="{FF2B5EF4-FFF2-40B4-BE49-F238E27FC236}">
                <a16:creationId xmlns:a16="http://schemas.microsoft.com/office/drawing/2014/main" id="{7530180F-2964-CAF9-A48B-CFD0089F3A4F}"/>
              </a:ext>
            </a:extLst>
          </p:cNvPr>
          <p:cNvSpPr txBox="1"/>
          <p:nvPr/>
        </p:nvSpPr>
        <p:spPr>
          <a:xfrm>
            <a:off x="410308" y="2089219"/>
            <a:ext cx="11371384"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lgn="l" rtl="0">
              <a:buFont typeface="Arial"/>
              <a:buChar char="•"/>
            </a:pPr>
            <a:r>
              <a:rPr lang="en-US" sz="2400" kern="1200">
                <a:solidFill>
                  <a:schemeClr val="tx1"/>
                </a:solidFill>
                <a:latin typeface="Calibri"/>
                <a:ea typeface="Calibri"/>
                <a:cs typeface="Calibri"/>
              </a:rPr>
              <a:t>Utilization of the education reimbursement program has been modest but steady. In FY2025, 2 employees participated, and thus far in FY2026, 2 employees have utilized the benefit. </a:t>
            </a:r>
          </a:p>
          <a:p>
            <a:pPr marL="228600" indent="-228600" algn="l" rtl="0">
              <a:buFont typeface="Arial"/>
              <a:buChar char="•"/>
            </a:pPr>
            <a:r>
              <a:rPr lang="en-US" sz="2400" kern="1200">
                <a:solidFill>
                  <a:schemeClr val="tx1"/>
                </a:solidFill>
                <a:latin typeface="Calibri"/>
                <a:ea typeface="Calibri"/>
                <a:cs typeface="Calibri"/>
              </a:rPr>
              <a:t>The program provides up to $1,000 per employee and is budgeted to support up to 10 employees annually. In addition, employees may access funding for training and growth through department-specific professional development resources, which also support continued learning and skill advancement.</a:t>
            </a:r>
          </a:p>
          <a:p>
            <a:pPr marL="685800" indent="-228600" algn="l" rtl="0">
              <a:buFont typeface="Arial"/>
              <a:buChar char="•"/>
            </a:pPr>
            <a:r>
              <a:rPr lang="en-US" sz="2000" kern="1200">
                <a:solidFill>
                  <a:schemeClr val="tx1"/>
                </a:solidFill>
                <a:latin typeface="Calibri"/>
                <a:ea typeface="Calibri"/>
                <a:cs typeface="Calibri"/>
              </a:rPr>
              <a:t>This is first come first serve and employees have the opportunity to use the program up to two times a year. </a:t>
            </a:r>
          </a:p>
          <a:p>
            <a:pPr algn="ctr"/>
            <a:endParaRPr lang="en-US" sz="1600">
              <a:latin typeface="Calibri"/>
              <a:ea typeface="Calibri"/>
              <a:cs typeface="Calibri"/>
            </a:endParaRPr>
          </a:p>
        </p:txBody>
      </p:sp>
    </p:spTree>
    <p:extLst>
      <p:ext uri="{BB962C8B-B14F-4D97-AF65-F5344CB8AC3E}">
        <p14:creationId xmlns:p14="http://schemas.microsoft.com/office/powerpoint/2010/main" val="554397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C57DF-5922-4FD2-18EF-872E21D360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9B80F4-4C41-4993-76BD-11278B848444}"/>
              </a:ext>
            </a:extLst>
          </p:cNvPr>
          <p:cNvSpPr>
            <a:spLocks noGrp="1"/>
          </p:cNvSpPr>
          <p:nvPr>
            <p:ph sz="half" idx="13"/>
          </p:nvPr>
        </p:nvSpPr>
        <p:spPr>
          <a:xfrm>
            <a:off x="217615" y="941584"/>
            <a:ext cx="10041358" cy="769899"/>
          </a:xfrm>
        </p:spPr>
        <p:txBody>
          <a:bodyPr vert="horz" lIns="91440" tIns="45720" rIns="91440" bIns="45720" rtlCol="0" anchor="t">
            <a:noAutofit/>
          </a:bodyPr>
          <a:lstStyle/>
          <a:p>
            <a:r>
              <a:rPr lang="en-US" sz="1600" dirty="0"/>
              <a:t>5. $2M is budgeted citywide for Temp Agency cost ($1.3M GF, $800K WSF). Please share the entities the city has engaged with for temping services.</a:t>
            </a:r>
            <a:br>
              <a:rPr lang="en-US" sz="1600" dirty="0"/>
            </a:br>
            <a:r>
              <a:rPr lang="en-US" sz="1600" dirty="0"/>
              <a:t>	a. Specify length of any agreements for the last 2 years.</a:t>
            </a:r>
            <a:br>
              <a:rPr lang="en-US" sz="1600" dirty="0"/>
            </a:br>
            <a:r>
              <a:rPr lang="en-US" sz="1600" dirty="0"/>
              <a:t>	b. Specify if there are any savings for multi-year agreement.</a:t>
            </a:r>
            <a:endParaRPr lang="en-US" altLang="en-US" sz="1600" dirty="0">
              <a:latin typeface="Calibri"/>
              <a:ea typeface="Calibri"/>
              <a:cs typeface="Calibri"/>
            </a:endParaRPr>
          </a:p>
        </p:txBody>
      </p:sp>
      <p:sp>
        <p:nvSpPr>
          <p:cNvPr id="6" name="TextBox 5">
            <a:extLst>
              <a:ext uri="{FF2B5EF4-FFF2-40B4-BE49-F238E27FC236}">
                <a16:creationId xmlns:a16="http://schemas.microsoft.com/office/drawing/2014/main" id="{A162B594-C686-EDD1-B87F-554845559B98}"/>
              </a:ext>
            </a:extLst>
          </p:cNvPr>
          <p:cNvSpPr txBox="1"/>
          <p:nvPr/>
        </p:nvSpPr>
        <p:spPr>
          <a:xfrm>
            <a:off x="475622" y="2257170"/>
            <a:ext cx="11371384"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t>Integrity is our City’s Temporary Services Provider. </a:t>
            </a:r>
          </a:p>
          <a:p>
            <a:pPr marL="742950" lvl="1" indent="-285750">
              <a:buFont typeface="Arial" panose="020B0604020202020204" pitchFamily="34" charset="0"/>
              <a:buChar char="•"/>
            </a:pPr>
            <a:r>
              <a:rPr lang="en-US" dirty="0"/>
              <a:t>Departments have the opportunity to work with other vendors for more specialized roles if they do not find what they are looking for with Integrity </a:t>
            </a:r>
          </a:p>
          <a:p>
            <a:pPr marL="285750" indent="-285750">
              <a:buFont typeface="Arial" panose="020B0604020202020204" pitchFamily="34" charset="0"/>
              <a:buChar char="•"/>
            </a:pPr>
            <a:r>
              <a:rPr lang="en-US" dirty="0"/>
              <a:t>Initiated the RFP process </a:t>
            </a:r>
          </a:p>
          <a:p>
            <a:pPr marL="742950" lvl="1" indent="-285750">
              <a:buFont typeface="Arial" panose="020B0604020202020204" pitchFamily="34" charset="0"/>
              <a:buChar char="•"/>
            </a:pPr>
            <a:r>
              <a:rPr lang="en-US" dirty="0"/>
              <a:t>Process initiated in January 2026 </a:t>
            </a:r>
          </a:p>
          <a:p>
            <a:pPr marL="742950" lvl="1" indent="-285750">
              <a:buFont typeface="Arial" panose="020B0604020202020204" pitchFamily="34" charset="0"/>
              <a:buChar char="•"/>
            </a:pPr>
            <a:r>
              <a:rPr lang="en-US" dirty="0"/>
              <a:t>Ads ran in the News Journal on 2/19 &amp; 2/26/2026</a:t>
            </a:r>
          </a:p>
          <a:p>
            <a:pPr marL="742950" lvl="1" indent="-285750">
              <a:buFont typeface="Arial" panose="020B0604020202020204" pitchFamily="34" charset="0"/>
              <a:buChar char="•"/>
            </a:pPr>
            <a:r>
              <a:rPr lang="en-US" dirty="0"/>
              <a:t>Bid Opening occurred  on 4/14/26 @ 3 PM</a:t>
            </a:r>
          </a:p>
          <a:p>
            <a:pPr marL="742950" lvl="1" indent="-285750">
              <a:buFont typeface="Arial" panose="020B0604020202020204" pitchFamily="34" charset="0"/>
              <a:buChar char="•"/>
            </a:pPr>
            <a:r>
              <a:rPr lang="en-US" dirty="0"/>
              <a:t>Only one bid was received from the current service provider</a:t>
            </a:r>
          </a:p>
          <a:p>
            <a:pPr marL="742950" lvl="1" indent="-285750">
              <a:buFont typeface="Arial" panose="020B0604020202020204" pitchFamily="34" charset="0"/>
              <a:buChar char="•"/>
            </a:pPr>
            <a:r>
              <a:rPr lang="en-US" dirty="0"/>
              <a:t>Working with Law to draft terms for a multi-year contract</a:t>
            </a:r>
          </a:p>
          <a:p>
            <a:pPr marL="1200150" lvl="2" indent="-285750">
              <a:buFont typeface="Arial" panose="020B0604020202020204" pitchFamily="34" charset="0"/>
              <a:buChar char="•"/>
            </a:pPr>
            <a:r>
              <a:rPr lang="en-US" dirty="0"/>
              <a:t>At the recommendation of Procurement, there was no value in reposting or running additional ads</a:t>
            </a:r>
          </a:p>
          <a:p>
            <a:pPr algn="ctr"/>
            <a:endParaRPr lang="en-US" sz="1600" dirty="0">
              <a:latin typeface="Calibri"/>
              <a:ea typeface="Calibri"/>
              <a:cs typeface="Calibri"/>
            </a:endParaRPr>
          </a:p>
        </p:txBody>
      </p:sp>
    </p:spTree>
    <p:extLst>
      <p:ext uri="{BB962C8B-B14F-4D97-AF65-F5344CB8AC3E}">
        <p14:creationId xmlns:p14="http://schemas.microsoft.com/office/powerpoint/2010/main" val="2498389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B527A-0413-FA11-1249-F3B0E8A178B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47E63A9-AB79-BB55-8E99-34A182B64E9C}"/>
              </a:ext>
            </a:extLst>
          </p:cNvPr>
          <p:cNvSpPr txBox="1"/>
          <p:nvPr/>
        </p:nvSpPr>
        <p:spPr>
          <a:xfrm>
            <a:off x="377005" y="2484540"/>
            <a:ext cx="10699745" cy="295465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ea typeface="Calibri"/>
                <a:cs typeface="Calibri"/>
              </a:rPr>
              <a:t>UKG Ready was created to empower employees to take greater accountability for the accuracy of their timecards, asking them to approve their timecards at the end of each pay period before managers do. </a:t>
            </a:r>
            <a:br>
              <a:rPr lang="en-US" dirty="0">
                <a:ea typeface="Calibri"/>
                <a:cs typeface="Calibri"/>
              </a:rPr>
            </a:br>
            <a:endParaRPr lang="en-US" dirty="0">
              <a:ea typeface="Calibri"/>
              <a:cs typeface="Calibri"/>
            </a:endParaRPr>
          </a:p>
          <a:p>
            <a:pPr marL="285750" indent="-285750">
              <a:buFont typeface="Arial" panose="020B0604020202020204" pitchFamily="34" charset="0"/>
              <a:buChar char="•"/>
            </a:pPr>
            <a:r>
              <a:rPr lang="en-US" dirty="0">
                <a:ea typeface="Calibri"/>
                <a:cs typeface="Calibri"/>
              </a:rPr>
              <a:t>Once payroll receives approved timecards, they should have already been approved by two layers, employee and supervisor, therefore reducing the amount of errors. </a:t>
            </a:r>
            <a:br>
              <a:rPr lang="en-US" dirty="0">
                <a:ea typeface="Calibri"/>
                <a:cs typeface="Calibri"/>
              </a:rPr>
            </a:br>
            <a:endParaRPr lang="en-US" dirty="0">
              <a:ea typeface="Calibri"/>
              <a:cs typeface="Calibri"/>
            </a:endParaRPr>
          </a:p>
          <a:p>
            <a:pPr marL="285750" indent="-285750">
              <a:buFont typeface="Arial" panose="020B0604020202020204" pitchFamily="34" charset="0"/>
              <a:buChar char="•"/>
            </a:pPr>
            <a:r>
              <a:rPr lang="en-US" dirty="0">
                <a:ea typeface="Calibri"/>
                <a:cs typeface="Calibri"/>
              </a:rPr>
              <a:t>With the exception of WFD, which uses Telestaff to manage its schedules, all departments will use the new UKG Ready time-and-attendance platform. </a:t>
            </a:r>
            <a:endParaRPr lang="en-US" sz="2000" dirty="0">
              <a:ea typeface="Calibri"/>
              <a:cs typeface="Calibri"/>
            </a:endParaRPr>
          </a:p>
          <a:p>
            <a:endParaRPr lang="en-US" sz="1400" dirty="0">
              <a:ea typeface="Calibri"/>
              <a:cs typeface="Calibri"/>
            </a:endParaRPr>
          </a:p>
          <a:p>
            <a:endParaRPr lang="en-US" sz="1400" dirty="0">
              <a:ea typeface="Calibri"/>
              <a:cs typeface="Calibri"/>
            </a:endParaRPr>
          </a:p>
          <a:p>
            <a:endParaRPr lang="en-US" sz="1400" dirty="0">
              <a:ea typeface="Calibri"/>
              <a:cs typeface="Calibri"/>
            </a:endParaRPr>
          </a:p>
        </p:txBody>
      </p:sp>
      <p:sp>
        <p:nvSpPr>
          <p:cNvPr id="3" name="Rectangle 1">
            <a:extLst>
              <a:ext uri="{FF2B5EF4-FFF2-40B4-BE49-F238E27FC236}">
                <a16:creationId xmlns:a16="http://schemas.microsoft.com/office/drawing/2014/main" id="{194E6E57-5145-5C85-8C72-A1F0ADB6829B}"/>
              </a:ext>
            </a:extLst>
          </p:cNvPr>
          <p:cNvSpPr>
            <a:spLocks noChangeArrowheads="1"/>
          </p:cNvSpPr>
          <p:nvPr/>
        </p:nvSpPr>
        <p:spPr bwMode="auto">
          <a:xfrm>
            <a:off x="180754" y="1174068"/>
            <a:ext cx="1053686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212121"/>
                </a:solidFill>
                <a:effectLst/>
                <a:latin typeface="+mn-lt"/>
              </a:rPr>
              <a:t>6. With the planned launch of the new UKG Ready timekeeping system, please share your plans to modernize and streamline the payroll timecard process to improve efficiency and accuracy.</a:t>
            </a:r>
            <a:endParaRPr kumimoji="0" lang="en-US" altLang="en-US" sz="1600" b="1"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212121"/>
                </a:solidFill>
                <a:effectLst/>
                <a:latin typeface="+mn-lt"/>
              </a:rPr>
              <a:t>a. Share if all departments will be using this system.</a:t>
            </a:r>
            <a:endParaRPr kumimoji="0" lang="en-US" altLang="en-US" sz="1600" b="1"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1780849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B9BE7-E797-0314-3579-B000F9E7E36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FB61BCB7-4F97-4834-E8E3-24374A63A9D6}"/>
              </a:ext>
            </a:extLst>
          </p:cNvPr>
          <p:cNvSpPr>
            <a:spLocks noChangeArrowheads="1"/>
          </p:cNvSpPr>
          <p:nvPr/>
        </p:nvSpPr>
        <p:spPr bwMode="auto">
          <a:xfrm>
            <a:off x="180754" y="835514"/>
            <a:ext cx="10536865"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dirty="0">
                <a:solidFill>
                  <a:srgbClr val="000000"/>
                </a:solidFill>
                <a:latin typeface="Calibri"/>
                <a:ea typeface="Calibri"/>
                <a:cs typeface="Calibri"/>
              </a:rPr>
              <a:t>7</a:t>
            </a:r>
            <a:r>
              <a:rPr kumimoji="0" lang="en-US" b="1" i="0" u="none" strike="noStrike" cap="none" normalizeH="0" baseline="0" dirty="0">
                <a:ln>
                  <a:noFill/>
                </a:ln>
                <a:solidFill>
                  <a:srgbClr val="000000"/>
                </a:solidFill>
                <a:effectLst/>
                <a:latin typeface="Calibri"/>
                <a:ea typeface="Calibri"/>
                <a:cs typeface="Calibri"/>
              </a:rPr>
              <a:t>. </a:t>
            </a:r>
            <a:r>
              <a:rPr lang="en-US" b="1" dirty="0">
                <a:solidFill>
                  <a:srgbClr val="000000"/>
                </a:solidFill>
                <a:latin typeface="Calibri"/>
                <a:ea typeface="Calibri"/>
                <a:cs typeface="Calibri"/>
              </a:rPr>
              <a:t>Share if any funds are set aside in this proposed budget for </a:t>
            </a:r>
            <a:r>
              <a:rPr kumimoji="0" lang="en-US" b="1" i="0" u="none" strike="noStrike" cap="none" normalizeH="0" baseline="0" dirty="0">
                <a:ln>
                  <a:noFill/>
                </a:ln>
                <a:solidFill>
                  <a:srgbClr val="000000"/>
                </a:solidFill>
                <a:effectLst/>
                <a:latin typeface="Calibri"/>
                <a:ea typeface="Calibri"/>
                <a:cs typeface="Calibri"/>
              </a:rPr>
              <a:t>the </a:t>
            </a:r>
            <a:r>
              <a:rPr lang="en-US" b="1" dirty="0">
                <a:solidFill>
                  <a:srgbClr val="000000"/>
                </a:solidFill>
                <a:latin typeface="Calibri"/>
                <a:ea typeface="Calibri"/>
                <a:cs typeface="Calibri"/>
              </a:rPr>
              <a:t>Residency Assistance Fund per </a:t>
            </a:r>
          </a:p>
          <a:p>
            <a:r>
              <a:rPr lang="en-US" b="1" dirty="0">
                <a:solidFill>
                  <a:srgbClr val="000000"/>
                </a:solidFill>
                <a:latin typeface="Calibri"/>
                <a:ea typeface="Calibri"/>
                <a:cs typeface="Calibri"/>
              </a:rPr>
              <a:t>Ord# 23-040.</a:t>
            </a:r>
            <a:br>
              <a:rPr lang="en-US" b="1" dirty="0">
                <a:solidFill>
                  <a:srgbClr val="000000"/>
                </a:solidFill>
                <a:latin typeface="Calibri"/>
                <a:ea typeface="Calibri"/>
                <a:cs typeface="Calibri"/>
              </a:rPr>
            </a:br>
            <a:r>
              <a:rPr lang="en-US" b="1" dirty="0">
                <a:solidFill>
                  <a:srgbClr val="000000"/>
                </a:solidFill>
                <a:latin typeface="Calibri"/>
                <a:ea typeface="Calibri"/>
                <a:cs typeface="Calibri"/>
              </a:rPr>
              <a:t>a. Specify number </a:t>
            </a:r>
            <a:r>
              <a:rPr kumimoji="0" lang="en-US" b="1" i="0" u="none" strike="noStrike" cap="none" normalizeH="0" baseline="0" dirty="0">
                <a:ln>
                  <a:noFill/>
                </a:ln>
                <a:solidFill>
                  <a:srgbClr val="000000"/>
                </a:solidFill>
                <a:effectLst/>
                <a:latin typeface="Calibri"/>
                <a:ea typeface="Calibri"/>
                <a:cs typeface="Calibri"/>
              </a:rPr>
              <a:t>of </a:t>
            </a:r>
            <a:r>
              <a:rPr lang="en-US" b="1" dirty="0">
                <a:solidFill>
                  <a:srgbClr val="000000"/>
                </a:solidFill>
                <a:latin typeface="Calibri"/>
                <a:ea typeface="Calibri"/>
                <a:cs typeface="Calibri"/>
              </a:rPr>
              <a:t>people that have used </a:t>
            </a:r>
            <a:r>
              <a:rPr kumimoji="0" lang="en-US" b="1" i="0" u="none" strike="noStrike" cap="none" normalizeH="0" baseline="0" dirty="0">
                <a:ln>
                  <a:noFill/>
                </a:ln>
                <a:solidFill>
                  <a:srgbClr val="000000"/>
                </a:solidFill>
                <a:effectLst/>
                <a:latin typeface="Calibri"/>
                <a:ea typeface="Calibri"/>
                <a:cs typeface="Calibri"/>
              </a:rPr>
              <a:t>the </a:t>
            </a:r>
            <a:r>
              <a:rPr lang="en-US" b="1" dirty="0">
                <a:solidFill>
                  <a:srgbClr val="000000"/>
                </a:solidFill>
                <a:latin typeface="Calibri"/>
                <a:ea typeface="Calibri"/>
                <a:cs typeface="Calibri"/>
              </a:rPr>
              <a:t>fund since inception.</a:t>
            </a:r>
            <a:br>
              <a:rPr lang="en-US" b="1" dirty="0">
                <a:solidFill>
                  <a:srgbClr val="000000"/>
                </a:solidFill>
                <a:latin typeface="Calibri"/>
                <a:ea typeface="Calibri"/>
                <a:cs typeface="Calibri"/>
              </a:rPr>
            </a:br>
            <a:r>
              <a:rPr lang="en-US" b="1" dirty="0">
                <a:solidFill>
                  <a:srgbClr val="000000"/>
                </a:solidFill>
                <a:latin typeface="Calibri"/>
                <a:ea typeface="Calibri"/>
                <a:cs typeface="Calibri"/>
              </a:rPr>
              <a:t>b. Specify how this fund is marketed </a:t>
            </a:r>
            <a:r>
              <a:rPr kumimoji="0" lang="en-US" b="1" i="0" u="none" strike="noStrike" cap="none" normalizeH="0" baseline="0" dirty="0">
                <a:ln>
                  <a:noFill/>
                </a:ln>
                <a:solidFill>
                  <a:srgbClr val="000000"/>
                </a:solidFill>
                <a:effectLst/>
                <a:latin typeface="Calibri"/>
                <a:ea typeface="Calibri"/>
                <a:cs typeface="Calibri"/>
              </a:rPr>
              <a:t>to </a:t>
            </a:r>
            <a:r>
              <a:rPr lang="en-US" b="1" dirty="0">
                <a:solidFill>
                  <a:srgbClr val="000000"/>
                </a:solidFill>
                <a:latin typeface="Calibri"/>
                <a:ea typeface="Calibri"/>
                <a:cs typeface="Calibri"/>
              </a:rPr>
              <a:t>current </a:t>
            </a:r>
            <a:r>
              <a:rPr kumimoji="0" lang="en-US" b="1" i="0" u="none" strike="noStrike" cap="none" normalizeH="0" baseline="0" dirty="0">
                <a:ln>
                  <a:noFill/>
                </a:ln>
                <a:solidFill>
                  <a:srgbClr val="000000"/>
                </a:solidFill>
                <a:effectLst/>
                <a:latin typeface="Calibri"/>
                <a:ea typeface="Calibri"/>
                <a:cs typeface="Calibri"/>
              </a:rPr>
              <a:t>and </a:t>
            </a:r>
            <a:r>
              <a:rPr lang="en-US" b="1" dirty="0">
                <a:solidFill>
                  <a:srgbClr val="000000"/>
                </a:solidFill>
                <a:latin typeface="Calibri"/>
                <a:ea typeface="Calibri"/>
                <a:cs typeface="Calibri"/>
              </a:rPr>
              <a:t>new employees</a:t>
            </a:r>
            <a:r>
              <a:rPr kumimoji="0" lang="en-US" b="1" i="0" u="none" strike="noStrike" cap="none" normalizeH="0" baseline="0" dirty="0">
                <a:ln>
                  <a:noFill/>
                </a:ln>
                <a:solidFill>
                  <a:srgbClr val="000000"/>
                </a:solidFill>
                <a:effectLst/>
                <a:latin typeface="Calibri"/>
                <a:ea typeface="Calibri"/>
                <a:cs typeface="Calibri"/>
              </a:rPr>
              <a:t>.</a:t>
            </a:r>
            <a:endParaRPr lang="en-US" i="0" u="none" strike="noStrike" cap="none" normalizeH="0" baseline="0" dirty="0">
              <a:ln>
                <a:noFill/>
              </a:ln>
              <a:solidFill>
                <a:srgbClr val="000000"/>
              </a:solidFill>
              <a:effectLst/>
              <a:latin typeface="Calibri"/>
              <a:ea typeface="Calibri"/>
              <a:cs typeface="Calibri"/>
            </a:endParaRPr>
          </a:p>
          <a:p>
            <a:pPr marL="0" marR="0" lvl="0" indent="0" algn="l" defTabSz="914400">
              <a:lnSpc>
                <a:spcPct val="100000"/>
              </a:lnSpc>
              <a:spcBef>
                <a:spcPct val="0"/>
              </a:spcBef>
              <a:spcAft>
                <a:spcPct val="0"/>
              </a:spcAft>
              <a:buClrTx/>
              <a:buSzTx/>
              <a:buFontTx/>
              <a:buNone/>
              <a:tabLst/>
            </a:pPr>
            <a:endParaRPr lang="en-US" altLang="en-US" b="1" i="0" u="none" strike="noStrike" cap="none" normalizeH="0" baseline="0" dirty="0">
              <a:ln>
                <a:noFill/>
              </a:ln>
              <a:solidFill>
                <a:srgbClr val="212121"/>
              </a:solidFill>
              <a:effectLst/>
              <a:latin typeface="Calibri"/>
              <a:ea typeface="Calibri"/>
              <a:cs typeface="Calibri"/>
            </a:endParaRPr>
          </a:p>
        </p:txBody>
      </p:sp>
      <p:sp>
        <p:nvSpPr>
          <p:cNvPr id="5" name="Content Placeholder 2">
            <a:extLst>
              <a:ext uri="{FF2B5EF4-FFF2-40B4-BE49-F238E27FC236}">
                <a16:creationId xmlns:a16="http://schemas.microsoft.com/office/drawing/2014/main" id="{5595D544-4672-3DD8-1F93-6A4A07F3722E}"/>
              </a:ext>
            </a:extLst>
          </p:cNvPr>
          <p:cNvSpPr txBox="1">
            <a:spLocks/>
          </p:cNvSpPr>
          <p:nvPr/>
        </p:nvSpPr>
        <p:spPr>
          <a:xfrm>
            <a:off x="541421" y="2635751"/>
            <a:ext cx="10515600" cy="337277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Calibri"/>
                <a:ea typeface="Calibri"/>
                <a:cs typeface="Calibri"/>
              </a:rPr>
              <a:t>The policy was created, reviewed, and approved Nov. 2025.  </a:t>
            </a:r>
          </a:p>
          <a:p>
            <a:pPr lvl="1"/>
            <a:r>
              <a:rPr lang="en-US" sz="1600" dirty="0">
                <a:latin typeface="Calibri"/>
                <a:ea typeface="Calibri"/>
                <a:cs typeface="Calibri"/>
              </a:rPr>
              <a:t>The form and agreement need to be reviewed and approved by Law. </a:t>
            </a:r>
          </a:p>
          <a:p>
            <a:r>
              <a:rPr lang="en-US" sz="2000" i="1" dirty="0">
                <a:latin typeface="Calibri"/>
                <a:ea typeface="Calibri"/>
                <a:cs typeface="Calibri"/>
              </a:rPr>
              <a:t>Although Ordinance 23-040 establishing the Relocation Assistance Fund became law without the Mayor’s signature on November 26, 2023, and the Residency Task Force Report was adopted on November 21, 2024, funding for the program did not begin until July 1, 2025.  Accordingly, employees hired between July 1, 2024, and June 30, 2025, are eligible to apply for retroactive reimbursement. </a:t>
            </a:r>
          </a:p>
          <a:p>
            <a:r>
              <a:rPr lang="en-US" sz="1800" dirty="0">
                <a:latin typeface="Calibri"/>
                <a:ea typeface="Calibri"/>
                <a:cs typeface="Calibri"/>
              </a:rPr>
              <a:t>It is important to have a streamlined process to ensure fairness as this will be first come first serve</a:t>
            </a:r>
            <a:endParaRPr lang="en-US" sz="2000" dirty="0">
              <a:latin typeface="Calibri"/>
              <a:ea typeface="Calibri"/>
              <a:cs typeface="Calibri"/>
            </a:endParaRPr>
          </a:p>
          <a:p>
            <a:endParaRPr lang="en-US" sz="1800" dirty="0">
              <a:latin typeface="Calibri"/>
              <a:ea typeface="Calibri"/>
              <a:cs typeface="Calibri"/>
            </a:endParaRPr>
          </a:p>
        </p:txBody>
      </p:sp>
    </p:spTree>
    <p:extLst>
      <p:ext uri="{BB962C8B-B14F-4D97-AF65-F5344CB8AC3E}">
        <p14:creationId xmlns:p14="http://schemas.microsoft.com/office/powerpoint/2010/main" val="2335547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25D1B-B2F3-1E8E-3EEA-FD27F889BE5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A60C13D7-32A6-A02F-562C-A705B740D0B2}"/>
              </a:ext>
            </a:extLst>
          </p:cNvPr>
          <p:cNvSpPr>
            <a:spLocks noChangeArrowheads="1"/>
          </p:cNvSpPr>
          <p:nvPr/>
        </p:nvSpPr>
        <p:spPr bwMode="auto">
          <a:xfrm>
            <a:off x="180754" y="989402"/>
            <a:ext cx="1053686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dirty="0">
                <a:solidFill>
                  <a:srgbClr val="000000"/>
                </a:solidFill>
                <a:latin typeface="Calibri"/>
                <a:ea typeface="Calibri"/>
                <a:cs typeface="Calibri"/>
              </a:rPr>
              <a:t>8</a:t>
            </a:r>
            <a:r>
              <a:rPr kumimoji="0" lang="en-US" b="1" i="0" u="none" strike="noStrike" cap="none" normalizeH="0" baseline="0" dirty="0">
                <a:ln>
                  <a:noFill/>
                </a:ln>
                <a:solidFill>
                  <a:srgbClr val="000000"/>
                </a:solidFill>
                <a:effectLst/>
                <a:latin typeface="Calibri"/>
                <a:ea typeface="Calibri"/>
                <a:cs typeface="Calibri"/>
              </a:rPr>
              <a:t>. </a:t>
            </a:r>
            <a:r>
              <a:rPr lang="en-US" b="1" dirty="0">
                <a:solidFill>
                  <a:srgbClr val="000000"/>
                </a:solidFill>
                <a:latin typeface="Calibri"/>
                <a:ea typeface="Calibri"/>
                <a:cs typeface="Calibri"/>
              </a:rPr>
              <a:t>Discuss the planned use for $94K budgeted for Advertising considering actuals has not exceeded $20K for </a:t>
            </a:r>
            <a:r>
              <a:rPr kumimoji="0" lang="en-US" b="1" i="0" u="none" strike="noStrike" cap="none" normalizeH="0" baseline="0" dirty="0">
                <a:ln>
                  <a:noFill/>
                </a:ln>
                <a:solidFill>
                  <a:srgbClr val="000000"/>
                </a:solidFill>
                <a:effectLst/>
                <a:latin typeface="Calibri"/>
                <a:ea typeface="Calibri"/>
                <a:cs typeface="Calibri"/>
              </a:rPr>
              <a:t>the </a:t>
            </a:r>
            <a:r>
              <a:rPr lang="en-US" b="1" dirty="0">
                <a:solidFill>
                  <a:srgbClr val="000000"/>
                </a:solidFill>
                <a:latin typeface="Calibri"/>
                <a:ea typeface="Calibri"/>
                <a:cs typeface="Calibri"/>
              </a:rPr>
              <a:t>last 3 years.</a:t>
            </a:r>
            <a:br>
              <a:rPr lang="en-US" b="1" dirty="0">
                <a:solidFill>
                  <a:srgbClr val="000000"/>
                </a:solidFill>
                <a:latin typeface="Calibri"/>
                <a:ea typeface="Calibri"/>
                <a:cs typeface="Calibri"/>
              </a:rPr>
            </a:br>
            <a:r>
              <a:rPr lang="en-US" b="1" dirty="0">
                <a:solidFill>
                  <a:srgbClr val="000000"/>
                </a:solidFill>
                <a:latin typeface="Calibri"/>
                <a:ea typeface="Calibri"/>
                <a:cs typeface="Calibri"/>
              </a:rPr>
              <a:t>a. Share any collaborations with high schools, local colleges etc</a:t>
            </a:r>
            <a:r>
              <a:rPr kumimoji="0" lang="en-US" b="1" i="0" u="none" strike="noStrike" cap="none" normalizeH="0" baseline="0" dirty="0">
                <a:ln>
                  <a:noFill/>
                </a:ln>
                <a:solidFill>
                  <a:srgbClr val="000000"/>
                </a:solidFill>
                <a:effectLst/>
                <a:latin typeface="Calibri"/>
                <a:ea typeface="Calibri"/>
                <a:cs typeface="Calibri"/>
              </a:rPr>
              <a:t>.</a:t>
            </a:r>
            <a:endParaRPr lang="en-US" dirty="0">
              <a:latin typeface="Calibri"/>
              <a:ea typeface="Calibri"/>
              <a:cs typeface="Calibri"/>
            </a:endParaRPr>
          </a:p>
          <a:p>
            <a:pPr marL="0" marR="0" lvl="0" indent="0" algn="l" defTabSz="914400">
              <a:lnSpc>
                <a:spcPct val="100000"/>
              </a:lnSpc>
              <a:spcBef>
                <a:spcPct val="0"/>
              </a:spcBef>
              <a:spcAft>
                <a:spcPct val="0"/>
              </a:spcAft>
              <a:buClrTx/>
              <a:buSzTx/>
              <a:buFontTx/>
              <a:buNone/>
              <a:tabLst/>
            </a:pPr>
            <a:endParaRPr lang="en-US" altLang="en-US" b="1" i="0" u="none" strike="noStrike" cap="none" normalizeH="0" baseline="0" dirty="0">
              <a:ln>
                <a:noFill/>
              </a:ln>
              <a:solidFill>
                <a:srgbClr val="212121"/>
              </a:solidFill>
              <a:effectLst/>
              <a:latin typeface="Calibri"/>
              <a:ea typeface="Calibri"/>
              <a:cs typeface="Calibri"/>
            </a:endParaRPr>
          </a:p>
        </p:txBody>
      </p:sp>
      <p:sp>
        <p:nvSpPr>
          <p:cNvPr id="4" name="Content Placeholder 2">
            <a:extLst>
              <a:ext uri="{FF2B5EF4-FFF2-40B4-BE49-F238E27FC236}">
                <a16:creationId xmlns:a16="http://schemas.microsoft.com/office/drawing/2014/main" id="{ECCE6F9C-B855-41F0-ABAC-078EDF296C58}"/>
              </a:ext>
            </a:extLst>
          </p:cNvPr>
          <p:cNvSpPr txBox="1">
            <a:spLocks/>
          </p:cNvSpPr>
          <p:nvPr/>
        </p:nvSpPr>
        <p:spPr>
          <a:xfrm>
            <a:off x="838200" y="2326309"/>
            <a:ext cx="10515600" cy="4351338"/>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Recruitment Advertising </a:t>
            </a:r>
          </a:p>
          <a:p>
            <a:pPr lvl="1"/>
            <a:r>
              <a:rPr lang="en-US" sz="1600" dirty="0"/>
              <a:t>Job fairs and community engagement events </a:t>
            </a:r>
          </a:p>
          <a:p>
            <a:pPr lvl="1"/>
            <a:r>
              <a:rPr lang="en-US" sz="1600" dirty="0"/>
              <a:t>Trade publications, specialty advertising, paid postings, and advertising on social media</a:t>
            </a:r>
          </a:p>
          <a:p>
            <a:pPr lvl="1"/>
            <a:r>
              <a:rPr lang="en-US" sz="1600" dirty="0"/>
              <a:t>Targeted efforts for hard-to-fill positions</a:t>
            </a:r>
          </a:p>
          <a:p>
            <a:r>
              <a:rPr lang="en-US" sz="1800" dirty="0"/>
              <a:t>Employee Referral Bonus – Policy and Form pending </a:t>
            </a:r>
          </a:p>
          <a:p>
            <a:r>
              <a:rPr lang="en-US" sz="1800" dirty="0"/>
              <a:t> Residency Assistance Fund  - Form approval pending</a:t>
            </a:r>
          </a:p>
          <a:p>
            <a:pPr marL="514350" indent="-514350">
              <a:buFont typeface="+mj-lt"/>
              <a:buAutoNum type="alphaLcPeriod"/>
            </a:pPr>
            <a:r>
              <a:rPr lang="en-US" sz="1800" dirty="0"/>
              <a:t>We are actively building school collaborations to strengthen our workforce pipeline. We are partnering with Delaware State University (DSU) to develop internship opportunities, whether paid or credit-based, that give students practical, hands-on experience. We are also utilizing the Parks’ “Next Level” program to engage emerging talent, while working to expand and formalize these efforts into a broader, citywide internship and workforce development program through the Department of Human Resources. This approach supports skill development, increases exposure to public sector careers, and creates a sustainable pathway to future City employment.</a:t>
            </a:r>
          </a:p>
          <a:p>
            <a:endParaRPr lang="en-US" sz="1800" dirty="0"/>
          </a:p>
        </p:txBody>
      </p:sp>
    </p:spTree>
    <p:extLst>
      <p:ext uri="{BB962C8B-B14F-4D97-AF65-F5344CB8AC3E}">
        <p14:creationId xmlns:p14="http://schemas.microsoft.com/office/powerpoint/2010/main" val="3627411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1DB75-BF01-A4F9-B36C-EC871B4333FE}"/>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208B3664-5605-7AD4-CCEA-415CB5A46EDA}"/>
              </a:ext>
            </a:extLst>
          </p:cNvPr>
          <p:cNvSpPr>
            <a:spLocks noChangeArrowheads="1"/>
          </p:cNvSpPr>
          <p:nvPr/>
        </p:nvSpPr>
        <p:spPr bwMode="auto">
          <a:xfrm>
            <a:off x="180754" y="850903"/>
            <a:ext cx="10536865"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dirty="0">
                <a:solidFill>
                  <a:srgbClr val="000000"/>
                </a:solidFill>
                <a:latin typeface="Calibri"/>
                <a:ea typeface="Calibri"/>
                <a:cs typeface="Calibri"/>
              </a:rPr>
              <a:t>9</a:t>
            </a:r>
            <a:r>
              <a:rPr kumimoji="0" lang="en-US" b="1" i="0" u="none" strike="noStrike" cap="none" normalizeH="0" baseline="0" dirty="0">
                <a:ln>
                  <a:noFill/>
                </a:ln>
                <a:solidFill>
                  <a:srgbClr val="000000"/>
                </a:solidFill>
                <a:effectLst/>
                <a:latin typeface="Calibri"/>
                <a:ea typeface="Calibri"/>
                <a:cs typeface="Calibri"/>
              </a:rPr>
              <a:t>. </a:t>
            </a:r>
            <a:r>
              <a:rPr lang="en-US" b="1" dirty="0">
                <a:solidFill>
                  <a:srgbClr val="000000"/>
                </a:solidFill>
                <a:latin typeface="Calibri"/>
                <a:ea typeface="Calibri"/>
                <a:cs typeface="Calibri"/>
              </a:rPr>
              <a:t>Justify the planned use of ~$203K budgeted for Cornerstone Performance Management, Statewide Mandated Harassment, and Leadership trainings.</a:t>
            </a:r>
            <a:br>
              <a:rPr lang="en-US" b="1" dirty="0">
                <a:solidFill>
                  <a:srgbClr val="000000"/>
                </a:solidFill>
                <a:latin typeface="Calibri"/>
                <a:ea typeface="Calibri"/>
                <a:cs typeface="Calibri"/>
              </a:rPr>
            </a:br>
            <a:r>
              <a:rPr lang="en-US" b="1" dirty="0" err="1">
                <a:solidFill>
                  <a:srgbClr val="000000"/>
                </a:solidFill>
                <a:latin typeface="Calibri"/>
                <a:ea typeface="Calibri"/>
                <a:cs typeface="Calibri"/>
              </a:rPr>
              <a:t>i</a:t>
            </a:r>
            <a:r>
              <a:rPr lang="en-US" b="1" dirty="0">
                <a:solidFill>
                  <a:srgbClr val="000000"/>
                </a:solidFill>
                <a:latin typeface="Calibri"/>
                <a:ea typeface="Calibri"/>
                <a:cs typeface="Calibri"/>
              </a:rPr>
              <a:t>. Specify the # of employees per department that participated in </a:t>
            </a:r>
            <a:r>
              <a:rPr kumimoji="0" lang="en-US" b="1" i="0" u="none" strike="noStrike" cap="none" normalizeH="0" baseline="0" dirty="0">
                <a:ln>
                  <a:noFill/>
                </a:ln>
                <a:solidFill>
                  <a:srgbClr val="000000"/>
                </a:solidFill>
                <a:effectLst/>
                <a:latin typeface="Calibri"/>
                <a:ea typeface="Calibri"/>
                <a:cs typeface="Calibri"/>
              </a:rPr>
              <a:t>the </a:t>
            </a:r>
            <a:r>
              <a:rPr lang="en-US" b="1" dirty="0">
                <a:solidFill>
                  <a:srgbClr val="000000"/>
                </a:solidFill>
                <a:latin typeface="Calibri"/>
                <a:ea typeface="Calibri"/>
                <a:cs typeface="Calibri"/>
              </a:rPr>
              <a:t>training last year and year to date (per classification: management, union, non-union, etc.).</a:t>
            </a:r>
            <a:endParaRPr lang="en-US" dirty="0">
              <a:latin typeface="Calibri"/>
              <a:ea typeface="Calibri"/>
              <a:cs typeface="Calibri"/>
            </a:endParaRPr>
          </a:p>
          <a:p>
            <a:pPr marL="0" marR="0" lvl="0" indent="0" algn="l" defTabSz="914400">
              <a:lnSpc>
                <a:spcPct val="100000"/>
              </a:lnSpc>
              <a:spcBef>
                <a:spcPct val="0"/>
              </a:spcBef>
              <a:spcAft>
                <a:spcPct val="0"/>
              </a:spcAft>
              <a:buClrTx/>
              <a:buSzTx/>
              <a:buFontTx/>
              <a:buNone/>
              <a:tabLst/>
            </a:pPr>
            <a:endParaRPr lang="en-US" altLang="en-US" b="1" i="0" u="none" strike="noStrike" cap="none" normalizeH="0" baseline="0" dirty="0">
              <a:ln>
                <a:noFill/>
              </a:ln>
              <a:solidFill>
                <a:srgbClr val="212121"/>
              </a:solidFill>
              <a:effectLst/>
              <a:latin typeface="Calibri"/>
              <a:ea typeface="Calibri"/>
              <a:cs typeface="Calibri"/>
            </a:endParaRPr>
          </a:p>
        </p:txBody>
      </p:sp>
      <p:sp>
        <p:nvSpPr>
          <p:cNvPr id="5" name="Content Placeholder 2">
            <a:extLst>
              <a:ext uri="{FF2B5EF4-FFF2-40B4-BE49-F238E27FC236}">
                <a16:creationId xmlns:a16="http://schemas.microsoft.com/office/drawing/2014/main" id="{5486AE02-6869-1C43-5D58-4319F489CE30}"/>
              </a:ext>
            </a:extLst>
          </p:cNvPr>
          <p:cNvSpPr txBox="1">
            <a:spLocks/>
          </p:cNvSpPr>
          <p:nvPr/>
        </p:nvSpPr>
        <p:spPr>
          <a:xfrm>
            <a:off x="830179" y="2322930"/>
            <a:ext cx="10515600" cy="4351338"/>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Approximately $167,000 of these budget funds will cover the cost of our new performance management and learning and development platform. The remaining funds will by used for content development or ad-hoc training workshops and seminars for the workforce. The training will be for all employees. </a:t>
            </a:r>
          </a:p>
          <a:p>
            <a:r>
              <a:rPr lang="en-US" sz="1800" dirty="0"/>
              <a:t>The benefits of the all-in-one </a:t>
            </a:r>
            <a:r>
              <a:rPr lang="en-US" sz="1800" b="1" dirty="0"/>
              <a:t>learning management </a:t>
            </a:r>
            <a:r>
              <a:rPr lang="en-US" sz="1800" dirty="0"/>
              <a:t>and </a:t>
            </a:r>
            <a:r>
              <a:rPr lang="en-US" sz="1800" b="1" dirty="0"/>
              <a:t>performance management </a:t>
            </a:r>
            <a:r>
              <a:rPr lang="en-US" sz="1800" dirty="0"/>
              <a:t>system include, but are not limited to, the following:</a:t>
            </a:r>
          </a:p>
          <a:p>
            <a:pPr lvl="1"/>
            <a:r>
              <a:rPr lang="en-US" sz="1800" dirty="0"/>
              <a:t>Workforce Development</a:t>
            </a:r>
          </a:p>
          <a:p>
            <a:pPr lvl="1"/>
            <a:r>
              <a:rPr lang="en-US" sz="1800" dirty="0"/>
              <a:t>Streamlined performance management </a:t>
            </a:r>
          </a:p>
          <a:p>
            <a:pPr lvl="1"/>
            <a:r>
              <a:rPr lang="en-US" sz="1800" dirty="0"/>
              <a:t>Enhanced employee engagement and retention </a:t>
            </a:r>
          </a:p>
          <a:p>
            <a:pPr lvl="1"/>
            <a:r>
              <a:rPr lang="en-US" sz="1800" dirty="0"/>
              <a:t>Support of compliance efforts </a:t>
            </a:r>
          </a:p>
          <a:p>
            <a:pPr lvl="1"/>
            <a:r>
              <a:rPr lang="en-US" sz="1800" dirty="0"/>
              <a:t>Streamlined onboarding </a:t>
            </a:r>
          </a:p>
          <a:p>
            <a:pPr marL="457200" lvl="1" indent="0">
              <a:buFont typeface="Arial" panose="020B0604020202020204" pitchFamily="34" charset="0"/>
              <a:buNone/>
            </a:pPr>
            <a:endParaRPr lang="en-US" sz="1800" dirty="0"/>
          </a:p>
          <a:p>
            <a:endParaRPr lang="en-US" sz="1800" dirty="0"/>
          </a:p>
        </p:txBody>
      </p:sp>
    </p:spTree>
    <p:extLst>
      <p:ext uri="{BB962C8B-B14F-4D97-AF65-F5344CB8AC3E}">
        <p14:creationId xmlns:p14="http://schemas.microsoft.com/office/powerpoint/2010/main" val="3872455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B95CED-878B-AF10-06C0-20C30FE83E4B}"/>
              </a:ext>
            </a:extLst>
          </p:cNvPr>
          <p:cNvSpPr>
            <a:spLocks noGrp="1"/>
          </p:cNvSpPr>
          <p:nvPr>
            <p:ph sz="half" idx="13"/>
          </p:nvPr>
        </p:nvSpPr>
        <p:spPr>
          <a:xfrm>
            <a:off x="188911" y="1188720"/>
            <a:ext cx="10561555" cy="507319"/>
          </a:xfrm>
        </p:spPr>
        <p:txBody>
          <a:bodyPr vert="horz" lIns="91440" tIns="45720" rIns="91440" bIns="45720" rtlCol="0" anchor="t">
            <a:noAutofit/>
          </a:bodyPr>
          <a:lstStyle/>
          <a:p>
            <a:r>
              <a:rPr lang="en-US" sz="1800" dirty="0">
                <a:latin typeface="Calibri"/>
                <a:ea typeface="Calibri"/>
                <a:cs typeface="Calibri"/>
              </a:rPr>
              <a:t>10. Discuss the planned use for ~$142K budgeted in the Professional Fees and Miscellaneous Charges N.O.C. accounting categories.</a:t>
            </a:r>
          </a:p>
        </p:txBody>
      </p:sp>
      <p:graphicFrame>
        <p:nvGraphicFramePr>
          <p:cNvPr id="7" name="Content Placeholder 6">
            <a:extLst>
              <a:ext uri="{FF2B5EF4-FFF2-40B4-BE49-F238E27FC236}">
                <a16:creationId xmlns:a16="http://schemas.microsoft.com/office/drawing/2014/main" id="{F4FE11C0-8338-243F-B23E-D08176964EA7}"/>
              </a:ext>
            </a:extLst>
          </p:cNvPr>
          <p:cNvGraphicFramePr>
            <a:graphicFrameLocks noGrp="1"/>
          </p:cNvGraphicFramePr>
          <p:nvPr>
            <p:ph sz="half" idx="2"/>
            <p:extLst>
              <p:ext uri="{D42A27DB-BD31-4B8C-83A1-F6EECF244321}">
                <p14:modId xmlns:p14="http://schemas.microsoft.com/office/powerpoint/2010/main" val="2034814088"/>
              </p:ext>
            </p:extLst>
          </p:nvPr>
        </p:nvGraphicFramePr>
        <p:xfrm>
          <a:off x="607594" y="2755412"/>
          <a:ext cx="10980736" cy="2230374"/>
        </p:xfrm>
        <a:graphic>
          <a:graphicData uri="http://schemas.openxmlformats.org/drawingml/2006/table">
            <a:tbl>
              <a:tblPr firstRow="1" bandRow="1">
                <a:tableStyleId>{10A1B5D5-9B99-4C35-A422-299274C87663}</a:tableStyleId>
              </a:tblPr>
              <a:tblGrid>
                <a:gridCol w="2013582">
                  <a:extLst>
                    <a:ext uri="{9D8B030D-6E8A-4147-A177-3AD203B41FA5}">
                      <a16:colId xmlns:a16="http://schemas.microsoft.com/office/drawing/2014/main" val="3929544874"/>
                    </a:ext>
                  </a:extLst>
                </a:gridCol>
                <a:gridCol w="1422931">
                  <a:extLst>
                    <a:ext uri="{9D8B030D-6E8A-4147-A177-3AD203B41FA5}">
                      <a16:colId xmlns:a16="http://schemas.microsoft.com/office/drawing/2014/main" val="245175827"/>
                    </a:ext>
                  </a:extLst>
                </a:gridCol>
                <a:gridCol w="7544223">
                  <a:extLst>
                    <a:ext uri="{9D8B030D-6E8A-4147-A177-3AD203B41FA5}">
                      <a16:colId xmlns:a16="http://schemas.microsoft.com/office/drawing/2014/main" val="2908211461"/>
                    </a:ext>
                  </a:extLst>
                </a:gridCol>
              </a:tblGrid>
              <a:tr h="350647">
                <a:tc>
                  <a:txBody>
                    <a:bodyPr/>
                    <a:lstStyle/>
                    <a:p>
                      <a:pPr marL="0" algn="ctr" rtl="0" eaLnBrk="1" fontAlgn="b" latinLnBrk="0" hangingPunct="1">
                        <a:buNone/>
                      </a:pPr>
                      <a:r>
                        <a:rPr lang="en-US" sz="1800" kern="1200" dirty="0">
                          <a:solidFill>
                            <a:srgbClr val="000000"/>
                          </a:solidFill>
                          <a:effectLst/>
                        </a:rPr>
                        <a:t>Division </a:t>
                      </a:r>
                      <a:endParaRPr lang="en-US" dirty="0">
                        <a:effectLst/>
                      </a:endParaRPr>
                    </a:p>
                  </a:txBody>
                  <a:tcPr marL="0" marR="0" marT="0" marB="0" anchor="ctr"/>
                </a:tc>
                <a:tc>
                  <a:txBody>
                    <a:bodyPr/>
                    <a:lstStyle/>
                    <a:p>
                      <a:pPr marL="0" algn="ctr" rtl="0" eaLnBrk="1" fontAlgn="b" latinLnBrk="0" hangingPunct="1">
                        <a:buNone/>
                      </a:pPr>
                      <a:r>
                        <a:rPr lang="en-US" sz="1800" kern="1200" dirty="0">
                          <a:solidFill>
                            <a:srgbClr val="000000"/>
                          </a:solidFill>
                          <a:effectLst/>
                        </a:rPr>
                        <a:t>Amount </a:t>
                      </a:r>
                      <a:endParaRPr lang="en-US" dirty="0">
                        <a:effectLst/>
                      </a:endParaRPr>
                    </a:p>
                  </a:txBody>
                  <a:tcPr marL="0" marR="0" marT="0" marB="0" anchor="ctr"/>
                </a:tc>
                <a:tc>
                  <a:txBody>
                    <a:bodyPr/>
                    <a:lstStyle/>
                    <a:p>
                      <a:pPr marL="0" algn="ctr" rtl="0" eaLnBrk="1" fontAlgn="b" latinLnBrk="0" hangingPunct="1">
                        <a:buNone/>
                      </a:pPr>
                      <a:r>
                        <a:rPr lang="en-US" sz="1800" kern="1200" dirty="0">
                          <a:solidFill>
                            <a:srgbClr val="000000"/>
                          </a:solidFill>
                          <a:effectLst/>
                        </a:rPr>
                        <a:t>Purpose</a:t>
                      </a:r>
                      <a:endParaRPr lang="en-US" dirty="0">
                        <a:effectLst/>
                      </a:endParaRPr>
                    </a:p>
                  </a:txBody>
                  <a:tcPr marL="0" marR="0" marT="0" marB="0" anchor="ctr"/>
                </a:tc>
                <a:extLst>
                  <a:ext uri="{0D108BD9-81ED-4DB2-BD59-A6C34878D82A}">
                    <a16:rowId xmlns:a16="http://schemas.microsoft.com/office/drawing/2014/main" val="1148212486"/>
                  </a:ext>
                </a:extLst>
              </a:tr>
              <a:tr h="629793">
                <a:tc>
                  <a:txBody>
                    <a:bodyPr/>
                    <a:lstStyle/>
                    <a:p>
                      <a:pPr marL="0" algn="ctr" rtl="0" eaLnBrk="1" fontAlgn="b" latinLnBrk="0" hangingPunct="1">
                        <a:buNone/>
                      </a:pPr>
                      <a:r>
                        <a:rPr lang="en-US" sz="1800" kern="1200">
                          <a:solidFill>
                            <a:srgbClr val="000000"/>
                          </a:solidFill>
                          <a:effectLst/>
                        </a:rPr>
                        <a:t>Employment Services</a:t>
                      </a:r>
                      <a:endParaRPr lang="en-US">
                        <a:effectLst/>
                      </a:endParaRPr>
                    </a:p>
                  </a:txBody>
                  <a:tcPr marL="0" marR="0" marT="0" marB="0" anchor="ctr"/>
                </a:tc>
                <a:tc>
                  <a:txBody>
                    <a:bodyPr/>
                    <a:lstStyle/>
                    <a:p>
                      <a:pPr marL="0" algn="ctr" rtl="0" eaLnBrk="1" fontAlgn="b" latinLnBrk="0" hangingPunct="1">
                        <a:buNone/>
                      </a:pPr>
                      <a:r>
                        <a:rPr lang="en-US" sz="1800" kern="1200">
                          <a:solidFill>
                            <a:srgbClr val="000000"/>
                          </a:solidFill>
                          <a:effectLst/>
                        </a:rPr>
                        <a:t>$30,589.00</a:t>
                      </a:r>
                      <a:endParaRPr lang="en-US">
                        <a:effectLst/>
                      </a:endParaRPr>
                    </a:p>
                  </a:txBody>
                  <a:tcPr marL="0" marR="0" marT="0" marB="0" anchor="ctr"/>
                </a:tc>
                <a:tc>
                  <a:txBody>
                    <a:bodyPr/>
                    <a:lstStyle/>
                    <a:p>
                      <a:pPr marL="0" algn="ctr" rtl="0" eaLnBrk="1" fontAlgn="b" latinLnBrk="0" hangingPunct="1">
                        <a:buNone/>
                      </a:pPr>
                      <a:r>
                        <a:rPr lang="en-US" sz="1800" kern="1200">
                          <a:solidFill>
                            <a:srgbClr val="000000"/>
                          </a:solidFill>
                          <a:effectLst/>
                        </a:rPr>
                        <a:t>Cornerstone training, background investigations, and administrative support for personnel file maintenance </a:t>
                      </a:r>
                      <a:endParaRPr lang="en-US">
                        <a:effectLst/>
                      </a:endParaRPr>
                    </a:p>
                  </a:txBody>
                  <a:tcPr marL="0" marR="0" marT="0" marB="0" anchor="ctr"/>
                </a:tc>
                <a:extLst>
                  <a:ext uri="{0D108BD9-81ED-4DB2-BD59-A6C34878D82A}">
                    <a16:rowId xmlns:a16="http://schemas.microsoft.com/office/drawing/2014/main" val="2051445112"/>
                  </a:ext>
                </a:extLst>
              </a:tr>
              <a:tr h="350647">
                <a:tc>
                  <a:txBody>
                    <a:bodyPr/>
                    <a:lstStyle/>
                    <a:p>
                      <a:pPr marL="0" algn="ctr" rtl="0" eaLnBrk="1" fontAlgn="b" latinLnBrk="0" hangingPunct="1">
                        <a:buNone/>
                      </a:pPr>
                      <a:r>
                        <a:rPr lang="en-US" sz="1800" kern="1200">
                          <a:solidFill>
                            <a:srgbClr val="000000"/>
                          </a:solidFill>
                          <a:effectLst/>
                        </a:rPr>
                        <a:t>Administration </a:t>
                      </a:r>
                      <a:endParaRPr lang="en-US">
                        <a:effectLst/>
                      </a:endParaRPr>
                    </a:p>
                  </a:txBody>
                  <a:tcPr marL="0" marR="0" marT="0" marB="0" anchor="ctr"/>
                </a:tc>
                <a:tc>
                  <a:txBody>
                    <a:bodyPr/>
                    <a:lstStyle/>
                    <a:p>
                      <a:pPr marL="0" algn="ctr" rtl="0" eaLnBrk="1" fontAlgn="b" latinLnBrk="0" hangingPunct="1">
                        <a:buNone/>
                      </a:pPr>
                      <a:r>
                        <a:rPr lang="en-US" sz="1800" kern="1200">
                          <a:solidFill>
                            <a:srgbClr val="000000"/>
                          </a:solidFill>
                          <a:effectLst/>
                        </a:rPr>
                        <a:t>$3,000.00</a:t>
                      </a:r>
                      <a:endParaRPr lang="en-US">
                        <a:effectLst/>
                      </a:endParaRPr>
                    </a:p>
                  </a:txBody>
                  <a:tcPr marL="0" marR="0" marT="0" marB="0" anchor="ctr"/>
                </a:tc>
                <a:tc>
                  <a:txBody>
                    <a:bodyPr/>
                    <a:lstStyle/>
                    <a:p>
                      <a:pPr marL="0" algn="ctr" rtl="0" eaLnBrk="1" fontAlgn="b" latinLnBrk="0" hangingPunct="1">
                        <a:buNone/>
                      </a:pPr>
                      <a:r>
                        <a:rPr lang="en-US" sz="1800" kern="1200">
                          <a:solidFill>
                            <a:srgbClr val="000000"/>
                          </a:solidFill>
                          <a:effectLst/>
                        </a:rPr>
                        <a:t>Items for Labor negotiations arbitrations and hearings</a:t>
                      </a:r>
                      <a:endParaRPr lang="en-US">
                        <a:effectLst/>
                      </a:endParaRPr>
                    </a:p>
                  </a:txBody>
                  <a:tcPr marL="0" marR="0" marT="0" marB="0" anchor="ctr"/>
                </a:tc>
                <a:extLst>
                  <a:ext uri="{0D108BD9-81ED-4DB2-BD59-A6C34878D82A}">
                    <a16:rowId xmlns:a16="http://schemas.microsoft.com/office/drawing/2014/main" val="3545074770"/>
                  </a:ext>
                </a:extLst>
              </a:tr>
              <a:tr h="350647">
                <a:tc>
                  <a:txBody>
                    <a:bodyPr/>
                    <a:lstStyle/>
                    <a:p>
                      <a:pPr marL="0" algn="ctr" rtl="0" eaLnBrk="1" fontAlgn="b" latinLnBrk="0" hangingPunct="1">
                        <a:buNone/>
                      </a:pPr>
                      <a:r>
                        <a:rPr lang="en-US" sz="1800" kern="1200">
                          <a:solidFill>
                            <a:srgbClr val="000000"/>
                          </a:solidFill>
                          <a:effectLst/>
                        </a:rPr>
                        <a:t>Compliance </a:t>
                      </a:r>
                      <a:endParaRPr lang="en-US">
                        <a:effectLst/>
                      </a:endParaRPr>
                    </a:p>
                  </a:txBody>
                  <a:tcPr marL="0" marR="0" marT="0" marB="0" anchor="ctr"/>
                </a:tc>
                <a:tc>
                  <a:txBody>
                    <a:bodyPr/>
                    <a:lstStyle/>
                    <a:p>
                      <a:pPr marL="0" algn="ctr" rtl="0" eaLnBrk="1" fontAlgn="b" latinLnBrk="0" hangingPunct="1">
                        <a:buNone/>
                      </a:pPr>
                      <a:r>
                        <a:rPr lang="en-US" sz="1800" kern="1200">
                          <a:solidFill>
                            <a:srgbClr val="000000"/>
                          </a:solidFill>
                          <a:effectLst/>
                        </a:rPr>
                        <a:t>$58,500.00</a:t>
                      </a:r>
                      <a:endParaRPr lang="en-US">
                        <a:effectLst/>
                      </a:endParaRPr>
                    </a:p>
                  </a:txBody>
                  <a:tcPr marL="0" marR="0" marT="0" marB="0" anchor="ctr"/>
                </a:tc>
                <a:tc>
                  <a:txBody>
                    <a:bodyPr/>
                    <a:lstStyle/>
                    <a:p>
                      <a:pPr marL="0" algn="ctr" rtl="0" eaLnBrk="1" fontAlgn="b" latinLnBrk="0" hangingPunct="1">
                        <a:buNone/>
                      </a:pPr>
                      <a:r>
                        <a:rPr lang="en-US" sz="1800" kern="1200">
                          <a:solidFill>
                            <a:srgbClr val="000000"/>
                          </a:solidFill>
                          <a:effectLst/>
                        </a:rPr>
                        <a:t>Investigations and lactation room compliance</a:t>
                      </a:r>
                      <a:endParaRPr lang="en-US">
                        <a:effectLst/>
                      </a:endParaRPr>
                    </a:p>
                  </a:txBody>
                  <a:tcPr marL="0" marR="0" marT="0" marB="0" anchor="ctr"/>
                </a:tc>
                <a:extLst>
                  <a:ext uri="{0D108BD9-81ED-4DB2-BD59-A6C34878D82A}">
                    <a16:rowId xmlns:a16="http://schemas.microsoft.com/office/drawing/2014/main" val="1247099758"/>
                  </a:ext>
                </a:extLst>
              </a:tr>
              <a:tr h="350647">
                <a:tc>
                  <a:txBody>
                    <a:bodyPr/>
                    <a:lstStyle/>
                    <a:p>
                      <a:pPr marL="0" algn="ctr" rtl="0" eaLnBrk="1" fontAlgn="b" latinLnBrk="0" hangingPunct="1">
                        <a:buNone/>
                      </a:pPr>
                      <a:r>
                        <a:rPr lang="en-US" sz="1800" kern="1200" dirty="0">
                          <a:solidFill>
                            <a:srgbClr val="000000"/>
                          </a:solidFill>
                          <a:effectLst/>
                        </a:rPr>
                        <a:t>Class and Comp</a:t>
                      </a:r>
                      <a:endParaRPr lang="en-US" dirty="0">
                        <a:effectLst/>
                      </a:endParaRPr>
                    </a:p>
                  </a:txBody>
                  <a:tcPr marL="0" marR="0" marT="0" marB="0" anchor="ctr"/>
                </a:tc>
                <a:tc>
                  <a:txBody>
                    <a:bodyPr/>
                    <a:lstStyle/>
                    <a:p>
                      <a:pPr marL="0" algn="ctr" rtl="0" eaLnBrk="1" fontAlgn="b" latinLnBrk="0" hangingPunct="1">
                        <a:buNone/>
                      </a:pPr>
                      <a:r>
                        <a:rPr lang="en-US" sz="1800" kern="1200">
                          <a:solidFill>
                            <a:srgbClr val="000000"/>
                          </a:solidFill>
                          <a:effectLst/>
                        </a:rPr>
                        <a:t>$30,000.00</a:t>
                      </a:r>
                      <a:endParaRPr lang="en-US">
                        <a:effectLst/>
                      </a:endParaRPr>
                    </a:p>
                  </a:txBody>
                  <a:tcPr marL="0" marR="0" marT="0" marB="0" anchor="ctr"/>
                </a:tc>
                <a:tc>
                  <a:txBody>
                    <a:bodyPr/>
                    <a:lstStyle/>
                    <a:p>
                      <a:pPr marL="0" algn="ctr" rtl="0" eaLnBrk="1" fontAlgn="b" latinLnBrk="0" hangingPunct="1">
                        <a:buNone/>
                      </a:pPr>
                      <a:r>
                        <a:rPr lang="en-US" sz="1800" kern="1200" dirty="0">
                          <a:solidFill>
                            <a:srgbClr val="000000"/>
                          </a:solidFill>
                          <a:effectLst/>
                        </a:rPr>
                        <a:t>Maintenance and Adjustment on Compensation Tools;</a:t>
                      </a:r>
                      <a:r>
                        <a:rPr lang="en-US" sz="1800" kern="1200" dirty="0">
                          <a:solidFill>
                            <a:schemeClr val="dk1"/>
                          </a:solidFill>
                          <a:effectLst/>
                          <a:latin typeface="+mn-lt"/>
                          <a:ea typeface="+mn-ea"/>
                          <a:cs typeface="+mn-cs"/>
                        </a:rPr>
                        <a:t> training and reporting for UKG; and ensuring FLSA compliance.</a:t>
                      </a:r>
                      <a:endParaRPr lang="en-US" dirty="0">
                        <a:effectLst/>
                      </a:endParaRPr>
                    </a:p>
                  </a:txBody>
                  <a:tcPr marL="0" marR="0" marT="0" marB="0" anchor="ctr"/>
                </a:tc>
                <a:extLst>
                  <a:ext uri="{0D108BD9-81ED-4DB2-BD59-A6C34878D82A}">
                    <a16:rowId xmlns:a16="http://schemas.microsoft.com/office/drawing/2014/main" val="715065484"/>
                  </a:ext>
                </a:extLst>
              </a:tr>
            </a:tbl>
          </a:graphicData>
        </a:graphic>
      </p:graphicFrame>
    </p:spTree>
    <p:extLst>
      <p:ext uri="{BB962C8B-B14F-4D97-AF65-F5344CB8AC3E}">
        <p14:creationId xmlns:p14="http://schemas.microsoft.com/office/powerpoint/2010/main" val="404103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FF04B7-9CDF-14A2-B694-CF227FCACB80}"/>
              </a:ext>
            </a:extLst>
          </p:cNvPr>
          <p:cNvSpPr>
            <a:spLocks noGrp="1"/>
          </p:cNvSpPr>
          <p:nvPr>
            <p:ph sz="half" idx="2"/>
          </p:nvPr>
        </p:nvSpPr>
        <p:spPr>
          <a:xfrm>
            <a:off x="188913" y="2349500"/>
            <a:ext cx="10980737" cy="4187825"/>
          </a:xfrm>
        </p:spPr>
        <p:txBody>
          <a:bodyPr>
            <a:normAutofit/>
          </a:bodyPr>
          <a:lstStyle/>
          <a:p>
            <a:pPr marL="0" indent="0">
              <a:buNone/>
            </a:pPr>
            <a:r>
              <a:rPr lang="en-US" sz="2400" dirty="0"/>
              <a:t>Position is authorized but not appropriated. Do not expect vacancy in FY 27.</a:t>
            </a:r>
          </a:p>
        </p:txBody>
      </p:sp>
      <p:sp>
        <p:nvSpPr>
          <p:cNvPr id="3" name="Content Placeholder 2">
            <a:extLst>
              <a:ext uri="{FF2B5EF4-FFF2-40B4-BE49-F238E27FC236}">
                <a16:creationId xmlns:a16="http://schemas.microsoft.com/office/drawing/2014/main" id="{FBB589F8-3B8E-99FC-B735-1391DE15B440}"/>
              </a:ext>
            </a:extLst>
          </p:cNvPr>
          <p:cNvSpPr>
            <a:spLocks noGrp="1"/>
          </p:cNvSpPr>
          <p:nvPr>
            <p:ph sz="half" idx="13"/>
          </p:nvPr>
        </p:nvSpPr>
        <p:spPr>
          <a:xfrm>
            <a:off x="188912" y="1189038"/>
            <a:ext cx="10576455" cy="473075"/>
          </a:xfrm>
        </p:spPr>
        <p:txBody>
          <a:bodyPr>
            <a:noAutofit/>
          </a:bodyPr>
          <a:lstStyle/>
          <a:p>
            <a:r>
              <a:rPr lang="en-US" sz="1800" dirty="0"/>
              <a:t>11. Discuss the plans for filling the vacant Risk Manager position that was added as a new position last fiscal year, as well as funding for a Risk Manager position in the Temp account category.   </a:t>
            </a:r>
          </a:p>
          <a:p>
            <a:endParaRPr lang="en-US" sz="1800" dirty="0"/>
          </a:p>
        </p:txBody>
      </p:sp>
    </p:spTree>
    <p:extLst>
      <p:ext uri="{BB962C8B-B14F-4D97-AF65-F5344CB8AC3E}">
        <p14:creationId xmlns:p14="http://schemas.microsoft.com/office/powerpoint/2010/main" val="682062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2E97C5-66FF-2233-4EDD-0965DF242FC9}"/>
              </a:ext>
            </a:extLst>
          </p:cNvPr>
          <p:cNvSpPr>
            <a:spLocks noGrp="1"/>
          </p:cNvSpPr>
          <p:nvPr>
            <p:ph sz="half" idx="2"/>
          </p:nvPr>
        </p:nvSpPr>
        <p:spPr>
          <a:xfrm>
            <a:off x="278479" y="2172194"/>
            <a:ext cx="9482858" cy="4970991"/>
          </a:xfrm>
        </p:spPr>
        <p:txBody>
          <a:bodyPr>
            <a:normAutofit/>
          </a:bodyPr>
          <a:lstStyle/>
          <a:p>
            <a:pPr marL="0" indent="0">
              <a:buNone/>
            </a:pPr>
            <a:r>
              <a:rPr lang="en-US" sz="1600" dirty="0"/>
              <a:t>The major funding changes were increases of: </a:t>
            </a:r>
          </a:p>
          <a:p>
            <a:pPr marL="0" indent="0">
              <a:buNone/>
            </a:pPr>
            <a:r>
              <a:rPr lang="en-US" sz="1600" dirty="0"/>
              <a:t>	(1) $628,940 in Insurance Claims, which was based upon an increase in case reserves for five large 	general liability cases, according to an actuarial study dated August 5, 2025 and presented to the Risk 	Management Committee </a:t>
            </a:r>
          </a:p>
          <a:p>
            <a:pPr marL="0" indent="0">
              <a:buNone/>
            </a:pPr>
            <a:r>
              <a:rPr lang="en-US" sz="1600" dirty="0"/>
              <a:t>	(2) $125,000 for Insurance Claims-Legal Defense, based upon a request from the Law Dept. based 	upon their expected case load,  and </a:t>
            </a:r>
          </a:p>
          <a:p>
            <a:pPr marL="0" indent="0">
              <a:buNone/>
            </a:pPr>
            <a:r>
              <a:rPr lang="en-US" sz="1600" dirty="0"/>
              <a:t>	(3) $88,686 in Liability costs for Excess Liability, Crime and Cyber Insurance.</a:t>
            </a:r>
          </a:p>
          <a:p>
            <a:endParaRPr lang="en-US" sz="1600" dirty="0"/>
          </a:p>
        </p:txBody>
      </p:sp>
      <p:sp>
        <p:nvSpPr>
          <p:cNvPr id="3" name="Content Placeholder 2">
            <a:extLst>
              <a:ext uri="{FF2B5EF4-FFF2-40B4-BE49-F238E27FC236}">
                <a16:creationId xmlns:a16="http://schemas.microsoft.com/office/drawing/2014/main" id="{BCAAF960-FD1B-0A2E-5390-E854EDF916FE}"/>
              </a:ext>
            </a:extLst>
          </p:cNvPr>
          <p:cNvSpPr>
            <a:spLocks noGrp="1"/>
          </p:cNvSpPr>
          <p:nvPr>
            <p:ph sz="half" idx="13"/>
          </p:nvPr>
        </p:nvSpPr>
        <p:spPr>
          <a:xfrm>
            <a:off x="227420" y="1029778"/>
            <a:ext cx="9712735" cy="473825"/>
          </a:xfrm>
        </p:spPr>
        <p:txBody>
          <a:bodyPr>
            <a:noAutofit/>
          </a:bodyPr>
          <a:lstStyle/>
          <a:p>
            <a:r>
              <a:rPr lang="en-US" sz="1600" dirty="0"/>
              <a:t>12. Discuss the~ </a:t>
            </a:r>
            <a:r>
              <a:rPr lang="en-US" sz="1600" u="sng" dirty="0"/>
              <a:t>$6M</a:t>
            </a:r>
            <a:r>
              <a:rPr lang="en-US" sz="1600" dirty="0"/>
              <a:t> in the Insurance account grouping, up</a:t>
            </a:r>
            <a:r>
              <a:rPr lang="en-US" sz="1600" u="heavy" dirty="0"/>
              <a:t>~ $900K</a:t>
            </a:r>
            <a:r>
              <a:rPr lang="en-US" sz="1600" dirty="0"/>
              <a:t> over the prior year’s budget.</a:t>
            </a:r>
          </a:p>
          <a:p>
            <a:pPr marL="342900" indent="-342900">
              <a:buFont typeface="Arial" panose="020B0604020202020204" pitchFamily="34" charset="0"/>
              <a:buAutoNum type="alphaLcPeriod"/>
            </a:pPr>
            <a:endParaRPr lang="en-US" sz="1600" dirty="0"/>
          </a:p>
          <a:p>
            <a:pPr marL="342900" indent="-342900">
              <a:buAutoNum type="alphaLcPeriod"/>
            </a:pPr>
            <a:endParaRPr lang="en-US" sz="1600" dirty="0"/>
          </a:p>
          <a:p>
            <a:endParaRPr lang="en-US" sz="1600" dirty="0"/>
          </a:p>
        </p:txBody>
      </p:sp>
    </p:spTree>
    <p:extLst>
      <p:ext uri="{BB962C8B-B14F-4D97-AF65-F5344CB8AC3E}">
        <p14:creationId xmlns:p14="http://schemas.microsoft.com/office/powerpoint/2010/main" val="2191881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07B09B-D03D-26E5-1839-753C1503A3B5}"/>
              </a:ext>
            </a:extLst>
          </p:cNvPr>
          <p:cNvSpPr>
            <a:spLocks noGrp="1"/>
          </p:cNvSpPr>
          <p:nvPr>
            <p:ph sz="half" idx="2"/>
          </p:nvPr>
        </p:nvSpPr>
        <p:spPr>
          <a:xfrm>
            <a:off x="590090" y="1758575"/>
            <a:ext cx="10579658" cy="4778749"/>
          </a:xfrm>
        </p:spPr>
        <p:txBody>
          <a:bodyPr>
            <a:normAutofit fontScale="62500" lnSpcReduction="20000"/>
          </a:bodyPr>
          <a:lstStyle/>
          <a:p>
            <a:pPr marL="0" indent="0">
              <a:buNone/>
            </a:pPr>
            <a:r>
              <a:rPr lang="en-US" b="1" u="sng" dirty="0"/>
              <a:t>FY’25 (7/1/24 – 6/30/25)</a:t>
            </a:r>
            <a:endParaRPr lang="en-US" dirty="0"/>
          </a:p>
          <a:p>
            <a:pPr marL="0" indent="0">
              <a:buNone/>
            </a:pPr>
            <a:r>
              <a:rPr lang="en-US" dirty="0"/>
              <a:t>P.I. – 21</a:t>
            </a:r>
          </a:p>
          <a:p>
            <a:pPr marL="0" indent="0">
              <a:buNone/>
            </a:pPr>
            <a:r>
              <a:rPr lang="en-US" dirty="0" err="1"/>
              <a:t>Empl</a:t>
            </a:r>
            <a:r>
              <a:rPr lang="en-US" dirty="0"/>
              <a:t>. – 14</a:t>
            </a:r>
          </a:p>
          <a:p>
            <a:pPr marL="0" indent="0">
              <a:buNone/>
            </a:pPr>
            <a:r>
              <a:rPr lang="en-US" dirty="0"/>
              <a:t>Const. Claims – 13</a:t>
            </a:r>
          </a:p>
          <a:p>
            <a:pPr marL="0" indent="0">
              <a:buNone/>
            </a:pPr>
            <a:r>
              <a:rPr lang="en-US" u="sng" dirty="0"/>
              <a:t>Miscellaneous – 8</a:t>
            </a:r>
            <a:endParaRPr lang="en-US" dirty="0"/>
          </a:p>
          <a:p>
            <a:pPr marL="0" indent="0">
              <a:buNone/>
            </a:pPr>
            <a:r>
              <a:rPr lang="en-US" dirty="0"/>
              <a:t>Total cases - 68</a:t>
            </a:r>
          </a:p>
          <a:p>
            <a:pPr marL="0" indent="0">
              <a:buNone/>
            </a:pPr>
            <a:r>
              <a:rPr lang="en-US" dirty="0"/>
              <a:t> </a:t>
            </a:r>
          </a:p>
          <a:p>
            <a:pPr marL="0" indent="0">
              <a:buNone/>
            </a:pPr>
            <a:r>
              <a:rPr lang="en-US" dirty="0"/>
              <a:t> </a:t>
            </a:r>
          </a:p>
          <a:p>
            <a:pPr marL="0" indent="0">
              <a:buNone/>
            </a:pPr>
            <a:r>
              <a:rPr lang="en-US" b="1" u="sng" dirty="0"/>
              <a:t>FY’26 (7/1/25 – 4/17/26)</a:t>
            </a:r>
            <a:endParaRPr lang="en-US" dirty="0"/>
          </a:p>
          <a:p>
            <a:pPr marL="0" indent="0">
              <a:buNone/>
            </a:pPr>
            <a:r>
              <a:rPr lang="en-US" dirty="0"/>
              <a:t>P.I. – 30</a:t>
            </a:r>
          </a:p>
          <a:p>
            <a:pPr marL="0" indent="0">
              <a:buNone/>
            </a:pPr>
            <a:r>
              <a:rPr lang="en-US" dirty="0" err="1"/>
              <a:t>Empl</a:t>
            </a:r>
            <a:r>
              <a:rPr lang="en-US" dirty="0"/>
              <a:t>. – 28</a:t>
            </a:r>
          </a:p>
          <a:p>
            <a:pPr marL="0" indent="0">
              <a:buNone/>
            </a:pPr>
            <a:r>
              <a:rPr lang="en-US" dirty="0"/>
              <a:t>Const. Claims – 14</a:t>
            </a:r>
          </a:p>
          <a:p>
            <a:pPr marL="0" indent="0">
              <a:buNone/>
            </a:pPr>
            <a:r>
              <a:rPr lang="en-US" u="sng" dirty="0"/>
              <a:t>Miscellaneous – 12</a:t>
            </a:r>
            <a:endParaRPr lang="en-US" dirty="0"/>
          </a:p>
          <a:p>
            <a:pPr marL="0" indent="0">
              <a:buNone/>
            </a:pPr>
            <a:r>
              <a:rPr lang="en-US" dirty="0"/>
              <a:t>Total cases - 84</a:t>
            </a:r>
          </a:p>
          <a:p>
            <a:pPr marL="0" indent="0">
              <a:buNone/>
            </a:pPr>
            <a:r>
              <a:rPr lang="en-US" dirty="0"/>
              <a:t> </a:t>
            </a:r>
          </a:p>
          <a:p>
            <a:pPr marL="0" indent="0">
              <a:buNone/>
            </a:pPr>
            <a:endParaRPr lang="en-US" dirty="0"/>
          </a:p>
        </p:txBody>
      </p:sp>
      <p:sp>
        <p:nvSpPr>
          <p:cNvPr id="3" name="Content Placeholder 2">
            <a:extLst>
              <a:ext uri="{FF2B5EF4-FFF2-40B4-BE49-F238E27FC236}">
                <a16:creationId xmlns:a16="http://schemas.microsoft.com/office/drawing/2014/main" id="{75AA1B7D-AA29-2859-09EA-423AFA186495}"/>
              </a:ext>
            </a:extLst>
          </p:cNvPr>
          <p:cNvSpPr>
            <a:spLocks noGrp="1"/>
          </p:cNvSpPr>
          <p:nvPr>
            <p:ph sz="half" idx="13"/>
          </p:nvPr>
        </p:nvSpPr>
        <p:spPr>
          <a:xfrm>
            <a:off x="188911" y="1188720"/>
            <a:ext cx="10579658" cy="473825"/>
          </a:xfrm>
        </p:spPr>
        <p:txBody>
          <a:bodyPr>
            <a:normAutofit/>
          </a:bodyPr>
          <a:lstStyle/>
          <a:p>
            <a:r>
              <a:rPr lang="en-US" sz="1600" dirty="0"/>
              <a:t>12 a. Specify the number of cases in FY25 and FY26 year to date, per claim type, for the Insurance Claims-Legal Defense</a:t>
            </a:r>
          </a:p>
        </p:txBody>
      </p:sp>
    </p:spTree>
    <p:extLst>
      <p:ext uri="{BB962C8B-B14F-4D97-AF65-F5344CB8AC3E}">
        <p14:creationId xmlns:p14="http://schemas.microsoft.com/office/powerpoint/2010/main" val="2335703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E1994-DC7D-09AD-A3A2-4DF16985290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B34DDD-5CFB-6FBA-942A-53B9C07E4B7C}"/>
              </a:ext>
            </a:extLst>
          </p:cNvPr>
          <p:cNvSpPr>
            <a:spLocks noGrp="1"/>
          </p:cNvSpPr>
          <p:nvPr>
            <p:ph sz="half" idx="2"/>
          </p:nvPr>
        </p:nvSpPr>
        <p:spPr>
          <a:xfrm>
            <a:off x="278478" y="2172194"/>
            <a:ext cx="10980837" cy="4970991"/>
          </a:xfrm>
        </p:spPr>
        <p:txBody>
          <a:bodyPr>
            <a:normAutofit/>
          </a:bodyPr>
          <a:lstStyle/>
          <a:p>
            <a:pPr marL="457200" indent="-457200">
              <a:buFont typeface="+mj-lt"/>
              <a:buAutoNum type="alphaLcParenR" startAt="2"/>
            </a:pPr>
            <a:r>
              <a:rPr lang="en-US" sz="1600" dirty="0"/>
              <a:t>The major funding changes were increases of (1) $628,940 in Insurance Claims, which was based upon an increase in case reserves for five large general liability cases, according to an actuarial study dated August 5, 2025 and presented to the Risk Management Committee (2) $125,000 for Insurance Claims-Legal Defense, based upon a request from the Law Dept. based upon their expected case load,  and (3) $88,686 in Liability costs for Excess Liability, Crime and Cyber Insurance.</a:t>
            </a:r>
          </a:p>
          <a:p>
            <a:pPr marL="457200" indent="-457200">
              <a:buFont typeface="+mj-lt"/>
              <a:buAutoNum type="alphaLcParenR" startAt="2"/>
            </a:pPr>
            <a:endParaRPr lang="en-US" sz="1600" dirty="0"/>
          </a:p>
          <a:p>
            <a:pPr marL="457200" indent="-457200">
              <a:buFont typeface="+mj-lt"/>
              <a:buAutoNum type="alphaLcParenR" startAt="2"/>
            </a:pPr>
            <a:endParaRPr lang="en-US" sz="1600" dirty="0"/>
          </a:p>
          <a:p>
            <a:pPr marL="0" indent="0">
              <a:buNone/>
            </a:pPr>
            <a:r>
              <a:rPr lang="en-US" sz="1600" dirty="0"/>
              <a:t>		</a:t>
            </a:r>
          </a:p>
          <a:p>
            <a:pPr marL="457200" indent="-457200">
              <a:buFont typeface="+mj-lt"/>
              <a:buAutoNum type="alphaLcParenR" startAt="3"/>
            </a:pPr>
            <a:r>
              <a:rPr lang="en-US" sz="1600" dirty="0"/>
              <a:t>	There is no carryover reserve fund. </a:t>
            </a:r>
          </a:p>
          <a:p>
            <a:endParaRPr lang="en-US" sz="1600" dirty="0"/>
          </a:p>
        </p:txBody>
      </p:sp>
      <p:sp>
        <p:nvSpPr>
          <p:cNvPr id="3" name="Content Placeholder 2">
            <a:extLst>
              <a:ext uri="{FF2B5EF4-FFF2-40B4-BE49-F238E27FC236}">
                <a16:creationId xmlns:a16="http://schemas.microsoft.com/office/drawing/2014/main" id="{4810C5FE-8B3F-8FA8-C3A5-B9B37B4CF718}"/>
              </a:ext>
            </a:extLst>
          </p:cNvPr>
          <p:cNvSpPr>
            <a:spLocks noGrp="1"/>
          </p:cNvSpPr>
          <p:nvPr>
            <p:ph sz="half" idx="13"/>
          </p:nvPr>
        </p:nvSpPr>
        <p:spPr>
          <a:xfrm>
            <a:off x="222778" y="881246"/>
            <a:ext cx="9712735" cy="473825"/>
          </a:xfrm>
        </p:spPr>
        <p:txBody>
          <a:bodyPr>
            <a:noAutofit/>
          </a:bodyPr>
          <a:lstStyle/>
          <a:p>
            <a:r>
              <a:rPr lang="en-US" sz="1200" dirty="0"/>
              <a:t>12. </a:t>
            </a:r>
          </a:p>
          <a:p>
            <a:pPr marL="342900" indent="-342900">
              <a:buFont typeface="+mj-lt"/>
              <a:buAutoNum type="alphaLcParenR" startAt="2"/>
            </a:pPr>
            <a:r>
              <a:rPr lang="en-US" sz="1200" dirty="0"/>
              <a:t>Specify the cost driver for the increases in the chart below regarding claims: </a:t>
            </a:r>
          </a:p>
          <a:p>
            <a:pPr marL="342900" indent="-342900">
              <a:buFont typeface="Arial" panose="020B0604020202020204" pitchFamily="34" charset="0"/>
              <a:buAutoNum type="alphaLcParenR" startAt="2"/>
            </a:pPr>
            <a:r>
              <a:rPr lang="en-US" sz="1200" dirty="0"/>
              <a:t>Specify available fund balance in the reserves for this fund.</a:t>
            </a:r>
          </a:p>
          <a:p>
            <a:pPr marL="342900" indent="-342900">
              <a:buFont typeface="Arial" panose="020B0604020202020204" pitchFamily="34" charset="0"/>
              <a:buAutoNum type="alphaLcParenR" startAt="2"/>
            </a:pPr>
            <a:endParaRPr lang="en-US" sz="1200" dirty="0"/>
          </a:p>
          <a:p>
            <a:pPr marL="342900" indent="-342900">
              <a:buAutoNum type="alphaLcParenR" startAt="2"/>
            </a:pPr>
            <a:endParaRPr lang="en-US" sz="1200" dirty="0"/>
          </a:p>
          <a:p>
            <a:endParaRPr lang="en-US" sz="1200" dirty="0"/>
          </a:p>
        </p:txBody>
      </p:sp>
      <p:graphicFrame>
        <p:nvGraphicFramePr>
          <p:cNvPr id="4" name="Table 3">
            <a:extLst>
              <a:ext uri="{FF2B5EF4-FFF2-40B4-BE49-F238E27FC236}">
                <a16:creationId xmlns:a16="http://schemas.microsoft.com/office/drawing/2014/main" id="{AF99C41D-0082-A2CF-74D0-448035CC470B}"/>
              </a:ext>
            </a:extLst>
          </p:cNvPr>
          <p:cNvGraphicFramePr>
            <a:graphicFrameLocks noGrp="1"/>
          </p:cNvGraphicFramePr>
          <p:nvPr>
            <p:extLst>
              <p:ext uri="{D42A27DB-BD31-4B8C-83A1-F6EECF244321}">
                <p14:modId xmlns:p14="http://schemas.microsoft.com/office/powerpoint/2010/main" val="3529596680"/>
              </p:ext>
            </p:extLst>
          </p:nvPr>
        </p:nvGraphicFramePr>
        <p:xfrm>
          <a:off x="2122252" y="3272986"/>
          <a:ext cx="7947495" cy="731520"/>
        </p:xfrm>
        <a:graphic>
          <a:graphicData uri="http://schemas.openxmlformats.org/drawingml/2006/table">
            <a:tbl>
              <a:tblPr firstRow="1" bandRow="1">
                <a:tableStyleId>{93296810-A885-4BE3-A3E7-6D5BEEA58F35}</a:tableStyleId>
              </a:tblPr>
              <a:tblGrid>
                <a:gridCol w="1589499">
                  <a:extLst>
                    <a:ext uri="{9D8B030D-6E8A-4147-A177-3AD203B41FA5}">
                      <a16:colId xmlns:a16="http://schemas.microsoft.com/office/drawing/2014/main" val="2752831386"/>
                    </a:ext>
                  </a:extLst>
                </a:gridCol>
                <a:gridCol w="1589499">
                  <a:extLst>
                    <a:ext uri="{9D8B030D-6E8A-4147-A177-3AD203B41FA5}">
                      <a16:colId xmlns:a16="http://schemas.microsoft.com/office/drawing/2014/main" val="2234252684"/>
                    </a:ext>
                  </a:extLst>
                </a:gridCol>
                <a:gridCol w="1589499">
                  <a:extLst>
                    <a:ext uri="{9D8B030D-6E8A-4147-A177-3AD203B41FA5}">
                      <a16:colId xmlns:a16="http://schemas.microsoft.com/office/drawing/2014/main" val="530218171"/>
                    </a:ext>
                  </a:extLst>
                </a:gridCol>
                <a:gridCol w="1589499">
                  <a:extLst>
                    <a:ext uri="{9D8B030D-6E8A-4147-A177-3AD203B41FA5}">
                      <a16:colId xmlns:a16="http://schemas.microsoft.com/office/drawing/2014/main" val="2266107510"/>
                    </a:ext>
                  </a:extLst>
                </a:gridCol>
                <a:gridCol w="1589499">
                  <a:extLst>
                    <a:ext uri="{9D8B030D-6E8A-4147-A177-3AD203B41FA5}">
                      <a16:colId xmlns:a16="http://schemas.microsoft.com/office/drawing/2014/main" val="1290214672"/>
                    </a:ext>
                  </a:extLst>
                </a:gridCol>
              </a:tblGrid>
              <a:tr h="350060">
                <a:tc>
                  <a:txBody>
                    <a:bodyPr/>
                    <a:lstStyle/>
                    <a:p>
                      <a:r>
                        <a:rPr lang="en-US" dirty="0"/>
                        <a:t>FY23 Actual</a:t>
                      </a:r>
                    </a:p>
                  </a:txBody>
                  <a:tcPr/>
                </a:tc>
                <a:tc>
                  <a:txBody>
                    <a:bodyPr/>
                    <a:lstStyle/>
                    <a:p>
                      <a:r>
                        <a:rPr lang="en-US" dirty="0"/>
                        <a:t>FY24 Actual</a:t>
                      </a:r>
                    </a:p>
                  </a:txBody>
                  <a:tcPr/>
                </a:tc>
                <a:tc>
                  <a:txBody>
                    <a:bodyPr/>
                    <a:lstStyle/>
                    <a:p>
                      <a:r>
                        <a:rPr lang="en-US" dirty="0"/>
                        <a:t>FY25 Actual</a:t>
                      </a:r>
                    </a:p>
                  </a:txBody>
                  <a:tcPr/>
                </a:tc>
                <a:tc>
                  <a:txBody>
                    <a:bodyPr/>
                    <a:lstStyle/>
                    <a:p>
                      <a:r>
                        <a:rPr lang="en-US" dirty="0"/>
                        <a:t>FY26 Budget</a:t>
                      </a:r>
                    </a:p>
                  </a:txBody>
                  <a:tcPr/>
                </a:tc>
                <a:tc>
                  <a:txBody>
                    <a:bodyPr/>
                    <a:lstStyle/>
                    <a:p>
                      <a:r>
                        <a:rPr lang="en-US" dirty="0"/>
                        <a:t>FY27 Proposed</a:t>
                      </a:r>
                    </a:p>
                  </a:txBody>
                  <a:tcPr/>
                </a:tc>
                <a:extLst>
                  <a:ext uri="{0D108BD9-81ED-4DB2-BD59-A6C34878D82A}">
                    <a16:rowId xmlns:a16="http://schemas.microsoft.com/office/drawing/2014/main" val="3545605756"/>
                  </a:ext>
                </a:extLst>
              </a:tr>
              <a:tr h="350060">
                <a:tc>
                  <a:txBody>
                    <a:bodyPr/>
                    <a:lstStyle/>
                    <a:p>
                      <a:r>
                        <a:rPr lang="en-US" dirty="0"/>
                        <a:t>$859,282</a:t>
                      </a:r>
                    </a:p>
                  </a:txBody>
                  <a:tcPr/>
                </a:tc>
                <a:tc>
                  <a:txBody>
                    <a:bodyPr/>
                    <a:lstStyle/>
                    <a:p>
                      <a:r>
                        <a:rPr lang="en-US" dirty="0"/>
                        <a:t>$3,256,603</a:t>
                      </a:r>
                    </a:p>
                  </a:txBody>
                  <a:tcPr/>
                </a:tc>
                <a:tc>
                  <a:txBody>
                    <a:bodyPr/>
                    <a:lstStyle/>
                    <a:p>
                      <a:r>
                        <a:rPr lang="en-US" dirty="0"/>
                        <a:t>$1,394,778</a:t>
                      </a:r>
                    </a:p>
                  </a:txBody>
                  <a:tcPr/>
                </a:tc>
                <a:tc>
                  <a:txBody>
                    <a:bodyPr/>
                    <a:lstStyle/>
                    <a:p>
                      <a:r>
                        <a:rPr lang="en-US" dirty="0"/>
                        <a:t>$2,102,773</a:t>
                      </a:r>
                    </a:p>
                  </a:txBody>
                  <a:tcPr/>
                </a:tc>
                <a:tc>
                  <a:txBody>
                    <a:bodyPr/>
                    <a:lstStyle/>
                    <a:p>
                      <a:r>
                        <a:rPr lang="en-US" dirty="0"/>
                        <a:t>$2,771,713</a:t>
                      </a:r>
                    </a:p>
                  </a:txBody>
                  <a:tcPr/>
                </a:tc>
                <a:extLst>
                  <a:ext uri="{0D108BD9-81ED-4DB2-BD59-A6C34878D82A}">
                    <a16:rowId xmlns:a16="http://schemas.microsoft.com/office/drawing/2014/main" val="2285506668"/>
                  </a:ext>
                </a:extLst>
              </a:tr>
            </a:tbl>
          </a:graphicData>
        </a:graphic>
      </p:graphicFrame>
    </p:spTree>
    <p:extLst>
      <p:ext uri="{BB962C8B-B14F-4D97-AF65-F5344CB8AC3E}">
        <p14:creationId xmlns:p14="http://schemas.microsoft.com/office/powerpoint/2010/main" val="3297960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A07821-3AFF-9BC7-9B98-B3C95CCF54E8}"/>
              </a:ext>
            </a:extLst>
          </p:cNvPr>
          <p:cNvSpPr>
            <a:spLocks noGrp="1"/>
          </p:cNvSpPr>
          <p:nvPr>
            <p:ph sz="half" idx="13"/>
          </p:nvPr>
        </p:nvSpPr>
        <p:spPr>
          <a:xfrm>
            <a:off x="188911" y="835956"/>
            <a:ext cx="10616791" cy="909294"/>
          </a:xfrm>
        </p:spPr>
        <p:txBody>
          <a:bodyPr>
            <a:normAutofit lnSpcReduction="10000"/>
          </a:bodyPr>
          <a:lstStyle/>
          <a:p>
            <a:pPr lvl="0"/>
            <a:r>
              <a:rPr lang="en-US" sz="1400" dirty="0"/>
              <a:t>13. Discuss the planned use for ~</a:t>
            </a:r>
            <a:r>
              <a:rPr lang="en-US" sz="1400" u="sng" dirty="0"/>
              <a:t>$289K</a:t>
            </a:r>
            <a:r>
              <a:rPr lang="en-US" sz="1400" dirty="0"/>
              <a:t> in Consultants.</a:t>
            </a:r>
            <a:endParaRPr lang="en-US" sz="1200" dirty="0"/>
          </a:p>
          <a:p>
            <a:pPr lvl="1"/>
            <a:r>
              <a:rPr lang="en-US" sz="1200" dirty="0"/>
              <a:t>Specify if there are any DBE’s.			</a:t>
            </a:r>
          </a:p>
          <a:p>
            <a:pPr lvl="1"/>
            <a:r>
              <a:rPr lang="en-US" sz="1200" dirty="0"/>
              <a:t>See Chart </a:t>
            </a:r>
          </a:p>
          <a:p>
            <a:pPr lvl="1"/>
            <a:r>
              <a:rPr lang="en-US" sz="1200" dirty="0"/>
              <a:t>Specify if any recurring one-year agreements.</a:t>
            </a:r>
          </a:p>
          <a:p>
            <a:endParaRPr lang="en-US" sz="1400" dirty="0"/>
          </a:p>
        </p:txBody>
      </p:sp>
      <p:graphicFrame>
        <p:nvGraphicFramePr>
          <p:cNvPr id="5" name="Content Placeholder 5">
            <a:extLst>
              <a:ext uri="{FF2B5EF4-FFF2-40B4-BE49-F238E27FC236}">
                <a16:creationId xmlns:a16="http://schemas.microsoft.com/office/drawing/2014/main" id="{ED86FA93-07C3-C769-4E00-F8A7C316ED22}"/>
              </a:ext>
            </a:extLst>
          </p:cNvPr>
          <p:cNvGraphicFramePr>
            <a:graphicFrameLocks/>
          </p:cNvGraphicFramePr>
          <p:nvPr>
            <p:extLst>
              <p:ext uri="{D42A27DB-BD31-4B8C-83A1-F6EECF244321}">
                <p14:modId xmlns:p14="http://schemas.microsoft.com/office/powerpoint/2010/main" val="1683272849"/>
              </p:ext>
            </p:extLst>
          </p:nvPr>
        </p:nvGraphicFramePr>
        <p:xfrm>
          <a:off x="1325286" y="2681931"/>
          <a:ext cx="8344039" cy="2468880"/>
        </p:xfrm>
        <a:graphic>
          <a:graphicData uri="http://schemas.openxmlformats.org/drawingml/2006/table">
            <a:tbl>
              <a:tblPr firstRow="1" bandRow="1">
                <a:tableStyleId>{93296810-A885-4BE3-A3E7-6D5BEEA58F35}</a:tableStyleId>
              </a:tblPr>
              <a:tblGrid>
                <a:gridCol w="2121079">
                  <a:extLst>
                    <a:ext uri="{9D8B030D-6E8A-4147-A177-3AD203B41FA5}">
                      <a16:colId xmlns:a16="http://schemas.microsoft.com/office/drawing/2014/main" val="4032234319"/>
                    </a:ext>
                  </a:extLst>
                </a:gridCol>
                <a:gridCol w="1179006">
                  <a:extLst>
                    <a:ext uri="{9D8B030D-6E8A-4147-A177-3AD203B41FA5}">
                      <a16:colId xmlns:a16="http://schemas.microsoft.com/office/drawing/2014/main" val="1442373668"/>
                    </a:ext>
                  </a:extLst>
                </a:gridCol>
                <a:gridCol w="2739863">
                  <a:extLst>
                    <a:ext uri="{9D8B030D-6E8A-4147-A177-3AD203B41FA5}">
                      <a16:colId xmlns:a16="http://schemas.microsoft.com/office/drawing/2014/main" val="535663338"/>
                    </a:ext>
                  </a:extLst>
                </a:gridCol>
                <a:gridCol w="893554">
                  <a:extLst>
                    <a:ext uri="{9D8B030D-6E8A-4147-A177-3AD203B41FA5}">
                      <a16:colId xmlns:a16="http://schemas.microsoft.com/office/drawing/2014/main" val="771761587"/>
                    </a:ext>
                  </a:extLst>
                </a:gridCol>
                <a:gridCol w="1410537">
                  <a:extLst>
                    <a:ext uri="{9D8B030D-6E8A-4147-A177-3AD203B41FA5}">
                      <a16:colId xmlns:a16="http://schemas.microsoft.com/office/drawing/2014/main" val="3644609661"/>
                    </a:ext>
                  </a:extLst>
                </a:gridCol>
              </a:tblGrid>
              <a:tr h="251917">
                <a:tc>
                  <a:txBody>
                    <a:bodyPr/>
                    <a:lstStyle/>
                    <a:p>
                      <a:endParaRPr lang="en-US" dirty="0"/>
                    </a:p>
                    <a:p>
                      <a:r>
                        <a:rPr lang="en-US" dirty="0"/>
                        <a:t>VENDOR</a:t>
                      </a:r>
                    </a:p>
                  </a:txBody>
                  <a:tcPr/>
                </a:tc>
                <a:tc>
                  <a:txBody>
                    <a:bodyPr/>
                    <a:lstStyle/>
                    <a:p>
                      <a:endParaRPr lang="en-US" dirty="0"/>
                    </a:p>
                    <a:p>
                      <a:r>
                        <a:rPr lang="en-US" dirty="0"/>
                        <a:t>AMOUNT</a:t>
                      </a:r>
                    </a:p>
                  </a:txBody>
                  <a:tcPr/>
                </a:tc>
                <a:tc>
                  <a:txBody>
                    <a:bodyPr/>
                    <a:lstStyle/>
                    <a:p>
                      <a:endParaRPr lang="en-US"/>
                    </a:p>
                    <a:p>
                      <a:r>
                        <a:rPr lang="en-US"/>
                        <a:t>PURPOSE</a:t>
                      </a:r>
                    </a:p>
                  </a:txBody>
                  <a:tcPr/>
                </a:tc>
                <a:tc>
                  <a:txBody>
                    <a:bodyPr/>
                    <a:lstStyle/>
                    <a:p>
                      <a:pPr algn="ctr"/>
                      <a:endParaRPr lang="en-US"/>
                    </a:p>
                    <a:p>
                      <a:pPr algn="ctr"/>
                      <a:r>
                        <a:rPr lang="en-US"/>
                        <a:t>DBE</a:t>
                      </a:r>
                    </a:p>
                  </a:txBody>
                  <a:tcPr/>
                </a:tc>
                <a:tc>
                  <a:txBody>
                    <a:bodyPr/>
                    <a:lstStyle/>
                    <a:p>
                      <a:pPr algn="ctr"/>
                      <a:r>
                        <a:rPr lang="en-US"/>
                        <a:t>RECURRING (Y/N)</a:t>
                      </a:r>
                    </a:p>
                  </a:txBody>
                  <a:tcPr/>
                </a:tc>
                <a:extLst>
                  <a:ext uri="{0D108BD9-81ED-4DB2-BD59-A6C34878D82A}">
                    <a16:rowId xmlns:a16="http://schemas.microsoft.com/office/drawing/2014/main" val="1917459403"/>
                  </a:ext>
                </a:extLst>
              </a:tr>
              <a:tr h="251917">
                <a:tc>
                  <a:txBody>
                    <a:bodyPr/>
                    <a:lstStyle/>
                    <a:p>
                      <a:r>
                        <a:rPr lang="en-US"/>
                        <a:t>PMA</a:t>
                      </a:r>
                    </a:p>
                  </a:txBody>
                  <a:tcPr/>
                </a:tc>
                <a:tc>
                  <a:txBody>
                    <a:bodyPr/>
                    <a:lstStyle/>
                    <a:p>
                      <a:pPr algn="r"/>
                      <a:r>
                        <a:rPr lang="en-US" dirty="0"/>
                        <a:t>$138,700</a:t>
                      </a:r>
                    </a:p>
                  </a:txBody>
                  <a:tcPr/>
                </a:tc>
                <a:tc>
                  <a:txBody>
                    <a:bodyPr/>
                    <a:lstStyle/>
                    <a:p>
                      <a:r>
                        <a:rPr lang="en-US"/>
                        <a:t>Third Party Administrator</a:t>
                      </a:r>
                    </a:p>
                  </a:txBody>
                  <a:tcPr/>
                </a:tc>
                <a:tc>
                  <a:txBody>
                    <a:bodyPr/>
                    <a:lstStyle/>
                    <a:p>
                      <a:pPr algn="ctr"/>
                      <a:r>
                        <a:rPr lang="en-US"/>
                        <a:t>N</a:t>
                      </a:r>
                    </a:p>
                  </a:txBody>
                  <a:tcPr/>
                </a:tc>
                <a:tc>
                  <a:txBody>
                    <a:bodyPr/>
                    <a:lstStyle/>
                    <a:p>
                      <a:pPr algn="ctr"/>
                      <a:r>
                        <a:rPr lang="en-US"/>
                        <a:t>N</a:t>
                      </a:r>
                    </a:p>
                  </a:txBody>
                  <a:tcPr/>
                </a:tc>
                <a:extLst>
                  <a:ext uri="{0D108BD9-81ED-4DB2-BD59-A6C34878D82A}">
                    <a16:rowId xmlns:a16="http://schemas.microsoft.com/office/drawing/2014/main" val="2393578108"/>
                  </a:ext>
                </a:extLst>
              </a:tr>
              <a:tr h="251917">
                <a:tc>
                  <a:txBody>
                    <a:bodyPr/>
                    <a:lstStyle/>
                    <a:p>
                      <a:r>
                        <a:rPr lang="en-US"/>
                        <a:t>USI</a:t>
                      </a:r>
                    </a:p>
                  </a:txBody>
                  <a:tcPr/>
                </a:tc>
                <a:tc>
                  <a:txBody>
                    <a:bodyPr/>
                    <a:lstStyle/>
                    <a:p>
                      <a:pPr algn="r"/>
                      <a:r>
                        <a:rPr lang="en-US" dirty="0"/>
                        <a:t>$75,000</a:t>
                      </a:r>
                    </a:p>
                  </a:txBody>
                  <a:tcPr/>
                </a:tc>
                <a:tc>
                  <a:txBody>
                    <a:bodyPr/>
                    <a:lstStyle/>
                    <a:p>
                      <a:r>
                        <a:rPr lang="en-US" dirty="0"/>
                        <a:t>Broker - Liability</a:t>
                      </a:r>
                    </a:p>
                  </a:txBody>
                  <a:tcPr/>
                </a:tc>
                <a:tc>
                  <a:txBody>
                    <a:bodyPr/>
                    <a:lstStyle/>
                    <a:p>
                      <a:pPr algn="ctr"/>
                      <a:r>
                        <a:rPr lang="en-US"/>
                        <a:t>N</a:t>
                      </a:r>
                    </a:p>
                  </a:txBody>
                  <a:tcPr/>
                </a:tc>
                <a:tc>
                  <a:txBody>
                    <a:bodyPr/>
                    <a:lstStyle/>
                    <a:p>
                      <a:pPr algn="ctr"/>
                      <a:r>
                        <a:rPr lang="en-US"/>
                        <a:t>N</a:t>
                      </a:r>
                    </a:p>
                  </a:txBody>
                  <a:tcPr/>
                </a:tc>
                <a:extLst>
                  <a:ext uri="{0D108BD9-81ED-4DB2-BD59-A6C34878D82A}">
                    <a16:rowId xmlns:a16="http://schemas.microsoft.com/office/drawing/2014/main" val="674923006"/>
                  </a:ext>
                </a:extLst>
              </a:tr>
              <a:tr h="251917">
                <a:tc>
                  <a:txBody>
                    <a:bodyPr/>
                    <a:lstStyle/>
                    <a:p>
                      <a:r>
                        <a:rPr lang="en-US" dirty="0"/>
                        <a:t>Actuarial Advantage</a:t>
                      </a:r>
                    </a:p>
                  </a:txBody>
                  <a:tcPr/>
                </a:tc>
                <a:tc>
                  <a:txBody>
                    <a:bodyPr/>
                    <a:lstStyle/>
                    <a:p>
                      <a:pPr algn="r"/>
                      <a:r>
                        <a:rPr lang="en-US" dirty="0"/>
                        <a:t>$15,000</a:t>
                      </a:r>
                    </a:p>
                  </a:txBody>
                  <a:tcPr/>
                </a:tc>
                <a:tc>
                  <a:txBody>
                    <a:bodyPr/>
                    <a:lstStyle/>
                    <a:p>
                      <a:r>
                        <a:rPr lang="en-US"/>
                        <a:t>Actuary</a:t>
                      </a:r>
                    </a:p>
                  </a:txBody>
                  <a:tcPr/>
                </a:tc>
                <a:tc>
                  <a:txBody>
                    <a:bodyPr/>
                    <a:lstStyle/>
                    <a:p>
                      <a:pPr algn="ctr"/>
                      <a:r>
                        <a:rPr lang="en-US"/>
                        <a:t>N</a:t>
                      </a:r>
                    </a:p>
                  </a:txBody>
                  <a:tcPr/>
                </a:tc>
                <a:tc>
                  <a:txBody>
                    <a:bodyPr/>
                    <a:lstStyle/>
                    <a:p>
                      <a:pPr algn="ctr"/>
                      <a:r>
                        <a:rPr lang="en-US" dirty="0"/>
                        <a:t>N</a:t>
                      </a:r>
                    </a:p>
                  </a:txBody>
                  <a:tcPr/>
                </a:tc>
                <a:extLst>
                  <a:ext uri="{0D108BD9-81ED-4DB2-BD59-A6C34878D82A}">
                    <a16:rowId xmlns:a16="http://schemas.microsoft.com/office/drawing/2014/main" val="2381238947"/>
                  </a:ext>
                </a:extLst>
              </a:tr>
              <a:tr h="251917">
                <a:tc>
                  <a:txBody>
                    <a:bodyPr/>
                    <a:lstStyle/>
                    <a:p>
                      <a:r>
                        <a:rPr lang="en-US" dirty="0"/>
                        <a:t>Gartner</a:t>
                      </a:r>
                    </a:p>
                  </a:txBody>
                  <a:tcPr/>
                </a:tc>
                <a:tc>
                  <a:txBody>
                    <a:bodyPr/>
                    <a:lstStyle/>
                    <a:p>
                      <a:pPr algn="r"/>
                      <a:r>
                        <a:rPr lang="en-US" dirty="0"/>
                        <a:t>$81,274</a:t>
                      </a:r>
                    </a:p>
                  </a:txBody>
                  <a:tcPr/>
                </a:tc>
                <a:tc>
                  <a:txBody>
                    <a:bodyPr/>
                    <a:lstStyle/>
                    <a:p>
                      <a:r>
                        <a:rPr lang="en-US" dirty="0"/>
                        <a:t>Cyber Security</a:t>
                      </a:r>
                    </a:p>
                  </a:txBody>
                  <a:tcPr/>
                </a:tc>
                <a:tc>
                  <a:txBody>
                    <a:bodyPr/>
                    <a:lstStyle/>
                    <a:p>
                      <a:pPr algn="ctr"/>
                      <a:r>
                        <a:rPr lang="en-US" dirty="0"/>
                        <a:t>N</a:t>
                      </a:r>
                    </a:p>
                  </a:txBody>
                  <a:tcPr/>
                </a:tc>
                <a:tc>
                  <a:txBody>
                    <a:bodyPr/>
                    <a:lstStyle/>
                    <a:p>
                      <a:pPr algn="ctr"/>
                      <a:r>
                        <a:rPr lang="en-US" dirty="0"/>
                        <a:t>Y</a:t>
                      </a:r>
                    </a:p>
                  </a:txBody>
                  <a:tcPr/>
                </a:tc>
                <a:extLst>
                  <a:ext uri="{0D108BD9-81ED-4DB2-BD59-A6C34878D82A}">
                    <a16:rowId xmlns:a16="http://schemas.microsoft.com/office/drawing/2014/main" val="2065601285"/>
                  </a:ext>
                </a:extLst>
              </a:tr>
              <a:tr h="251917">
                <a:tc>
                  <a:txBody>
                    <a:bodyPr/>
                    <a:lstStyle/>
                    <a:p>
                      <a:pPr algn="r"/>
                      <a:r>
                        <a:rPr lang="en-US"/>
                        <a:t>Total</a:t>
                      </a:r>
                    </a:p>
                  </a:txBody>
                  <a:tcPr/>
                </a:tc>
                <a:tc>
                  <a:txBody>
                    <a:bodyPr/>
                    <a:lstStyle/>
                    <a:p>
                      <a:pPr algn="r"/>
                      <a:r>
                        <a:rPr lang="en-US" dirty="0"/>
                        <a:t>$309,974</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26151053"/>
                  </a:ext>
                </a:extLst>
              </a:tr>
            </a:tbl>
          </a:graphicData>
        </a:graphic>
      </p:graphicFrame>
    </p:spTree>
    <p:extLst>
      <p:ext uri="{BB962C8B-B14F-4D97-AF65-F5344CB8AC3E}">
        <p14:creationId xmlns:p14="http://schemas.microsoft.com/office/powerpoint/2010/main" val="3875291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004891-6BC2-7794-DE95-F2078CD12131}"/>
              </a:ext>
            </a:extLst>
          </p:cNvPr>
          <p:cNvSpPr>
            <a:spLocks noGrp="1"/>
          </p:cNvSpPr>
          <p:nvPr>
            <p:ph sz="half" idx="2"/>
          </p:nvPr>
        </p:nvSpPr>
        <p:spPr>
          <a:xfrm>
            <a:off x="188911" y="2079251"/>
            <a:ext cx="10980837" cy="4778749"/>
          </a:xfrm>
        </p:spPr>
        <p:txBody>
          <a:bodyPr>
            <a:normAutofit/>
          </a:bodyPr>
          <a:lstStyle/>
          <a:p>
            <a:pPr marL="0" indent="0">
              <a:buNone/>
            </a:pPr>
            <a:endParaRPr lang="en-US" sz="1800" dirty="0"/>
          </a:p>
          <a:p>
            <a:r>
              <a:rPr lang="en-US" sz="1800" dirty="0"/>
              <a:t>The adjustment was made internally when the budgeted claims amount for workers compensation was exceeded by the actual claims paid in the period.</a:t>
            </a:r>
          </a:p>
        </p:txBody>
      </p:sp>
      <p:sp>
        <p:nvSpPr>
          <p:cNvPr id="3" name="Content Placeholder 2">
            <a:extLst>
              <a:ext uri="{FF2B5EF4-FFF2-40B4-BE49-F238E27FC236}">
                <a16:creationId xmlns:a16="http://schemas.microsoft.com/office/drawing/2014/main" id="{19FC06EC-7054-047C-6B8B-4A6B4CB34BA4}"/>
              </a:ext>
            </a:extLst>
          </p:cNvPr>
          <p:cNvSpPr>
            <a:spLocks noGrp="1"/>
          </p:cNvSpPr>
          <p:nvPr>
            <p:ph sz="half" idx="13"/>
          </p:nvPr>
        </p:nvSpPr>
        <p:spPr>
          <a:xfrm>
            <a:off x="188911" y="1188720"/>
            <a:ext cx="8589329" cy="473825"/>
          </a:xfrm>
        </p:spPr>
        <p:txBody>
          <a:bodyPr>
            <a:normAutofit fontScale="25000" lnSpcReduction="20000"/>
          </a:bodyPr>
          <a:lstStyle/>
          <a:p>
            <a:r>
              <a:rPr lang="en-US" sz="6000" dirty="0"/>
              <a:t>14. Workers Compensation Fund</a:t>
            </a:r>
          </a:p>
          <a:p>
            <a:pPr lvl="0"/>
            <a:r>
              <a:rPr lang="en-US" sz="6000" dirty="0"/>
              <a:t>Discuss the $4.7M budgeted for Self-Insurance Costs.</a:t>
            </a:r>
          </a:p>
          <a:p>
            <a:r>
              <a:rPr lang="en-US" sz="6000" dirty="0"/>
              <a:t>Justify the unbudgeted allocation for </a:t>
            </a:r>
            <a:r>
              <a:rPr lang="en-US" sz="6000" u="sng" dirty="0"/>
              <a:t>$1.6M </a:t>
            </a:r>
            <a:r>
              <a:rPr lang="en-US" sz="6000" dirty="0"/>
              <a:t>claims adjustment for FY25.</a:t>
            </a:r>
            <a:endParaRPr lang="en-US" sz="5400" dirty="0"/>
          </a:p>
          <a:p>
            <a:pPr lvl="0"/>
            <a:endParaRPr lang="en-US" sz="6000" dirty="0"/>
          </a:p>
          <a:p>
            <a:endParaRPr lang="en-US" dirty="0"/>
          </a:p>
        </p:txBody>
      </p:sp>
    </p:spTree>
    <p:extLst>
      <p:ext uri="{BB962C8B-B14F-4D97-AF65-F5344CB8AC3E}">
        <p14:creationId xmlns:p14="http://schemas.microsoft.com/office/powerpoint/2010/main" val="2569720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57283F-098A-8F8C-D65B-6A39B4D3080A}"/>
              </a:ext>
            </a:extLst>
          </p:cNvPr>
          <p:cNvSpPr>
            <a:spLocks noGrp="1"/>
          </p:cNvSpPr>
          <p:nvPr>
            <p:ph sz="half" idx="2"/>
          </p:nvPr>
        </p:nvSpPr>
        <p:spPr>
          <a:xfrm>
            <a:off x="188911" y="2205567"/>
            <a:ext cx="10980837" cy="4331757"/>
          </a:xfrm>
        </p:spPr>
        <p:txBody>
          <a:bodyPr/>
          <a:lstStyle/>
          <a:p>
            <a:pPr lvl="1"/>
            <a:r>
              <a:rPr lang="en-US" sz="2000" dirty="0"/>
              <a:t>$ 225,00 for Liability Insurance - a decrease of $25,000 from $250,000 budgeted in FY 2026. This figure better reflects anticipated cost </a:t>
            </a:r>
          </a:p>
          <a:p>
            <a:pPr lvl="1"/>
            <a:r>
              <a:rPr lang="en-US" sz="2000" dirty="0"/>
              <a:t> $ 20,000 Surety bonds – amount remains the same as FY 2026 – an approximate 10% increase over actual cost of $18,250</a:t>
            </a:r>
          </a:p>
          <a:p>
            <a:pPr lvl="1"/>
            <a:r>
              <a:rPr lang="en-US" sz="2000" dirty="0"/>
              <a:t>$ 90,000 Unemployment Insurance – a decrease of $10,00 to $90,000. from FY 2026. Unknown exact figure due to unforeseen  possible unemployment statuses </a:t>
            </a:r>
          </a:p>
          <a:p>
            <a:pPr lvl="1"/>
            <a:r>
              <a:rPr lang="en-US" sz="2000" dirty="0"/>
              <a:t>There are no funds in reserves for catastrophic events due to being informed that these funds can not be appropriated for legal reasons. </a:t>
            </a:r>
          </a:p>
          <a:p>
            <a:endParaRPr lang="en-US" dirty="0"/>
          </a:p>
        </p:txBody>
      </p:sp>
      <p:sp>
        <p:nvSpPr>
          <p:cNvPr id="3" name="Content Placeholder 2">
            <a:extLst>
              <a:ext uri="{FF2B5EF4-FFF2-40B4-BE49-F238E27FC236}">
                <a16:creationId xmlns:a16="http://schemas.microsoft.com/office/drawing/2014/main" id="{01E55581-C585-C972-02D8-1862E7BA929B}"/>
              </a:ext>
            </a:extLst>
          </p:cNvPr>
          <p:cNvSpPr>
            <a:spLocks noGrp="1"/>
          </p:cNvSpPr>
          <p:nvPr>
            <p:ph sz="half" idx="13"/>
          </p:nvPr>
        </p:nvSpPr>
        <p:spPr>
          <a:xfrm>
            <a:off x="188911" y="1188720"/>
            <a:ext cx="10575016" cy="473825"/>
          </a:xfrm>
        </p:spPr>
        <p:txBody>
          <a:bodyPr>
            <a:noAutofit/>
          </a:bodyPr>
          <a:lstStyle/>
          <a:p>
            <a:pPr lvl="0"/>
            <a:r>
              <a:rPr lang="en-US" sz="1400" dirty="0"/>
              <a:t>15. Discuss the planned use of ~</a:t>
            </a:r>
            <a:r>
              <a:rPr lang="en-US" sz="1400" u="sng" dirty="0"/>
              <a:t>$335K</a:t>
            </a:r>
            <a:r>
              <a:rPr lang="en-US" sz="1400" dirty="0"/>
              <a:t> budgeted for Insurance, while realizing cost has not exceeded </a:t>
            </a:r>
            <a:r>
              <a:rPr lang="en-US" sz="1400" u="sng" dirty="0"/>
              <a:t>$278K</a:t>
            </a:r>
            <a:r>
              <a:rPr lang="en-US" sz="1400" dirty="0"/>
              <a:t> within the last 3 years.</a:t>
            </a:r>
          </a:p>
          <a:p>
            <a:pPr lvl="1"/>
            <a:r>
              <a:rPr lang="en-US" sz="1400" dirty="0"/>
              <a:t>Specify if any funds in the reserves for any catastrophic events.</a:t>
            </a:r>
          </a:p>
          <a:p>
            <a:endParaRPr lang="en-US" sz="1400" dirty="0"/>
          </a:p>
        </p:txBody>
      </p:sp>
    </p:spTree>
    <p:extLst>
      <p:ext uri="{BB962C8B-B14F-4D97-AF65-F5344CB8AC3E}">
        <p14:creationId xmlns:p14="http://schemas.microsoft.com/office/powerpoint/2010/main" val="14318396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51EA69-B55B-3179-2E8F-BB6E6192D9D5}"/>
              </a:ext>
            </a:extLst>
          </p:cNvPr>
          <p:cNvSpPr>
            <a:spLocks noGrp="1"/>
          </p:cNvSpPr>
          <p:nvPr>
            <p:ph sz="half" idx="13"/>
          </p:nvPr>
        </p:nvSpPr>
        <p:spPr>
          <a:xfrm>
            <a:off x="188911" y="1188720"/>
            <a:ext cx="10630715" cy="473825"/>
          </a:xfrm>
        </p:spPr>
        <p:txBody>
          <a:bodyPr>
            <a:noAutofit/>
          </a:bodyPr>
          <a:lstStyle/>
          <a:p>
            <a:pPr lvl="0"/>
            <a:r>
              <a:rPr lang="en-US" sz="1600" dirty="0"/>
              <a:t>16. Share the planned use of </a:t>
            </a:r>
            <a:r>
              <a:rPr lang="en-US" sz="1600" u="sng" dirty="0"/>
              <a:t>~$480K</a:t>
            </a:r>
            <a:r>
              <a:rPr lang="en-US" sz="1600" dirty="0"/>
              <a:t> budgeted in Professional Fees account grouping, while realizing cost has not exceeded </a:t>
            </a:r>
            <a:r>
              <a:rPr lang="en-US" sz="1600" u="sng" dirty="0"/>
              <a:t>$348K</a:t>
            </a:r>
            <a:r>
              <a:rPr lang="en-US" sz="1600" dirty="0"/>
              <a:t> within the last 3 years.</a:t>
            </a:r>
          </a:p>
          <a:p>
            <a:pPr lvl="1"/>
            <a:r>
              <a:rPr lang="en-US" sz="1600" dirty="0"/>
              <a:t>Specify if there are any DBE’s.</a:t>
            </a:r>
          </a:p>
          <a:p>
            <a:pPr lvl="1"/>
            <a:r>
              <a:rPr lang="en-US" sz="1600" dirty="0"/>
              <a:t>Specify the duration of the contract(s), vendor name, and number of years using the entity.</a:t>
            </a:r>
          </a:p>
          <a:p>
            <a:endParaRPr lang="en-US" sz="1600" dirty="0"/>
          </a:p>
        </p:txBody>
      </p:sp>
      <p:graphicFrame>
        <p:nvGraphicFramePr>
          <p:cNvPr id="6" name="Table 5">
            <a:extLst>
              <a:ext uri="{FF2B5EF4-FFF2-40B4-BE49-F238E27FC236}">
                <a16:creationId xmlns:a16="http://schemas.microsoft.com/office/drawing/2014/main" id="{F0424069-691A-BB7B-D933-F34EB98642BC}"/>
              </a:ext>
            </a:extLst>
          </p:cNvPr>
          <p:cNvGraphicFramePr>
            <a:graphicFrameLocks noGrp="1"/>
          </p:cNvGraphicFramePr>
          <p:nvPr>
            <p:extLst>
              <p:ext uri="{D42A27DB-BD31-4B8C-83A1-F6EECF244321}">
                <p14:modId xmlns:p14="http://schemas.microsoft.com/office/powerpoint/2010/main" val="150428731"/>
              </p:ext>
            </p:extLst>
          </p:nvPr>
        </p:nvGraphicFramePr>
        <p:xfrm>
          <a:off x="487017" y="2933698"/>
          <a:ext cx="11137716" cy="3479298"/>
        </p:xfrm>
        <a:graphic>
          <a:graphicData uri="http://schemas.openxmlformats.org/drawingml/2006/table">
            <a:tbl>
              <a:tblPr firstRow="1" bandRow="1">
                <a:tableStyleId>{93296810-A885-4BE3-A3E7-6D5BEEA58F35}</a:tableStyleId>
              </a:tblPr>
              <a:tblGrid>
                <a:gridCol w="2859009">
                  <a:extLst>
                    <a:ext uri="{9D8B030D-6E8A-4147-A177-3AD203B41FA5}">
                      <a16:colId xmlns:a16="http://schemas.microsoft.com/office/drawing/2014/main" val="3268379921"/>
                    </a:ext>
                  </a:extLst>
                </a:gridCol>
                <a:gridCol w="2826871">
                  <a:extLst>
                    <a:ext uri="{9D8B030D-6E8A-4147-A177-3AD203B41FA5}">
                      <a16:colId xmlns:a16="http://schemas.microsoft.com/office/drawing/2014/main" val="2302816065"/>
                    </a:ext>
                  </a:extLst>
                </a:gridCol>
                <a:gridCol w="1496460">
                  <a:extLst>
                    <a:ext uri="{9D8B030D-6E8A-4147-A177-3AD203B41FA5}">
                      <a16:colId xmlns:a16="http://schemas.microsoft.com/office/drawing/2014/main" val="3056478879"/>
                    </a:ext>
                  </a:extLst>
                </a:gridCol>
                <a:gridCol w="1406335">
                  <a:extLst>
                    <a:ext uri="{9D8B030D-6E8A-4147-A177-3AD203B41FA5}">
                      <a16:colId xmlns:a16="http://schemas.microsoft.com/office/drawing/2014/main" val="697730119"/>
                    </a:ext>
                  </a:extLst>
                </a:gridCol>
                <a:gridCol w="1397984">
                  <a:extLst>
                    <a:ext uri="{9D8B030D-6E8A-4147-A177-3AD203B41FA5}">
                      <a16:colId xmlns:a16="http://schemas.microsoft.com/office/drawing/2014/main" val="2267109162"/>
                    </a:ext>
                  </a:extLst>
                </a:gridCol>
                <a:gridCol w="1151057">
                  <a:extLst>
                    <a:ext uri="{9D8B030D-6E8A-4147-A177-3AD203B41FA5}">
                      <a16:colId xmlns:a16="http://schemas.microsoft.com/office/drawing/2014/main" val="3056494096"/>
                    </a:ext>
                  </a:extLst>
                </a:gridCol>
              </a:tblGrid>
              <a:tr h="263118">
                <a:tc>
                  <a:txBody>
                    <a:bodyPr/>
                    <a:lstStyle/>
                    <a:p>
                      <a:pPr algn="ctr" rtl="0" fontAlgn="base"/>
                      <a:r>
                        <a:rPr lang="en-US" sz="1400" dirty="0">
                          <a:effectLst/>
                        </a:rPr>
                        <a:t>VENDOR​​</a:t>
                      </a:r>
                    </a:p>
                  </a:txBody>
                  <a:tcPr anchor="ctr"/>
                </a:tc>
                <a:tc>
                  <a:txBody>
                    <a:bodyPr/>
                    <a:lstStyle/>
                    <a:p>
                      <a:pPr algn="ctr" rtl="0" fontAlgn="base"/>
                      <a:r>
                        <a:rPr lang="en-US" sz="1400" dirty="0">
                          <a:effectLst/>
                        </a:rPr>
                        <a:t>CONTRACT​​</a:t>
                      </a:r>
                    </a:p>
                  </a:txBody>
                  <a:tcPr anchor="ctr"/>
                </a:tc>
                <a:tc>
                  <a:txBody>
                    <a:bodyPr/>
                    <a:lstStyle/>
                    <a:p>
                      <a:pPr algn="ctr" rtl="0" fontAlgn="base"/>
                      <a:r>
                        <a:rPr lang="en-US" sz="1400">
                          <a:effectLst/>
                        </a:rPr>
                        <a:t>AMOUNT​​</a:t>
                      </a:r>
                    </a:p>
                  </a:txBody>
                  <a:tcPr anchor="ctr"/>
                </a:tc>
                <a:tc>
                  <a:txBody>
                    <a:bodyPr/>
                    <a:lstStyle/>
                    <a:p>
                      <a:pPr algn="ctr" rtl="0" fontAlgn="base"/>
                      <a:r>
                        <a:rPr lang="en-US" sz="1400">
                          <a:effectLst/>
                        </a:rPr>
                        <a:t>LENGTH​​</a:t>
                      </a:r>
                    </a:p>
                  </a:txBody>
                  <a:tcPr anchor="ctr"/>
                </a:tc>
                <a:tc>
                  <a:txBody>
                    <a:bodyPr/>
                    <a:lstStyle/>
                    <a:p>
                      <a:pPr algn="ctr" rtl="0" fontAlgn="base"/>
                      <a:r>
                        <a:rPr lang="en-US" sz="1400">
                          <a:effectLst/>
                        </a:rPr>
                        <a:t>TENURE​​</a:t>
                      </a:r>
                    </a:p>
                  </a:txBody>
                  <a:tcPr anchor="ctr"/>
                </a:tc>
                <a:tc>
                  <a:txBody>
                    <a:bodyPr/>
                    <a:lstStyle/>
                    <a:p>
                      <a:pPr algn="ctr" rtl="0" fontAlgn="base"/>
                      <a:r>
                        <a:rPr lang="en-US" sz="1400" dirty="0">
                          <a:effectLst/>
                        </a:rPr>
                        <a:t>DBE (Y/N)​​</a:t>
                      </a:r>
                    </a:p>
                  </a:txBody>
                  <a:tcPr anchor="ctr"/>
                </a:tc>
                <a:extLst>
                  <a:ext uri="{0D108BD9-81ED-4DB2-BD59-A6C34878D82A}">
                    <a16:rowId xmlns:a16="http://schemas.microsoft.com/office/drawing/2014/main" val="1243057102"/>
                  </a:ext>
                </a:extLst>
              </a:tr>
              <a:tr h="318855">
                <a:tc>
                  <a:txBody>
                    <a:bodyPr/>
                    <a:lstStyle/>
                    <a:p>
                      <a:pPr algn="ctr" rtl="0" fontAlgn="base"/>
                      <a:r>
                        <a:rPr lang="en-US" sz="1400">
                          <a:effectLst/>
                        </a:rPr>
                        <a:t>Jackie Joe Lindo</a:t>
                      </a:r>
                      <a:endParaRPr lang="en-US" sz="1400" dirty="0">
                        <a:effectLst/>
                      </a:endParaRPr>
                    </a:p>
                  </a:txBody>
                  <a:tcPr anchor="ctr"/>
                </a:tc>
                <a:tc>
                  <a:txBody>
                    <a:bodyPr/>
                    <a:lstStyle/>
                    <a:p>
                      <a:pPr algn="ctr" rtl="0" fontAlgn="base"/>
                      <a:r>
                        <a:rPr lang="en-US" sz="1400" dirty="0">
                          <a:effectLst/>
                        </a:rPr>
                        <a:t>City Physician​​</a:t>
                      </a:r>
                    </a:p>
                  </a:txBody>
                  <a:tcPr anchor="ctr"/>
                </a:tc>
                <a:tc>
                  <a:txBody>
                    <a:bodyPr/>
                    <a:lstStyle/>
                    <a:p>
                      <a:pPr algn="ctr" rtl="0" fontAlgn="base"/>
                      <a:r>
                        <a:rPr lang="en-US" sz="1400" dirty="0">
                          <a:effectLst/>
                        </a:rPr>
                        <a:t>$120,000</a:t>
                      </a:r>
                    </a:p>
                  </a:txBody>
                  <a:tcPr anchor="ctr"/>
                </a:tc>
                <a:tc>
                  <a:txBody>
                    <a:bodyPr/>
                    <a:lstStyle/>
                    <a:p>
                      <a:pPr algn="ctr" rtl="0" fontAlgn="base"/>
                      <a:r>
                        <a:rPr lang="en-US" sz="1400" dirty="0">
                          <a:effectLst/>
                        </a:rPr>
                        <a:t>1 Years​​</a:t>
                      </a:r>
                    </a:p>
                  </a:txBody>
                  <a:tcPr anchor="ctr"/>
                </a:tc>
                <a:tc>
                  <a:txBody>
                    <a:bodyPr/>
                    <a:lstStyle/>
                    <a:p>
                      <a:pPr algn="ctr" rtl="0" fontAlgn="base"/>
                      <a:r>
                        <a:rPr lang="en-US" sz="1400" dirty="0">
                          <a:effectLst/>
                        </a:rPr>
                        <a:t>5 Years (2021)</a:t>
                      </a:r>
                    </a:p>
                  </a:txBody>
                  <a:tcPr anchor="ctr"/>
                </a:tc>
                <a:tc>
                  <a:txBody>
                    <a:bodyPr/>
                    <a:lstStyle/>
                    <a:p>
                      <a:pPr algn="ctr" rtl="0" fontAlgn="base"/>
                      <a:r>
                        <a:rPr lang="en-US" sz="1400" dirty="0">
                          <a:effectLst/>
                        </a:rPr>
                        <a:t>Y</a:t>
                      </a:r>
                    </a:p>
                  </a:txBody>
                  <a:tcPr anchor="ctr"/>
                </a:tc>
                <a:extLst>
                  <a:ext uri="{0D108BD9-81ED-4DB2-BD59-A6C34878D82A}">
                    <a16:rowId xmlns:a16="http://schemas.microsoft.com/office/drawing/2014/main" val="3531385566"/>
                  </a:ext>
                </a:extLst>
              </a:tr>
              <a:tr h="865465">
                <a:tc>
                  <a:txBody>
                    <a:bodyPr/>
                    <a:lstStyle/>
                    <a:p>
                      <a:pPr algn="ctr" rtl="0" fontAlgn="base"/>
                      <a:r>
                        <a:rPr lang="en-US" sz="1400" dirty="0"/>
                        <a:t>Lodestar Claims and Risk Services, Inc. (Formally PMA)</a:t>
                      </a:r>
                      <a:endParaRPr lang="en-US" sz="1400" dirty="0">
                        <a:effectLst/>
                      </a:endParaRPr>
                    </a:p>
                  </a:txBody>
                  <a:tcPr anchor="ctr"/>
                </a:tc>
                <a:tc>
                  <a:txBody>
                    <a:bodyPr/>
                    <a:lstStyle/>
                    <a:p>
                      <a:pPr algn="ctr" rtl="0" fontAlgn="base"/>
                      <a:r>
                        <a:rPr lang="en-US" sz="1400" dirty="0"/>
                        <a:t>Worker’s Comp, cost and health and safety initiatives, use of Lodestar software $7,500 (users fee)  Claims </a:t>
                      </a:r>
                      <a:endParaRPr lang="en-US" sz="1400" dirty="0">
                        <a:effectLst/>
                      </a:endParaRPr>
                    </a:p>
                  </a:txBody>
                  <a:tcPr anchor="ctr"/>
                </a:tc>
                <a:tc>
                  <a:txBody>
                    <a:bodyPr/>
                    <a:lstStyle/>
                    <a:p>
                      <a:pPr algn="ctr" rtl="0" fontAlgn="base"/>
                      <a:r>
                        <a:rPr lang="en-US" sz="1400" dirty="0">
                          <a:effectLst/>
                        </a:rPr>
                        <a:t>$255,000</a:t>
                      </a:r>
                    </a:p>
                  </a:txBody>
                  <a:tcPr anchor="ctr"/>
                </a:tc>
                <a:tc>
                  <a:txBody>
                    <a:bodyPr/>
                    <a:lstStyle/>
                    <a:p>
                      <a:pPr algn="ctr" rtl="0" fontAlgn="base"/>
                      <a:r>
                        <a:rPr lang="en-US" sz="1400">
                          <a:effectLst/>
                        </a:rPr>
                        <a:t>1 Year​​</a:t>
                      </a:r>
                    </a:p>
                  </a:txBody>
                  <a:tcPr anchor="ctr"/>
                </a:tc>
                <a:tc>
                  <a:txBody>
                    <a:bodyPr/>
                    <a:lstStyle/>
                    <a:p>
                      <a:pPr algn="ctr" rtl="0" fontAlgn="base"/>
                      <a:r>
                        <a:rPr lang="en-US" sz="1400" dirty="0">
                          <a:effectLst/>
                        </a:rPr>
                        <a:t>19 Years (2017)​​</a:t>
                      </a:r>
                    </a:p>
                  </a:txBody>
                  <a:tcPr anchor="ctr"/>
                </a:tc>
                <a:tc>
                  <a:txBody>
                    <a:bodyPr/>
                    <a:lstStyle/>
                    <a:p>
                      <a:pPr algn="ctr" rtl="0" fontAlgn="base"/>
                      <a:r>
                        <a:rPr lang="en-US" sz="1400">
                          <a:effectLst/>
                        </a:rPr>
                        <a:t>N​​</a:t>
                      </a:r>
                    </a:p>
                  </a:txBody>
                  <a:tcPr anchor="ctr"/>
                </a:tc>
                <a:extLst>
                  <a:ext uri="{0D108BD9-81ED-4DB2-BD59-A6C34878D82A}">
                    <a16:rowId xmlns:a16="http://schemas.microsoft.com/office/drawing/2014/main" val="3541348680"/>
                  </a:ext>
                </a:extLst>
              </a:tr>
              <a:tr h="556553">
                <a:tc>
                  <a:txBody>
                    <a:bodyPr/>
                    <a:lstStyle/>
                    <a:p>
                      <a:pPr algn="ctr" rtl="0" fontAlgn="base"/>
                      <a:r>
                        <a:rPr lang="en-US" sz="1400" dirty="0"/>
                        <a:t>Innovative</a:t>
                      </a:r>
                      <a:endParaRPr lang="en-US" sz="1400" dirty="0">
                        <a:effectLst/>
                      </a:endParaRPr>
                    </a:p>
                  </a:txBody>
                  <a:tcPr anchor="ctr"/>
                </a:tc>
                <a:tc rowSpan="2">
                  <a:txBody>
                    <a:bodyPr/>
                    <a:lstStyle/>
                    <a:p>
                      <a:pPr algn="ctr" rtl="0" fontAlgn="base"/>
                      <a:r>
                        <a:rPr lang="en-US" sz="1400" dirty="0"/>
                        <a:t>Emergency care in absence of City physician, use of annual fitness for duty diagnostic testing for sworn personnel, monthly random drug screens, Parks and Recreation – drug screenings, Defense Medical Evaluations (DME) </a:t>
                      </a:r>
                      <a:endParaRPr lang="en-US" sz="1400" dirty="0">
                        <a:effectLst/>
                      </a:endParaRPr>
                    </a:p>
                  </a:txBody>
                  <a:tcPr anchor="ctr"/>
                </a:tc>
                <a:tc rowSpan="2">
                  <a:txBody>
                    <a:bodyPr/>
                    <a:lstStyle/>
                    <a:p>
                      <a:pPr algn="ctr" rtl="0" fontAlgn="base"/>
                      <a:r>
                        <a:rPr lang="en-US" sz="1400" dirty="0">
                          <a:effectLst/>
                        </a:rPr>
                        <a:t>$105,000</a:t>
                      </a:r>
                    </a:p>
                  </a:txBody>
                  <a:tcPr anchor="ctr"/>
                </a:tc>
                <a:tc rowSpan="2">
                  <a:txBody>
                    <a:bodyPr/>
                    <a:lstStyle/>
                    <a:p>
                      <a:pPr algn="ctr" rtl="0" fontAlgn="base"/>
                      <a:r>
                        <a:rPr lang="en-US" sz="1400">
                          <a:effectLst/>
                        </a:rPr>
                        <a:t>1 Year​​</a:t>
                      </a:r>
                    </a:p>
                  </a:txBody>
                  <a:tcPr anchor="ctr"/>
                </a:tc>
                <a:tc>
                  <a:txBody>
                    <a:bodyPr/>
                    <a:lstStyle/>
                    <a:p>
                      <a:pPr algn="ctr" rtl="0" fontAlgn="base"/>
                      <a:r>
                        <a:rPr lang="en-US" sz="1400" dirty="0">
                          <a:effectLst/>
                        </a:rPr>
                        <a:t>4 Years (2022)​​</a:t>
                      </a:r>
                    </a:p>
                  </a:txBody>
                  <a:tcPr anchor="ctr"/>
                </a:tc>
                <a:tc>
                  <a:txBody>
                    <a:bodyPr/>
                    <a:lstStyle/>
                    <a:p>
                      <a:pPr algn="ctr" rtl="0" fontAlgn="base"/>
                      <a:r>
                        <a:rPr lang="en-US" sz="1400" dirty="0">
                          <a:effectLst/>
                        </a:rPr>
                        <a:t>Y</a:t>
                      </a:r>
                    </a:p>
                  </a:txBody>
                  <a:tcPr anchor="ctr"/>
                </a:tc>
                <a:extLst>
                  <a:ext uri="{0D108BD9-81ED-4DB2-BD59-A6C34878D82A}">
                    <a16:rowId xmlns:a16="http://schemas.microsoft.com/office/drawing/2014/main" val="3868491281"/>
                  </a:ext>
                </a:extLst>
              </a:tr>
              <a:tr h="1128825">
                <a:tc>
                  <a:txBody>
                    <a:bodyPr/>
                    <a:lstStyle/>
                    <a:p>
                      <a:pPr algn="ctr" rtl="0" fontAlgn="base"/>
                      <a:r>
                        <a:rPr lang="en-US" sz="1400" dirty="0"/>
                        <a:t>Concentra</a:t>
                      </a:r>
                      <a:endParaRPr lang="en-US" sz="1400" dirty="0">
                        <a:effectLst/>
                      </a:endParaRPr>
                    </a:p>
                  </a:txBody>
                  <a:tcPr anchor="ct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base"/>
                      <a:r>
                        <a:rPr lang="en-US" sz="1400" dirty="0">
                          <a:effectLst/>
                        </a:rPr>
                        <a:t>2 Years</a:t>
                      </a:r>
                    </a:p>
                    <a:p>
                      <a:pPr algn="ctr" rtl="0" fontAlgn="base"/>
                      <a:r>
                        <a:rPr lang="en-US" sz="1400" dirty="0">
                          <a:effectLst/>
                        </a:rPr>
                        <a:t>(2024)</a:t>
                      </a:r>
                    </a:p>
                  </a:txBody>
                  <a:tcPr anchor="ctr"/>
                </a:tc>
                <a:tc>
                  <a:txBody>
                    <a:bodyPr/>
                    <a:lstStyle/>
                    <a:p>
                      <a:pPr algn="ctr" rtl="0" fontAlgn="base"/>
                      <a:r>
                        <a:rPr lang="en-US" sz="1400" dirty="0">
                          <a:effectLst/>
                        </a:rPr>
                        <a:t>N</a:t>
                      </a:r>
                    </a:p>
                  </a:txBody>
                  <a:tcPr anchor="ctr"/>
                </a:tc>
                <a:extLst>
                  <a:ext uri="{0D108BD9-81ED-4DB2-BD59-A6C34878D82A}">
                    <a16:rowId xmlns:a16="http://schemas.microsoft.com/office/drawing/2014/main" val="2573748714"/>
                  </a:ext>
                </a:extLst>
              </a:tr>
              <a:tr h="223587">
                <a:tc>
                  <a:txBody>
                    <a:bodyPr/>
                    <a:lstStyle/>
                    <a:p>
                      <a:pPr lvl="0" algn="ctr">
                        <a:buNone/>
                      </a:pPr>
                      <a:endParaRPr lang="en-US" sz="1400" dirty="0">
                        <a:effectLst/>
                      </a:endParaRPr>
                    </a:p>
                  </a:txBody>
                  <a:tcPr anchor="ctr"/>
                </a:tc>
                <a:tc>
                  <a:txBody>
                    <a:bodyPr/>
                    <a:lstStyle/>
                    <a:p>
                      <a:pPr lvl="0" algn="ctr">
                        <a:buNone/>
                      </a:pPr>
                      <a:r>
                        <a:rPr lang="en-US" sz="1400" b="1" dirty="0">
                          <a:effectLst/>
                        </a:rPr>
                        <a:t>TOTAL</a:t>
                      </a:r>
                    </a:p>
                  </a:txBody>
                  <a:tcPr anchor="ctr"/>
                </a:tc>
                <a:tc>
                  <a:txBody>
                    <a:bodyPr/>
                    <a:lstStyle/>
                    <a:p>
                      <a:pPr lvl="0" algn="ctr">
                        <a:buNone/>
                      </a:pPr>
                      <a:r>
                        <a:rPr lang="en-US" sz="1400" b="1" dirty="0">
                          <a:effectLst/>
                        </a:rPr>
                        <a:t>$480,000</a:t>
                      </a:r>
                    </a:p>
                  </a:txBody>
                  <a:tcPr anchor="ctr"/>
                </a:tc>
                <a:tc>
                  <a:txBody>
                    <a:bodyPr/>
                    <a:lstStyle/>
                    <a:p>
                      <a:pPr lvl="0" algn="ctr">
                        <a:buNone/>
                      </a:pPr>
                      <a:endParaRPr lang="en-US" sz="1400" dirty="0">
                        <a:effectLst/>
                      </a:endParaRPr>
                    </a:p>
                  </a:txBody>
                  <a:tcPr anchor="ctr"/>
                </a:tc>
                <a:tc>
                  <a:txBody>
                    <a:bodyPr/>
                    <a:lstStyle/>
                    <a:p>
                      <a:pPr lvl="0" algn="ctr">
                        <a:buNone/>
                      </a:pPr>
                      <a:endParaRPr lang="en-US" sz="1400" dirty="0">
                        <a:effectLst/>
                      </a:endParaRPr>
                    </a:p>
                  </a:txBody>
                  <a:tcPr anchor="ctr"/>
                </a:tc>
                <a:tc>
                  <a:txBody>
                    <a:bodyPr/>
                    <a:lstStyle/>
                    <a:p>
                      <a:pPr lvl="0" algn="ctr">
                        <a:buNone/>
                      </a:pPr>
                      <a:endParaRPr lang="en-US" sz="1400" dirty="0">
                        <a:effectLst/>
                      </a:endParaRPr>
                    </a:p>
                  </a:txBody>
                  <a:tcPr anchor="ctr"/>
                </a:tc>
                <a:extLst>
                  <a:ext uri="{0D108BD9-81ED-4DB2-BD59-A6C34878D82A}">
                    <a16:rowId xmlns:a16="http://schemas.microsoft.com/office/drawing/2014/main" val="1231019591"/>
                  </a:ext>
                </a:extLst>
              </a:tr>
            </a:tbl>
          </a:graphicData>
        </a:graphic>
      </p:graphicFrame>
      <p:sp>
        <p:nvSpPr>
          <p:cNvPr id="7" name="TextBox 6">
            <a:extLst>
              <a:ext uri="{FF2B5EF4-FFF2-40B4-BE49-F238E27FC236}">
                <a16:creationId xmlns:a16="http://schemas.microsoft.com/office/drawing/2014/main" id="{7084116E-2F33-8F91-8C10-F6F3A12CC912}"/>
              </a:ext>
            </a:extLst>
          </p:cNvPr>
          <p:cNvSpPr txBox="1"/>
          <p:nvPr/>
        </p:nvSpPr>
        <p:spPr>
          <a:xfrm>
            <a:off x="444500" y="2442633"/>
            <a:ext cx="11057467" cy="646331"/>
          </a:xfrm>
          <a:prstGeom prst="rect">
            <a:avLst/>
          </a:prstGeom>
          <a:noFill/>
        </p:spPr>
        <p:txBody>
          <a:bodyPr wrap="square" rtlCol="0">
            <a:spAutoFit/>
          </a:bodyPr>
          <a:lstStyle/>
          <a:p>
            <a:r>
              <a:rPr lang="en-US" dirty="0"/>
              <a:t>Rise in pricing to account for escalating medical and services cost </a:t>
            </a:r>
          </a:p>
          <a:p>
            <a:endParaRPr lang="en-US" dirty="0"/>
          </a:p>
        </p:txBody>
      </p:sp>
    </p:spTree>
    <p:extLst>
      <p:ext uri="{BB962C8B-B14F-4D97-AF65-F5344CB8AC3E}">
        <p14:creationId xmlns:p14="http://schemas.microsoft.com/office/powerpoint/2010/main" val="209888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7FACCF-D0B1-4FC6-7C30-7B6827E429FD}"/>
              </a:ext>
            </a:extLst>
          </p:cNvPr>
          <p:cNvSpPr>
            <a:spLocks noGrp="1"/>
          </p:cNvSpPr>
          <p:nvPr>
            <p:ph sz="half" idx="13"/>
          </p:nvPr>
        </p:nvSpPr>
        <p:spPr>
          <a:xfrm>
            <a:off x="188911" y="762835"/>
            <a:ext cx="10220218" cy="473825"/>
          </a:xfrm>
        </p:spPr>
        <p:txBody>
          <a:bodyPr vert="horz" lIns="91440" tIns="45720" rIns="91440" bIns="45720" rtlCol="0" anchor="t">
            <a:normAutofit fontScale="70000" lnSpcReduction="20000"/>
          </a:bodyPr>
          <a:lstStyle/>
          <a:p>
            <a:r>
              <a:rPr lang="en-US">
                <a:ea typeface="+mn-lt"/>
                <a:cs typeface="+mn-lt"/>
              </a:rPr>
              <a:t>17</a:t>
            </a:r>
            <a:r>
              <a:rPr lang="en-US" sz="2800">
                <a:ea typeface="+mn-lt"/>
                <a:cs typeface="+mn-lt"/>
              </a:rPr>
              <a:t>. Discuss the ~$</a:t>
            </a:r>
            <a:r>
              <a:rPr lang="en-US">
                <a:ea typeface="+mn-lt"/>
                <a:cs typeface="+mn-lt"/>
              </a:rPr>
              <a:t>25.5M</a:t>
            </a:r>
            <a:r>
              <a:rPr lang="en-US" sz="2800">
                <a:ea typeface="+mn-lt"/>
                <a:cs typeface="+mn-lt"/>
              </a:rPr>
              <a:t> budgeted for healthcare costs, up $</a:t>
            </a:r>
            <a:r>
              <a:rPr lang="en-US" sz="2800" err="1">
                <a:ea typeface="+mn-lt"/>
                <a:cs typeface="+mn-lt"/>
              </a:rPr>
              <a:t>1.7M</a:t>
            </a:r>
            <a:r>
              <a:rPr lang="en-US" sz="2800" dirty="0">
                <a:ea typeface="+mn-lt"/>
                <a:cs typeface="+mn-lt"/>
              </a:rPr>
              <a:t> over the prior year’s budget. </a:t>
            </a:r>
          </a:p>
          <a:p>
            <a:endParaRPr lang="en-US" dirty="0">
              <a:cs typeface="Calibri"/>
            </a:endParaRPr>
          </a:p>
          <a:p>
            <a:endParaRPr lang="en-US" dirty="0"/>
          </a:p>
        </p:txBody>
      </p:sp>
      <p:graphicFrame>
        <p:nvGraphicFramePr>
          <p:cNvPr id="4" name="Content Placeholder 6">
            <a:extLst>
              <a:ext uri="{FF2B5EF4-FFF2-40B4-BE49-F238E27FC236}">
                <a16:creationId xmlns:a16="http://schemas.microsoft.com/office/drawing/2014/main" id="{E56E3EA2-E2BF-8A07-9C80-CC3681B94262}"/>
              </a:ext>
            </a:extLst>
          </p:cNvPr>
          <p:cNvGraphicFramePr>
            <a:graphicFrameLocks noGrp="1"/>
          </p:cNvGraphicFramePr>
          <p:nvPr>
            <p:ph sz="half" idx="2"/>
            <p:extLst>
              <p:ext uri="{D42A27DB-BD31-4B8C-83A1-F6EECF244321}">
                <p14:modId xmlns:p14="http://schemas.microsoft.com/office/powerpoint/2010/main" val="2291969270"/>
              </p:ext>
            </p:extLst>
          </p:nvPr>
        </p:nvGraphicFramePr>
        <p:xfrm>
          <a:off x="359923" y="1550985"/>
          <a:ext cx="11560614" cy="4972717"/>
        </p:xfrm>
        <a:graphic>
          <a:graphicData uri="http://schemas.openxmlformats.org/drawingml/2006/table">
            <a:tbl>
              <a:tblPr firstRow="1" bandRow="1">
                <a:tableStyleId>{93296810-A885-4BE3-A3E7-6D5BEEA58F35}</a:tableStyleId>
              </a:tblPr>
              <a:tblGrid>
                <a:gridCol w="1562689">
                  <a:extLst>
                    <a:ext uri="{9D8B030D-6E8A-4147-A177-3AD203B41FA5}">
                      <a16:colId xmlns:a16="http://schemas.microsoft.com/office/drawing/2014/main" val="233545563"/>
                    </a:ext>
                  </a:extLst>
                </a:gridCol>
                <a:gridCol w="1249219">
                  <a:extLst>
                    <a:ext uri="{9D8B030D-6E8A-4147-A177-3AD203B41FA5}">
                      <a16:colId xmlns:a16="http://schemas.microsoft.com/office/drawing/2014/main" val="1927780616"/>
                    </a:ext>
                  </a:extLst>
                </a:gridCol>
                <a:gridCol w="1219082">
                  <a:extLst>
                    <a:ext uri="{9D8B030D-6E8A-4147-A177-3AD203B41FA5}">
                      <a16:colId xmlns:a16="http://schemas.microsoft.com/office/drawing/2014/main" val="1553952955"/>
                    </a:ext>
                  </a:extLst>
                </a:gridCol>
                <a:gridCol w="1290792">
                  <a:extLst>
                    <a:ext uri="{9D8B030D-6E8A-4147-A177-3AD203B41FA5}">
                      <a16:colId xmlns:a16="http://schemas.microsoft.com/office/drawing/2014/main" val="642750416"/>
                    </a:ext>
                  </a:extLst>
                </a:gridCol>
                <a:gridCol w="6238832">
                  <a:extLst>
                    <a:ext uri="{9D8B030D-6E8A-4147-A177-3AD203B41FA5}">
                      <a16:colId xmlns:a16="http://schemas.microsoft.com/office/drawing/2014/main" val="3847994178"/>
                    </a:ext>
                  </a:extLst>
                </a:gridCol>
              </a:tblGrid>
              <a:tr h="487680">
                <a:tc>
                  <a:txBody>
                    <a:bodyPr/>
                    <a:lstStyle/>
                    <a:p>
                      <a:pPr algn="ctr" rtl="0" fontAlgn="base"/>
                      <a:r>
                        <a:rPr lang="en-US" sz="1300" dirty="0">
                          <a:effectLst/>
                        </a:rPr>
                        <a:t>PROGRAM​</a:t>
                      </a:r>
                    </a:p>
                  </a:txBody>
                  <a:tcPr anchor="ctr"/>
                </a:tc>
                <a:tc>
                  <a:txBody>
                    <a:bodyPr/>
                    <a:lstStyle/>
                    <a:p>
                      <a:pPr lvl="0" algn="ctr">
                        <a:buNone/>
                      </a:pPr>
                      <a:r>
                        <a:rPr lang="en-US" sz="1300" dirty="0">
                          <a:effectLst/>
                        </a:rPr>
                        <a:t>FY27 PROPOSED</a:t>
                      </a:r>
                    </a:p>
                  </a:txBody>
                  <a:tcPr anchor="ctr"/>
                </a:tc>
                <a:tc>
                  <a:txBody>
                    <a:bodyPr/>
                    <a:lstStyle/>
                    <a:p>
                      <a:pPr algn="ctr" rtl="0" fontAlgn="base"/>
                      <a:r>
                        <a:rPr lang="en-US" sz="1300" dirty="0">
                          <a:effectLst/>
                        </a:rPr>
                        <a:t>FY26 BUDGET</a:t>
                      </a:r>
                    </a:p>
                  </a:txBody>
                  <a:tcPr anchor="ctr"/>
                </a:tc>
                <a:tc>
                  <a:txBody>
                    <a:bodyPr/>
                    <a:lstStyle/>
                    <a:p>
                      <a:pPr algn="ctr" rtl="0" fontAlgn="base"/>
                      <a:r>
                        <a:rPr lang="en-US" sz="1300">
                          <a:effectLst/>
                        </a:rPr>
                        <a:t>DIFFERENCE​</a:t>
                      </a:r>
                    </a:p>
                  </a:txBody>
                  <a:tcPr anchor="ctr"/>
                </a:tc>
                <a:tc>
                  <a:txBody>
                    <a:bodyPr/>
                    <a:lstStyle/>
                    <a:p>
                      <a:pPr algn="ctr" rtl="0" fontAlgn="base"/>
                      <a:r>
                        <a:rPr lang="en-US" sz="1300">
                          <a:effectLst/>
                        </a:rPr>
                        <a:t>JUSTIFICATION​</a:t>
                      </a:r>
                    </a:p>
                  </a:txBody>
                  <a:tcPr anchor="ctr"/>
                </a:tc>
                <a:extLst>
                  <a:ext uri="{0D108BD9-81ED-4DB2-BD59-A6C34878D82A}">
                    <a16:rowId xmlns:a16="http://schemas.microsoft.com/office/drawing/2014/main" val="100357403"/>
                  </a:ext>
                </a:extLst>
              </a:tr>
              <a:tr h="237810">
                <a:tc>
                  <a:txBody>
                    <a:bodyPr/>
                    <a:lstStyle/>
                    <a:p>
                      <a:pPr algn="l" rtl="0" fontAlgn="base"/>
                      <a:r>
                        <a:rPr lang="en-US" sz="1300" dirty="0">
                          <a:effectLst/>
                        </a:rPr>
                        <a:t>Medical​</a:t>
                      </a:r>
                    </a:p>
                  </a:txBody>
                  <a:tcPr anchor="ctr"/>
                </a:tc>
                <a:tc>
                  <a:txBody>
                    <a:bodyPr/>
                    <a:lstStyle/>
                    <a:p>
                      <a:pPr lvl="0" algn="r">
                        <a:buNone/>
                      </a:pPr>
                      <a:r>
                        <a:rPr lang="en-US" sz="1300">
                          <a:effectLst/>
                        </a:rPr>
                        <a:t>$</a:t>
                      </a:r>
                      <a:r>
                        <a:rPr lang="en-US" sz="1300" b="0" u="none" strike="noStrike" noProof="0">
                          <a:effectLst/>
                        </a:rPr>
                        <a:t>16,292,177</a:t>
                      </a:r>
                      <a:endParaRPr lang="en-US" sz="1300" dirty="0">
                        <a:effectLst/>
                      </a:endParaRPr>
                    </a:p>
                  </a:txBody>
                  <a:tcPr anchor="ctr"/>
                </a:tc>
                <a:tc>
                  <a:txBody>
                    <a:bodyPr/>
                    <a:lstStyle/>
                    <a:p>
                      <a:pPr lvl="0" algn="r">
                        <a:buNone/>
                      </a:pPr>
                      <a:r>
                        <a:rPr lang="en-US" sz="1300" kern="1200" noProof="0">
                          <a:solidFill>
                            <a:schemeClr val="dk1"/>
                          </a:solidFill>
                          <a:effectLst/>
                        </a:rPr>
                        <a:t>$15,198,343</a:t>
                      </a:r>
                      <a:endParaRPr lang="en-US" sz="1300" kern="1200">
                        <a:solidFill>
                          <a:schemeClr val="dk1"/>
                        </a:solidFill>
                        <a:effectLst/>
                        <a:latin typeface="+mn-lt"/>
                        <a:ea typeface="+mn-ea"/>
                        <a:cs typeface="+mn-cs"/>
                      </a:endParaRPr>
                    </a:p>
                  </a:txBody>
                  <a:tcPr anchor="ctr"/>
                </a:tc>
                <a:tc>
                  <a:txBody>
                    <a:bodyPr/>
                    <a:lstStyle/>
                    <a:p>
                      <a:pPr algn="r" rtl="0" fontAlgn="base"/>
                      <a:r>
                        <a:rPr lang="en-US" sz="1300">
                          <a:solidFill>
                            <a:schemeClr val="tx1"/>
                          </a:solidFill>
                          <a:effectLst/>
                        </a:rPr>
                        <a:t>$</a:t>
                      </a:r>
                      <a:r>
                        <a:rPr lang="en-US" sz="1300" b="0" u="none" strike="noStrike" noProof="0">
                          <a:solidFill>
                            <a:schemeClr val="tx1"/>
                          </a:solidFill>
                          <a:effectLst/>
                        </a:rPr>
                        <a:t>1,093,834</a:t>
                      </a:r>
                      <a:endParaRPr lang="en-US" sz="1300">
                        <a:solidFill>
                          <a:schemeClr val="tx1"/>
                        </a:solidFill>
                        <a:effectLst/>
                      </a:endParaRPr>
                    </a:p>
                  </a:txBody>
                  <a:tcPr anchor="ctr"/>
                </a:tc>
                <a:tc>
                  <a:txBody>
                    <a:bodyPr/>
                    <a:lstStyle/>
                    <a:p>
                      <a:pPr algn="l" rtl="0" fontAlgn="base"/>
                      <a:r>
                        <a:rPr lang="en-US" sz="1300">
                          <a:effectLst/>
                        </a:rPr>
                        <a:t>The biggest change is from high claimants in our pre-65 retiree population.</a:t>
                      </a:r>
                      <a:endParaRPr lang="en-US" sz="1300" dirty="0">
                        <a:effectLst/>
                      </a:endParaRPr>
                    </a:p>
                  </a:txBody>
                  <a:tcPr anchor="ctr"/>
                </a:tc>
                <a:extLst>
                  <a:ext uri="{0D108BD9-81ED-4DB2-BD59-A6C34878D82A}">
                    <a16:rowId xmlns:a16="http://schemas.microsoft.com/office/drawing/2014/main" val="3882167666"/>
                  </a:ext>
                </a:extLst>
              </a:tr>
              <a:tr h="281625">
                <a:tc>
                  <a:txBody>
                    <a:bodyPr/>
                    <a:lstStyle/>
                    <a:p>
                      <a:pPr algn="l" rtl="0" fontAlgn="base"/>
                      <a:r>
                        <a:rPr lang="en-US" sz="1300" dirty="0">
                          <a:effectLst/>
                        </a:rPr>
                        <a:t>Medical Stop Loss​</a:t>
                      </a:r>
                    </a:p>
                  </a:txBody>
                  <a:tcPr anchor="ctr"/>
                </a:tc>
                <a:tc>
                  <a:txBody>
                    <a:bodyPr/>
                    <a:lstStyle/>
                    <a:p>
                      <a:pPr lvl="0" algn="r">
                        <a:buNone/>
                      </a:pPr>
                      <a:r>
                        <a:rPr lang="en-US" sz="1300">
                          <a:effectLst/>
                        </a:rPr>
                        <a:t>$</a:t>
                      </a:r>
                      <a:r>
                        <a:rPr lang="en-US" sz="1300" b="0" u="none" strike="noStrike" noProof="0">
                          <a:effectLst/>
                        </a:rPr>
                        <a:t>1,998,281</a:t>
                      </a:r>
                      <a:endParaRPr lang="en-US" sz="1300" dirty="0">
                        <a:effectLst/>
                      </a:endParaRPr>
                    </a:p>
                  </a:txBody>
                  <a:tcPr anchor="ctr"/>
                </a:tc>
                <a:tc>
                  <a:txBody>
                    <a:bodyPr/>
                    <a:lstStyle/>
                    <a:p>
                      <a:pPr lvl="0" algn="r">
                        <a:buNone/>
                      </a:pPr>
                      <a:r>
                        <a:rPr lang="en-US" sz="1300" kern="1200" noProof="0">
                          <a:solidFill>
                            <a:schemeClr val="dk1"/>
                          </a:solidFill>
                          <a:effectLst/>
                        </a:rPr>
                        <a:t>$1,752,823</a:t>
                      </a:r>
                      <a:endParaRPr lang="en-US" sz="1300" kern="1200">
                        <a:solidFill>
                          <a:schemeClr val="dk1"/>
                        </a:solidFill>
                        <a:effectLst/>
                        <a:latin typeface="+mn-lt"/>
                        <a:ea typeface="+mn-ea"/>
                        <a:cs typeface="+mn-cs"/>
                      </a:endParaRPr>
                    </a:p>
                  </a:txBody>
                  <a:tcPr anchor="ctr"/>
                </a:tc>
                <a:tc>
                  <a:txBody>
                    <a:bodyPr/>
                    <a:lstStyle/>
                    <a:p>
                      <a:pPr algn="r" rtl="0" fontAlgn="base"/>
                      <a:r>
                        <a:rPr lang="en-US" sz="1300">
                          <a:effectLst/>
                        </a:rPr>
                        <a:t>$245,458</a:t>
                      </a:r>
                      <a:endParaRPr lang="en-US" sz="1300" dirty="0">
                        <a:effectLst/>
                      </a:endParaRPr>
                    </a:p>
                  </a:txBody>
                  <a:tcPr anchor="ctr"/>
                </a:tc>
                <a:tc>
                  <a:txBody>
                    <a:bodyPr/>
                    <a:lstStyle/>
                    <a:p>
                      <a:pPr algn="l" rtl="0" fontAlgn="base"/>
                      <a:r>
                        <a:rPr lang="en-US" sz="1300" dirty="0">
                          <a:effectLst/>
                        </a:rPr>
                        <a:t>14% Increase for July 1, 2026 Renewal</a:t>
                      </a:r>
                    </a:p>
                  </a:txBody>
                  <a:tcPr anchor="ctr"/>
                </a:tc>
                <a:extLst>
                  <a:ext uri="{0D108BD9-81ED-4DB2-BD59-A6C34878D82A}">
                    <a16:rowId xmlns:a16="http://schemas.microsoft.com/office/drawing/2014/main" val="796617872"/>
                  </a:ext>
                </a:extLst>
              </a:tr>
              <a:tr h="306390">
                <a:tc>
                  <a:txBody>
                    <a:bodyPr/>
                    <a:lstStyle/>
                    <a:p>
                      <a:pPr algn="l" rtl="0" fontAlgn="base"/>
                      <a:r>
                        <a:rPr lang="en-US" sz="1300" dirty="0">
                          <a:effectLst/>
                        </a:rPr>
                        <a:t>Prescription​</a:t>
                      </a:r>
                    </a:p>
                  </a:txBody>
                  <a:tcPr anchor="ctr"/>
                </a:tc>
                <a:tc>
                  <a:txBody>
                    <a:bodyPr/>
                    <a:lstStyle/>
                    <a:p>
                      <a:pPr lvl="0" algn="r">
                        <a:buNone/>
                      </a:pPr>
                      <a:r>
                        <a:rPr lang="en-US" sz="1300">
                          <a:effectLst/>
                        </a:rPr>
                        <a:t>$</a:t>
                      </a:r>
                      <a:r>
                        <a:rPr lang="en-US" sz="1300" b="0" u="none" strike="noStrike" noProof="0">
                          <a:effectLst/>
                        </a:rPr>
                        <a:t>4,302,851</a:t>
                      </a:r>
                      <a:endParaRPr lang="en-US" sz="1300" dirty="0">
                        <a:effectLst/>
                      </a:endParaRPr>
                    </a:p>
                  </a:txBody>
                  <a:tcPr anchor="ctr"/>
                </a:tc>
                <a:tc>
                  <a:txBody>
                    <a:bodyPr/>
                    <a:lstStyle/>
                    <a:p>
                      <a:pPr algn="r" rtl="0" fontAlgn="base"/>
                      <a:r>
                        <a:rPr lang="en-US" sz="1300">
                          <a:effectLst/>
                        </a:rPr>
                        <a:t>$</a:t>
                      </a:r>
                      <a:r>
                        <a:rPr lang="en-US" sz="1300" kern="1200" noProof="0">
                          <a:solidFill>
                            <a:schemeClr val="dk1"/>
                          </a:solidFill>
                          <a:effectLst/>
                        </a:rPr>
                        <a:t>4,048,247</a:t>
                      </a:r>
                      <a:endParaRPr lang="en-US" sz="1300" kern="1200" noProof="0">
                        <a:solidFill>
                          <a:schemeClr val="dk1"/>
                        </a:solidFill>
                        <a:effectLst/>
                        <a:latin typeface="+mn-lt"/>
                        <a:ea typeface="+mn-ea"/>
                        <a:cs typeface="+mn-cs"/>
                      </a:endParaRPr>
                    </a:p>
                  </a:txBody>
                  <a:tcPr anchor="ctr"/>
                </a:tc>
                <a:tc>
                  <a:txBody>
                    <a:bodyPr/>
                    <a:lstStyle/>
                    <a:p>
                      <a:pPr algn="r" rtl="0" fontAlgn="base"/>
                      <a:r>
                        <a:rPr lang="en-US" sz="1300">
                          <a:effectLst/>
                        </a:rPr>
                        <a:t>$</a:t>
                      </a:r>
                      <a:r>
                        <a:rPr lang="en-US" sz="1300" b="0" u="none" strike="noStrike" noProof="0">
                          <a:effectLst/>
                        </a:rPr>
                        <a:t>254,604</a:t>
                      </a:r>
                      <a:endParaRPr lang="en-US" sz="1300">
                        <a:effectLst/>
                      </a:endParaRPr>
                    </a:p>
                  </a:txBody>
                  <a:tcPr anchor="ctr"/>
                </a:tc>
                <a:tc>
                  <a:txBody>
                    <a:bodyPr/>
                    <a:lstStyle/>
                    <a:p>
                      <a:pPr algn="l" rtl="0" fontAlgn="base"/>
                      <a:r>
                        <a:rPr lang="en-US" sz="1300">
                          <a:effectLst/>
                        </a:rPr>
                        <a:t>Prescription costs are trending nationally at 11% increase vs our 6.3% increase.</a:t>
                      </a:r>
                      <a:endParaRPr lang="en-US" sz="1300" dirty="0">
                        <a:effectLst/>
                      </a:endParaRPr>
                    </a:p>
                  </a:txBody>
                  <a:tcPr anchor="ctr"/>
                </a:tc>
                <a:extLst>
                  <a:ext uri="{0D108BD9-81ED-4DB2-BD59-A6C34878D82A}">
                    <a16:rowId xmlns:a16="http://schemas.microsoft.com/office/drawing/2014/main" val="348935101"/>
                  </a:ext>
                </a:extLst>
              </a:tr>
              <a:tr h="294960">
                <a:tc>
                  <a:txBody>
                    <a:bodyPr/>
                    <a:lstStyle/>
                    <a:p>
                      <a:pPr algn="l" rtl="0" fontAlgn="base"/>
                      <a:r>
                        <a:rPr lang="en-US" sz="1300" dirty="0">
                          <a:effectLst/>
                        </a:rPr>
                        <a:t>Medical Admin​</a:t>
                      </a:r>
                    </a:p>
                  </a:txBody>
                  <a:tcPr anchor="ctr"/>
                </a:tc>
                <a:tc>
                  <a:txBody>
                    <a:bodyPr/>
                    <a:lstStyle/>
                    <a:p>
                      <a:pPr lvl="0" algn="r">
                        <a:buNone/>
                      </a:pPr>
                      <a:r>
                        <a:rPr lang="en-US" sz="1300">
                          <a:effectLst/>
                        </a:rPr>
                        <a:t>$521,664</a:t>
                      </a:r>
                    </a:p>
                  </a:txBody>
                  <a:tcPr anchor="ctr"/>
                </a:tc>
                <a:tc>
                  <a:txBody>
                    <a:bodyPr/>
                    <a:lstStyle/>
                    <a:p>
                      <a:pPr algn="r" rtl="0" fontAlgn="base"/>
                      <a:r>
                        <a:rPr lang="en-US" sz="1300">
                          <a:effectLst/>
                        </a:rPr>
                        <a:t>$521,664​</a:t>
                      </a:r>
                    </a:p>
                  </a:txBody>
                  <a:tcPr anchor="ctr"/>
                </a:tc>
                <a:tc>
                  <a:txBody>
                    <a:bodyPr/>
                    <a:lstStyle/>
                    <a:p>
                      <a:pPr algn="r" rtl="0" fontAlgn="base"/>
                      <a:r>
                        <a:rPr lang="en-US" sz="1300">
                          <a:effectLst/>
                        </a:rPr>
                        <a:t>$0.00</a:t>
                      </a:r>
                    </a:p>
                  </a:txBody>
                  <a:tcPr anchor="ctr"/>
                </a:tc>
                <a:tc>
                  <a:txBody>
                    <a:bodyPr/>
                    <a:lstStyle/>
                    <a:p>
                      <a:pPr algn="l" rtl="0" fontAlgn="base"/>
                      <a:r>
                        <a:rPr lang="en-US" sz="1300" dirty="0">
                          <a:effectLst/>
                        </a:rPr>
                        <a:t>Rate hold. </a:t>
                      </a:r>
                    </a:p>
                  </a:txBody>
                  <a:tcPr anchor="ctr"/>
                </a:tc>
                <a:extLst>
                  <a:ext uri="{0D108BD9-81ED-4DB2-BD59-A6C34878D82A}">
                    <a16:rowId xmlns:a16="http://schemas.microsoft.com/office/drawing/2014/main" val="2456302550"/>
                  </a:ext>
                </a:extLst>
              </a:tr>
              <a:tr h="257175">
                <a:tc>
                  <a:txBody>
                    <a:bodyPr/>
                    <a:lstStyle/>
                    <a:p>
                      <a:pPr algn="l" rtl="0" fontAlgn="base"/>
                      <a:r>
                        <a:rPr lang="en-US" sz="1300" dirty="0">
                          <a:effectLst/>
                        </a:rPr>
                        <a:t>Dental</a:t>
                      </a:r>
                    </a:p>
                  </a:txBody>
                  <a:tcPr anchor="ctr"/>
                </a:tc>
                <a:tc>
                  <a:txBody>
                    <a:bodyPr/>
                    <a:lstStyle/>
                    <a:p>
                      <a:pPr lvl="0" algn="r">
                        <a:buNone/>
                      </a:pPr>
                      <a:r>
                        <a:rPr lang="en-US" sz="1300">
                          <a:effectLst/>
                        </a:rPr>
                        <a:t>$</a:t>
                      </a:r>
                      <a:r>
                        <a:rPr lang="en-US" sz="1300" b="0" u="none" strike="noStrike" noProof="0">
                          <a:effectLst/>
                        </a:rPr>
                        <a:t>1,501,561</a:t>
                      </a:r>
                      <a:endParaRPr lang="en-US" sz="1300">
                        <a:effectLst/>
                      </a:endParaRPr>
                    </a:p>
                  </a:txBody>
                  <a:tcPr anchor="ctr"/>
                </a:tc>
                <a:tc>
                  <a:txBody>
                    <a:bodyPr/>
                    <a:lstStyle/>
                    <a:p>
                      <a:pPr algn="r" rtl="0" fontAlgn="base"/>
                      <a:r>
                        <a:rPr lang="en-US" sz="1300">
                          <a:effectLst/>
                        </a:rPr>
                        <a:t>$1,371,903​</a:t>
                      </a:r>
                    </a:p>
                  </a:txBody>
                  <a:tcPr anchor="ctr"/>
                </a:tc>
                <a:tc>
                  <a:txBody>
                    <a:bodyPr/>
                    <a:lstStyle/>
                    <a:p>
                      <a:pPr lvl="0" algn="r">
                        <a:buNone/>
                      </a:pPr>
                      <a:r>
                        <a:rPr lang="en-US" sz="1300" b="0" u="none" strike="noStrike" noProof="0">
                          <a:effectLst/>
                        </a:rPr>
                        <a:t>$129,658</a:t>
                      </a:r>
                      <a:endParaRPr lang="en-US" sz="1300" dirty="0">
                        <a:effectLst/>
                      </a:endParaRPr>
                    </a:p>
                  </a:txBody>
                  <a:tcPr anchor="ctr"/>
                </a:tc>
                <a:tc>
                  <a:txBody>
                    <a:bodyPr/>
                    <a:lstStyle/>
                    <a:p>
                      <a:pPr algn="l" rtl="0" fontAlgn="base"/>
                      <a:r>
                        <a:rPr lang="en-US" sz="1300">
                          <a:effectLst/>
                        </a:rPr>
                        <a:t>Projected trend increases.</a:t>
                      </a:r>
                      <a:endParaRPr lang="en-US" sz="1300" dirty="0">
                        <a:effectLst/>
                      </a:endParaRPr>
                    </a:p>
                  </a:txBody>
                  <a:tcPr anchor="ctr"/>
                </a:tc>
                <a:extLst>
                  <a:ext uri="{0D108BD9-81ED-4DB2-BD59-A6C34878D82A}">
                    <a16:rowId xmlns:a16="http://schemas.microsoft.com/office/drawing/2014/main" val="1464337345"/>
                  </a:ext>
                </a:extLst>
              </a:tr>
              <a:tr h="395632">
                <a:tc>
                  <a:txBody>
                    <a:bodyPr/>
                    <a:lstStyle/>
                    <a:p>
                      <a:pPr algn="l" rtl="0" fontAlgn="base"/>
                      <a:r>
                        <a:rPr lang="en-US" sz="1300">
                          <a:effectLst/>
                        </a:rPr>
                        <a:t>Dental Admin​</a:t>
                      </a:r>
                    </a:p>
                  </a:txBody>
                  <a:tcPr anchor="ctr"/>
                </a:tc>
                <a:tc>
                  <a:txBody>
                    <a:bodyPr/>
                    <a:lstStyle/>
                    <a:p>
                      <a:pPr lvl="0" algn="r">
                        <a:buNone/>
                      </a:pPr>
                      <a:r>
                        <a:rPr lang="en-US" sz="1300">
                          <a:effectLst/>
                        </a:rPr>
                        <a:t>$57,839</a:t>
                      </a:r>
                    </a:p>
                  </a:txBody>
                  <a:tcPr anchor="ctr"/>
                </a:tc>
                <a:tc>
                  <a:txBody>
                    <a:bodyPr/>
                    <a:lstStyle/>
                    <a:p>
                      <a:pPr algn="r" rtl="0" fontAlgn="base"/>
                      <a:r>
                        <a:rPr lang="en-US" sz="1300">
                          <a:effectLst/>
                        </a:rPr>
                        <a:t>$57,839​</a:t>
                      </a:r>
                    </a:p>
                  </a:txBody>
                  <a:tcPr anchor="ctr"/>
                </a:tc>
                <a:tc>
                  <a:txBody>
                    <a:bodyPr/>
                    <a:lstStyle/>
                    <a:p>
                      <a:pPr algn="r" rtl="0" fontAlgn="base"/>
                      <a:r>
                        <a:rPr lang="en-US" sz="1300">
                          <a:effectLst/>
                        </a:rPr>
                        <a:t>$0.00</a:t>
                      </a:r>
                    </a:p>
                  </a:txBody>
                  <a:tcPr anchor="ctr"/>
                </a:tc>
                <a:tc>
                  <a:txBody>
                    <a:bodyPr/>
                    <a:lstStyle/>
                    <a:p>
                      <a:pPr algn="l" rtl="0" fontAlgn="base"/>
                      <a:r>
                        <a:rPr lang="en-US" sz="1300" dirty="0">
                          <a:effectLst/>
                        </a:rPr>
                        <a:t>Rate hold. </a:t>
                      </a:r>
                    </a:p>
                  </a:txBody>
                  <a:tcPr anchor="ctr"/>
                </a:tc>
                <a:extLst>
                  <a:ext uri="{0D108BD9-81ED-4DB2-BD59-A6C34878D82A}">
                    <a16:rowId xmlns:a16="http://schemas.microsoft.com/office/drawing/2014/main" val="3495134605"/>
                  </a:ext>
                </a:extLst>
              </a:tr>
              <a:tr h="0">
                <a:tc>
                  <a:txBody>
                    <a:bodyPr/>
                    <a:lstStyle/>
                    <a:p>
                      <a:pPr algn="l" rtl="0" fontAlgn="base"/>
                      <a:r>
                        <a:rPr lang="en-US" sz="1300" dirty="0">
                          <a:effectLst/>
                        </a:rPr>
                        <a:t>Flex </a:t>
                      </a:r>
                      <a:r>
                        <a:rPr lang="en-US" sz="1300" err="1">
                          <a:effectLst/>
                        </a:rPr>
                        <a:t>HRA</a:t>
                      </a:r>
                      <a:r>
                        <a:rPr lang="en-US" sz="1300" dirty="0">
                          <a:effectLst/>
                        </a:rPr>
                        <a:t>​</a:t>
                      </a:r>
                    </a:p>
                  </a:txBody>
                  <a:tcPr anchor="ctr"/>
                </a:tc>
                <a:tc>
                  <a:txBody>
                    <a:bodyPr/>
                    <a:lstStyle/>
                    <a:p>
                      <a:pPr lvl="0" algn="r">
                        <a:buNone/>
                      </a:pPr>
                      <a:r>
                        <a:rPr lang="en-US" sz="1300">
                          <a:effectLst/>
                        </a:rPr>
                        <a:t>$225,000</a:t>
                      </a:r>
                    </a:p>
                  </a:txBody>
                  <a:tcPr anchor="ctr"/>
                </a:tc>
                <a:tc>
                  <a:txBody>
                    <a:bodyPr/>
                    <a:lstStyle/>
                    <a:p>
                      <a:pPr algn="r" rtl="0" fontAlgn="base"/>
                      <a:r>
                        <a:rPr lang="en-US" sz="1300">
                          <a:effectLst/>
                        </a:rPr>
                        <a:t>$225,000</a:t>
                      </a:r>
                    </a:p>
                  </a:txBody>
                  <a:tcPr anchor="ctr"/>
                </a:tc>
                <a:tc>
                  <a:txBody>
                    <a:bodyPr/>
                    <a:lstStyle/>
                    <a:p>
                      <a:pPr algn="r" rtl="0" fontAlgn="base"/>
                      <a:r>
                        <a:rPr lang="en-US" sz="1300">
                          <a:effectLst/>
                        </a:rPr>
                        <a:t>$0.00</a:t>
                      </a:r>
                    </a:p>
                  </a:txBody>
                  <a:tcPr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300" dirty="0">
                          <a:effectLst/>
                        </a:rPr>
                        <a:t>Utilization is holding flat. </a:t>
                      </a:r>
                    </a:p>
                  </a:txBody>
                  <a:tcPr anchor="ctr"/>
                </a:tc>
                <a:extLst>
                  <a:ext uri="{0D108BD9-81ED-4DB2-BD59-A6C34878D82A}">
                    <a16:rowId xmlns:a16="http://schemas.microsoft.com/office/drawing/2014/main" val="2698899587"/>
                  </a:ext>
                </a:extLst>
              </a:tr>
              <a:tr h="291465">
                <a:tc>
                  <a:txBody>
                    <a:bodyPr/>
                    <a:lstStyle/>
                    <a:p>
                      <a:pPr algn="l" rtl="0" fontAlgn="base"/>
                      <a:r>
                        <a:rPr lang="en-US" sz="1300">
                          <a:effectLst/>
                        </a:rPr>
                        <a:t>Vision​</a:t>
                      </a:r>
                    </a:p>
                  </a:txBody>
                  <a:tcPr anchor="ctr"/>
                </a:tc>
                <a:tc>
                  <a:txBody>
                    <a:bodyPr/>
                    <a:lstStyle/>
                    <a:p>
                      <a:pPr lvl="0" algn="r">
                        <a:buNone/>
                      </a:pPr>
                      <a:r>
                        <a:rPr lang="en-US" sz="1300">
                          <a:effectLst/>
                        </a:rPr>
                        <a:t>$140,000</a:t>
                      </a:r>
                    </a:p>
                  </a:txBody>
                  <a:tcPr anchor="ctr"/>
                </a:tc>
                <a:tc>
                  <a:txBody>
                    <a:bodyPr/>
                    <a:lstStyle/>
                    <a:p>
                      <a:pPr algn="r" rtl="0" fontAlgn="base"/>
                      <a:r>
                        <a:rPr lang="en-US" sz="1300">
                          <a:effectLst/>
                        </a:rPr>
                        <a:t>$140,000</a:t>
                      </a:r>
                    </a:p>
                  </a:txBody>
                  <a:tcPr anchor="ctr"/>
                </a:tc>
                <a:tc>
                  <a:txBody>
                    <a:bodyPr/>
                    <a:lstStyle/>
                    <a:p>
                      <a:pPr algn="r" rtl="0" fontAlgn="base"/>
                      <a:r>
                        <a:rPr lang="en-US" sz="1300" dirty="0">
                          <a:effectLst/>
                        </a:rPr>
                        <a:t>$0.00</a:t>
                      </a:r>
                    </a:p>
                  </a:txBody>
                  <a:tcPr anchor="ctr"/>
                </a:tc>
                <a:tc>
                  <a:txBody>
                    <a:bodyPr/>
                    <a:lstStyle/>
                    <a:p>
                      <a:pPr algn="l" rtl="0" fontAlgn="base"/>
                      <a:r>
                        <a:rPr lang="en-US" sz="1300" dirty="0">
                          <a:effectLst/>
                        </a:rPr>
                        <a:t>Utilization is holding flat. </a:t>
                      </a:r>
                    </a:p>
                  </a:txBody>
                  <a:tcPr anchor="ctr"/>
                </a:tc>
                <a:extLst>
                  <a:ext uri="{0D108BD9-81ED-4DB2-BD59-A6C34878D82A}">
                    <a16:rowId xmlns:a16="http://schemas.microsoft.com/office/drawing/2014/main" val="3339992939"/>
                  </a:ext>
                </a:extLst>
              </a:tr>
              <a:tr h="333375">
                <a:tc>
                  <a:txBody>
                    <a:bodyPr/>
                    <a:lstStyle/>
                    <a:p>
                      <a:pPr algn="l" rtl="0" fontAlgn="base"/>
                      <a:r>
                        <a:rPr lang="en-US" sz="1300" dirty="0">
                          <a:effectLst/>
                        </a:rPr>
                        <a:t>Telehealth (Teladoc)​</a:t>
                      </a:r>
                    </a:p>
                  </a:txBody>
                  <a:tcPr anchor="ctr"/>
                </a:tc>
                <a:tc>
                  <a:txBody>
                    <a:bodyPr/>
                    <a:lstStyle/>
                    <a:p>
                      <a:pPr lvl="0" algn="r">
                        <a:buNone/>
                      </a:pPr>
                      <a:r>
                        <a:rPr lang="en-US" sz="1300">
                          <a:effectLst/>
                        </a:rPr>
                        <a:t>$45,000</a:t>
                      </a:r>
                    </a:p>
                  </a:txBody>
                  <a:tcPr anchor="ctr"/>
                </a:tc>
                <a:tc>
                  <a:txBody>
                    <a:bodyPr/>
                    <a:lstStyle/>
                    <a:p>
                      <a:pPr algn="r" rtl="0" fontAlgn="base"/>
                      <a:r>
                        <a:rPr lang="en-US" sz="1300">
                          <a:effectLst/>
                        </a:rPr>
                        <a:t>$45,00​0</a:t>
                      </a:r>
                    </a:p>
                  </a:txBody>
                  <a:tcPr anchor="ctr"/>
                </a:tc>
                <a:tc>
                  <a:txBody>
                    <a:bodyPr/>
                    <a:lstStyle/>
                    <a:p>
                      <a:pPr algn="r" rtl="0" fontAlgn="base"/>
                      <a:r>
                        <a:rPr lang="en-US" sz="1300">
                          <a:effectLst/>
                        </a:rPr>
                        <a:t>$0.00</a:t>
                      </a:r>
                    </a:p>
                  </a:txBody>
                  <a:tcPr anchor="ctr"/>
                </a:tc>
                <a:tc>
                  <a:txBody>
                    <a:bodyPr/>
                    <a:lstStyle/>
                    <a:p>
                      <a:pPr algn="l" rtl="0" fontAlgn="auto"/>
                      <a:r>
                        <a:rPr lang="en-US" sz="1300" dirty="0">
                          <a:effectLst/>
                        </a:rPr>
                        <a:t>Rate hold.</a:t>
                      </a:r>
                    </a:p>
                  </a:txBody>
                  <a:tcPr anchor="ctr"/>
                </a:tc>
                <a:extLst>
                  <a:ext uri="{0D108BD9-81ED-4DB2-BD59-A6C34878D82A}">
                    <a16:rowId xmlns:a16="http://schemas.microsoft.com/office/drawing/2014/main" val="1629989915"/>
                  </a:ext>
                </a:extLst>
              </a:tr>
              <a:tr h="314325">
                <a:tc>
                  <a:txBody>
                    <a:bodyPr/>
                    <a:lstStyle/>
                    <a:p>
                      <a:pPr algn="l" rtl="0" fontAlgn="base"/>
                      <a:r>
                        <a:rPr lang="en-US" sz="1300" dirty="0">
                          <a:effectLst/>
                        </a:rPr>
                        <a:t>Life Insurance </a:t>
                      </a:r>
                    </a:p>
                  </a:txBody>
                  <a:tcPr anchor="ctr"/>
                </a:tc>
                <a:tc>
                  <a:txBody>
                    <a:bodyPr/>
                    <a:lstStyle/>
                    <a:p>
                      <a:pPr lvl="0" algn="r">
                        <a:buNone/>
                      </a:pPr>
                      <a:r>
                        <a:rPr lang="en-US" sz="1300">
                          <a:effectLst/>
                        </a:rPr>
                        <a:t>$218,754</a:t>
                      </a:r>
                    </a:p>
                  </a:txBody>
                  <a:tcPr anchor="ctr"/>
                </a:tc>
                <a:tc>
                  <a:txBody>
                    <a:bodyPr/>
                    <a:lstStyle/>
                    <a:p>
                      <a:pPr algn="r" rtl="0" fontAlgn="base"/>
                      <a:r>
                        <a:rPr lang="en-US" sz="1300">
                          <a:effectLst/>
                        </a:rPr>
                        <a:t>$218,754</a:t>
                      </a:r>
                    </a:p>
                  </a:txBody>
                  <a:tcPr anchor="ctr"/>
                </a:tc>
                <a:tc>
                  <a:txBody>
                    <a:bodyPr/>
                    <a:lstStyle/>
                    <a:p>
                      <a:pPr algn="r" rtl="0" fontAlgn="base"/>
                      <a:r>
                        <a:rPr lang="en-US" sz="1300">
                          <a:effectLst/>
                        </a:rPr>
                        <a:t>$0.00</a:t>
                      </a:r>
                    </a:p>
                  </a:txBody>
                  <a:tcPr anchor="ctr"/>
                </a:tc>
                <a:tc>
                  <a:txBody>
                    <a:bodyPr/>
                    <a:lstStyle/>
                    <a:p>
                      <a:pPr algn="l" rtl="0" fontAlgn="auto"/>
                      <a:r>
                        <a:rPr lang="en-US" sz="1300" dirty="0">
                          <a:effectLst/>
                        </a:rPr>
                        <a:t>Rate hold.</a:t>
                      </a:r>
                    </a:p>
                  </a:txBody>
                  <a:tcPr anchor="ctr"/>
                </a:tc>
                <a:extLst>
                  <a:ext uri="{0D108BD9-81ED-4DB2-BD59-A6C34878D82A}">
                    <a16:rowId xmlns:a16="http://schemas.microsoft.com/office/drawing/2014/main" val="661060416"/>
                  </a:ext>
                </a:extLst>
              </a:tr>
              <a:tr h="323850">
                <a:tc>
                  <a:txBody>
                    <a:bodyPr/>
                    <a:lstStyle/>
                    <a:p>
                      <a:pPr algn="l" rtl="0" fontAlgn="base"/>
                      <a:r>
                        <a:rPr lang="en-US" sz="1300" dirty="0">
                          <a:effectLst/>
                        </a:rPr>
                        <a:t>Long Term Disability </a:t>
                      </a:r>
                    </a:p>
                  </a:txBody>
                  <a:tcPr anchor="ctr"/>
                </a:tc>
                <a:tc>
                  <a:txBody>
                    <a:bodyPr/>
                    <a:lstStyle/>
                    <a:p>
                      <a:pPr lvl="0" algn="r">
                        <a:buNone/>
                      </a:pPr>
                      <a:r>
                        <a:rPr lang="en-US" sz="1300">
                          <a:effectLst/>
                        </a:rPr>
                        <a:t>$</a:t>
                      </a:r>
                      <a:r>
                        <a:rPr lang="en-US" sz="1300" b="0" u="none" strike="noStrike" noProof="0">
                          <a:effectLst/>
                        </a:rPr>
                        <a:t>120,000</a:t>
                      </a:r>
                      <a:endParaRPr lang="en-US" sz="1300">
                        <a:effectLst/>
                      </a:endParaRPr>
                    </a:p>
                  </a:txBody>
                  <a:tcPr anchor="ctr"/>
                </a:tc>
                <a:tc>
                  <a:txBody>
                    <a:bodyPr/>
                    <a:lstStyle/>
                    <a:p>
                      <a:pPr algn="r" rtl="0" fontAlgn="base"/>
                      <a:r>
                        <a:rPr lang="en-US" sz="1300">
                          <a:effectLst/>
                        </a:rPr>
                        <a:t>$</a:t>
                      </a:r>
                      <a:r>
                        <a:rPr lang="en-US" sz="1300" kern="1200" noProof="0">
                          <a:solidFill>
                            <a:schemeClr val="dk1"/>
                          </a:solidFill>
                          <a:effectLst/>
                        </a:rPr>
                        <a:t>130,726</a:t>
                      </a:r>
                      <a:endParaRPr lang="en-US" sz="1300" kern="1200" noProof="0">
                        <a:solidFill>
                          <a:schemeClr val="dk1"/>
                        </a:solidFill>
                        <a:effectLst/>
                        <a:latin typeface="+mn-lt"/>
                        <a:ea typeface="+mn-ea"/>
                        <a:cs typeface="+mn-cs"/>
                      </a:endParaRPr>
                    </a:p>
                  </a:txBody>
                  <a:tcPr anchor="ctr"/>
                </a:tc>
                <a:tc>
                  <a:txBody>
                    <a:bodyPr/>
                    <a:lstStyle/>
                    <a:p>
                      <a:pPr algn="r" rtl="0" fontAlgn="base"/>
                      <a:r>
                        <a:rPr lang="en-US" sz="1300">
                          <a:effectLst/>
                        </a:rPr>
                        <a:t>-$10,726</a:t>
                      </a:r>
                    </a:p>
                  </a:txBody>
                  <a:tcPr anchor="ctr"/>
                </a:tc>
                <a:tc>
                  <a:txBody>
                    <a:bodyPr/>
                    <a:lstStyle/>
                    <a:p>
                      <a:pPr lvl="0" algn="l">
                        <a:buNone/>
                      </a:pPr>
                      <a:r>
                        <a:rPr lang="en-US" sz="1300" b="0" u="none" strike="noStrike" kern="1200" baseline="0">
                          <a:solidFill>
                            <a:schemeClr val="dk1"/>
                          </a:solidFill>
                        </a:rPr>
                        <a:t>Reducing baseline based on that historical trend.</a:t>
                      </a:r>
                      <a:endParaRPr lang="en-US"/>
                    </a:p>
                  </a:txBody>
                  <a:tcPr anchor="ctr"/>
                </a:tc>
                <a:extLst>
                  <a:ext uri="{0D108BD9-81ED-4DB2-BD59-A6C34878D82A}">
                    <a16:rowId xmlns:a16="http://schemas.microsoft.com/office/drawing/2014/main" val="2553671051"/>
                  </a:ext>
                </a:extLst>
              </a:tr>
              <a:tr h="285750">
                <a:tc>
                  <a:txBody>
                    <a:bodyPr/>
                    <a:lstStyle/>
                    <a:p>
                      <a:pPr algn="l" rtl="0" fontAlgn="base"/>
                      <a:r>
                        <a:rPr lang="en-US" sz="1300">
                          <a:effectLst/>
                        </a:rPr>
                        <a:t>EAP </a:t>
                      </a:r>
                    </a:p>
                  </a:txBody>
                  <a:tcPr anchor="ctr"/>
                </a:tc>
                <a:tc>
                  <a:txBody>
                    <a:bodyPr/>
                    <a:lstStyle/>
                    <a:p>
                      <a:pPr lvl="0" algn="r">
                        <a:buNone/>
                      </a:pPr>
                      <a:r>
                        <a:rPr lang="en-US" sz="1300" dirty="0">
                          <a:effectLst/>
                        </a:rPr>
                        <a:t>$27,500</a:t>
                      </a:r>
                    </a:p>
                  </a:txBody>
                  <a:tcPr anchor="ctr"/>
                </a:tc>
                <a:tc>
                  <a:txBody>
                    <a:bodyPr/>
                    <a:lstStyle/>
                    <a:p>
                      <a:pPr algn="r" rtl="0" fontAlgn="base"/>
                      <a:r>
                        <a:rPr lang="en-US" sz="1300">
                          <a:effectLst/>
                        </a:rPr>
                        <a:t>$27,500</a:t>
                      </a:r>
                    </a:p>
                  </a:txBody>
                  <a:tcPr anchor="ctr"/>
                </a:tc>
                <a:tc>
                  <a:txBody>
                    <a:bodyPr/>
                    <a:lstStyle/>
                    <a:p>
                      <a:pPr algn="r" rtl="0" fontAlgn="base"/>
                      <a:r>
                        <a:rPr lang="en-US" sz="1300">
                          <a:effectLst/>
                        </a:rPr>
                        <a:t>$0.00</a:t>
                      </a:r>
                    </a:p>
                  </a:txBody>
                  <a:tcPr anchor="ctr"/>
                </a:tc>
                <a:tc>
                  <a:txBody>
                    <a:bodyPr/>
                    <a:lstStyle/>
                    <a:p>
                      <a:pPr algn="l" rtl="0" fontAlgn="auto"/>
                      <a:r>
                        <a:rPr lang="en-US" sz="1300" dirty="0">
                          <a:effectLst/>
                        </a:rPr>
                        <a:t>Rate hold.</a:t>
                      </a:r>
                    </a:p>
                  </a:txBody>
                  <a:tcPr anchor="ctr"/>
                </a:tc>
                <a:extLst>
                  <a:ext uri="{0D108BD9-81ED-4DB2-BD59-A6C34878D82A}">
                    <a16:rowId xmlns:a16="http://schemas.microsoft.com/office/drawing/2014/main" val="1130255373"/>
                  </a:ext>
                </a:extLst>
              </a:tr>
              <a:tr h="262890">
                <a:tc>
                  <a:txBody>
                    <a:bodyPr/>
                    <a:lstStyle/>
                    <a:p>
                      <a:pPr algn="l" rtl="0" fontAlgn="base"/>
                      <a:r>
                        <a:rPr lang="en-US" sz="1300">
                          <a:effectLst/>
                        </a:rPr>
                        <a:t>ACA Fees </a:t>
                      </a:r>
                    </a:p>
                  </a:txBody>
                  <a:tcPr anchor="ctr"/>
                </a:tc>
                <a:tc>
                  <a:txBody>
                    <a:bodyPr/>
                    <a:lstStyle/>
                    <a:p>
                      <a:pPr lvl="0" algn="r">
                        <a:buNone/>
                      </a:pPr>
                      <a:r>
                        <a:rPr lang="en-US" sz="1300">
                          <a:effectLst/>
                        </a:rPr>
                        <a:t>$8,400</a:t>
                      </a:r>
                      <a:endParaRPr lang="en-US" sz="1300" dirty="0">
                        <a:effectLst/>
                      </a:endParaRPr>
                    </a:p>
                  </a:txBody>
                  <a:tcPr anchor="ctr"/>
                </a:tc>
                <a:tc>
                  <a:txBody>
                    <a:bodyPr/>
                    <a:lstStyle/>
                    <a:p>
                      <a:pPr lvl="0" algn="r">
                        <a:buNone/>
                      </a:pPr>
                      <a:r>
                        <a:rPr lang="en-US" sz="1300" kern="1200" noProof="0">
                          <a:solidFill>
                            <a:schemeClr val="dk1"/>
                          </a:solidFill>
                          <a:effectLst/>
                        </a:rPr>
                        <a:t>$8,100</a:t>
                      </a:r>
                      <a:endParaRPr lang="en-US" sz="1300" kern="1200">
                        <a:solidFill>
                          <a:schemeClr val="dk1"/>
                        </a:solidFill>
                        <a:effectLst/>
                        <a:latin typeface="+mn-lt"/>
                        <a:ea typeface="+mn-ea"/>
                        <a:cs typeface="+mn-cs"/>
                      </a:endParaRPr>
                    </a:p>
                  </a:txBody>
                  <a:tcPr anchor="ctr"/>
                </a:tc>
                <a:tc>
                  <a:txBody>
                    <a:bodyPr/>
                    <a:lstStyle/>
                    <a:p>
                      <a:pPr algn="r" rtl="0" fontAlgn="base"/>
                      <a:r>
                        <a:rPr lang="en-US" sz="1300">
                          <a:effectLst/>
                        </a:rPr>
                        <a:t>$300</a:t>
                      </a:r>
                    </a:p>
                  </a:txBody>
                  <a:tcPr anchor="ctr"/>
                </a:tc>
                <a:tc>
                  <a:txBody>
                    <a:bodyPr/>
                    <a:lstStyle/>
                    <a:p>
                      <a:pPr algn="l" rtl="0" fontAlgn="auto"/>
                      <a:r>
                        <a:rPr lang="en-US" sz="1300" dirty="0">
                          <a:effectLst/>
                        </a:rPr>
                        <a:t>ACA Fee (</a:t>
                      </a:r>
                      <a:r>
                        <a:rPr lang="en-US" sz="1300" err="1">
                          <a:effectLst/>
                        </a:rPr>
                        <a:t>PCORI</a:t>
                      </a:r>
                      <a:r>
                        <a:rPr lang="en-US" sz="1300" dirty="0">
                          <a:effectLst/>
                        </a:rPr>
                        <a:t>) increasing each year due to federal increases. </a:t>
                      </a:r>
                    </a:p>
                  </a:txBody>
                  <a:tcPr anchor="ctr"/>
                </a:tc>
                <a:extLst>
                  <a:ext uri="{0D108BD9-81ED-4DB2-BD59-A6C34878D82A}">
                    <a16:rowId xmlns:a16="http://schemas.microsoft.com/office/drawing/2014/main" val="2591232298"/>
                  </a:ext>
                </a:extLst>
              </a:tr>
              <a:tr h="297180">
                <a:tc>
                  <a:txBody>
                    <a:bodyPr/>
                    <a:lstStyle/>
                    <a:p>
                      <a:pPr algn="l" rtl="0" fontAlgn="base"/>
                      <a:r>
                        <a:rPr lang="en-US" sz="1300" b="1" dirty="0">
                          <a:effectLst/>
                        </a:rPr>
                        <a:t>Total​ Self-Insurance:</a:t>
                      </a:r>
                    </a:p>
                  </a:txBody>
                  <a:tcPr anchor="ctr"/>
                </a:tc>
                <a:tc>
                  <a:txBody>
                    <a:bodyPr/>
                    <a:lstStyle/>
                    <a:p>
                      <a:pPr lvl="0" algn="r">
                        <a:buNone/>
                      </a:pPr>
                      <a:r>
                        <a:rPr lang="en-US" sz="1300" b="1">
                          <a:effectLst/>
                        </a:rPr>
                        <a:t>$</a:t>
                      </a:r>
                      <a:r>
                        <a:rPr lang="en-US" sz="1300" b="1" u="none" strike="noStrike" noProof="0">
                          <a:effectLst/>
                        </a:rPr>
                        <a:t>26,302,502</a:t>
                      </a:r>
                      <a:endParaRPr lang="en-US" sz="1300" b="1" dirty="0">
                        <a:effectLst/>
                      </a:endParaRPr>
                    </a:p>
                  </a:txBody>
                  <a:tcPr anchor="ctr"/>
                </a:tc>
                <a:tc>
                  <a:txBody>
                    <a:bodyPr/>
                    <a:lstStyle/>
                    <a:p>
                      <a:pPr algn="r" rtl="0" fontAlgn="base"/>
                      <a:r>
                        <a:rPr lang="en-US" sz="1300" b="1">
                          <a:effectLst/>
                        </a:rPr>
                        <a:t>$</a:t>
                      </a:r>
                      <a:r>
                        <a:rPr lang="en-US" sz="1300" b="1" kern="1200" noProof="0">
                          <a:solidFill>
                            <a:schemeClr val="dk1"/>
                          </a:solidFill>
                          <a:effectLst/>
                        </a:rPr>
                        <a:t>23,745,198</a:t>
                      </a:r>
                      <a:endParaRPr lang="en-US" sz="1300" b="1" kern="1200" noProof="0">
                        <a:solidFill>
                          <a:schemeClr val="dk1"/>
                        </a:solidFill>
                        <a:effectLst/>
                        <a:latin typeface="+mn-lt"/>
                        <a:ea typeface="+mn-ea"/>
                        <a:cs typeface="+mn-cs"/>
                      </a:endParaRPr>
                    </a:p>
                  </a:txBody>
                  <a:tcPr anchor="ctr"/>
                </a:tc>
                <a:tc>
                  <a:txBody>
                    <a:bodyPr/>
                    <a:lstStyle/>
                    <a:p>
                      <a:pPr algn="r" rtl="0" fontAlgn="base"/>
                      <a:r>
                        <a:rPr lang="en-US" sz="1300" b="1">
                          <a:solidFill>
                            <a:srgbClr val="FF0000"/>
                          </a:solidFill>
                          <a:effectLst/>
                        </a:rPr>
                        <a:t>$</a:t>
                      </a:r>
                      <a:r>
                        <a:rPr lang="en-US" sz="1300" b="1" u="none" strike="noStrike" noProof="0">
                          <a:solidFill>
                            <a:srgbClr val="FF0000"/>
                          </a:solidFill>
                          <a:effectLst/>
                        </a:rPr>
                        <a:t>1,765,304</a:t>
                      </a:r>
                      <a:endParaRPr lang="en-US" sz="1300" b="1" dirty="0">
                        <a:solidFill>
                          <a:srgbClr val="FF0000"/>
                        </a:solidFill>
                        <a:effectLst/>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1300" dirty="0">
                          <a:effectLst/>
                        </a:rPr>
                        <a:t>Normal trend increases driven by claims projections for FY27.</a:t>
                      </a:r>
                    </a:p>
                  </a:txBody>
                  <a:tcPr anchor="ctr"/>
                </a:tc>
                <a:extLst>
                  <a:ext uri="{0D108BD9-81ED-4DB2-BD59-A6C34878D82A}">
                    <a16:rowId xmlns:a16="http://schemas.microsoft.com/office/drawing/2014/main" val="408899563"/>
                  </a:ext>
                </a:extLst>
              </a:tr>
            </a:tbl>
          </a:graphicData>
        </a:graphic>
      </p:graphicFrame>
    </p:spTree>
    <p:extLst>
      <p:ext uri="{BB962C8B-B14F-4D97-AF65-F5344CB8AC3E}">
        <p14:creationId xmlns:p14="http://schemas.microsoft.com/office/powerpoint/2010/main" val="8888529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E57BBB7-10B9-2602-CA5A-7034889C8743}"/>
              </a:ext>
            </a:extLst>
          </p:cNvPr>
          <p:cNvPicPr>
            <a:picLocks noGrp="1" noChangeAspect="1"/>
          </p:cNvPicPr>
          <p:nvPr>
            <p:ph sz="half" idx="2"/>
          </p:nvPr>
        </p:nvPicPr>
        <p:blipFill>
          <a:blip r:embed="rId3"/>
          <a:stretch>
            <a:fillRect/>
          </a:stretch>
        </p:blipFill>
        <p:spPr>
          <a:xfrm>
            <a:off x="473874" y="2020516"/>
            <a:ext cx="3215929" cy="4381039"/>
          </a:xfrm>
          <a:prstGeom prst="rect">
            <a:avLst/>
          </a:prstGeom>
        </p:spPr>
      </p:pic>
      <p:sp>
        <p:nvSpPr>
          <p:cNvPr id="3" name="Content Placeholder 2">
            <a:extLst>
              <a:ext uri="{FF2B5EF4-FFF2-40B4-BE49-F238E27FC236}">
                <a16:creationId xmlns:a16="http://schemas.microsoft.com/office/drawing/2014/main" id="{99BD2CAF-85D4-0C2D-C7F5-911EF29F9CA4}"/>
              </a:ext>
            </a:extLst>
          </p:cNvPr>
          <p:cNvSpPr>
            <a:spLocks noGrp="1"/>
          </p:cNvSpPr>
          <p:nvPr>
            <p:ph sz="half" idx="13"/>
          </p:nvPr>
        </p:nvSpPr>
        <p:spPr>
          <a:xfrm>
            <a:off x="134769" y="815741"/>
            <a:ext cx="10146993" cy="473825"/>
          </a:xfrm>
        </p:spPr>
        <p:txBody>
          <a:bodyPr vert="horz" lIns="91440" tIns="45720" rIns="91440" bIns="45720" rtlCol="0" anchor="t">
            <a:normAutofit/>
          </a:bodyPr>
          <a:lstStyle/>
          <a:p>
            <a:r>
              <a:rPr lang="en-US" sz="2000"/>
              <a:t>17a: Share any preventative measures the City may offer to employees. </a:t>
            </a:r>
          </a:p>
        </p:txBody>
      </p:sp>
      <p:pic>
        <p:nvPicPr>
          <p:cNvPr id="10" name="Picture 9">
            <a:extLst>
              <a:ext uri="{FF2B5EF4-FFF2-40B4-BE49-F238E27FC236}">
                <a16:creationId xmlns:a16="http://schemas.microsoft.com/office/drawing/2014/main" id="{38D34D55-D1C6-27BF-024B-139375900E27}"/>
              </a:ext>
            </a:extLst>
          </p:cNvPr>
          <p:cNvPicPr>
            <a:picLocks noChangeAspect="1"/>
          </p:cNvPicPr>
          <p:nvPr/>
        </p:nvPicPr>
        <p:blipFill>
          <a:blip r:embed="rId4"/>
          <a:stretch>
            <a:fillRect/>
          </a:stretch>
        </p:blipFill>
        <p:spPr>
          <a:xfrm>
            <a:off x="7845264" y="2034428"/>
            <a:ext cx="3400703" cy="4354624"/>
          </a:xfrm>
          <a:prstGeom prst="rect">
            <a:avLst/>
          </a:prstGeom>
        </p:spPr>
      </p:pic>
      <p:pic>
        <p:nvPicPr>
          <p:cNvPr id="5" name="Picture 4">
            <a:extLst>
              <a:ext uri="{FF2B5EF4-FFF2-40B4-BE49-F238E27FC236}">
                <a16:creationId xmlns:a16="http://schemas.microsoft.com/office/drawing/2014/main" id="{F77BF1B2-5382-DF57-D67D-D33A04F2385A}"/>
              </a:ext>
            </a:extLst>
          </p:cNvPr>
          <p:cNvPicPr>
            <a:picLocks noChangeAspect="1"/>
          </p:cNvPicPr>
          <p:nvPr/>
        </p:nvPicPr>
        <p:blipFill>
          <a:blip r:embed="rId5"/>
          <a:stretch>
            <a:fillRect/>
          </a:stretch>
        </p:blipFill>
        <p:spPr>
          <a:xfrm>
            <a:off x="4022908" y="1992217"/>
            <a:ext cx="3411727" cy="4443470"/>
          </a:xfrm>
          <a:prstGeom prst="rect">
            <a:avLst/>
          </a:prstGeom>
        </p:spPr>
      </p:pic>
    </p:spTree>
    <p:extLst>
      <p:ext uri="{BB962C8B-B14F-4D97-AF65-F5344CB8AC3E}">
        <p14:creationId xmlns:p14="http://schemas.microsoft.com/office/powerpoint/2010/main" val="4223529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531E8D-46EF-F701-75F9-BE6B26BA41B1}"/>
              </a:ext>
            </a:extLst>
          </p:cNvPr>
          <p:cNvSpPr>
            <a:spLocks noGrp="1"/>
          </p:cNvSpPr>
          <p:nvPr>
            <p:ph sz="half" idx="2"/>
          </p:nvPr>
        </p:nvSpPr>
        <p:spPr>
          <a:xfrm>
            <a:off x="269121" y="1835066"/>
            <a:ext cx="10980837" cy="4778749"/>
          </a:xfrm>
        </p:spPr>
        <p:txBody>
          <a:bodyPr>
            <a:normAutofit/>
          </a:bodyPr>
          <a:lstStyle/>
          <a:p>
            <a:pPr marL="0" indent="0" fontAlgn="base">
              <a:buNone/>
            </a:pPr>
            <a:r>
              <a:rPr lang="en-US" sz="1800" b="0" i="0" u="none" strike="noStrike" dirty="0">
                <a:solidFill>
                  <a:srgbClr val="000000"/>
                </a:solidFill>
                <a:effectLst/>
                <a:latin typeface="Calibri"/>
                <a:ea typeface="Calibri"/>
                <a:cs typeface="Calibri"/>
              </a:rPr>
              <a:t>In addition to our wellness events and education, we </a:t>
            </a:r>
            <a:r>
              <a:rPr lang="en-US" sz="1800" dirty="0">
                <a:solidFill>
                  <a:srgbClr val="000000"/>
                </a:solidFill>
                <a:latin typeface="Calibri"/>
                <a:ea typeface="Calibri"/>
                <a:cs typeface="Calibri"/>
              </a:rPr>
              <a:t>are continuing</a:t>
            </a:r>
            <a:r>
              <a:rPr lang="en-US" sz="1800" b="0" i="0" u="none" strike="noStrike" dirty="0">
                <a:solidFill>
                  <a:srgbClr val="000000"/>
                </a:solidFill>
                <a:effectLst/>
                <a:latin typeface="Calibri"/>
                <a:ea typeface="Calibri"/>
                <a:cs typeface="Calibri"/>
              </a:rPr>
              <a:t> many wellness initiatives for our workforce and their families: </a:t>
            </a:r>
            <a:r>
              <a:rPr lang="en-US" sz="1800" b="0" i="0" dirty="0">
                <a:solidFill>
                  <a:srgbClr val="000000"/>
                </a:solidFill>
                <a:effectLst/>
                <a:latin typeface="Calibri"/>
                <a:ea typeface="Calibri"/>
                <a:cs typeface="Calibri"/>
              </a:rPr>
              <a:t>​</a:t>
            </a:r>
          </a:p>
          <a:p>
            <a:pPr algn="l" rtl="0" fontAlgn="base"/>
            <a:endParaRPr lang="en-US" sz="1800" b="0" i="0" dirty="0">
              <a:solidFill>
                <a:srgbClr val="000000"/>
              </a:solidFill>
              <a:effectLst/>
              <a:latin typeface="Segoe UI" panose="020B0502040204020203" pitchFamily="34" charset="0"/>
            </a:endParaRPr>
          </a:p>
          <a:p>
            <a:pPr lvl="1" fontAlgn="base"/>
            <a:r>
              <a:rPr lang="en-US" sz="1800" b="0" i="0" u="none" strike="noStrike" dirty="0">
                <a:solidFill>
                  <a:srgbClr val="000000"/>
                </a:solidFill>
                <a:effectLst/>
                <a:latin typeface="Calibri" panose="020F0502020204030204" pitchFamily="34" charset="0"/>
              </a:rPr>
              <a:t>Well360 Clarity Program through Blue Cross Blue Shield of DE. </a:t>
            </a:r>
            <a:r>
              <a:rPr lang="en-US" sz="1800" b="0" i="0" dirty="0">
                <a:solidFill>
                  <a:srgbClr val="000000"/>
                </a:solidFill>
                <a:effectLst/>
                <a:latin typeface="Calibri" panose="020F0502020204030204" pitchFamily="34" charset="0"/>
              </a:rPr>
              <a:t>​</a:t>
            </a:r>
            <a:endParaRPr lang="en-US" sz="1800" b="0" i="0" dirty="0">
              <a:solidFill>
                <a:srgbClr val="000000"/>
              </a:solidFill>
              <a:effectLst/>
              <a:latin typeface="Arial" panose="020B0604020202020204" pitchFamily="34" charset="0"/>
            </a:endParaRPr>
          </a:p>
          <a:p>
            <a:pPr lvl="1" fontAlgn="base"/>
            <a:r>
              <a:rPr lang="en-US" sz="1800" dirty="0">
                <a:solidFill>
                  <a:srgbClr val="000000"/>
                </a:solidFill>
                <a:latin typeface="Calibri"/>
                <a:ea typeface="Calibri"/>
                <a:cs typeface="Calibri"/>
              </a:rPr>
              <a:t>Continuing</a:t>
            </a:r>
            <a:r>
              <a:rPr lang="en-US" sz="1800" b="0" i="0" u="none" strike="noStrike" dirty="0">
                <a:solidFill>
                  <a:srgbClr val="000000"/>
                </a:solidFill>
                <a:effectLst/>
                <a:latin typeface="Calibri"/>
                <a:ea typeface="Calibri"/>
                <a:cs typeface="Calibri"/>
              </a:rPr>
              <a:t> RxBenefits360 Program through Express Scripts, our prescription provider.</a:t>
            </a:r>
          </a:p>
          <a:p>
            <a:pPr lvl="1" fontAlgn="base"/>
            <a:r>
              <a:rPr lang="en-US" sz="1800" dirty="0">
                <a:solidFill>
                  <a:srgbClr val="000000"/>
                </a:solidFill>
                <a:latin typeface="Calibri"/>
                <a:ea typeface="Calibri"/>
                <a:cs typeface="Calibri"/>
              </a:rPr>
              <a:t>Continuing </a:t>
            </a:r>
            <a:r>
              <a:rPr lang="en-US" sz="1800" b="0" i="0" u="none" strike="noStrike" dirty="0">
                <a:solidFill>
                  <a:srgbClr val="000000"/>
                </a:solidFill>
                <a:effectLst/>
                <a:latin typeface="Calibri"/>
                <a:ea typeface="Calibri"/>
                <a:cs typeface="Calibri"/>
              </a:rPr>
              <a:t>our 7th On-Site Diabetes Prevention Program through the YMCA (Turner Building).  </a:t>
            </a:r>
            <a:r>
              <a:rPr lang="en-US" sz="1800" b="0" i="0" dirty="0">
                <a:solidFill>
                  <a:srgbClr val="000000"/>
                </a:solidFill>
                <a:effectLst/>
                <a:latin typeface="Calibri"/>
                <a:ea typeface="Calibri"/>
                <a:cs typeface="Calibri"/>
              </a:rPr>
              <a:t>​</a:t>
            </a:r>
          </a:p>
          <a:p>
            <a:pPr lvl="1" fontAlgn="base"/>
            <a:r>
              <a:rPr lang="en-US" sz="1800" b="0" i="0" u="none" strike="noStrike" dirty="0">
                <a:solidFill>
                  <a:srgbClr val="000000"/>
                </a:solidFill>
                <a:effectLst/>
                <a:latin typeface="Calibri" panose="020F0502020204030204" pitchFamily="34" charset="0"/>
              </a:rPr>
              <a:t>Diabetes &amp; Weight Management Care Value Packages through our Prescription provider, Express Scripts.</a:t>
            </a:r>
            <a:r>
              <a:rPr lang="en-US" sz="1800" b="0" i="0" dirty="0">
                <a:solidFill>
                  <a:srgbClr val="000000"/>
                </a:solidFill>
                <a:effectLst/>
                <a:latin typeface="Calibri" panose="020F0502020204030204" pitchFamily="34" charset="0"/>
              </a:rPr>
              <a:t>​</a:t>
            </a:r>
            <a:endParaRPr lang="en-US" sz="1800" b="0" i="0" dirty="0">
              <a:solidFill>
                <a:srgbClr val="000000"/>
              </a:solidFill>
              <a:effectLst/>
              <a:latin typeface="Arial" panose="020B0604020202020204" pitchFamily="34" charset="0"/>
            </a:endParaRPr>
          </a:p>
          <a:p>
            <a:pPr lvl="1" fontAlgn="base"/>
            <a:r>
              <a:rPr lang="en-US" sz="1800" b="0" i="0" u="none" strike="noStrike" dirty="0">
                <a:solidFill>
                  <a:srgbClr val="000000"/>
                </a:solidFill>
                <a:effectLst/>
                <a:latin typeface="Calibri"/>
                <a:ea typeface="Calibri"/>
                <a:cs typeface="Calibri"/>
              </a:rPr>
              <a:t>On-site screenings</a:t>
            </a:r>
            <a:r>
              <a:rPr lang="en-US" sz="1800" dirty="0">
                <a:solidFill>
                  <a:srgbClr val="000000"/>
                </a:solidFill>
                <a:latin typeface="Calibri"/>
                <a:ea typeface="Calibri"/>
                <a:cs typeface="Calibri"/>
              </a:rPr>
              <a:t>. </a:t>
            </a:r>
            <a:endParaRPr lang="en-US" sz="1800" b="0" i="0" u="none" strike="noStrike" dirty="0">
              <a:solidFill>
                <a:srgbClr val="000000"/>
              </a:solidFill>
              <a:effectLst/>
              <a:latin typeface="Calibri" panose="020F0502020204030204" pitchFamily="34" charset="0"/>
              <a:ea typeface="Calibri"/>
              <a:cs typeface="Calibri"/>
            </a:endParaRPr>
          </a:p>
          <a:p>
            <a:pPr lvl="1" fontAlgn="base"/>
            <a:r>
              <a:rPr lang="en-US" sz="1800" b="0" i="0" u="none" strike="noStrike" dirty="0">
                <a:solidFill>
                  <a:srgbClr val="000000"/>
                </a:solidFill>
                <a:effectLst/>
                <a:latin typeface="Calibri" panose="020F0502020204030204" pitchFamily="34" charset="0"/>
              </a:rPr>
              <a:t>SWORD (MSK), Bloom (Women’s Health), Spring Health (Mental Health) are virtual therapy programs in collaboration with Highmark BCBS of DE, providing members access to no-cost virtual therapy services.</a:t>
            </a:r>
            <a:r>
              <a:rPr lang="en-US" sz="1800" b="0" i="0" dirty="0">
                <a:solidFill>
                  <a:srgbClr val="000000"/>
                </a:solidFill>
                <a:effectLst/>
                <a:latin typeface="Calibri" panose="020F0502020204030204" pitchFamily="34" charset="0"/>
              </a:rPr>
              <a:t>​</a:t>
            </a:r>
            <a:endParaRPr lang="en-US" sz="1800" b="0" i="0" dirty="0">
              <a:solidFill>
                <a:srgbClr val="000000"/>
              </a:solidFill>
              <a:effectLst/>
              <a:latin typeface="Arial" panose="020B0604020202020204" pitchFamily="34" charset="0"/>
            </a:endParaRPr>
          </a:p>
          <a:p>
            <a:pPr lvl="1" fontAlgn="base"/>
            <a:r>
              <a:rPr lang="en-US" sz="1800" b="0" i="0" u="none" strike="noStrike" dirty="0" err="1">
                <a:solidFill>
                  <a:srgbClr val="000000"/>
                </a:solidFill>
                <a:effectLst/>
                <a:latin typeface="Calibri"/>
                <a:ea typeface="Calibri"/>
                <a:cs typeface="Calibri"/>
              </a:rPr>
              <a:t>Wellworks</a:t>
            </a:r>
            <a:r>
              <a:rPr lang="en-US" sz="1800" b="0" i="0" u="none" strike="noStrike" dirty="0">
                <a:solidFill>
                  <a:srgbClr val="000000"/>
                </a:solidFill>
                <a:effectLst/>
                <a:latin typeface="Calibri"/>
                <a:ea typeface="Calibri"/>
                <a:cs typeface="Calibri"/>
              </a:rPr>
              <a:t> Physician Engagement Program</a:t>
            </a:r>
            <a:r>
              <a:rPr lang="en-US" sz="1800" dirty="0">
                <a:solidFill>
                  <a:srgbClr val="000000"/>
                </a:solidFill>
                <a:latin typeface="Calibri"/>
                <a:ea typeface="Calibri"/>
                <a:cs typeface="Calibri"/>
              </a:rPr>
              <a:t>.</a:t>
            </a:r>
            <a:r>
              <a:rPr lang="en-US" sz="1800" b="0" i="0" u="none" strike="noStrike" dirty="0">
                <a:solidFill>
                  <a:srgbClr val="000000"/>
                </a:solidFill>
                <a:effectLst/>
                <a:latin typeface="Calibri"/>
                <a:ea typeface="Calibri"/>
                <a:cs typeface="Calibri"/>
              </a:rPr>
              <a:t> </a:t>
            </a:r>
          </a:p>
          <a:p>
            <a:pPr lvl="1" fontAlgn="base"/>
            <a:r>
              <a:rPr lang="en-US" sz="1800" dirty="0">
                <a:solidFill>
                  <a:srgbClr val="000000"/>
                </a:solidFill>
                <a:latin typeface="Calibri" panose="020F0502020204030204" pitchFamily="34" charset="0"/>
              </a:rPr>
              <a:t>Streamlined and digitalized our enrollment process for active &amp; retirees.</a:t>
            </a:r>
          </a:p>
          <a:p>
            <a:pPr lvl="1" fontAlgn="base"/>
            <a:r>
              <a:rPr lang="en-US" sz="1800" b="0" i="0" dirty="0">
                <a:solidFill>
                  <a:srgbClr val="000000"/>
                </a:solidFill>
                <a:effectLst/>
                <a:latin typeface="Calibri" panose="020F0502020204030204" pitchFamily="34" charset="0"/>
              </a:rPr>
              <a:t>Planning regular benefits engagement events to keep wellness highly visible.</a:t>
            </a:r>
          </a:p>
          <a:p>
            <a:pPr lvl="1" fontAlgn="base"/>
            <a:r>
              <a:rPr lang="en-US" sz="1800" dirty="0">
                <a:solidFill>
                  <a:srgbClr val="000000"/>
                </a:solidFill>
                <a:latin typeface="Calibri" panose="020F0502020204030204" pitchFamily="34" charset="0"/>
              </a:rPr>
              <a:t>Kicking off “Own Your Benefits” as an engagement/education promotion.</a:t>
            </a:r>
            <a:endParaRPr lang="en-US" sz="1800" b="0" i="0" dirty="0">
              <a:solidFill>
                <a:srgbClr val="000000"/>
              </a:solidFill>
              <a:effectLst/>
              <a:latin typeface="Arial" panose="020B0604020202020204" pitchFamily="34" charset="0"/>
            </a:endParaRPr>
          </a:p>
          <a:p>
            <a:endParaRPr lang="en-US" dirty="0"/>
          </a:p>
        </p:txBody>
      </p:sp>
      <p:sp>
        <p:nvSpPr>
          <p:cNvPr id="4" name="Content Placeholder 2">
            <a:extLst>
              <a:ext uri="{FF2B5EF4-FFF2-40B4-BE49-F238E27FC236}">
                <a16:creationId xmlns:a16="http://schemas.microsoft.com/office/drawing/2014/main" id="{674EB357-D047-CAAB-FD18-1B4B3F825456}"/>
              </a:ext>
            </a:extLst>
          </p:cNvPr>
          <p:cNvSpPr txBox="1">
            <a:spLocks/>
          </p:cNvSpPr>
          <p:nvPr/>
        </p:nvSpPr>
        <p:spPr>
          <a:xfrm>
            <a:off x="156827" y="1200820"/>
            <a:ext cx="10146993" cy="47382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Question 17a. Continued: </a:t>
            </a:r>
          </a:p>
        </p:txBody>
      </p:sp>
    </p:spTree>
    <p:extLst>
      <p:ext uri="{BB962C8B-B14F-4D97-AF65-F5344CB8AC3E}">
        <p14:creationId xmlns:p14="http://schemas.microsoft.com/office/powerpoint/2010/main" val="6636713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D2AC5D-7914-4791-9EAF-E5A770AC2642}"/>
              </a:ext>
            </a:extLst>
          </p:cNvPr>
          <p:cNvSpPr>
            <a:spLocks noGrp="1"/>
          </p:cNvSpPr>
          <p:nvPr>
            <p:ph sz="half" idx="13"/>
          </p:nvPr>
        </p:nvSpPr>
        <p:spPr>
          <a:xfrm>
            <a:off x="174623" y="909697"/>
            <a:ext cx="10258688" cy="1232253"/>
          </a:xfrm>
        </p:spPr>
        <p:txBody>
          <a:bodyPr vert="horz" lIns="91440" tIns="45720" rIns="91440" bIns="45720" rtlCol="0" anchor="t">
            <a:noAutofit/>
          </a:bodyPr>
          <a:lstStyle/>
          <a:p>
            <a:pPr>
              <a:spcBef>
                <a:spcPts val="600"/>
              </a:spcBef>
            </a:pPr>
            <a:r>
              <a:rPr lang="en-US" sz="1800" dirty="0"/>
              <a:t>Question 18. Share the planned use of ~$</a:t>
            </a:r>
            <a:r>
              <a:rPr lang="en-US" sz="1800" dirty="0" err="1"/>
              <a:t>194K</a:t>
            </a:r>
            <a:r>
              <a:rPr lang="en-US" sz="1800" dirty="0"/>
              <a:t> budgeted in Professional Fees.</a:t>
            </a:r>
            <a:endParaRPr lang="en-US" sz="1800" dirty="0">
              <a:cs typeface="Calibri"/>
            </a:endParaRPr>
          </a:p>
          <a:p>
            <a:pPr>
              <a:spcBef>
                <a:spcPts val="600"/>
              </a:spcBef>
            </a:pPr>
            <a:r>
              <a:rPr lang="en-US" sz="1800" dirty="0"/>
              <a:t>	a. Specify if there are any DBE’s.</a:t>
            </a:r>
            <a:endParaRPr lang="en-US" sz="1800" dirty="0">
              <a:cs typeface="Calibri"/>
            </a:endParaRPr>
          </a:p>
          <a:p>
            <a:pPr>
              <a:spcBef>
                <a:spcPts val="600"/>
              </a:spcBef>
            </a:pPr>
            <a:r>
              <a:rPr lang="en-US" sz="1800" dirty="0"/>
              <a:t>	b. Specify the duration of the contract(s), vendor name, and number of years using the entity.</a:t>
            </a:r>
          </a:p>
          <a:p>
            <a:pPr>
              <a:spcBef>
                <a:spcPts val="600"/>
              </a:spcBef>
            </a:pPr>
            <a:r>
              <a:rPr lang="en-US" sz="1800" dirty="0"/>
              <a:t>                  c. Specify if any recurring one-year agreements </a:t>
            </a:r>
          </a:p>
          <a:p>
            <a:pPr>
              <a:spcBef>
                <a:spcPts val="600"/>
              </a:spcBef>
            </a:pPr>
            <a:endParaRPr lang="en-US" sz="1800" dirty="0">
              <a:cs typeface="Calibri"/>
            </a:endParaRPr>
          </a:p>
        </p:txBody>
      </p:sp>
      <p:graphicFrame>
        <p:nvGraphicFramePr>
          <p:cNvPr id="4" name="Table 3">
            <a:extLst>
              <a:ext uri="{FF2B5EF4-FFF2-40B4-BE49-F238E27FC236}">
                <a16:creationId xmlns:a16="http://schemas.microsoft.com/office/drawing/2014/main" id="{52F4ABBA-9769-A2A7-7193-293B68904B4C}"/>
              </a:ext>
            </a:extLst>
          </p:cNvPr>
          <p:cNvGraphicFramePr>
            <a:graphicFrameLocks noGrp="1"/>
          </p:cNvGraphicFramePr>
          <p:nvPr>
            <p:extLst>
              <p:ext uri="{D42A27DB-BD31-4B8C-83A1-F6EECF244321}">
                <p14:modId xmlns:p14="http://schemas.microsoft.com/office/powerpoint/2010/main" val="4249508618"/>
              </p:ext>
            </p:extLst>
          </p:nvPr>
        </p:nvGraphicFramePr>
        <p:xfrm>
          <a:off x="465221" y="2302042"/>
          <a:ext cx="10944500" cy="4012560"/>
        </p:xfrm>
        <a:graphic>
          <a:graphicData uri="http://schemas.openxmlformats.org/drawingml/2006/table">
            <a:tbl>
              <a:tblPr firstRow="1" bandRow="1">
                <a:tableStyleId>{93296810-A885-4BE3-A3E7-6D5BEEA58F35}</a:tableStyleId>
              </a:tblPr>
              <a:tblGrid>
                <a:gridCol w="2809411">
                  <a:extLst>
                    <a:ext uri="{9D8B030D-6E8A-4147-A177-3AD203B41FA5}">
                      <a16:colId xmlns:a16="http://schemas.microsoft.com/office/drawing/2014/main" val="3268379921"/>
                    </a:ext>
                  </a:extLst>
                </a:gridCol>
                <a:gridCol w="2777831">
                  <a:extLst>
                    <a:ext uri="{9D8B030D-6E8A-4147-A177-3AD203B41FA5}">
                      <a16:colId xmlns:a16="http://schemas.microsoft.com/office/drawing/2014/main" val="2302816065"/>
                    </a:ext>
                  </a:extLst>
                </a:gridCol>
                <a:gridCol w="1470499">
                  <a:extLst>
                    <a:ext uri="{9D8B030D-6E8A-4147-A177-3AD203B41FA5}">
                      <a16:colId xmlns:a16="http://schemas.microsoft.com/office/drawing/2014/main" val="3056478879"/>
                    </a:ext>
                  </a:extLst>
                </a:gridCol>
                <a:gridCol w="1381937">
                  <a:extLst>
                    <a:ext uri="{9D8B030D-6E8A-4147-A177-3AD203B41FA5}">
                      <a16:colId xmlns:a16="http://schemas.microsoft.com/office/drawing/2014/main" val="697730119"/>
                    </a:ext>
                  </a:extLst>
                </a:gridCol>
                <a:gridCol w="1373733">
                  <a:extLst>
                    <a:ext uri="{9D8B030D-6E8A-4147-A177-3AD203B41FA5}">
                      <a16:colId xmlns:a16="http://schemas.microsoft.com/office/drawing/2014/main" val="2267109162"/>
                    </a:ext>
                  </a:extLst>
                </a:gridCol>
                <a:gridCol w="1131089">
                  <a:extLst>
                    <a:ext uri="{9D8B030D-6E8A-4147-A177-3AD203B41FA5}">
                      <a16:colId xmlns:a16="http://schemas.microsoft.com/office/drawing/2014/main" val="3056494096"/>
                    </a:ext>
                  </a:extLst>
                </a:gridCol>
              </a:tblGrid>
              <a:tr h="446400">
                <a:tc>
                  <a:txBody>
                    <a:bodyPr/>
                    <a:lstStyle/>
                    <a:p>
                      <a:pPr algn="ctr" rtl="0" fontAlgn="base"/>
                      <a:r>
                        <a:rPr lang="en-US" dirty="0">
                          <a:effectLst/>
                        </a:rPr>
                        <a:t>VENDOR​​</a:t>
                      </a:r>
                    </a:p>
                  </a:txBody>
                  <a:tcPr anchor="ctr"/>
                </a:tc>
                <a:tc>
                  <a:txBody>
                    <a:bodyPr/>
                    <a:lstStyle/>
                    <a:p>
                      <a:pPr algn="ctr" rtl="0" fontAlgn="base"/>
                      <a:r>
                        <a:rPr lang="en-US" dirty="0">
                          <a:effectLst/>
                        </a:rPr>
                        <a:t>CONTRACT​​</a:t>
                      </a:r>
                    </a:p>
                  </a:txBody>
                  <a:tcPr anchor="ctr"/>
                </a:tc>
                <a:tc>
                  <a:txBody>
                    <a:bodyPr/>
                    <a:lstStyle/>
                    <a:p>
                      <a:pPr algn="ctr" rtl="0" fontAlgn="base"/>
                      <a:r>
                        <a:rPr lang="en-US">
                          <a:effectLst/>
                        </a:rPr>
                        <a:t>AMOUNT​​</a:t>
                      </a:r>
                    </a:p>
                  </a:txBody>
                  <a:tcPr anchor="ctr"/>
                </a:tc>
                <a:tc>
                  <a:txBody>
                    <a:bodyPr/>
                    <a:lstStyle/>
                    <a:p>
                      <a:pPr algn="ctr" rtl="0" fontAlgn="base"/>
                      <a:r>
                        <a:rPr lang="en-US">
                          <a:effectLst/>
                        </a:rPr>
                        <a:t>LENGTH​​</a:t>
                      </a:r>
                    </a:p>
                  </a:txBody>
                  <a:tcPr anchor="ctr"/>
                </a:tc>
                <a:tc>
                  <a:txBody>
                    <a:bodyPr/>
                    <a:lstStyle/>
                    <a:p>
                      <a:pPr algn="ctr" rtl="0" fontAlgn="base"/>
                      <a:r>
                        <a:rPr lang="en-US">
                          <a:effectLst/>
                        </a:rPr>
                        <a:t>TENURE​​</a:t>
                      </a:r>
                    </a:p>
                  </a:txBody>
                  <a:tcPr anchor="ctr"/>
                </a:tc>
                <a:tc>
                  <a:txBody>
                    <a:bodyPr/>
                    <a:lstStyle/>
                    <a:p>
                      <a:pPr algn="ctr" rtl="0" fontAlgn="base"/>
                      <a:r>
                        <a:rPr lang="en-US">
                          <a:effectLst/>
                        </a:rPr>
                        <a:t>DBE (Y/N)​​</a:t>
                      </a:r>
                    </a:p>
                  </a:txBody>
                  <a:tcPr anchor="ctr"/>
                </a:tc>
                <a:extLst>
                  <a:ext uri="{0D108BD9-81ED-4DB2-BD59-A6C34878D82A}">
                    <a16:rowId xmlns:a16="http://schemas.microsoft.com/office/drawing/2014/main" val="1243057102"/>
                  </a:ext>
                </a:extLst>
              </a:tr>
              <a:tr h="560595">
                <a:tc>
                  <a:txBody>
                    <a:bodyPr/>
                    <a:lstStyle/>
                    <a:p>
                      <a:pPr algn="ctr" rtl="0" fontAlgn="base"/>
                      <a:r>
                        <a:rPr lang="en-US" dirty="0">
                          <a:effectLst/>
                        </a:rPr>
                        <a:t>Omega Benefits​​</a:t>
                      </a:r>
                    </a:p>
                  </a:txBody>
                  <a:tcPr anchor="ctr"/>
                </a:tc>
                <a:tc>
                  <a:txBody>
                    <a:bodyPr/>
                    <a:lstStyle/>
                    <a:p>
                      <a:pPr algn="ctr" rtl="0" fontAlgn="base"/>
                      <a:r>
                        <a:rPr lang="en-US" dirty="0">
                          <a:effectLst/>
                        </a:rPr>
                        <a:t>Benefits Website ​​</a:t>
                      </a:r>
                    </a:p>
                  </a:txBody>
                  <a:tcPr anchor="ctr"/>
                </a:tc>
                <a:tc>
                  <a:txBody>
                    <a:bodyPr/>
                    <a:lstStyle/>
                    <a:p>
                      <a:pPr algn="ctr" rtl="0" fontAlgn="base"/>
                      <a:r>
                        <a:rPr lang="en-US" dirty="0">
                          <a:effectLst/>
                        </a:rPr>
                        <a:t>$3,500​​</a:t>
                      </a:r>
                    </a:p>
                  </a:txBody>
                  <a:tcPr anchor="ctr"/>
                </a:tc>
                <a:tc>
                  <a:txBody>
                    <a:bodyPr/>
                    <a:lstStyle/>
                    <a:p>
                      <a:pPr algn="ctr" rtl="0" fontAlgn="base"/>
                      <a:r>
                        <a:rPr lang="en-US">
                          <a:effectLst/>
                        </a:rPr>
                        <a:t>1 Year​​</a:t>
                      </a:r>
                    </a:p>
                  </a:txBody>
                  <a:tcPr anchor="ctr"/>
                </a:tc>
                <a:tc>
                  <a:txBody>
                    <a:bodyPr/>
                    <a:lstStyle/>
                    <a:p>
                      <a:pPr algn="ctr" rtl="0" fontAlgn="base"/>
                      <a:r>
                        <a:rPr lang="en-US">
                          <a:effectLst/>
                        </a:rPr>
                        <a:t>3 Years (2022)</a:t>
                      </a:r>
                    </a:p>
                  </a:txBody>
                  <a:tcPr anchor="ctr"/>
                </a:tc>
                <a:tc>
                  <a:txBody>
                    <a:bodyPr/>
                    <a:lstStyle/>
                    <a:p>
                      <a:pPr algn="ctr" rtl="0" fontAlgn="base"/>
                      <a:r>
                        <a:rPr lang="en-US">
                          <a:effectLst/>
                        </a:rPr>
                        <a:t>N​​</a:t>
                      </a:r>
                    </a:p>
                  </a:txBody>
                  <a:tcPr anchor="ctr"/>
                </a:tc>
                <a:extLst>
                  <a:ext uri="{0D108BD9-81ED-4DB2-BD59-A6C34878D82A}">
                    <a16:rowId xmlns:a16="http://schemas.microsoft.com/office/drawing/2014/main" val="3531385566"/>
                  </a:ext>
                </a:extLst>
              </a:tr>
              <a:tr h="560595">
                <a:tc>
                  <a:txBody>
                    <a:bodyPr/>
                    <a:lstStyle/>
                    <a:p>
                      <a:pPr algn="ctr" rtl="0" fontAlgn="base"/>
                      <a:r>
                        <a:rPr lang="en-US">
                          <a:effectLst/>
                        </a:rPr>
                        <a:t>USI Insurance Services, LLC​​</a:t>
                      </a:r>
                    </a:p>
                  </a:txBody>
                  <a:tcPr anchor="ctr"/>
                </a:tc>
                <a:tc>
                  <a:txBody>
                    <a:bodyPr/>
                    <a:lstStyle/>
                    <a:p>
                      <a:pPr algn="ctr" rtl="0" fontAlgn="base"/>
                      <a:r>
                        <a:rPr lang="en-US">
                          <a:effectLst/>
                        </a:rPr>
                        <a:t>Broker-Benefits​​</a:t>
                      </a:r>
                    </a:p>
                  </a:txBody>
                  <a:tcPr anchor="ctr"/>
                </a:tc>
                <a:tc>
                  <a:txBody>
                    <a:bodyPr/>
                    <a:lstStyle/>
                    <a:p>
                      <a:pPr algn="ctr" rtl="0" fontAlgn="base"/>
                      <a:r>
                        <a:rPr lang="en-US">
                          <a:effectLst/>
                        </a:rPr>
                        <a:t>$142,600</a:t>
                      </a:r>
                    </a:p>
                  </a:txBody>
                  <a:tcPr anchor="ctr"/>
                </a:tc>
                <a:tc>
                  <a:txBody>
                    <a:bodyPr/>
                    <a:lstStyle/>
                    <a:p>
                      <a:pPr algn="ctr" rtl="0" fontAlgn="base"/>
                      <a:r>
                        <a:rPr lang="en-US">
                          <a:effectLst/>
                        </a:rPr>
                        <a:t>1 Year​​</a:t>
                      </a:r>
                    </a:p>
                  </a:txBody>
                  <a:tcPr anchor="ctr"/>
                </a:tc>
                <a:tc>
                  <a:txBody>
                    <a:bodyPr/>
                    <a:lstStyle/>
                    <a:p>
                      <a:pPr algn="ctr" rtl="0" fontAlgn="base"/>
                      <a:r>
                        <a:rPr lang="en-US">
                          <a:effectLst/>
                        </a:rPr>
                        <a:t>11 Years (2014)​​</a:t>
                      </a:r>
                    </a:p>
                  </a:txBody>
                  <a:tcPr anchor="ctr"/>
                </a:tc>
                <a:tc>
                  <a:txBody>
                    <a:bodyPr/>
                    <a:lstStyle/>
                    <a:p>
                      <a:pPr algn="ctr" rtl="0" fontAlgn="base"/>
                      <a:r>
                        <a:rPr lang="en-US">
                          <a:effectLst/>
                        </a:rPr>
                        <a:t>N​​</a:t>
                      </a:r>
                    </a:p>
                  </a:txBody>
                  <a:tcPr anchor="ctr"/>
                </a:tc>
                <a:extLst>
                  <a:ext uri="{0D108BD9-81ED-4DB2-BD59-A6C34878D82A}">
                    <a16:rowId xmlns:a16="http://schemas.microsoft.com/office/drawing/2014/main" val="3541348680"/>
                  </a:ext>
                </a:extLst>
              </a:tr>
              <a:tr h="560595">
                <a:tc>
                  <a:txBody>
                    <a:bodyPr/>
                    <a:lstStyle/>
                    <a:p>
                      <a:pPr algn="ctr" rtl="0" fontAlgn="base"/>
                      <a:r>
                        <a:rPr lang="en-US" err="1">
                          <a:effectLst/>
                        </a:rPr>
                        <a:t>Wellworks</a:t>
                      </a:r>
                      <a:r>
                        <a:rPr lang="en-US">
                          <a:effectLst/>
                        </a:rPr>
                        <a:t> For You​​</a:t>
                      </a:r>
                    </a:p>
                  </a:txBody>
                  <a:tcPr anchor="ctr"/>
                </a:tc>
                <a:tc>
                  <a:txBody>
                    <a:bodyPr/>
                    <a:lstStyle/>
                    <a:p>
                      <a:pPr algn="ctr" rtl="0" fontAlgn="base"/>
                      <a:r>
                        <a:rPr lang="en-US">
                          <a:effectLst/>
                        </a:rPr>
                        <a:t>Physician Engagement​​</a:t>
                      </a:r>
                    </a:p>
                  </a:txBody>
                  <a:tcPr anchor="ctr"/>
                </a:tc>
                <a:tc>
                  <a:txBody>
                    <a:bodyPr/>
                    <a:lstStyle/>
                    <a:p>
                      <a:pPr algn="ctr" rtl="0" fontAlgn="base"/>
                      <a:r>
                        <a:rPr lang="en-US" dirty="0">
                          <a:effectLst/>
                        </a:rPr>
                        <a:t>$6,655​​</a:t>
                      </a:r>
                    </a:p>
                  </a:txBody>
                  <a:tcPr anchor="ctr"/>
                </a:tc>
                <a:tc>
                  <a:txBody>
                    <a:bodyPr/>
                    <a:lstStyle/>
                    <a:p>
                      <a:pPr algn="ctr" rtl="0" fontAlgn="base"/>
                      <a:r>
                        <a:rPr lang="en-US">
                          <a:effectLst/>
                        </a:rPr>
                        <a:t>1 Year​​</a:t>
                      </a:r>
                    </a:p>
                  </a:txBody>
                  <a:tcPr anchor="ctr"/>
                </a:tc>
                <a:tc>
                  <a:txBody>
                    <a:bodyPr/>
                    <a:lstStyle/>
                    <a:p>
                      <a:pPr algn="ctr" rtl="0" fontAlgn="base"/>
                      <a:r>
                        <a:rPr lang="en-US">
                          <a:effectLst/>
                        </a:rPr>
                        <a:t>7 Years (2018)​​</a:t>
                      </a:r>
                    </a:p>
                  </a:txBody>
                  <a:tcPr anchor="ctr"/>
                </a:tc>
                <a:tc>
                  <a:txBody>
                    <a:bodyPr/>
                    <a:lstStyle/>
                    <a:p>
                      <a:pPr algn="ctr" rtl="0" fontAlgn="base"/>
                      <a:r>
                        <a:rPr lang="en-US" dirty="0">
                          <a:effectLst/>
                        </a:rPr>
                        <a:t>N​​</a:t>
                      </a:r>
                    </a:p>
                  </a:txBody>
                  <a:tcPr anchor="ctr"/>
                </a:tc>
                <a:extLst>
                  <a:ext uri="{0D108BD9-81ED-4DB2-BD59-A6C34878D82A}">
                    <a16:rowId xmlns:a16="http://schemas.microsoft.com/office/drawing/2014/main" val="3868491281"/>
                  </a:ext>
                </a:extLst>
              </a:tr>
              <a:tr h="560595">
                <a:tc>
                  <a:txBody>
                    <a:bodyPr/>
                    <a:lstStyle/>
                    <a:p>
                      <a:pPr algn="ctr" rtl="0" fontAlgn="base"/>
                      <a:r>
                        <a:rPr lang="en-US" err="1">
                          <a:effectLst/>
                        </a:rPr>
                        <a:t>FlexFacts</a:t>
                      </a:r>
                      <a:r>
                        <a:rPr lang="en-US">
                          <a:effectLst/>
                        </a:rPr>
                        <a:t>​​</a:t>
                      </a:r>
                    </a:p>
                  </a:txBody>
                  <a:tcPr anchor="ctr"/>
                </a:tc>
                <a:tc>
                  <a:txBody>
                    <a:bodyPr/>
                    <a:lstStyle/>
                    <a:p>
                      <a:pPr algn="ctr" rtl="0" fontAlgn="base"/>
                      <a:r>
                        <a:rPr lang="en-US">
                          <a:effectLst/>
                        </a:rPr>
                        <a:t>COBRA/FSA/Flex​​</a:t>
                      </a:r>
                    </a:p>
                  </a:txBody>
                  <a:tcPr anchor="ctr"/>
                </a:tc>
                <a:tc>
                  <a:txBody>
                    <a:bodyPr/>
                    <a:lstStyle/>
                    <a:p>
                      <a:pPr algn="ctr" rtl="0" fontAlgn="base"/>
                      <a:r>
                        <a:rPr lang="en-US">
                          <a:effectLst/>
                        </a:rPr>
                        <a:t>$35,000​​</a:t>
                      </a:r>
                    </a:p>
                  </a:txBody>
                  <a:tcPr anchor="ctr"/>
                </a:tc>
                <a:tc>
                  <a:txBody>
                    <a:bodyPr/>
                    <a:lstStyle/>
                    <a:p>
                      <a:pPr algn="ctr" rtl="0" fontAlgn="base"/>
                      <a:r>
                        <a:rPr lang="en-US" dirty="0">
                          <a:effectLst/>
                        </a:rPr>
                        <a:t>1 Year​​</a:t>
                      </a:r>
                    </a:p>
                  </a:txBody>
                  <a:tcPr anchor="ctr"/>
                </a:tc>
                <a:tc>
                  <a:txBody>
                    <a:bodyPr/>
                    <a:lstStyle/>
                    <a:p>
                      <a:pPr algn="ctr" rtl="0" fontAlgn="base"/>
                      <a:r>
                        <a:rPr lang="en-US">
                          <a:effectLst/>
                        </a:rPr>
                        <a:t>13 Years (2012)​​</a:t>
                      </a:r>
                    </a:p>
                  </a:txBody>
                  <a:tcPr anchor="ctr"/>
                </a:tc>
                <a:tc>
                  <a:txBody>
                    <a:bodyPr/>
                    <a:lstStyle/>
                    <a:p>
                      <a:pPr algn="ctr" rtl="0" fontAlgn="base"/>
                      <a:r>
                        <a:rPr lang="en-US">
                          <a:effectLst/>
                        </a:rPr>
                        <a:t>N​​</a:t>
                      </a:r>
                    </a:p>
                  </a:txBody>
                  <a:tcPr anchor="ctr"/>
                </a:tc>
                <a:extLst>
                  <a:ext uri="{0D108BD9-81ED-4DB2-BD59-A6C34878D82A}">
                    <a16:rowId xmlns:a16="http://schemas.microsoft.com/office/drawing/2014/main" val="4272589119"/>
                  </a:ext>
                </a:extLst>
              </a:tr>
              <a:tr h="560595">
                <a:tc>
                  <a:txBody>
                    <a:bodyPr/>
                    <a:lstStyle/>
                    <a:p>
                      <a:pPr lvl="0" algn="ctr">
                        <a:buNone/>
                      </a:pPr>
                      <a:r>
                        <a:rPr lang="en-US">
                          <a:effectLst/>
                        </a:rPr>
                        <a:t>Pink Lady</a:t>
                      </a:r>
                      <a:endParaRPr lang="en-US" dirty="0">
                        <a:effectLst/>
                      </a:endParaRPr>
                    </a:p>
                  </a:txBody>
                  <a:tcPr anchor="ctr"/>
                </a:tc>
                <a:tc>
                  <a:txBody>
                    <a:bodyPr/>
                    <a:lstStyle/>
                    <a:p>
                      <a:pPr lvl="0" algn="ctr">
                        <a:buNone/>
                      </a:pPr>
                      <a:r>
                        <a:rPr lang="en-US">
                          <a:effectLst/>
                        </a:rPr>
                        <a:t>Event Planning (Fall Fest)</a:t>
                      </a:r>
                      <a:endParaRPr lang="en-US" dirty="0">
                        <a:effectLst/>
                      </a:endParaRPr>
                    </a:p>
                  </a:txBody>
                  <a:tcPr anchor="ctr"/>
                </a:tc>
                <a:tc>
                  <a:txBody>
                    <a:bodyPr/>
                    <a:lstStyle/>
                    <a:p>
                      <a:pPr lvl="0" algn="ctr">
                        <a:buNone/>
                      </a:pPr>
                      <a:r>
                        <a:rPr lang="en-US">
                          <a:effectLst/>
                        </a:rPr>
                        <a:t>$6,400</a:t>
                      </a:r>
                      <a:endParaRPr lang="en-US" dirty="0">
                        <a:effectLst/>
                      </a:endParaRPr>
                    </a:p>
                  </a:txBody>
                  <a:tcPr anchor="ctr"/>
                </a:tc>
                <a:tc>
                  <a:txBody>
                    <a:bodyPr/>
                    <a:lstStyle/>
                    <a:p>
                      <a:pPr lvl="0" algn="ctr">
                        <a:buNone/>
                      </a:pPr>
                      <a:r>
                        <a:rPr lang="en-US">
                          <a:effectLst/>
                        </a:rPr>
                        <a:t>1 Year</a:t>
                      </a:r>
                      <a:endParaRPr lang="en-US" dirty="0">
                        <a:effectLst/>
                      </a:endParaRPr>
                    </a:p>
                  </a:txBody>
                  <a:tcPr anchor="ctr"/>
                </a:tc>
                <a:tc>
                  <a:txBody>
                    <a:bodyPr/>
                    <a:lstStyle/>
                    <a:p>
                      <a:pPr lvl="0" algn="ctr">
                        <a:buNone/>
                      </a:pPr>
                      <a:r>
                        <a:rPr lang="en-US">
                          <a:effectLst/>
                        </a:rPr>
                        <a:t>1 Year</a:t>
                      </a:r>
                    </a:p>
                    <a:p>
                      <a:pPr lvl="0" algn="ctr">
                        <a:buNone/>
                      </a:pPr>
                      <a:r>
                        <a:rPr lang="en-US">
                          <a:effectLst/>
                        </a:rPr>
                        <a:t>(2025)</a:t>
                      </a:r>
                      <a:endParaRPr lang="en-US" dirty="0">
                        <a:effectLst/>
                      </a:endParaRPr>
                    </a:p>
                  </a:txBody>
                  <a:tcPr anchor="ctr"/>
                </a:tc>
                <a:tc>
                  <a:txBody>
                    <a:bodyPr/>
                    <a:lstStyle/>
                    <a:p>
                      <a:pPr lvl="0" algn="ctr">
                        <a:buNone/>
                      </a:pPr>
                      <a:r>
                        <a:rPr lang="en-US" dirty="0">
                          <a:effectLst/>
                        </a:rPr>
                        <a:t>Y</a:t>
                      </a:r>
                    </a:p>
                  </a:txBody>
                  <a:tcPr anchor="ctr"/>
                </a:tc>
                <a:extLst>
                  <a:ext uri="{0D108BD9-81ED-4DB2-BD59-A6C34878D82A}">
                    <a16:rowId xmlns:a16="http://schemas.microsoft.com/office/drawing/2014/main" val="1304996835"/>
                  </a:ext>
                </a:extLst>
              </a:tr>
              <a:tr h="321823">
                <a:tc>
                  <a:txBody>
                    <a:bodyPr/>
                    <a:lstStyle/>
                    <a:p>
                      <a:pPr lvl="0" algn="ctr">
                        <a:buNone/>
                      </a:pPr>
                      <a:endParaRPr lang="en-US" dirty="0">
                        <a:effectLst/>
                      </a:endParaRPr>
                    </a:p>
                  </a:txBody>
                  <a:tcPr anchor="ctr"/>
                </a:tc>
                <a:tc>
                  <a:txBody>
                    <a:bodyPr/>
                    <a:lstStyle/>
                    <a:p>
                      <a:pPr lvl="0" algn="ctr">
                        <a:buNone/>
                      </a:pPr>
                      <a:r>
                        <a:rPr lang="en-US" b="1" dirty="0">
                          <a:effectLst/>
                        </a:rPr>
                        <a:t>TOTAL</a:t>
                      </a:r>
                    </a:p>
                  </a:txBody>
                  <a:tcPr anchor="ctr"/>
                </a:tc>
                <a:tc>
                  <a:txBody>
                    <a:bodyPr/>
                    <a:lstStyle/>
                    <a:p>
                      <a:pPr lvl="0" algn="ctr">
                        <a:buNone/>
                      </a:pPr>
                      <a:r>
                        <a:rPr lang="en-US" b="1" dirty="0">
                          <a:effectLst/>
                        </a:rPr>
                        <a:t>$194,155</a:t>
                      </a:r>
                    </a:p>
                  </a:txBody>
                  <a:tcPr anchor="ctr"/>
                </a:tc>
                <a:tc>
                  <a:txBody>
                    <a:bodyPr/>
                    <a:lstStyle/>
                    <a:p>
                      <a:pPr lvl="0" algn="ctr">
                        <a:buNone/>
                      </a:pPr>
                      <a:endParaRPr lang="en-US" dirty="0">
                        <a:effectLst/>
                      </a:endParaRPr>
                    </a:p>
                  </a:txBody>
                  <a:tcPr anchor="ctr"/>
                </a:tc>
                <a:tc>
                  <a:txBody>
                    <a:bodyPr/>
                    <a:lstStyle/>
                    <a:p>
                      <a:pPr lvl="0" algn="ctr">
                        <a:buNone/>
                      </a:pPr>
                      <a:endParaRPr lang="en-US" dirty="0">
                        <a:effectLst/>
                      </a:endParaRPr>
                    </a:p>
                  </a:txBody>
                  <a:tcPr anchor="ctr"/>
                </a:tc>
                <a:tc>
                  <a:txBody>
                    <a:bodyPr/>
                    <a:lstStyle/>
                    <a:p>
                      <a:pPr lvl="0" algn="ctr">
                        <a:buNone/>
                      </a:pPr>
                      <a:endParaRPr lang="en-US" dirty="0">
                        <a:effectLst/>
                      </a:endParaRPr>
                    </a:p>
                  </a:txBody>
                  <a:tcPr anchor="ctr"/>
                </a:tc>
                <a:extLst>
                  <a:ext uri="{0D108BD9-81ED-4DB2-BD59-A6C34878D82A}">
                    <a16:rowId xmlns:a16="http://schemas.microsoft.com/office/drawing/2014/main" val="1231019591"/>
                  </a:ext>
                </a:extLst>
              </a:tr>
            </a:tbl>
          </a:graphicData>
        </a:graphic>
      </p:graphicFrame>
    </p:spTree>
    <p:extLst>
      <p:ext uri="{BB962C8B-B14F-4D97-AF65-F5344CB8AC3E}">
        <p14:creationId xmlns:p14="http://schemas.microsoft.com/office/powerpoint/2010/main" val="32727117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3F957B-B777-927F-9FB6-4CC239560D3B}"/>
              </a:ext>
            </a:extLst>
          </p:cNvPr>
          <p:cNvPicPr>
            <a:picLocks noChangeAspect="1"/>
          </p:cNvPicPr>
          <p:nvPr/>
        </p:nvPicPr>
        <p:blipFill>
          <a:blip r:embed="rId3"/>
          <a:stretch>
            <a:fillRect/>
          </a:stretch>
        </p:blipFill>
        <p:spPr>
          <a:xfrm>
            <a:off x="800109" y="21709"/>
            <a:ext cx="10591781" cy="6836291"/>
          </a:xfrm>
          <a:prstGeom prst="rect">
            <a:avLst/>
          </a:prstGeom>
        </p:spPr>
      </p:pic>
      <p:sp>
        <p:nvSpPr>
          <p:cNvPr id="2" name="TextBox 1">
            <a:extLst>
              <a:ext uri="{FF2B5EF4-FFF2-40B4-BE49-F238E27FC236}">
                <a16:creationId xmlns:a16="http://schemas.microsoft.com/office/drawing/2014/main" id="{4FBEE3AE-A83C-8FBF-18FB-8F97A8458C17}"/>
              </a:ext>
            </a:extLst>
          </p:cNvPr>
          <p:cNvSpPr txBox="1"/>
          <p:nvPr/>
        </p:nvSpPr>
        <p:spPr>
          <a:xfrm>
            <a:off x="4605336" y="628650"/>
            <a:ext cx="2981325" cy="369332"/>
          </a:xfrm>
          <a:prstGeom prst="rect">
            <a:avLst/>
          </a:prstGeom>
          <a:solidFill>
            <a:schemeClr val="bg1"/>
          </a:solidFill>
        </p:spPr>
        <p:txBody>
          <a:bodyPr wrap="square" rtlCol="0">
            <a:spAutoFit/>
          </a:bodyPr>
          <a:lstStyle/>
          <a:p>
            <a:r>
              <a:rPr lang="en-US" b="1" dirty="0"/>
              <a:t>FY 2027 Organizational Chart</a:t>
            </a:r>
          </a:p>
        </p:txBody>
      </p:sp>
    </p:spTree>
    <p:extLst>
      <p:ext uri="{BB962C8B-B14F-4D97-AF65-F5344CB8AC3E}">
        <p14:creationId xmlns:p14="http://schemas.microsoft.com/office/powerpoint/2010/main" val="12806935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329C4-C755-3855-BAAF-75875D7C838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7EF99F8-61A8-451C-FB67-BB1F6E5945A6}"/>
              </a:ext>
            </a:extLst>
          </p:cNvPr>
          <p:cNvPicPr>
            <a:picLocks noChangeAspect="1"/>
          </p:cNvPicPr>
          <p:nvPr/>
        </p:nvPicPr>
        <p:blipFill>
          <a:blip r:embed="rId3"/>
          <a:stretch>
            <a:fillRect/>
          </a:stretch>
        </p:blipFill>
        <p:spPr>
          <a:xfrm>
            <a:off x="1937065" y="268054"/>
            <a:ext cx="8317870" cy="6321892"/>
          </a:xfrm>
          <a:prstGeom prst="rect">
            <a:avLst/>
          </a:prstGeom>
        </p:spPr>
      </p:pic>
      <p:sp>
        <p:nvSpPr>
          <p:cNvPr id="2" name="TextBox 1">
            <a:extLst>
              <a:ext uri="{FF2B5EF4-FFF2-40B4-BE49-F238E27FC236}">
                <a16:creationId xmlns:a16="http://schemas.microsoft.com/office/drawing/2014/main" id="{DC646B2A-FC01-54D2-90CA-499E28C8BD43}"/>
              </a:ext>
            </a:extLst>
          </p:cNvPr>
          <p:cNvSpPr txBox="1"/>
          <p:nvPr/>
        </p:nvSpPr>
        <p:spPr>
          <a:xfrm>
            <a:off x="4043361" y="819150"/>
            <a:ext cx="3529014" cy="369332"/>
          </a:xfrm>
          <a:prstGeom prst="rect">
            <a:avLst/>
          </a:prstGeom>
          <a:solidFill>
            <a:schemeClr val="bg1"/>
          </a:solidFill>
        </p:spPr>
        <p:txBody>
          <a:bodyPr wrap="square" rtlCol="0">
            <a:spAutoFit/>
          </a:bodyPr>
          <a:lstStyle/>
          <a:p>
            <a:pPr algn="ctr"/>
            <a:r>
              <a:rPr lang="en-US" b="1" dirty="0"/>
              <a:t>FY 2027 Organizational Chart</a:t>
            </a:r>
          </a:p>
        </p:txBody>
      </p:sp>
    </p:spTree>
    <p:extLst>
      <p:ext uri="{BB962C8B-B14F-4D97-AF65-F5344CB8AC3E}">
        <p14:creationId xmlns:p14="http://schemas.microsoft.com/office/powerpoint/2010/main" val="18799112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889D9D-FEE2-8DD5-C1EF-521A2EDA4B29}"/>
              </a:ext>
            </a:extLst>
          </p:cNvPr>
          <p:cNvPicPr>
            <a:picLocks noChangeAspect="1"/>
          </p:cNvPicPr>
          <p:nvPr/>
        </p:nvPicPr>
        <p:blipFill>
          <a:blip r:embed="rId3"/>
          <a:stretch>
            <a:fillRect/>
          </a:stretch>
        </p:blipFill>
        <p:spPr>
          <a:xfrm>
            <a:off x="1663184" y="0"/>
            <a:ext cx="8865632" cy="6858000"/>
          </a:xfrm>
          <a:prstGeom prst="rect">
            <a:avLst/>
          </a:prstGeom>
        </p:spPr>
      </p:pic>
      <p:sp>
        <p:nvSpPr>
          <p:cNvPr id="2" name="TextBox 1">
            <a:extLst>
              <a:ext uri="{FF2B5EF4-FFF2-40B4-BE49-F238E27FC236}">
                <a16:creationId xmlns:a16="http://schemas.microsoft.com/office/drawing/2014/main" id="{DE09B18D-52B4-7928-7D53-6708A08BECDC}"/>
              </a:ext>
            </a:extLst>
          </p:cNvPr>
          <p:cNvSpPr txBox="1"/>
          <p:nvPr/>
        </p:nvSpPr>
        <p:spPr>
          <a:xfrm>
            <a:off x="4331493" y="790575"/>
            <a:ext cx="3529014" cy="369332"/>
          </a:xfrm>
          <a:prstGeom prst="rect">
            <a:avLst/>
          </a:prstGeom>
          <a:solidFill>
            <a:schemeClr val="bg1"/>
          </a:solidFill>
        </p:spPr>
        <p:txBody>
          <a:bodyPr wrap="square" rtlCol="0">
            <a:spAutoFit/>
          </a:bodyPr>
          <a:lstStyle/>
          <a:p>
            <a:pPr algn="ctr"/>
            <a:r>
              <a:rPr lang="en-US" b="1" dirty="0"/>
              <a:t>FY 2027 Organizational Chart</a:t>
            </a:r>
          </a:p>
        </p:txBody>
      </p:sp>
    </p:spTree>
    <p:extLst>
      <p:ext uri="{BB962C8B-B14F-4D97-AF65-F5344CB8AC3E}">
        <p14:creationId xmlns:p14="http://schemas.microsoft.com/office/powerpoint/2010/main" val="10674039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79FB44-253F-12A3-0E70-2E9D721C7637}"/>
              </a:ext>
            </a:extLst>
          </p:cNvPr>
          <p:cNvPicPr>
            <a:picLocks noChangeAspect="1"/>
          </p:cNvPicPr>
          <p:nvPr/>
        </p:nvPicPr>
        <p:blipFill>
          <a:blip r:embed="rId3"/>
          <a:stretch>
            <a:fillRect/>
          </a:stretch>
        </p:blipFill>
        <p:spPr>
          <a:xfrm>
            <a:off x="1538279" y="0"/>
            <a:ext cx="8920493" cy="6858000"/>
          </a:xfrm>
          <a:prstGeom prst="rect">
            <a:avLst/>
          </a:prstGeom>
        </p:spPr>
      </p:pic>
      <p:sp>
        <p:nvSpPr>
          <p:cNvPr id="2" name="TextBox 1">
            <a:extLst>
              <a:ext uri="{FF2B5EF4-FFF2-40B4-BE49-F238E27FC236}">
                <a16:creationId xmlns:a16="http://schemas.microsoft.com/office/drawing/2014/main" id="{E7B87AF7-F648-110D-051F-7DB7F9C3712C}"/>
              </a:ext>
            </a:extLst>
          </p:cNvPr>
          <p:cNvSpPr txBox="1"/>
          <p:nvPr/>
        </p:nvSpPr>
        <p:spPr>
          <a:xfrm>
            <a:off x="4234018" y="742950"/>
            <a:ext cx="3529014" cy="369332"/>
          </a:xfrm>
          <a:prstGeom prst="rect">
            <a:avLst/>
          </a:prstGeom>
          <a:solidFill>
            <a:schemeClr val="bg1"/>
          </a:solidFill>
        </p:spPr>
        <p:txBody>
          <a:bodyPr wrap="square" rtlCol="0">
            <a:spAutoFit/>
          </a:bodyPr>
          <a:lstStyle/>
          <a:p>
            <a:pPr algn="ctr"/>
            <a:r>
              <a:rPr lang="en-US" b="1" dirty="0"/>
              <a:t>FY 2027 Organizational Chart</a:t>
            </a:r>
          </a:p>
        </p:txBody>
      </p:sp>
    </p:spTree>
    <p:extLst>
      <p:ext uri="{BB962C8B-B14F-4D97-AF65-F5344CB8AC3E}">
        <p14:creationId xmlns:p14="http://schemas.microsoft.com/office/powerpoint/2010/main" val="39571837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AAD460-4BF6-8B4C-2300-693256CC9B7D}"/>
              </a:ext>
            </a:extLst>
          </p:cNvPr>
          <p:cNvPicPr>
            <a:picLocks noChangeAspect="1"/>
          </p:cNvPicPr>
          <p:nvPr/>
        </p:nvPicPr>
        <p:blipFill>
          <a:blip r:embed="rId3"/>
          <a:stretch>
            <a:fillRect/>
          </a:stretch>
        </p:blipFill>
        <p:spPr>
          <a:xfrm>
            <a:off x="1463912" y="0"/>
            <a:ext cx="8956533" cy="6864123"/>
          </a:xfrm>
          <a:prstGeom prst="rect">
            <a:avLst/>
          </a:prstGeom>
        </p:spPr>
      </p:pic>
      <p:sp>
        <p:nvSpPr>
          <p:cNvPr id="2" name="TextBox 1">
            <a:extLst>
              <a:ext uri="{FF2B5EF4-FFF2-40B4-BE49-F238E27FC236}">
                <a16:creationId xmlns:a16="http://schemas.microsoft.com/office/drawing/2014/main" id="{F5C7ECFC-45A4-233B-CE2C-DE61E740E011}"/>
              </a:ext>
            </a:extLst>
          </p:cNvPr>
          <p:cNvSpPr txBox="1"/>
          <p:nvPr/>
        </p:nvSpPr>
        <p:spPr>
          <a:xfrm>
            <a:off x="4177671" y="809625"/>
            <a:ext cx="3529014" cy="369332"/>
          </a:xfrm>
          <a:prstGeom prst="rect">
            <a:avLst/>
          </a:prstGeom>
          <a:solidFill>
            <a:schemeClr val="bg1"/>
          </a:solidFill>
        </p:spPr>
        <p:txBody>
          <a:bodyPr wrap="square" rtlCol="0">
            <a:spAutoFit/>
          </a:bodyPr>
          <a:lstStyle/>
          <a:p>
            <a:pPr algn="ctr"/>
            <a:r>
              <a:rPr lang="en-US" b="1" dirty="0"/>
              <a:t>FY 2027 Organizational Chart</a:t>
            </a:r>
          </a:p>
        </p:txBody>
      </p:sp>
    </p:spTree>
    <p:extLst>
      <p:ext uri="{BB962C8B-B14F-4D97-AF65-F5344CB8AC3E}">
        <p14:creationId xmlns:p14="http://schemas.microsoft.com/office/powerpoint/2010/main" val="28864523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7E6161-5330-2C1B-4DCF-9287F4335B3D}"/>
              </a:ext>
            </a:extLst>
          </p:cNvPr>
          <p:cNvPicPr>
            <a:picLocks noChangeAspect="1"/>
          </p:cNvPicPr>
          <p:nvPr/>
        </p:nvPicPr>
        <p:blipFill>
          <a:blip r:embed="rId3"/>
          <a:stretch>
            <a:fillRect/>
          </a:stretch>
        </p:blipFill>
        <p:spPr>
          <a:xfrm>
            <a:off x="1668630" y="0"/>
            <a:ext cx="8854739" cy="6858000"/>
          </a:xfrm>
          <a:prstGeom prst="rect">
            <a:avLst/>
          </a:prstGeom>
        </p:spPr>
      </p:pic>
      <p:sp>
        <p:nvSpPr>
          <p:cNvPr id="2" name="TextBox 1">
            <a:extLst>
              <a:ext uri="{FF2B5EF4-FFF2-40B4-BE49-F238E27FC236}">
                <a16:creationId xmlns:a16="http://schemas.microsoft.com/office/drawing/2014/main" id="{B4F18E0E-7DEC-AFEF-11DD-98290456A5C8}"/>
              </a:ext>
            </a:extLst>
          </p:cNvPr>
          <p:cNvSpPr txBox="1"/>
          <p:nvPr/>
        </p:nvSpPr>
        <p:spPr>
          <a:xfrm>
            <a:off x="4331492" y="800100"/>
            <a:ext cx="3529014" cy="369332"/>
          </a:xfrm>
          <a:prstGeom prst="rect">
            <a:avLst/>
          </a:prstGeom>
          <a:solidFill>
            <a:schemeClr val="bg1"/>
          </a:solidFill>
        </p:spPr>
        <p:txBody>
          <a:bodyPr wrap="square" rtlCol="0">
            <a:spAutoFit/>
          </a:bodyPr>
          <a:lstStyle/>
          <a:p>
            <a:pPr algn="ctr"/>
            <a:r>
              <a:rPr lang="en-US" b="1" dirty="0"/>
              <a:t>FY 2027 Organizational Chart</a:t>
            </a:r>
          </a:p>
        </p:txBody>
      </p:sp>
    </p:spTree>
    <p:extLst>
      <p:ext uri="{BB962C8B-B14F-4D97-AF65-F5344CB8AC3E}">
        <p14:creationId xmlns:p14="http://schemas.microsoft.com/office/powerpoint/2010/main" val="39120520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470E6C-148C-5F94-6E16-A1143793FAD1}"/>
              </a:ext>
            </a:extLst>
          </p:cNvPr>
          <p:cNvPicPr>
            <a:picLocks noChangeAspect="1"/>
          </p:cNvPicPr>
          <p:nvPr/>
        </p:nvPicPr>
        <p:blipFill>
          <a:blip r:embed="rId3"/>
          <a:stretch>
            <a:fillRect/>
          </a:stretch>
        </p:blipFill>
        <p:spPr>
          <a:xfrm>
            <a:off x="1668630" y="0"/>
            <a:ext cx="8854739" cy="6858000"/>
          </a:xfrm>
          <a:prstGeom prst="rect">
            <a:avLst/>
          </a:prstGeom>
        </p:spPr>
      </p:pic>
      <p:sp>
        <p:nvSpPr>
          <p:cNvPr id="2" name="TextBox 1">
            <a:extLst>
              <a:ext uri="{FF2B5EF4-FFF2-40B4-BE49-F238E27FC236}">
                <a16:creationId xmlns:a16="http://schemas.microsoft.com/office/drawing/2014/main" id="{F57D72A2-B624-59EC-EC87-B0F5A928C371}"/>
              </a:ext>
            </a:extLst>
          </p:cNvPr>
          <p:cNvSpPr txBox="1"/>
          <p:nvPr/>
        </p:nvSpPr>
        <p:spPr>
          <a:xfrm>
            <a:off x="4331492" y="800100"/>
            <a:ext cx="3529014" cy="369332"/>
          </a:xfrm>
          <a:prstGeom prst="rect">
            <a:avLst/>
          </a:prstGeom>
          <a:solidFill>
            <a:schemeClr val="bg1"/>
          </a:solidFill>
        </p:spPr>
        <p:txBody>
          <a:bodyPr wrap="square" rtlCol="0">
            <a:spAutoFit/>
          </a:bodyPr>
          <a:lstStyle/>
          <a:p>
            <a:pPr algn="ctr"/>
            <a:r>
              <a:rPr lang="en-US" b="1" dirty="0"/>
              <a:t>FY 2027 Organizational Chart</a:t>
            </a:r>
          </a:p>
        </p:txBody>
      </p:sp>
    </p:spTree>
    <p:extLst>
      <p:ext uri="{BB962C8B-B14F-4D97-AF65-F5344CB8AC3E}">
        <p14:creationId xmlns:p14="http://schemas.microsoft.com/office/powerpoint/2010/main" val="25871872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D8B44D-FC32-54C4-D092-DB1D8992D5B0}"/>
              </a:ext>
            </a:extLst>
          </p:cNvPr>
          <p:cNvPicPr>
            <a:picLocks noChangeAspect="1"/>
          </p:cNvPicPr>
          <p:nvPr/>
        </p:nvPicPr>
        <p:blipFill>
          <a:blip r:embed="rId3"/>
          <a:stretch>
            <a:fillRect/>
          </a:stretch>
        </p:blipFill>
        <p:spPr>
          <a:xfrm>
            <a:off x="1639569" y="0"/>
            <a:ext cx="8912863" cy="6858000"/>
          </a:xfrm>
          <a:prstGeom prst="rect">
            <a:avLst/>
          </a:prstGeom>
        </p:spPr>
      </p:pic>
      <p:sp>
        <p:nvSpPr>
          <p:cNvPr id="2" name="TextBox 1">
            <a:extLst>
              <a:ext uri="{FF2B5EF4-FFF2-40B4-BE49-F238E27FC236}">
                <a16:creationId xmlns:a16="http://schemas.microsoft.com/office/drawing/2014/main" id="{556A8B82-B108-0AE8-D297-48D9345E4F34}"/>
              </a:ext>
            </a:extLst>
          </p:cNvPr>
          <p:cNvSpPr txBox="1"/>
          <p:nvPr/>
        </p:nvSpPr>
        <p:spPr>
          <a:xfrm>
            <a:off x="4148136" y="781050"/>
            <a:ext cx="3529014" cy="369332"/>
          </a:xfrm>
          <a:prstGeom prst="rect">
            <a:avLst/>
          </a:prstGeom>
          <a:solidFill>
            <a:schemeClr val="bg1"/>
          </a:solidFill>
        </p:spPr>
        <p:txBody>
          <a:bodyPr wrap="square" rtlCol="0">
            <a:spAutoFit/>
          </a:bodyPr>
          <a:lstStyle/>
          <a:p>
            <a:pPr algn="ctr"/>
            <a:r>
              <a:rPr lang="en-US" b="1" dirty="0"/>
              <a:t>FY 2027 Organizational Chart</a:t>
            </a:r>
          </a:p>
        </p:txBody>
      </p:sp>
    </p:spTree>
    <p:extLst>
      <p:ext uri="{BB962C8B-B14F-4D97-AF65-F5344CB8AC3E}">
        <p14:creationId xmlns:p14="http://schemas.microsoft.com/office/powerpoint/2010/main" val="19289342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838177"/>
            <a:ext cx="3468688" cy="1466482"/>
          </a:xfrm>
        </p:spPr>
        <p:txBody>
          <a:bodyPr vert="horz" lIns="91440" tIns="45720" rIns="91440" bIns="45720" rtlCol="0" anchor="t">
            <a:noAutofit/>
          </a:bodyPr>
          <a:lstStyle/>
          <a:p>
            <a:r>
              <a:rPr lang="en-US" sz="2200" b="1"/>
              <a:t>Administrative</a:t>
            </a:r>
            <a:endParaRPr lang="en-US" sz="2200" b="1">
              <a:cs typeface="Calibri"/>
            </a:endParaRPr>
          </a:p>
          <a:p>
            <a:pPr lvl="1"/>
            <a:r>
              <a:rPr lang="en-US" sz="2200"/>
              <a:t>Strategic Planning</a:t>
            </a:r>
            <a:endParaRPr lang="en-US" sz="2200">
              <a:cs typeface="Calibri"/>
            </a:endParaRPr>
          </a:p>
          <a:p>
            <a:pPr lvl="1"/>
            <a:r>
              <a:rPr lang="en-US" sz="2200"/>
              <a:t>Budgeting</a:t>
            </a:r>
            <a:endParaRPr lang="en-US" sz="2200">
              <a:cs typeface="Calibri"/>
            </a:endParaRPr>
          </a:p>
          <a:p>
            <a:pPr lvl="1"/>
            <a:r>
              <a:rPr lang="en-US" sz="2200">
                <a:cs typeface="Calibri"/>
              </a:rPr>
              <a:t>Data &amp; Analytics</a:t>
            </a:r>
            <a:endParaRPr lang="en-US" sz="2200"/>
          </a:p>
          <a:p>
            <a:pPr lvl="1"/>
            <a:r>
              <a:rPr lang="en-US" sz="2200"/>
              <a:t>Purchasing &amp; Payment</a:t>
            </a:r>
            <a:endParaRPr lang="en-US" sz="2200">
              <a:cs typeface="Calibri"/>
            </a:endParaRPr>
          </a:p>
          <a:p>
            <a:pPr lvl="1"/>
            <a:endParaRPr lang="en-US"/>
          </a:p>
        </p:txBody>
      </p:sp>
      <p:sp>
        <p:nvSpPr>
          <p:cNvPr id="7" name="Content Placeholder 2">
            <a:extLst>
              <a:ext uri="{FF2B5EF4-FFF2-40B4-BE49-F238E27FC236}">
                <a16:creationId xmlns:a16="http://schemas.microsoft.com/office/drawing/2014/main" id="{AD636E44-BE6B-4B2E-ADC0-5EE2440FB10B}"/>
              </a:ext>
            </a:extLst>
          </p:cNvPr>
          <p:cNvSpPr>
            <a:spLocks noGrp="1"/>
          </p:cNvSpPr>
          <p:nvPr>
            <p:ph sz="half" idx="13"/>
          </p:nvPr>
        </p:nvSpPr>
        <p:spPr>
          <a:xfrm>
            <a:off x="231114" y="1108684"/>
            <a:ext cx="4934479" cy="473825"/>
          </a:xfrm>
        </p:spPr>
        <p:txBody>
          <a:bodyPr>
            <a:normAutofit fontScale="77500" lnSpcReduction="20000"/>
          </a:bodyPr>
          <a:lstStyle/>
          <a:p>
            <a:r>
              <a:rPr lang="en-US"/>
              <a:t>Department Overview – General Fund</a:t>
            </a:r>
          </a:p>
        </p:txBody>
      </p:sp>
      <p:sp>
        <p:nvSpPr>
          <p:cNvPr id="4" name="Content Placeholder 1">
            <a:extLst>
              <a:ext uri="{FF2B5EF4-FFF2-40B4-BE49-F238E27FC236}">
                <a16:creationId xmlns:a16="http://schemas.microsoft.com/office/drawing/2014/main" id="{C7DA015C-A00D-4680-AD3F-7C6F004BF061}"/>
              </a:ext>
            </a:extLst>
          </p:cNvPr>
          <p:cNvSpPr txBox="1">
            <a:spLocks/>
          </p:cNvSpPr>
          <p:nvPr/>
        </p:nvSpPr>
        <p:spPr>
          <a:xfrm>
            <a:off x="3657599" y="1800665"/>
            <a:ext cx="3874205" cy="2153490"/>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685800" indent="-228600">
              <a:lnSpc>
                <a:spcPct val="90000"/>
              </a:lnSpc>
              <a:spcBef>
                <a:spcPts val="500"/>
              </a:spcBef>
              <a:spcAft>
                <a:spcPts val="0"/>
              </a:spcAft>
              <a:buClr>
                <a:srgbClr val="000000"/>
              </a:buClr>
              <a:buFont typeface="Arial" panose="05040102010807070707" pitchFamily="18" charset="2"/>
              <a:buChar char="•"/>
            </a:pPr>
            <a:r>
              <a:rPr lang="en-US" sz="2200" b="1"/>
              <a:t>Compliance</a:t>
            </a:r>
            <a:endParaRPr lang="en-US" sz="2200" b="1">
              <a:cs typeface="Calibri"/>
            </a:endParaRPr>
          </a:p>
          <a:p>
            <a:pPr marL="1143000" lvl="2" indent="-228600">
              <a:lnSpc>
                <a:spcPct val="90000"/>
              </a:lnSpc>
              <a:spcBef>
                <a:spcPts val="500"/>
              </a:spcBef>
              <a:spcAft>
                <a:spcPts val="0"/>
              </a:spcAft>
              <a:buFont typeface="Arial" panose="05040102010807070707" pitchFamily="18" charset="2"/>
              <a:buChar char="•"/>
            </a:pPr>
            <a:r>
              <a:rPr lang="en-US" sz="2000"/>
              <a:t>ADA/ FMLA</a:t>
            </a:r>
            <a:endParaRPr lang="en-US" sz="2000">
              <a:cs typeface="Calibri"/>
            </a:endParaRPr>
          </a:p>
          <a:p>
            <a:pPr marL="1143000" lvl="2" indent="-228600">
              <a:lnSpc>
                <a:spcPct val="90000"/>
              </a:lnSpc>
              <a:spcBef>
                <a:spcPts val="500"/>
              </a:spcBef>
              <a:spcAft>
                <a:spcPts val="0"/>
              </a:spcAft>
              <a:buFont typeface="Arial" panose="05040102010807070707" pitchFamily="18" charset="2"/>
              <a:buChar char="•"/>
            </a:pPr>
            <a:r>
              <a:rPr lang="en-US" sz="2000"/>
              <a:t>EEOC</a:t>
            </a:r>
            <a:endParaRPr lang="en-US" sz="2000">
              <a:cs typeface="Calibri"/>
            </a:endParaRPr>
          </a:p>
          <a:p>
            <a:pPr marL="1143000" lvl="2" indent="-228600">
              <a:lnSpc>
                <a:spcPct val="90000"/>
              </a:lnSpc>
              <a:spcBef>
                <a:spcPts val="500"/>
              </a:spcBef>
              <a:spcAft>
                <a:spcPts val="0"/>
              </a:spcAft>
              <a:buFont typeface="Arial" panose="05040102010807070707" pitchFamily="18" charset="2"/>
              <a:buChar char="•"/>
            </a:pPr>
            <a:r>
              <a:rPr lang="en-US" sz="2000"/>
              <a:t>Labor Management</a:t>
            </a:r>
            <a:endParaRPr lang="en-US" sz="2000">
              <a:cs typeface="Calibri"/>
            </a:endParaRPr>
          </a:p>
          <a:p>
            <a:pPr marL="1143000" lvl="2" indent="-228600">
              <a:lnSpc>
                <a:spcPct val="90000"/>
              </a:lnSpc>
              <a:spcBef>
                <a:spcPts val="500"/>
              </a:spcBef>
              <a:spcAft>
                <a:spcPts val="0"/>
              </a:spcAft>
              <a:buFont typeface="Arial" panose="05040102010807070707" pitchFamily="18" charset="2"/>
              <a:buChar char="•"/>
            </a:pPr>
            <a:r>
              <a:rPr lang="en-US" sz="2000"/>
              <a:t>Policy Administration</a:t>
            </a:r>
            <a:endParaRPr lang="en-US" sz="2000">
              <a:cs typeface="Calibri"/>
            </a:endParaRPr>
          </a:p>
        </p:txBody>
      </p:sp>
      <p:sp>
        <p:nvSpPr>
          <p:cNvPr id="5" name="Content Placeholder 1">
            <a:extLst>
              <a:ext uri="{FF2B5EF4-FFF2-40B4-BE49-F238E27FC236}">
                <a16:creationId xmlns:a16="http://schemas.microsoft.com/office/drawing/2014/main" id="{AA921C00-A50C-440F-A6DE-D1F625418276}"/>
              </a:ext>
            </a:extLst>
          </p:cNvPr>
          <p:cNvSpPr txBox="1">
            <a:spLocks/>
          </p:cNvSpPr>
          <p:nvPr/>
        </p:nvSpPr>
        <p:spPr>
          <a:xfrm>
            <a:off x="3491365" y="3821717"/>
            <a:ext cx="5269693" cy="2292035"/>
          </a:xfrm>
          <a:prstGeom prst="rect">
            <a:avLst/>
          </a:prstGeom>
        </p:spPr>
        <p:txBody>
          <a:bodyPr vert="horz" lIns="91440" tIns="45720" rIns="91440" bIns="45720" rtlCol="0" anchor="t">
            <a:normAutofit fontScale="92500" lnSpcReduction="1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685800" indent="-228600">
              <a:lnSpc>
                <a:spcPct val="110000"/>
              </a:lnSpc>
              <a:spcBef>
                <a:spcPts val="0"/>
              </a:spcBef>
              <a:spcAft>
                <a:spcPts val="500"/>
              </a:spcAft>
              <a:buFont typeface="Arial" panose="05040102010807070707" pitchFamily="18" charset="2"/>
              <a:buChar char="•"/>
            </a:pPr>
            <a:r>
              <a:rPr lang="en-US" sz="2200" b="1"/>
              <a:t>Employment Services</a:t>
            </a:r>
            <a:endParaRPr lang="en-US" sz="2200">
              <a:cs typeface="Calibri"/>
            </a:endParaRPr>
          </a:p>
          <a:p>
            <a:pPr marL="1143000" lvl="2" indent="-228600">
              <a:lnSpc>
                <a:spcPct val="110000"/>
              </a:lnSpc>
              <a:spcBef>
                <a:spcPts val="0"/>
              </a:spcBef>
              <a:spcAft>
                <a:spcPts val="500"/>
              </a:spcAft>
              <a:buFont typeface="Arial" panose="05040102010807070707" pitchFamily="18" charset="2"/>
              <a:buChar char="•"/>
            </a:pPr>
            <a:r>
              <a:rPr lang="en-US" sz="2000"/>
              <a:t>Talent Acquisition/Onboarding</a:t>
            </a:r>
            <a:endParaRPr lang="en-US" sz="2000">
              <a:cs typeface="Calibri" panose="020F0502020204030204"/>
            </a:endParaRPr>
          </a:p>
          <a:p>
            <a:pPr marL="1143000" lvl="2" indent="-228600">
              <a:lnSpc>
                <a:spcPct val="110000"/>
              </a:lnSpc>
              <a:spcBef>
                <a:spcPts val="0"/>
              </a:spcBef>
              <a:spcAft>
                <a:spcPts val="500"/>
              </a:spcAft>
              <a:buFont typeface="Arial" panose="05040102010807070707" pitchFamily="18" charset="2"/>
              <a:buChar char="•"/>
            </a:pPr>
            <a:r>
              <a:rPr lang="en-US" sz="2000"/>
              <a:t>Succession Planning</a:t>
            </a:r>
            <a:endParaRPr lang="en-US" sz="2000">
              <a:cs typeface="Calibri" panose="020F0502020204030204"/>
            </a:endParaRPr>
          </a:p>
          <a:p>
            <a:pPr marL="1143000" lvl="2" indent="-228600">
              <a:lnSpc>
                <a:spcPct val="110000"/>
              </a:lnSpc>
              <a:spcBef>
                <a:spcPts val="0"/>
              </a:spcBef>
              <a:spcAft>
                <a:spcPts val="500"/>
              </a:spcAft>
              <a:buFont typeface="Arial" panose="05040102010807070707" pitchFamily="18" charset="2"/>
              <a:buChar char="•"/>
            </a:pPr>
            <a:r>
              <a:rPr lang="en-US" sz="2000"/>
              <a:t>Performance Management</a:t>
            </a:r>
            <a:endParaRPr lang="en-US" sz="2000">
              <a:cs typeface="Calibri" panose="020F0502020204030204"/>
            </a:endParaRPr>
          </a:p>
          <a:p>
            <a:pPr marL="1143000" lvl="2" indent="-228600">
              <a:lnSpc>
                <a:spcPct val="110000"/>
              </a:lnSpc>
              <a:spcBef>
                <a:spcPts val="0"/>
              </a:spcBef>
              <a:spcAft>
                <a:spcPts val="500"/>
              </a:spcAft>
              <a:buFont typeface="Arial" panose="05040102010807070707" pitchFamily="18" charset="2"/>
              <a:buChar char="•"/>
            </a:pPr>
            <a:r>
              <a:rPr lang="en-US" sz="2000"/>
              <a:t>Employee Engagement</a:t>
            </a:r>
            <a:endParaRPr lang="en-US" sz="2000">
              <a:cs typeface="Calibri" panose="020F0502020204030204"/>
            </a:endParaRPr>
          </a:p>
          <a:p>
            <a:pPr marL="1143000" lvl="2" indent="-228600">
              <a:lnSpc>
                <a:spcPct val="110000"/>
              </a:lnSpc>
              <a:spcBef>
                <a:spcPts val="0"/>
              </a:spcBef>
              <a:spcAft>
                <a:spcPts val="500"/>
              </a:spcAft>
              <a:buFont typeface="Arial" panose="05040102010807070707" pitchFamily="18" charset="2"/>
              <a:buChar char="•"/>
            </a:pPr>
            <a:r>
              <a:rPr lang="en-US" sz="2000"/>
              <a:t>Career Development/Training</a:t>
            </a:r>
            <a:endParaRPr lang="en-US" sz="2000">
              <a:cs typeface="Calibri" panose="020F0502020204030204"/>
            </a:endParaRPr>
          </a:p>
          <a:p>
            <a:pPr lvl="1"/>
            <a:endParaRPr lang="en-US"/>
          </a:p>
          <a:p>
            <a:pPr lvl="1"/>
            <a:endParaRPr lang="en-US"/>
          </a:p>
          <a:p>
            <a:pPr lvl="1"/>
            <a:endParaRPr lang="en-US"/>
          </a:p>
        </p:txBody>
      </p:sp>
      <p:sp>
        <p:nvSpPr>
          <p:cNvPr id="6" name="Content Placeholder 1">
            <a:extLst>
              <a:ext uri="{FF2B5EF4-FFF2-40B4-BE49-F238E27FC236}">
                <a16:creationId xmlns:a16="http://schemas.microsoft.com/office/drawing/2014/main" id="{D4B53574-97FB-43EF-958D-C8891CC62EC9}"/>
              </a:ext>
            </a:extLst>
          </p:cNvPr>
          <p:cNvSpPr txBox="1">
            <a:spLocks/>
          </p:cNvSpPr>
          <p:nvPr/>
        </p:nvSpPr>
        <p:spPr>
          <a:xfrm>
            <a:off x="7307446" y="1719424"/>
            <a:ext cx="4407655" cy="2115977"/>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685800" indent="-228600">
              <a:lnSpc>
                <a:spcPct val="90000"/>
              </a:lnSpc>
              <a:spcBef>
                <a:spcPts val="0"/>
              </a:spcBef>
              <a:spcAft>
                <a:spcPts val="500"/>
              </a:spcAft>
              <a:buFont typeface="Arial" panose="05040102010807070707" pitchFamily="18" charset="2"/>
              <a:buChar char="•"/>
            </a:pPr>
            <a:r>
              <a:rPr lang="en-US" sz="2200" b="1"/>
              <a:t>Classification/Compensation</a:t>
            </a:r>
            <a:endParaRPr lang="en-US" sz="2200">
              <a:cs typeface="Calibri"/>
            </a:endParaRPr>
          </a:p>
          <a:p>
            <a:pPr marL="1143000" lvl="2" indent="-228600">
              <a:lnSpc>
                <a:spcPct val="90000"/>
              </a:lnSpc>
              <a:spcBef>
                <a:spcPts val="0"/>
              </a:spcBef>
              <a:spcAft>
                <a:spcPts val="500"/>
              </a:spcAft>
              <a:buFont typeface="Arial" panose="05040102010807070707" pitchFamily="18" charset="2"/>
              <a:buChar char="•"/>
            </a:pPr>
            <a:r>
              <a:rPr lang="en-US" sz="2000"/>
              <a:t>Position Classification</a:t>
            </a:r>
          </a:p>
          <a:p>
            <a:pPr marL="1143000" lvl="2" indent="-228600">
              <a:lnSpc>
                <a:spcPct val="90000"/>
              </a:lnSpc>
              <a:spcBef>
                <a:spcPts val="0"/>
              </a:spcBef>
              <a:spcAft>
                <a:spcPts val="500"/>
              </a:spcAft>
              <a:buClr>
                <a:srgbClr val="000000"/>
              </a:buClr>
              <a:buFont typeface="Arial" panose="05040102010807070707" pitchFamily="18" charset="2"/>
              <a:buChar char="•"/>
            </a:pPr>
            <a:r>
              <a:rPr lang="en-US" sz="2000"/>
              <a:t>Compensation Analysis</a:t>
            </a:r>
            <a:endParaRPr lang="en-US" sz="2000">
              <a:cs typeface="Calibri" panose="020F0502020204030204"/>
            </a:endParaRPr>
          </a:p>
          <a:p>
            <a:pPr marL="1143000" lvl="2" indent="-228600">
              <a:lnSpc>
                <a:spcPct val="90000"/>
              </a:lnSpc>
              <a:spcBef>
                <a:spcPts val="0"/>
              </a:spcBef>
              <a:spcAft>
                <a:spcPts val="500"/>
              </a:spcAft>
              <a:buFont typeface="Arial" panose="05040102010807070707" pitchFamily="18" charset="2"/>
              <a:buChar char="•"/>
            </a:pPr>
            <a:r>
              <a:rPr lang="en-US" sz="2000"/>
              <a:t>Payroll </a:t>
            </a:r>
            <a:endParaRPr lang="en-US" sz="2000">
              <a:cs typeface="Calibri" panose="020F0502020204030204"/>
            </a:endParaRPr>
          </a:p>
          <a:p>
            <a:pPr marL="1143000" lvl="2" indent="-228600">
              <a:lnSpc>
                <a:spcPct val="90000"/>
              </a:lnSpc>
              <a:spcBef>
                <a:spcPts val="0"/>
              </a:spcBef>
              <a:spcAft>
                <a:spcPts val="500"/>
              </a:spcAft>
              <a:buFont typeface="Arial" panose="05040102010807070707" pitchFamily="18" charset="2"/>
              <a:buChar char="•"/>
            </a:pPr>
            <a:r>
              <a:rPr lang="en-US" sz="2000"/>
              <a:t>FLSA</a:t>
            </a:r>
            <a:endParaRPr lang="en-US" sz="2000">
              <a:cs typeface="Calibri" panose="020F0502020204030204"/>
            </a:endParaRPr>
          </a:p>
          <a:p>
            <a:pPr lvl="1"/>
            <a:endParaRPr lang="en-US"/>
          </a:p>
          <a:p>
            <a:pPr lvl="1"/>
            <a:endParaRPr lang="en-US"/>
          </a:p>
          <a:p>
            <a:pPr lvl="1"/>
            <a:endParaRPr lang="en-US"/>
          </a:p>
        </p:txBody>
      </p:sp>
    </p:spTree>
    <p:extLst>
      <p:ext uri="{BB962C8B-B14F-4D97-AF65-F5344CB8AC3E}">
        <p14:creationId xmlns:p14="http://schemas.microsoft.com/office/powerpoint/2010/main" val="36621864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67688" y="1570550"/>
            <a:ext cx="3285809" cy="2574886"/>
          </a:xfrm>
        </p:spPr>
        <p:txBody>
          <a:bodyPr/>
          <a:lstStyle/>
          <a:p>
            <a:r>
              <a:rPr lang="en-US" sz="2200" b="1"/>
              <a:t>Risk Management</a:t>
            </a:r>
            <a:endParaRPr lang="en-US" sz="2200" b="1">
              <a:cs typeface="Calibri"/>
            </a:endParaRPr>
          </a:p>
          <a:p>
            <a:pPr lvl="1"/>
            <a:r>
              <a:rPr lang="en-US" sz="2200"/>
              <a:t>Risk Control</a:t>
            </a:r>
            <a:endParaRPr lang="en-US" sz="2200">
              <a:cs typeface="Calibri"/>
            </a:endParaRPr>
          </a:p>
          <a:p>
            <a:pPr lvl="1"/>
            <a:r>
              <a:rPr lang="en-US" sz="2200"/>
              <a:t>Litigation</a:t>
            </a:r>
            <a:endParaRPr lang="en-US" sz="2200">
              <a:cs typeface="Calibri"/>
            </a:endParaRPr>
          </a:p>
          <a:p>
            <a:pPr lvl="1"/>
            <a:r>
              <a:rPr lang="en-US" sz="2200"/>
              <a:t>Insurance</a:t>
            </a:r>
            <a:endParaRPr lang="en-US" sz="2200">
              <a:cs typeface="Calibri"/>
            </a:endParaRPr>
          </a:p>
          <a:p>
            <a:pPr lvl="1"/>
            <a:r>
              <a:rPr lang="en-US" sz="2200"/>
              <a:t>Claims Processing</a:t>
            </a:r>
            <a:endParaRPr lang="en-US" sz="2200">
              <a:cs typeface="Calibri"/>
            </a:endParaRPr>
          </a:p>
          <a:p>
            <a:pPr lvl="1"/>
            <a:r>
              <a:rPr lang="en-US" sz="2200"/>
              <a:t>Cyber Security</a:t>
            </a:r>
            <a:endParaRPr lang="en-US" sz="2000">
              <a:cs typeface="Calibri"/>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64430" y="870885"/>
            <a:ext cx="8556577" cy="404553"/>
          </a:xfrm>
        </p:spPr>
        <p:txBody>
          <a:bodyPr>
            <a:noAutofit/>
          </a:bodyPr>
          <a:lstStyle/>
          <a:p>
            <a:r>
              <a:rPr lang="en-US"/>
              <a:t>Department Overview – Internal Service Funds</a:t>
            </a:r>
          </a:p>
        </p:txBody>
      </p:sp>
      <p:sp>
        <p:nvSpPr>
          <p:cNvPr id="4" name="Content Placeholder 1">
            <a:extLst>
              <a:ext uri="{FF2B5EF4-FFF2-40B4-BE49-F238E27FC236}">
                <a16:creationId xmlns:a16="http://schemas.microsoft.com/office/drawing/2014/main" id="{CD95383D-900F-49BD-A760-71D95C3612C8}"/>
              </a:ext>
            </a:extLst>
          </p:cNvPr>
          <p:cNvSpPr txBox="1">
            <a:spLocks/>
          </p:cNvSpPr>
          <p:nvPr/>
        </p:nvSpPr>
        <p:spPr>
          <a:xfrm>
            <a:off x="7841687" y="1570550"/>
            <a:ext cx="3451462" cy="2881010"/>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buFont typeface="Arial" panose="05040102010807070707" pitchFamily="18" charset="2"/>
              <a:buChar char="•"/>
            </a:pPr>
            <a:r>
              <a:rPr lang="en-US" sz="2200" b="1"/>
              <a:t>Workers Compensation</a:t>
            </a:r>
            <a:endParaRPr lang="en-US" sz="2200" b="1">
              <a:cs typeface="Calibri"/>
            </a:endParaRPr>
          </a:p>
          <a:p>
            <a:pPr marL="685800" lvl="1" indent="-228600">
              <a:lnSpc>
                <a:spcPct val="90000"/>
              </a:lnSpc>
              <a:spcBef>
                <a:spcPts val="500"/>
              </a:spcBef>
              <a:spcAft>
                <a:spcPts val="0"/>
              </a:spcAft>
              <a:buFont typeface="Arial" panose="05040102010807070707" pitchFamily="18" charset="2"/>
              <a:buChar char="•"/>
            </a:pPr>
            <a:r>
              <a:rPr lang="en-US" sz="2200"/>
              <a:t>Medical Dispensary</a:t>
            </a:r>
            <a:endParaRPr lang="en-US" sz="2200">
              <a:cs typeface="Calibri"/>
            </a:endParaRPr>
          </a:p>
          <a:p>
            <a:pPr marL="685800" lvl="1" indent="-228600">
              <a:lnSpc>
                <a:spcPct val="90000"/>
              </a:lnSpc>
              <a:spcBef>
                <a:spcPts val="500"/>
              </a:spcBef>
              <a:spcAft>
                <a:spcPts val="0"/>
              </a:spcAft>
              <a:buFont typeface="Arial" panose="05040102010807070707" pitchFamily="18" charset="2"/>
              <a:buChar char="•"/>
            </a:pPr>
            <a:r>
              <a:rPr lang="en-US" sz="2200"/>
              <a:t>Return to Work</a:t>
            </a:r>
            <a:endParaRPr lang="en-US" sz="2200">
              <a:cs typeface="Calibri"/>
            </a:endParaRPr>
          </a:p>
          <a:p>
            <a:pPr marL="685800" lvl="1" indent="-228600">
              <a:lnSpc>
                <a:spcPct val="90000"/>
              </a:lnSpc>
              <a:spcBef>
                <a:spcPts val="500"/>
              </a:spcBef>
              <a:spcAft>
                <a:spcPts val="0"/>
              </a:spcAft>
              <a:buFont typeface="Arial" panose="05040102010807070707" pitchFamily="18" charset="2"/>
              <a:buChar char="•"/>
            </a:pPr>
            <a:r>
              <a:rPr lang="en-US" sz="2200"/>
              <a:t>Occupational Health</a:t>
            </a:r>
            <a:endParaRPr lang="en-US" sz="2200">
              <a:cs typeface="Calibri"/>
            </a:endParaRPr>
          </a:p>
          <a:p>
            <a:pPr marL="685800" lvl="1" indent="-228600">
              <a:lnSpc>
                <a:spcPct val="90000"/>
              </a:lnSpc>
              <a:spcBef>
                <a:spcPts val="500"/>
              </a:spcBef>
              <a:spcAft>
                <a:spcPts val="0"/>
              </a:spcAft>
              <a:buFont typeface="Arial" panose="05040102010807070707" pitchFamily="18" charset="2"/>
              <a:buChar char="•"/>
            </a:pPr>
            <a:r>
              <a:rPr lang="en-US" sz="2200"/>
              <a:t>Safety </a:t>
            </a:r>
            <a:endParaRPr lang="en-US" sz="2200">
              <a:cs typeface="Calibri"/>
            </a:endParaRPr>
          </a:p>
          <a:p>
            <a:pPr marL="685800" lvl="1" indent="-228600">
              <a:lnSpc>
                <a:spcPct val="90000"/>
              </a:lnSpc>
              <a:spcBef>
                <a:spcPts val="500"/>
              </a:spcBef>
              <a:spcAft>
                <a:spcPts val="0"/>
              </a:spcAft>
              <a:buFont typeface="Arial" panose="05040102010807070707" pitchFamily="18" charset="2"/>
              <a:buChar char="•"/>
            </a:pPr>
            <a:r>
              <a:rPr lang="en-US" sz="2200"/>
              <a:t>Training</a:t>
            </a:r>
            <a:endParaRPr lang="en-US" sz="2200">
              <a:cs typeface="Calibri"/>
            </a:endParaRPr>
          </a:p>
        </p:txBody>
      </p:sp>
      <p:sp>
        <p:nvSpPr>
          <p:cNvPr id="5" name="Content Placeholder 1">
            <a:extLst>
              <a:ext uri="{FF2B5EF4-FFF2-40B4-BE49-F238E27FC236}">
                <a16:creationId xmlns:a16="http://schemas.microsoft.com/office/drawing/2014/main" id="{46229FBF-1A15-4938-8958-D24CD81A2373}"/>
              </a:ext>
            </a:extLst>
          </p:cNvPr>
          <p:cNvSpPr txBox="1">
            <a:spLocks/>
          </p:cNvSpPr>
          <p:nvPr/>
        </p:nvSpPr>
        <p:spPr>
          <a:xfrm>
            <a:off x="3344779" y="3427300"/>
            <a:ext cx="4938241" cy="3079588"/>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685800" indent="-228600">
              <a:lnSpc>
                <a:spcPct val="90000"/>
              </a:lnSpc>
              <a:spcBef>
                <a:spcPts val="500"/>
              </a:spcBef>
              <a:spcAft>
                <a:spcPts val="0"/>
              </a:spcAft>
              <a:buFont typeface="Arial" panose="05040102010807070707" pitchFamily="18" charset="2"/>
              <a:buChar char="•"/>
            </a:pPr>
            <a:r>
              <a:rPr lang="en-US" sz="2200" b="1"/>
              <a:t>Health and Welfare</a:t>
            </a:r>
            <a:endParaRPr lang="en-US" sz="2200" b="1">
              <a:cs typeface="Calibri"/>
            </a:endParaRPr>
          </a:p>
          <a:p>
            <a:pPr marL="685800" lvl="3" indent="-228600">
              <a:lnSpc>
                <a:spcPct val="90000"/>
              </a:lnSpc>
              <a:spcBef>
                <a:spcPts val="500"/>
              </a:spcBef>
              <a:spcAft>
                <a:spcPts val="0"/>
              </a:spcAft>
              <a:buFont typeface="Arial" panose="05040102010807070707" pitchFamily="18" charset="2"/>
              <a:buChar char="•"/>
            </a:pPr>
            <a:r>
              <a:rPr lang="en-US" sz="1800"/>
              <a:t>Benefit Enrollment &amp; Administration</a:t>
            </a:r>
            <a:endParaRPr lang="en-US" sz="1800">
              <a:cs typeface="Calibri"/>
            </a:endParaRPr>
          </a:p>
          <a:p>
            <a:pPr marL="685800" lvl="3" indent="-228600">
              <a:lnSpc>
                <a:spcPct val="90000"/>
              </a:lnSpc>
              <a:spcBef>
                <a:spcPts val="500"/>
              </a:spcBef>
              <a:spcAft>
                <a:spcPts val="0"/>
              </a:spcAft>
              <a:buFont typeface="Arial" panose="05040102010807070707" pitchFamily="18" charset="2"/>
              <a:buChar char="•"/>
            </a:pPr>
            <a:r>
              <a:rPr lang="en-US" sz="1800"/>
              <a:t>Retiree Healthcare</a:t>
            </a:r>
            <a:endParaRPr lang="en-US" sz="1800">
              <a:cs typeface="Calibri"/>
            </a:endParaRPr>
          </a:p>
          <a:p>
            <a:pPr marL="685800" lvl="3" indent="-228600">
              <a:lnSpc>
                <a:spcPct val="90000"/>
              </a:lnSpc>
              <a:spcBef>
                <a:spcPts val="500"/>
              </a:spcBef>
              <a:spcAft>
                <a:spcPts val="0"/>
              </a:spcAft>
              <a:buFont typeface="Arial" panose="05040102010807070707" pitchFamily="18" charset="2"/>
              <a:buChar char="•"/>
            </a:pPr>
            <a:r>
              <a:rPr lang="en-US" sz="1800"/>
              <a:t>Wellness/Population Health</a:t>
            </a:r>
            <a:endParaRPr lang="en-US" sz="1800">
              <a:cs typeface="Calibri"/>
            </a:endParaRPr>
          </a:p>
          <a:p>
            <a:pPr marL="685800" lvl="3" indent="-228600">
              <a:lnSpc>
                <a:spcPct val="90000"/>
              </a:lnSpc>
              <a:spcBef>
                <a:spcPts val="500"/>
              </a:spcBef>
              <a:spcAft>
                <a:spcPts val="0"/>
              </a:spcAft>
              <a:buFont typeface="Arial" panose="05040102010807070707" pitchFamily="18" charset="2"/>
              <a:buChar char="•"/>
            </a:pPr>
            <a:r>
              <a:rPr lang="en-US" sz="1800"/>
              <a:t>Auditing/Compliance</a:t>
            </a:r>
            <a:endParaRPr lang="en-US" sz="1800">
              <a:cs typeface="Calibri"/>
            </a:endParaRPr>
          </a:p>
          <a:p>
            <a:pPr marL="685800" lvl="3" indent="-228600">
              <a:lnSpc>
                <a:spcPct val="90000"/>
              </a:lnSpc>
              <a:spcBef>
                <a:spcPts val="500"/>
              </a:spcBef>
              <a:spcAft>
                <a:spcPts val="0"/>
              </a:spcAft>
              <a:buFont typeface="Arial" panose="05040102010807070707" pitchFamily="18" charset="2"/>
              <a:buChar char="•"/>
            </a:pPr>
            <a:r>
              <a:rPr lang="en-US" sz="1800"/>
              <a:t>Trending / Data Analytics</a:t>
            </a:r>
            <a:endParaRPr lang="en-US" sz="1800">
              <a:cs typeface="Calibri"/>
            </a:endParaRPr>
          </a:p>
        </p:txBody>
      </p:sp>
    </p:spTree>
    <p:extLst>
      <p:ext uri="{BB962C8B-B14F-4D97-AF65-F5344CB8AC3E}">
        <p14:creationId xmlns:p14="http://schemas.microsoft.com/office/powerpoint/2010/main" val="5106273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2701</TotalTime>
  <Words>7070</Words>
  <Application>Microsoft Office PowerPoint</Application>
  <PresentationFormat>Widescreen</PresentationFormat>
  <Paragraphs>963</Paragraphs>
  <Slides>52</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Calibri</vt:lpstr>
      <vt:lpstr>Calibri Light</vt:lpstr>
      <vt:lpstr>Century Gothic</vt:lpstr>
      <vt:lpstr>Courier New</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Roger J. Domenick</cp:lastModifiedBy>
  <cp:revision>87</cp:revision>
  <cp:lastPrinted>2026-04-27T19:20:44Z</cp:lastPrinted>
  <dcterms:created xsi:type="dcterms:W3CDTF">2023-02-09T18:35:57Z</dcterms:created>
  <dcterms:modified xsi:type="dcterms:W3CDTF">2026-04-28T14:10:10Z</dcterms:modified>
</cp:coreProperties>
</file>