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4"/>
  </p:sldMasterIdLst>
  <p:notesMasterIdLst>
    <p:notesMasterId r:id="rId46"/>
  </p:notesMasterIdLst>
  <p:sldIdLst>
    <p:sldId id="2147483000" r:id="rId5"/>
    <p:sldId id="2147483001" r:id="rId6"/>
    <p:sldId id="351" r:id="rId7"/>
    <p:sldId id="2147482992" r:id="rId8"/>
    <p:sldId id="2147482990" r:id="rId9"/>
    <p:sldId id="2147482995" r:id="rId10"/>
    <p:sldId id="282" r:id="rId11"/>
    <p:sldId id="2147483003" r:id="rId12"/>
    <p:sldId id="2147482961" r:id="rId13"/>
    <p:sldId id="2147482959" r:id="rId14"/>
    <p:sldId id="2147482960" r:id="rId15"/>
    <p:sldId id="2147482994" r:id="rId16"/>
    <p:sldId id="2147482986" r:id="rId17"/>
    <p:sldId id="2147482980" r:id="rId18"/>
    <p:sldId id="2147482981" r:id="rId19"/>
    <p:sldId id="2147482964" r:id="rId20"/>
    <p:sldId id="2147483004" r:id="rId21"/>
    <p:sldId id="2147482939" r:id="rId22"/>
    <p:sldId id="359" r:id="rId23"/>
    <p:sldId id="360" r:id="rId24"/>
    <p:sldId id="2147482941" r:id="rId25"/>
    <p:sldId id="2147482971" r:id="rId26"/>
    <p:sldId id="357" r:id="rId27"/>
    <p:sldId id="2147483005" r:id="rId28"/>
    <p:sldId id="2147482974" r:id="rId29"/>
    <p:sldId id="311" r:id="rId30"/>
    <p:sldId id="2147483006" r:id="rId31"/>
    <p:sldId id="2147482943" r:id="rId32"/>
    <p:sldId id="2147482969" r:id="rId33"/>
    <p:sldId id="370" r:id="rId34"/>
    <p:sldId id="2147482988" r:id="rId35"/>
    <p:sldId id="2147482989" r:id="rId36"/>
    <p:sldId id="371" r:id="rId37"/>
    <p:sldId id="2147482999" r:id="rId38"/>
    <p:sldId id="365" r:id="rId39"/>
    <p:sldId id="367" r:id="rId40"/>
    <p:sldId id="368" r:id="rId41"/>
    <p:sldId id="366" r:id="rId42"/>
    <p:sldId id="2147482954" r:id="rId43"/>
    <p:sldId id="2147482946" r:id="rId44"/>
    <p:sldId id="288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6D39E9AB-92D3-F342-ABFD-CADBCC875D21}">
          <p14:sldIdLst>
            <p14:sldId id="2147483000"/>
          </p14:sldIdLst>
        </p14:section>
        <p14:section name="Agenda" id="{95AFA52C-0EAD-F54A-A281-327DEE021380}">
          <p14:sldIdLst>
            <p14:sldId id="2147483001"/>
          </p14:sldIdLst>
        </p14:section>
        <p14:section name="Divider" id="{2D154B91-BF4F-5D42-96B9-4C71787D9029}">
          <p14:sldIdLst/>
        </p14:section>
        <p14:section name="Content" id="{24D64C1F-FA73-224F-8E17-F7673AC16BFB}">
          <p14:sldIdLst>
            <p14:sldId id="351"/>
            <p14:sldId id="2147482992"/>
            <p14:sldId id="2147482990"/>
            <p14:sldId id="2147482995"/>
            <p14:sldId id="282"/>
            <p14:sldId id="2147483003"/>
            <p14:sldId id="2147482961"/>
            <p14:sldId id="2147482959"/>
            <p14:sldId id="2147482960"/>
            <p14:sldId id="2147482994"/>
            <p14:sldId id="2147482986"/>
            <p14:sldId id="2147482980"/>
            <p14:sldId id="2147482981"/>
            <p14:sldId id="2147482964"/>
            <p14:sldId id="2147483004"/>
            <p14:sldId id="2147482939"/>
            <p14:sldId id="359"/>
            <p14:sldId id="360"/>
            <p14:sldId id="2147482941"/>
            <p14:sldId id="2147482971"/>
            <p14:sldId id="357"/>
            <p14:sldId id="2147483005"/>
            <p14:sldId id="2147482974"/>
            <p14:sldId id="311"/>
            <p14:sldId id="2147483006"/>
            <p14:sldId id="2147482943"/>
            <p14:sldId id="2147482969"/>
            <p14:sldId id="370"/>
            <p14:sldId id="2147482988"/>
            <p14:sldId id="2147482989"/>
            <p14:sldId id="371"/>
            <p14:sldId id="2147482999"/>
            <p14:sldId id="365"/>
            <p14:sldId id="367"/>
            <p14:sldId id="368"/>
            <p14:sldId id="366"/>
            <p14:sldId id="2147482954"/>
            <p14:sldId id="2147482946"/>
          </p14:sldIdLst>
        </p14:section>
        <p14:section name="Closing" id="{B49AD4CA-BEF9-D545-A216-3FECD048B56C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D7B652-F806-957A-8E52-5472F36FC206}" name="Kumar, Prabha N." initials="PK" userId="S::KumarPN@bv.com::4fecdab0-f4ab-43c0-aba9-5efe16b02372" providerId="AD"/>
  <p188:author id="{AABFF4D9-6A68-B0A2-684E-37D3527F7CCA}" name="Jha, Rupa" initials="RJ" userId="S::JhaR@bv.com::e26cd51a-2927-46a4-95c4-88e7d62792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E8C"/>
    <a:srgbClr val="336600"/>
    <a:srgbClr val="053C8C"/>
    <a:srgbClr val="1265E1"/>
    <a:srgbClr val="8E00FF"/>
    <a:srgbClr val="00C8FF"/>
    <a:srgbClr val="0D5ACB"/>
    <a:srgbClr val="00CC66"/>
    <a:srgbClr val="C0BA4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EBB9D-08A6-4A36-B6F5-7079DF2B1739}" v="3" dt="2026-04-29T18:40:19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3034" autoAdjust="0"/>
  </p:normalViewPr>
  <p:slideViewPr>
    <p:cSldViewPr snapToGrid="0">
      <p:cViewPr varScale="1">
        <p:scale>
          <a:sx n="50" d="100"/>
          <a:sy n="50" d="100"/>
        </p:scale>
        <p:origin x="11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ha, Rupa" userId="e26cd51a-2927-46a4-95c4-88e7d6279273" providerId="ADAL" clId="{E8B989FB-4F6A-4ED4-A785-7C744C64408A}"/>
    <pc:docChg chg="custSel modSld">
      <pc:chgData name="Jha, Rupa" userId="e26cd51a-2927-46a4-95c4-88e7d6279273" providerId="ADAL" clId="{E8B989FB-4F6A-4ED4-A785-7C744C64408A}" dt="2026-04-29T18:40:33.934" v="137" actId="14100"/>
      <pc:docMkLst>
        <pc:docMk/>
      </pc:docMkLst>
      <pc:sldChg chg="modSp mod modNotesTx">
        <pc:chgData name="Jha, Rupa" userId="e26cd51a-2927-46a4-95c4-88e7d6279273" providerId="ADAL" clId="{E8B989FB-4F6A-4ED4-A785-7C744C64408A}" dt="2026-04-27T20:02:07.034" v="82" actId="6549"/>
        <pc:sldMkLst>
          <pc:docMk/>
          <pc:sldMk cId="4290542430" sldId="282"/>
        </pc:sldMkLst>
        <pc:spChg chg="mod">
          <ac:chgData name="Jha, Rupa" userId="e26cd51a-2927-46a4-95c4-88e7d6279273" providerId="ADAL" clId="{E8B989FB-4F6A-4ED4-A785-7C744C64408A}" dt="2026-04-27T19:50:16.593" v="71" actId="207"/>
          <ac:spMkLst>
            <pc:docMk/>
            <pc:sldMk cId="4290542430" sldId="282"/>
            <ac:spMk id="16" creationId="{EA334F33-FD5C-A261-DD10-6053DC1FC689}"/>
          </ac:spMkLst>
        </pc:spChg>
        <pc:spChg chg="mod">
          <ac:chgData name="Jha, Rupa" userId="e26cd51a-2927-46a4-95c4-88e7d6279273" providerId="ADAL" clId="{E8B989FB-4F6A-4ED4-A785-7C744C64408A}" dt="2026-04-27T19:44:03.490" v="20" actId="14100"/>
          <ac:spMkLst>
            <pc:docMk/>
            <pc:sldMk cId="4290542430" sldId="282"/>
            <ac:spMk id="24" creationId="{757D0823-6A11-9A46-A77B-BBD4B250D5B5}"/>
          </ac:spMkLst>
        </pc:spChg>
        <pc:spChg chg="mod">
          <ac:chgData name="Jha, Rupa" userId="e26cd51a-2927-46a4-95c4-88e7d6279273" providerId="ADAL" clId="{E8B989FB-4F6A-4ED4-A785-7C744C64408A}" dt="2026-04-27T19:43:48.827" v="3" actId="6549"/>
          <ac:spMkLst>
            <pc:docMk/>
            <pc:sldMk cId="4290542430" sldId="282"/>
            <ac:spMk id="25" creationId="{558CF804-F893-7684-3937-5368D6F2849C}"/>
          </ac:spMkLst>
        </pc:spChg>
      </pc:sldChg>
      <pc:sldChg chg="delSp modSp mod modNotesTx">
        <pc:chgData name="Jha, Rupa" userId="e26cd51a-2927-46a4-95c4-88e7d6279273" providerId="ADAL" clId="{E8B989FB-4F6A-4ED4-A785-7C744C64408A}" dt="2026-04-29T18:24:38.269" v="127" actId="14100"/>
        <pc:sldMkLst>
          <pc:docMk/>
          <pc:sldMk cId="371730835" sldId="311"/>
        </pc:sldMkLst>
        <pc:picChg chg="mod">
          <ac:chgData name="Jha, Rupa" userId="e26cd51a-2927-46a4-95c4-88e7d6279273" providerId="ADAL" clId="{E8B989FB-4F6A-4ED4-A785-7C744C64408A}" dt="2026-04-29T18:24:38.269" v="127" actId="14100"/>
          <ac:picMkLst>
            <pc:docMk/>
            <pc:sldMk cId="371730835" sldId="311"/>
            <ac:picMk id="4" creationId="{7A2C04E3-E3D2-6221-827B-03534E85B89A}"/>
          </ac:picMkLst>
        </pc:picChg>
        <pc:picChg chg="del">
          <ac:chgData name="Jha, Rupa" userId="e26cd51a-2927-46a4-95c4-88e7d6279273" providerId="ADAL" clId="{E8B989FB-4F6A-4ED4-A785-7C744C64408A}" dt="2026-04-29T18:24:15.230" v="123" actId="478"/>
          <ac:picMkLst>
            <pc:docMk/>
            <pc:sldMk cId="371730835" sldId="311"/>
            <ac:picMk id="6" creationId="{A8658208-81D3-CE2E-6433-E4024BB3A554}"/>
          </ac:picMkLst>
        </pc:picChg>
      </pc:sldChg>
      <pc:sldChg chg="delSp mod">
        <pc:chgData name="Jha, Rupa" userId="e26cd51a-2927-46a4-95c4-88e7d6279273" providerId="ADAL" clId="{E8B989FB-4F6A-4ED4-A785-7C744C64408A}" dt="2026-04-27T20:05:52.542" v="117" actId="478"/>
        <pc:sldMkLst>
          <pc:docMk/>
          <pc:sldMk cId="120694062" sldId="357"/>
        </pc:sldMkLst>
      </pc:sldChg>
      <pc:sldChg chg="modNotesTx">
        <pc:chgData name="Jha, Rupa" userId="e26cd51a-2927-46a4-95c4-88e7d6279273" providerId="ADAL" clId="{E8B989FB-4F6A-4ED4-A785-7C744C64408A}" dt="2026-04-27T20:02:29.702" v="84" actId="6549"/>
        <pc:sldMkLst>
          <pc:docMk/>
          <pc:sldMk cId="974706741" sldId="2147482939"/>
        </pc:sldMkLst>
      </pc:sldChg>
      <pc:sldChg chg="modSp mod modNotesTx">
        <pc:chgData name="Jha, Rupa" userId="e26cd51a-2927-46a4-95c4-88e7d6279273" providerId="ADAL" clId="{E8B989FB-4F6A-4ED4-A785-7C744C64408A}" dt="2026-04-27T20:02:56.371" v="86" actId="6549"/>
        <pc:sldMkLst>
          <pc:docMk/>
          <pc:sldMk cId="4055055821" sldId="2147482969"/>
        </pc:sldMkLst>
        <pc:spChg chg="mod">
          <ac:chgData name="Jha, Rupa" userId="e26cd51a-2927-46a4-95c4-88e7d6279273" providerId="ADAL" clId="{E8B989FB-4F6A-4ED4-A785-7C744C64408A}" dt="2026-04-27T19:44:49.628" v="36" actId="207"/>
          <ac:spMkLst>
            <pc:docMk/>
            <pc:sldMk cId="4055055821" sldId="2147482969"/>
            <ac:spMk id="7" creationId="{5CA5C109-D70D-0CE3-7C57-F04B24C236AE}"/>
          </ac:spMkLst>
        </pc:spChg>
      </pc:sldChg>
      <pc:sldChg chg="delSp modSp mod">
        <pc:chgData name="Jha, Rupa" userId="e26cd51a-2927-46a4-95c4-88e7d6279273" providerId="ADAL" clId="{E8B989FB-4F6A-4ED4-A785-7C744C64408A}" dt="2026-04-29T18:40:33.934" v="137" actId="14100"/>
        <pc:sldMkLst>
          <pc:docMk/>
          <pc:sldMk cId="3987796839" sldId="2147482971"/>
        </pc:sldMkLst>
        <pc:picChg chg="mod">
          <ac:chgData name="Jha, Rupa" userId="e26cd51a-2927-46a4-95c4-88e7d6279273" providerId="ADAL" clId="{E8B989FB-4F6A-4ED4-A785-7C744C64408A}" dt="2026-04-29T18:40:33.934" v="137" actId="14100"/>
          <ac:picMkLst>
            <pc:docMk/>
            <pc:sldMk cId="3987796839" sldId="2147482971"/>
            <ac:picMk id="4" creationId="{430D08B2-D014-20F0-906F-E04F6BA3079E}"/>
          </ac:picMkLst>
        </pc:picChg>
        <pc:picChg chg="del">
          <ac:chgData name="Jha, Rupa" userId="e26cd51a-2927-46a4-95c4-88e7d6279273" providerId="ADAL" clId="{E8B989FB-4F6A-4ED4-A785-7C744C64408A}" dt="2026-04-29T18:28:42.623" v="128" actId="478"/>
          <ac:picMkLst>
            <pc:docMk/>
            <pc:sldMk cId="3987796839" sldId="2147482971"/>
            <ac:picMk id="4" creationId="{CAF72D43-EC0D-1CCB-2FC7-D4EF9A2A1B08}"/>
          </ac:picMkLst>
        </pc:picChg>
        <pc:picChg chg="del mod">
          <ac:chgData name="Jha, Rupa" userId="e26cd51a-2927-46a4-95c4-88e7d6279273" providerId="ADAL" clId="{E8B989FB-4F6A-4ED4-A785-7C744C64408A}" dt="2026-04-29T18:40:13.107" v="132" actId="478"/>
          <ac:picMkLst>
            <pc:docMk/>
            <pc:sldMk cId="3987796839" sldId="2147482971"/>
            <ac:picMk id="5" creationId="{CE000D54-D9E1-7AA5-344C-F089E6FF4C4D}"/>
          </ac:picMkLst>
        </pc:picChg>
      </pc:sldChg>
      <pc:sldChg chg="modSp mod">
        <pc:chgData name="Jha, Rupa" userId="e26cd51a-2927-46a4-95c4-88e7d6279273" providerId="ADAL" clId="{E8B989FB-4F6A-4ED4-A785-7C744C64408A}" dt="2026-04-27T20:13:54.516" v="122" actId="20577"/>
        <pc:sldMkLst>
          <pc:docMk/>
          <pc:sldMk cId="3261995719" sldId="2147482974"/>
        </pc:sldMkLst>
        <pc:spChg chg="mod">
          <ac:chgData name="Jha, Rupa" userId="e26cd51a-2927-46a4-95c4-88e7d6279273" providerId="ADAL" clId="{E8B989FB-4F6A-4ED4-A785-7C744C64408A}" dt="2026-04-27T20:13:54.516" v="122" actId="20577"/>
          <ac:spMkLst>
            <pc:docMk/>
            <pc:sldMk cId="3261995719" sldId="2147482974"/>
            <ac:spMk id="10" creationId="{632ACEE0-D1A3-8357-3224-3324EF9319F1}"/>
          </ac:spMkLst>
        </pc:spChg>
      </pc:sldChg>
      <pc:sldChg chg="modSp mod">
        <pc:chgData name="Jha, Rupa" userId="e26cd51a-2927-46a4-95c4-88e7d6279273" providerId="ADAL" clId="{E8B989FB-4F6A-4ED4-A785-7C744C64408A}" dt="2026-04-27T19:51:40.695" v="81" actId="20577"/>
        <pc:sldMkLst>
          <pc:docMk/>
          <pc:sldMk cId="2255273306" sldId="2147482981"/>
        </pc:sldMkLst>
        <pc:spChg chg="mod">
          <ac:chgData name="Jha, Rupa" userId="e26cd51a-2927-46a4-95c4-88e7d6279273" providerId="ADAL" clId="{E8B989FB-4F6A-4ED4-A785-7C744C64408A}" dt="2026-04-27T19:51:40.695" v="81" actId="20577"/>
          <ac:spMkLst>
            <pc:docMk/>
            <pc:sldMk cId="2255273306" sldId="2147482981"/>
            <ac:spMk id="2" creationId="{EEFADD53-FDCC-D0BD-7D33-79386F7FF465}"/>
          </ac:spMkLst>
        </pc:spChg>
      </pc:sldChg>
      <pc:sldChg chg="modSp mod">
        <pc:chgData name="Jha, Rupa" userId="e26cd51a-2927-46a4-95c4-88e7d6279273" providerId="ADAL" clId="{E8B989FB-4F6A-4ED4-A785-7C744C64408A}" dt="2026-04-27T20:04:28.690" v="115" actId="20577"/>
        <pc:sldMkLst>
          <pc:docMk/>
          <pc:sldMk cId="777348015" sldId="2147482994"/>
        </pc:sldMkLst>
        <pc:spChg chg="mod">
          <ac:chgData name="Jha, Rupa" userId="e26cd51a-2927-46a4-95c4-88e7d6279273" providerId="ADAL" clId="{E8B989FB-4F6A-4ED4-A785-7C744C64408A}" dt="2026-04-27T20:04:28.690" v="115" actId="20577"/>
          <ac:spMkLst>
            <pc:docMk/>
            <pc:sldMk cId="777348015" sldId="2147482994"/>
            <ac:spMk id="13" creationId="{529F9714-5141-E53C-FC63-197E01028C60}"/>
          </ac:spMkLst>
        </pc:spChg>
      </pc:sldChg>
      <pc:sldChg chg="modSp mod">
        <pc:chgData name="Jha, Rupa" userId="e26cd51a-2927-46a4-95c4-88e7d6279273" providerId="ADAL" clId="{E8B989FB-4F6A-4ED4-A785-7C744C64408A}" dt="2026-04-27T19:47:00.359" v="40" actId="20577"/>
        <pc:sldMkLst>
          <pc:docMk/>
          <pc:sldMk cId="1640435173" sldId="2147483000"/>
        </pc:sldMkLst>
        <pc:spChg chg="mod">
          <ac:chgData name="Jha, Rupa" userId="e26cd51a-2927-46a4-95c4-88e7d6279273" providerId="ADAL" clId="{E8B989FB-4F6A-4ED4-A785-7C744C64408A}" dt="2026-04-27T19:47:00.359" v="40" actId="20577"/>
          <ac:spMkLst>
            <pc:docMk/>
            <pc:sldMk cId="1640435173" sldId="2147483000"/>
            <ac:spMk id="5" creationId="{CCC003C3-C2AC-DCF6-80A0-8487F9DC688E}"/>
          </ac:spMkLst>
        </pc:spChg>
      </pc:sldChg>
      <pc:sldChg chg="modSp mod modNotesTx">
        <pc:chgData name="Jha, Rupa" userId="e26cd51a-2927-46a4-95c4-88e7d6279273" providerId="ADAL" clId="{E8B989FB-4F6A-4ED4-A785-7C744C64408A}" dt="2026-04-27T20:02:12.673" v="83" actId="6549"/>
        <pc:sldMkLst>
          <pc:docMk/>
          <pc:sldMk cId="1566458914" sldId="2147483003"/>
        </pc:sldMkLst>
        <pc:spChg chg="mod">
          <ac:chgData name="Jha, Rupa" userId="e26cd51a-2927-46a4-95c4-88e7d6279273" providerId="ADAL" clId="{E8B989FB-4F6A-4ED4-A785-7C744C64408A}" dt="2026-04-27T19:50:26.287" v="79" actId="20577"/>
          <ac:spMkLst>
            <pc:docMk/>
            <pc:sldMk cId="1566458914" sldId="2147483003"/>
            <ac:spMk id="16" creationId="{540B9A82-DD5F-4F08-6701-491DD1260913}"/>
          </ac:spMkLst>
        </pc:spChg>
        <pc:spChg chg="mod">
          <ac:chgData name="Jha, Rupa" userId="e26cd51a-2927-46a4-95c4-88e7d6279273" providerId="ADAL" clId="{E8B989FB-4F6A-4ED4-A785-7C744C64408A}" dt="2026-04-27T19:49:12.054" v="41" actId="6549"/>
          <ac:spMkLst>
            <pc:docMk/>
            <pc:sldMk cId="1566458914" sldId="2147483003"/>
            <ac:spMk id="23" creationId="{6B28B517-72A1-DD94-8615-FB84363CE2D6}"/>
          </ac:spMkLst>
        </pc:spChg>
        <pc:spChg chg="mod">
          <ac:chgData name="Jha, Rupa" userId="e26cd51a-2927-46a4-95c4-88e7d6279273" providerId="ADAL" clId="{E8B989FB-4F6A-4ED4-A785-7C744C64408A}" dt="2026-04-27T19:49:25.814" v="46" actId="20577"/>
          <ac:spMkLst>
            <pc:docMk/>
            <pc:sldMk cId="1566458914" sldId="2147483003"/>
            <ac:spMk id="25" creationId="{FC9AF961-E7B1-3149-566E-A5FEC14F7181}"/>
          </ac:spMkLst>
        </pc:spChg>
      </pc:sldChg>
    </pc:docChg>
  </pc:docChgLst>
  <pc:docChgLst>
    <pc:chgData name="Vincent Carroccia" userId="cc9cf6b4-c043-4b51-b60a-a2c61e8015d4" providerId="ADAL" clId="{C882F519-6D40-4946-93BE-42B044915DC4}"/>
    <pc:docChg chg="modSld">
      <pc:chgData name="Vincent Carroccia" userId="cc9cf6b4-c043-4b51-b60a-a2c61e8015d4" providerId="ADAL" clId="{C882F519-6D40-4946-93BE-42B044915DC4}" dt="2026-04-28T12:37:46.317" v="5" actId="20577"/>
      <pc:docMkLst>
        <pc:docMk/>
      </pc:docMkLst>
      <pc:sldChg chg="modSp mod">
        <pc:chgData name="Vincent Carroccia" userId="cc9cf6b4-c043-4b51-b60a-a2c61e8015d4" providerId="ADAL" clId="{C882F519-6D40-4946-93BE-42B044915DC4}" dt="2026-04-28T12:36:44.839" v="2" actId="20577"/>
        <pc:sldMkLst>
          <pc:docMk/>
          <pc:sldMk cId="3261995719" sldId="2147482974"/>
        </pc:sldMkLst>
        <pc:spChg chg="mod">
          <ac:chgData name="Vincent Carroccia" userId="cc9cf6b4-c043-4b51-b60a-a2c61e8015d4" providerId="ADAL" clId="{C882F519-6D40-4946-93BE-42B044915DC4}" dt="2026-04-28T12:36:44.839" v="2" actId="20577"/>
          <ac:spMkLst>
            <pc:docMk/>
            <pc:sldMk cId="3261995719" sldId="2147482974"/>
            <ac:spMk id="14" creationId="{3571A9B1-6772-63A2-380E-6FF1228AC7E5}"/>
          </ac:spMkLst>
        </pc:spChg>
        <pc:spChg chg="mod">
          <ac:chgData name="Vincent Carroccia" userId="cc9cf6b4-c043-4b51-b60a-a2c61e8015d4" providerId="ADAL" clId="{C882F519-6D40-4946-93BE-42B044915DC4}" dt="2026-04-28T12:35:42.405" v="0" actId="20577"/>
          <ac:spMkLst>
            <pc:docMk/>
            <pc:sldMk cId="3261995719" sldId="2147482974"/>
            <ac:spMk id="18" creationId="{575755A6-1D2D-5049-4E34-059E49DF4A09}"/>
          </ac:spMkLst>
        </pc:spChg>
      </pc:sldChg>
      <pc:sldChg chg="modSp mod">
        <pc:chgData name="Vincent Carroccia" userId="cc9cf6b4-c043-4b51-b60a-a2c61e8015d4" providerId="ADAL" clId="{C882F519-6D40-4946-93BE-42B044915DC4}" dt="2026-04-28T12:37:46.317" v="5" actId="20577"/>
        <pc:sldMkLst>
          <pc:docMk/>
          <pc:sldMk cId="4090448587" sldId="2147482990"/>
        </pc:sldMkLst>
        <pc:spChg chg="mod">
          <ac:chgData name="Vincent Carroccia" userId="cc9cf6b4-c043-4b51-b60a-a2c61e8015d4" providerId="ADAL" clId="{C882F519-6D40-4946-93BE-42B044915DC4}" dt="2026-04-28T12:37:46.317" v="5" actId="20577"/>
          <ac:spMkLst>
            <pc:docMk/>
            <pc:sldMk cId="4090448587" sldId="2147482990"/>
            <ac:spMk id="73" creationId="{20535295-E8D0-AB8B-093F-31C0E3CEF0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54048-CBFE-5E4C-8FE9-B504862ECC4E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6F398-8A26-1A45-81DB-7C24D0C2B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0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B7F0D-68DE-2C40-877E-263F9BF22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84EFA-2147-0F02-3392-9C7DC8E16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B6F1D-8727-BB80-D6A5-37CA88196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9ACE8-33CF-DD74-0314-7F110D23C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93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9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73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2751B-7010-9A5A-E7BF-C8109869F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66B056-7129-42B8-F28A-F23BF08FB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20A38A-33E6-1DCB-DF2F-A76A47F44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24AA4-6998-F9AA-29EB-FBCD02312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89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24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3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94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4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6F398-8A26-1A45-81DB-7C24D0C2BD7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3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microsoft.com/office/2007/relationships/hdphoto" Target="../media/hdphoto1.wdp"/><Relationship Id="rId7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svg"/><Relationship Id="rId7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3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14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1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jpe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3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4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25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9.jpeg"/><Relationship Id="rId4" Type="http://schemas.openxmlformats.org/officeDocument/2006/relationships/image" Target="../media/image3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30.jpeg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phic 26">
            <a:extLst>
              <a:ext uri="{FF2B5EF4-FFF2-40B4-BE49-F238E27FC236}">
                <a16:creationId xmlns:a16="http://schemas.microsoft.com/office/drawing/2014/main" id="{F804FB25-AEFE-FA95-CAE7-9917777738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AB726C33-C771-D41D-B48E-BA744EE3AF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ED3C28-C1DD-D529-F28F-93B04FDBB377}"/>
              </a:ext>
            </a:extLst>
          </p:cNvPr>
          <p:cNvSpPr txBox="1"/>
          <p:nvPr/>
        </p:nvSpPr>
        <p:spPr>
          <a:xfrm>
            <a:off x="2617430" y="6363122"/>
            <a:ext cx="695714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The Black &amp; Veatch name and logo are registered trademarks of Black &amp; Veatch Corporation.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0BAD833-25DE-7A29-7D1B-765669672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8DB94881-272E-A2E3-5B13-BF0717193721}"/>
              </a:ext>
            </a:extLst>
          </p:cNvPr>
          <p:cNvSpPr/>
          <p:nvPr/>
        </p:nvSpPr>
        <p:spPr>
          <a:xfrm flipV="1">
            <a:off x="614973" y="1147544"/>
            <a:ext cx="6679205" cy="4276111"/>
          </a:xfrm>
          <a:prstGeom prst="round1Rect">
            <a:avLst>
              <a:gd name="adj" fmla="val 30376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626A20-2B6A-A65E-1222-7C065D7DF3A2}"/>
              </a:ext>
            </a:extLst>
          </p:cNvPr>
          <p:cNvCxnSpPr>
            <a:cxnSpLocks/>
          </p:cNvCxnSpPr>
          <p:nvPr/>
        </p:nvCxnSpPr>
        <p:spPr>
          <a:xfrm>
            <a:off x="836197" y="3935695"/>
            <a:ext cx="36576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AB1B25-E6F5-FE93-AA8A-18AF0A181FF3}"/>
              </a:ext>
            </a:extLst>
          </p:cNvPr>
          <p:cNvCxnSpPr>
            <a:cxnSpLocks/>
          </p:cNvCxnSpPr>
          <p:nvPr/>
        </p:nvCxnSpPr>
        <p:spPr>
          <a:xfrm>
            <a:off x="836197" y="3935695"/>
            <a:ext cx="18288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0131472-7A98-4A1C-8B0F-987516D5B7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259" y="1278787"/>
            <a:ext cx="2070167" cy="350704"/>
          </a:xfrm>
          <a:noFill/>
          <a:ln w="12700">
            <a:noFill/>
          </a:ln>
        </p:spPr>
        <p:txBody>
          <a:bodyPr anchor="ctr"/>
          <a:lstStyle>
            <a:lvl1pPr marL="0" indent="0" algn="l">
              <a:buNone/>
              <a:defRPr sz="1000" b="0" i="0" cap="all" spc="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MONTH DD YYYY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69000A07-B5C2-D0F9-7EB2-56B8E90DAB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2259" y="2226304"/>
            <a:ext cx="6394990" cy="1412875"/>
          </a:xfrm>
        </p:spPr>
        <p:txBody>
          <a:bodyPr anchor="b"/>
          <a:lstStyle>
            <a:lvl1pPr marL="0" indent="0">
              <a:buNone/>
              <a:defRPr sz="4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75C2F38-8CB2-2C34-5F1B-A4DC4BCCCA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684" y="505844"/>
            <a:ext cx="1189153" cy="12313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AEB365A5-E6B9-9C85-6689-30E783C946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2259" y="4217364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5793FB36-64BF-3F22-042C-9A7A1CDE78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2259" y="4751302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B15E5B80-E751-A4BC-CE48-7D0E9C9FD3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2259" y="4484333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</p:spTree>
    <p:extLst>
      <p:ext uri="{BB962C8B-B14F-4D97-AF65-F5344CB8AC3E}">
        <p14:creationId xmlns:p14="http://schemas.microsoft.com/office/powerpoint/2010/main" val="714542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D8B43F-45BB-0D8A-F754-8DCB29C3EA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5699"/>
            <a:ext cx="12192000" cy="68636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ACEADB-C049-E31F-612F-BCA02B29410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bright="40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4223" y="0"/>
            <a:ext cx="8051424" cy="619959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1248997-F9A8-0359-092B-81B0E3F4BF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4918" t="6337" r="26008" b="18208"/>
          <a:stretch>
            <a:fillRect/>
          </a:stretch>
        </p:blipFill>
        <p:spPr>
          <a:xfrm>
            <a:off x="1184223" y="-1"/>
            <a:ext cx="8051424" cy="58737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3641CC-A7E9-C603-44D1-87F4D7BE986F}"/>
              </a:ext>
            </a:extLst>
          </p:cNvPr>
          <p:cNvSpPr/>
          <p:nvPr userDrawn="1"/>
        </p:nvSpPr>
        <p:spPr>
          <a:xfrm>
            <a:off x="1184223" y="0"/>
            <a:ext cx="8051424" cy="6858000"/>
          </a:xfrm>
          <a:prstGeom prst="rect">
            <a:avLst/>
          </a:prstGeom>
          <a:gradFill flip="none" rotWithShape="1">
            <a:gsLst>
              <a:gs pos="8000">
                <a:schemeClr val="tx1"/>
              </a:gs>
              <a:gs pos="100000">
                <a:schemeClr val="tx1">
                  <a:alpha val="25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729F16-A2A8-D0B4-D301-33EDA08B6153}"/>
              </a:ext>
            </a:extLst>
          </p:cNvPr>
          <p:cNvCxnSpPr>
            <a:cxnSpLocks/>
          </p:cNvCxnSpPr>
          <p:nvPr userDrawn="1"/>
        </p:nvCxnSpPr>
        <p:spPr>
          <a:xfrm>
            <a:off x="1912509" y="3935695"/>
            <a:ext cx="36576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C91492-9048-04E5-5720-CADE94473DAB}"/>
              </a:ext>
            </a:extLst>
          </p:cNvPr>
          <p:cNvCxnSpPr>
            <a:cxnSpLocks/>
          </p:cNvCxnSpPr>
          <p:nvPr userDrawn="1"/>
        </p:nvCxnSpPr>
        <p:spPr>
          <a:xfrm>
            <a:off x="1912509" y="3935695"/>
            <a:ext cx="18288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EC36FCD6-AB6E-AE7F-B2C4-FAB021BCDB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8571" y="1278787"/>
            <a:ext cx="2070167" cy="350704"/>
          </a:xfrm>
          <a:noFill/>
          <a:ln w="12700">
            <a:noFill/>
          </a:ln>
        </p:spPr>
        <p:txBody>
          <a:bodyPr anchor="ctr"/>
          <a:lstStyle>
            <a:lvl1pPr marL="0" indent="0" algn="l">
              <a:buNone/>
              <a:defRPr sz="1000" b="0" i="0" cap="all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MONTH DD YYYY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CF1A59CE-E3F7-A08D-22A6-2BFDF45922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28571" y="2226304"/>
            <a:ext cx="6394990" cy="1412875"/>
          </a:xfrm>
        </p:spPr>
        <p:txBody>
          <a:bodyPr anchor="b"/>
          <a:lstStyle>
            <a:lvl1pPr marL="0" indent="0">
              <a:buNone/>
              <a:defRPr sz="4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8DB53C-B790-BBB6-5288-EC5FC640369D}"/>
              </a:ext>
            </a:extLst>
          </p:cNvPr>
          <p:cNvSpPr txBox="1"/>
          <p:nvPr userDrawn="1"/>
        </p:nvSpPr>
        <p:spPr>
          <a:xfrm>
            <a:off x="1828571" y="6345983"/>
            <a:ext cx="4192085" cy="215444"/>
          </a:xfrm>
          <a:prstGeom prst="rect">
            <a:avLst/>
          </a:prstGeom>
          <a:noFill/>
        </p:spPr>
        <p:txBody>
          <a:bodyPr wrap="square" lIns="91440" tIns="0" rIns="0" bIns="0" rtlCol="0" anchor="ctr">
            <a:spAutoFit/>
          </a:bodyPr>
          <a:lstStyle/>
          <a:p>
            <a:pPr algn="l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</a:t>
            </a:r>
            <a:b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The Black &amp; Veatch name and logo are registered trademarks of Black &amp; Veatch Corporation.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0CE2E6-37F4-A653-E4FC-5F519717DA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12509" y="6009793"/>
            <a:ext cx="1225296" cy="214163"/>
          </a:xfrm>
          <a:prstGeom prst="rect">
            <a:avLst/>
          </a:prstGeom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7ECE1144-C7FB-575E-CDDD-1C3DD09574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28571" y="4253223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D6BCB87-60D2-C80C-0C6A-77F24F0100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28571" y="4787161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CD3B9DD-2799-CBC5-7CB4-AE3C3DD848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23684" y="505844"/>
            <a:ext cx="1189153" cy="12313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9B27AE81-0FC9-7F2C-8F06-C503660DB7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571" y="4520192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</p:spTree>
    <p:extLst>
      <p:ext uri="{BB962C8B-B14F-4D97-AF65-F5344CB8AC3E}">
        <p14:creationId xmlns:p14="http://schemas.microsoft.com/office/powerpoint/2010/main" val="3566808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563B612-2CFC-BC36-AB14-172923EA78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6F1615-74EF-17F9-26EB-DCB700DAFC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0" name="Picture Placeholder 97">
            <a:extLst>
              <a:ext uri="{FF2B5EF4-FFF2-40B4-BE49-F238E27FC236}">
                <a16:creationId xmlns:a16="http://schemas.microsoft.com/office/drawing/2014/main" id="{FAB650F7-E9B2-F26B-0265-6C64D92930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22865" y="3081315"/>
            <a:ext cx="9768371" cy="288856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8" name="Picture Placeholder 97">
            <a:extLst>
              <a:ext uri="{FF2B5EF4-FFF2-40B4-BE49-F238E27FC236}">
                <a16:creationId xmlns:a16="http://schemas.microsoft.com/office/drawing/2014/main" id="{DD6B8AFC-9811-7A0E-9683-152C010D93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22866" y="-1"/>
            <a:ext cx="4901183" cy="3082248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01" name="Graphic 100">
            <a:extLst>
              <a:ext uri="{FF2B5EF4-FFF2-40B4-BE49-F238E27FC236}">
                <a16:creationId xmlns:a16="http://schemas.microsoft.com/office/drawing/2014/main" id="{BFE72EB6-285E-363F-CE8E-6E7E357E35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608" y="565641"/>
            <a:ext cx="1104028" cy="1143203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7216C9DF-1E3E-3E81-AA42-76CD51BC177C}"/>
              </a:ext>
            </a:extLst>
          </p:cNvPr>
          <p:cNvSpPr/>
          <p:nvPr userDrawn="1"/>
        </p:nvSpPr>
        <p:spPr>
          <a:xfrm>
            <a:off x="-1" y="5979558"/>
            <a:ext cx="2434588" cy="8784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6B143F5-B299-2489-65E7-3E155F78AB88}"/>
              </a:ext>
            </a:extLst>
          </p:cNvPr>
          <p:cNvSpPr/>
          <p:nvPr userDrawn="1"/>
        </p:nvSpPr>
        <p:spPr>
          <a:xfrm>
            <a:off x="-1" y="5969876"/>
            <a:ext cx="12191238" cy="8881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Graphic 82">
            <a:extLst>
              <a:ext uri="{FF2B5EF4-FFF2-40B4-BE49-F238E27FC236}">
                <a16:creationId xmlns:a16="http://schemas.microsoft.com/office/drawing/2014/main" id="{F49BDC7A-6161-B9D6-81A2-6D5E801143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ED8DAEB-C738-0BA6-4F8F-FD9A38C011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2866" y="-1"/>
            <a:ext cx="5183915" cy="5969877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  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680FDFCC-F41C-BA0D-B147-503D4E2356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11791" y="2255215"/>
            <a:ext cx="2070167" cy="350704"/>
          </a:xfrm>
          <a:noFill/>
          <a:ln w="12700">
            <a:noFill/>
          </a:ln>
        </p:spPr>
        <p:txBody>
          <a:bodyPr anchor="ctr"/>
          <a:lstStyle>
            <a:lvl1pPr marL="0" indent="0" algn="l">
              <a:buNone/>
              <a:defRPr sz="1000" b="0" i="0" cap="all" spc="0" baseline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10000"/>
                    </a:prst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MONTH DD YYYY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E7966797-8373-58E9-BB41-AF2D8EC184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1791" y="2681453"/>
            <a:ext cx="6394990" cy="1412875"/>
          </a:xfrm>
        </p:spPr>
        <p:txBody>
          <a:bodyPr anchor="b"/>
          <a:lstStyle>
            <a:lvl1pPr marL="0" indent="0">
              <a:buNone/>
              <a:defRPr sz="4400" b="0" i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10000"/>
                    </a:prst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99" name="Picture Placeholder 97">
            <a:extLst>
              <a:ext uri="{FF2B5EF4-FFF2-40B4-BE49-F238E27FC236}">
                <a16:creationId xmlns:a16="http://schemas.microsoft.com/office/drawing/2014/main" id="{A07A2ACE-DA4B-3ECE-E8D1-A194CC8FD0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12326" y="-1"/>
            <a:ext cx="4878910" cy="3081316"/>
          </a:xfr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1603F3-9348-EA05-E840-9CD324BA0834}"/>
              </a:ext>
            </a:extLst>
          </p:cNvPr>
          <p:cNvSpPr txBox="1"/>
          <p:nvPr userDrawn="1"/>
        </p:nvSpPr>
        <p:spPr>
          <a:xfrm>
            <a:off x="2617430" y="6363122"/>
            <a:ext cx="695714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The Black &amp; Veatch name and logo are registered trademarks of Black &amp; Veatch Corporation.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C2CB4E6-9912-3252-B49C-AC14841687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1791" y="4253223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4D94115-C139-1365-6AFA-F610D08852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1791" y="4787161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2B6FB464-7564-CE9B-A7C6-A56D9EE21A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1791" y="4520192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</p:spTree>
    <p:extLst>
      <p:ext uri="{BB962C8B-B14F-4D97-AF65-F5344CB8AC3E}">
        <p14:creationId xmlns:p14="http://schemas.microsoft.com/office/powerpoint/2010/main" val="3443910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729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Freeform 152">
            <a:extLst>
              <a:ext uri="{FF2B5EF4-FFF2-40B4-BE49-F238E27FC236}">
                <a16:creationId xmlns:a16="http://schemas.microsoft.com/office/drawing/2014/main" id="{6B364273-5DAE-6ED6-5947-6EE8386497F3}"/>
              </a:ext>
            </a:extLst>
          </p:cNvPr>
          <p:cNvSpPr/>
          <p:nvPr userDrawn="1"/>
        </p:nvSpPr>
        <p:spPr>
          <a:xfrm>
            <a:off x="2423374" y="-16163"/>
            <a:ext cx="9768624" cy="5936670"/>
          </a:xfrm>
          <a:custGeom>
            <a:avLst/>
            <a:gdLst>
              <a:gd name="connsiteX0" fmla="*/ 0 w 9768624"/>
              <a:gd name="connsiteY0" fmla="*/ 0 h 5936670"/>
              <a:gd name="connsiteX1" fmla="*/ 9768624 w 9768624"/>
              <a:gd name="connsiteY1" fmla="*/ 0 h 5936670"/>
              <a:gd name="connsiteX2" fmla="*/ 9768624 w 9768624"/>
              <a:gd name="connsiteY2" fmla="*/ 3134334 h 5936670"/>
              <a:gd name="connsiteX3" fmla="*/ 9526833 w 9768624"/>
              <a:gd name="connsiteY3" fmla="*/ 3476177 h 5936670"/>
              <a:gd name="connsiteX4" fmla="*/ 9426472 w 9768624"/>
              <a:gd name="connsiteY4" fmla="*/ 4312519 h 5936670"/>
              <a:gd name="connsiteX5" fmla="*/ 9236901 w 9768624"/>
              <a:gd name="connsiteY5" fmla="*/ 4892382 h 5936670"/>
              <a:gd name="connsiteX6" fmla="*/ 8389408 w 9768624"/>
              <a:gd name="connsiteY6" fmla="*/ 5572607 h 5936670"/>
              <a:gd name="connsiteX7" fmla="*/ 7575369 w 9768624"/>
              <a:gd name="connsiteY7" fmla="*/ 5773328 h 5936670"/>
              <a:gd name="connsiteX8" fmla="*/ 5227335 w 9768624"/>
              <a:gd name="connsiteY8" fmla="*/ 5936670 h 5936670"/>
              <a:gd name="connsiteX9" fmla="*/ 0 w 9768624"/>
              <a:gd name="connsiteY9" fmla="*/ 5936670 h 5936670"/>
              <a:gd name="connsiteX10" fmla="*/ 0 w 9768624"/>
              <a:gd name="connsiteY10" fmla="*/ 0 h 593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68624" h="5936670">
                <a:moveTo>
                  <a:pt x="0" y="0"/>
                </a:moveTo>
                <a:lnTo>
                  <a:pt x="9768624" y="0"/>
                </a:lnTo>
                <a:lnTo>
                  <a:pt x="9768624" y="3134334"/>
                </a:lnTo>
                <a:lnTo>
                  <a:pt x="9526833" y="3476177"/>
                </a:lnTo>
                <a:lnTo>
                  <a:pt x="9426472" y="4312519"/>
                </a:lnTo>
                <a:lnTo>
                  <a:pt x="9236901" y="4892382"/>
                </a:lnTo>
                <a:lnTo>
                  <a:pt x="8389408" y="5572607"/>
                </a:lnTo>
                <a:lnTo>
                  <a:pt x="7575369" y="5773328"/>
                </a:lnTo>
                <a:lnTo>
                  <a:pt x="5227335" y="5936670"/>
                </a:lnTo>
                <a:lnTo>
                  <a:pt x="0" y="593667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47" name="Picture Placeholder 146">
            <a:extLst>
              <a:ext uri="{FF2B5EF4-FFF2-40B4-BE49-F238E27FC236}">
                <a16:creationId xmlns:a16="http://schemas.microsoft.com/office/drawing/2014/main" id="{25CA6739-BCB6-116B-F6CB-C62C9BD5EB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423376" y="-8082"/>
            <a:ext cx="9768623" cy="5975967"/>
          </a:xfrm>
          <a:custGeom>
            <a:avLst/>
            <a:gdLst>
              <a:gd name="connsiteX0" fmla="*/ 9282884 w 9768623"/>
              <a:gd name="connsiteY0" fmla="*/ 476064 h 5975967"/>
              <a:gd name="connsiteX1" fmla="*/ 9282884 w 9768623"/>
              <a:gd name="connsiteY1" fmla="*/ 1560840 h 5975967"/>
              <a:gd name="connsiteX2" fmla="*/ 9301172 w 9768623"/>
              <a:gd name="connsiteY2" fmla="*/ 1560840 h 5975967"/>
              <a:gd name="connsiteX3" fmla="*/ 9301172 w 9768623"/>
              <a:gd name="connsiteY3" fmla="*/ 476064 h 5975967"/>
              <a:gd name="connsiteX4" fmla="*/ 9209514 w 9768623"/>
              <a:gd name="connsiteY4" fmla="*/ 476064 h 5975967"/>
              <a:gd name="connsiteX5" fmla="*/ 9209514 w 9768623"/>
              <a:gd name="connsiteY5" fmla="*/ 1560840 h 5975967"/>
              <a:gd name="connsiteX6" fmla="*/ 9227802 w 9768623"/>
              <a:gd name="connsiteY6" fmla="*/ 1560840 h 5975967"/>
              <a:gd name="connsiteX7" fmla="*/ 9227802 w 9768623"/>
              <a:gd name="connsiteY7" fmla="*/ 476064 h 5975967"/>
              <a:gd name="connsiteX8" fmla="*/ 9136145 w 9768623"/>
              <a:gd name="connsiteY8" fmla="*/ 476064 h 5975967"/>
              <a:gd name="connsiteX9" fmla="*/ 9136145 w 9768623"/>
              <a:gd name="connsiteY9" fmla="*/ 1560840 h 5975967"/>
              <a:gd name="connsiteX10" fmla="*/ 9154433 w 9768623"/>
              <a:gd name="connsiteY10" fmla="*/ 1560840 h 5975967"/>
              <a:gd name="connsiteX11" fmla="*/ 9154433 w 9768623"/>
              <a:gd name="connsiteY11" fmla="*/ 476064 h 5975967"/>
              <a:gd name="connsiteX12" fmla="*/ 9062776 w 9768623"/>
              <a:gd name="connsiteY12" fmla="*/ 476064 h 5975967"/>
              <a:gd name="connsiteX13" fmla="*/ 9062776 w 9768623"/>
              <a:gd name="connsiteY13" fmla="*/ 1560840 h 5975967"/>
              <a:gd name="connsiteX14" fmla="*/ 9081064 w 9768623"/>
              <a:gd name="connsiteY14" fmla="*/ 1560840 h 5975967"/>
              <a:gd name="connsiteX15" fmla="*/ 9081064 w 9768623"/>
              <a:gd name="connsiteY15" fmla="*/ 476064 h 5975967"/>
              <a:gd name="connsiteX16" fmla="*/ 8989407 w 9768623"/>
              <a:gd name="connsiteY16" fmla="*/ 476064 h 5975967"/>
              <a:gd name="connsiteX17" fmla="*/ 8989407 w 9768623"/>
              <a:gd name="connsiteY17" fmla="*/ 1560839 h 5975967"/>
              <a:gd name="connsiteX18" fmla="*/ 9007695 w 9768623"/>
              <a:gd name="connsiteY18" fmla="*/ 1560839 h 5975967"/>
              <a:gd name="connsiteX19" fmla="*/ 9007695 w 9768623"/>
              <a:gd name="connsiteY19" fmla="*/ 476064 h 5975967"/>
              <a:gd name="connsiteX20" fmla="*/ 8916038 w 9768623"/>
              <a:gd name="connsiteY20" fmla="*/ 476064 h 5975967"/>
              <a:gd name="connsiteX21" fmla="*/ 8916038 w 9768623"/>
              <a:gd name="connsiteY21" fmla="*/ 1560839 h 5975967"/>
              <a:gd name="connsiteX22" fmla="*/ 8934326 w 9768623"/>
              <a:gd name="connsiteY22" fmla="*/ 1560839 h 5975967"/>
              <a:gd name="connsiteX23" fmla="*/ 8934326 w 9768623"/>
              <a:gd name="connsiteY23" fmla="*/ 476064 h 5975967"/>
              <a:gd name="connsiteX24" fmla="*/ 8842669 w 9768623"/>
              <a:gd name="connsiteY24" fmla="*/ 476064 h 5975967"/>
              <a:gd name="connsiteX25" fmla="*/ 8842669 w 9768623"/>
              <a:gd name="connsiteY25" fmla="*/ 1560839 h 5975967"/>
              <a:gd name="connsiteX26" fmla="*/ 8860957 w 9768623"/>
              <a:gd name="connsiteY26" fmla="*/ 1560839 h 5975967"/>
              <a:gd name="connsiteX27" fmla="*/ 8860957 w 9768623"/>
              <a:gd name="connsiteY27" fmla="*/ 476064 h 5975967"/>
              <a:gd name="connsiteX28" fmla="*/ 8769300 w 9768623"/>
              <a:gd name="connsiteY28" fmla="*/ 476064 h 5975967"/>
              <a:gd name="connsiteX29" fmla="*/ 8769300 w 9768623"/>
              <a:gd name="connsiteY29" fmla="*/ 1560839 h 5975967"/>
              <a:gd name="connsiteX30" fmla="*/ 8787588 w 9768623"/>
              <a:gd name="connsiteY30" fmla="*/ 1560839 h 5975967"/>
              <a:gd name="connsiteX31" fmla="*/ 8787588 w 9768623"/>
              <a:gd name="connsiteY31" fmla="*/ 476064 h 5975967"/>
              <a:gd name="connsiteX32" fmla="*/ 8695931 w 9768623"/>
              <a:gd name="connsiteY32" fmla="*/ 476063 h 5975967"/>
              <a:gd name="connsiteX33" fmla="*/ 8695931 w 9768623"/>
              <a:gd name="connsiteY33" fmla="*/ 1560839 h 5975967"/>
              <a:gd name="connsiteX34" fmla="*/ 8714219 w 9768623"/>
              <a:gd name="connsiteY34" fmla="*/ 1560839 h 5975967"/>
              <a:gd name="connsiteX35" fmla="*/ 8714219 w 9768623"/>
              <a:gd name="connsiteY35" fmla="*/ 476063 h 5975967"/>
              <a:gd name="connsiteX36" fmla="*/ 8622562 w 9768623"/>
              <a:gd name="connsiteY36" fmla="*/ 476063 h 5975967"/>
              <a:gd name="connsiteX37" fmla="*/ 8622562 w 9768623"/>
              <a:gd name="connsiteY37" fmla="*/ 1560839 h 5975967"/>
              <a:gd name="connsiteX38" fmla="*/ 8640850 w 9768623"/>
              <a:gd name="connsiteY38" fmla="*/ 1560839 h 5975967"/>
              <a:gd name="connsiteX39" fmla="*/ 8640850 w 9768623"/>
              <a:gd name="connsiteY39" fmla="*/ 476063 h 5975967"/>
              <a:gd name="connsiteX40" fmla="*/ 8549193 w 9768623"/>
              <a:gd name="connsiteY40" fmla="*/ 476063 h 5975967"/>
              <a:gd name="connsiteX41" fmla="*/ 8549193 w 9768623"/>
              <a:gd name="connsiteY41" fmla="*/ 1560839 h 5975967"/>
              <a:gd name="connsiteX42" fmla="*/ 8567481 w 9768623"/>
              <a:gd name="connsiteY42" fmla="*/ 1560839 h 5975967"/>
              <a:gd name="connsiteX43" fmla="*/ 8567481 w 9768623"/>
              <a:gd name="connsiteY43" fmla="*/ 476063 h 5975967"/>
              <a:gd name="connsiteX44" fmla="*/ 8475824 w 9768623"/>
              <a:gd name="connsiteY44" fmla="*/ 476063 h 5975967"/>
              <a:gd name="connsiteX45" fmla="*/ 8475824 w 9768623"/>
              <a:gd name="connsiteY45" fmla="*/ 1560839 h 5975967"/>
              <a:gd name="connsiteX46" fmla="*/ 8494112 w 9768623"/>
              <a:gd name="connsiteY46" fmla="*/ 1560839 h 5975967"/>
              <a:gd name="connsiteX47" fmla="*/ 8494112 w 9768623"/>
              <a:gd name="connsiteY47" fmla="*/ 476063 h 5975967"/>
              <a:gd name="connsiteX48" fmla="*/ 8402455 w 9768623"/>
              <a:gd name="connsiteY48" fmla="*/ 476063 h 5975967"/>
              <a:gd name="connsiteX49" fmla="*/ 8402455 w 9768623"/>
              <a:gd name="connsiteY49" fmla="*/ 1560839 h 5975967"/>
              <a:gd name="connsiteX50" fmla="*/ 8420743 w 9768623"/>
              <a:gd name="connsiteY50" fmla="*/ 1560839 h 5975967"/>
              <a:gd name="connsiteX51" fmla="*/ 8420743 w 9768623"/>
              <a:gd name="connsiteY51" fmla="*/ 476063 h 5975967"/>
              <a:gd name="connsiteX52" fmla="*/ 8329086 w 9768623"/>
              <a:gd name="connsiteY52" fmla="*/ 476063 h 5975967"/>
              <a:gd name="connsiteX53" fmla="*/ 8329086 w 9768623"/>
              <a:gd name="connsiteY53" fmla="*/ 1560838 h 5975967"/>
              <a:gd name="connsiteX54" fmla="*/ 8347374 w 9768623"/>
              <a:gd name="connsiteY54" fmla="*/ 1560838 h 5975967"/>
              <a:gd name="connsiteX55" fmla="*/ 8347374 w 9768623"/>
              <a:gd name="connsiteY55" fmla="*/ 476063 h 5975967"/>
              <a:gd name="connsiteX56" fmla="*/ 8255717 w 9768623"/>
              <a:gd name="connsiteY56" fmla="*/ 476063 h 5975967"/>
              <a:gd name="connsiteX57" fmla="*/ 8255717 w 9768623"/>
              <a:gd name="connsiteY57" fmla="*/ 1560838 h 5975967"/>
              <a:gd name="connsiteX58" fmla="*/ 8274005 w 9768623"/>
              <a:gd name="connsiteY58" fmla="*/ 1560838 h 5975967"/>
              <a:gd name="connsiteX59" fmla="*/ 8274005 w 9768623"/>
              <a:gd name="connsiteY59" fmla="*/ 476063 h 5975967"/>
              <a:gd name="connsiteX60" fmla="*/ 8182348 w 9768623"/>
              <a:gd name="connsiteY60" fmla="*/ 476063 h 5975967"/>
              <a:gd name="connsiteX61" fmla="*/ 8182348 w 9768623"/>
              <a:gd name="connsiteY61" fmla="*/ 1560838 h 5975967"/>
              <a:gd name="connsiteX62" fmla="*/ 8200636 w 9768623"/>
              <a:gd name="connsiteY62" fmla="*/ 1560838 h 5975967"/>
              <a:gd name="connsiteX63" fmla="*/ 8200636 w 9768623"/>
              <a:gd name="connsiteY63" fmla="*/ 476063 h 5975967"/>
              <a:gd name="connsiteX64" fmla="*/ 8108979 w 9768623"/>
              <a:gd name="connsiteY64" fmla="*/ 476063 h 5975967"/>
              <a:gd name="connsiteX65" fmla="*/ 8108979 w 9768623"/>
              <a:gd name="connsiteY65" fmla="*/ 1560838 h 5975967"/>
              <a:gd name="connsiteX66" fmla="*/ 8127267 w 9768623"/>
              <a:gd name="connsiteY66" fmla="*/ 1560838 h 5975967"/>
              <a:gd name="connsiteX67" fmla="*/ 8127267 w 9768623"/>
              <a:gd name="connsiteY67" fmla="*/ 476063 h 5975967"/>
              <a:gd name="connsiteX68" fmla="*/ 8035610 w 9768623"/>
              <a:gd name="connsiteY68" fmla="*/ 476063 h 5975967"/>
              <a:gd name="connsiteX69" fmla="*/ 8035610 w 9768623"/>
              <a:gd name="connsiteY69" fmla="*/ 1560838 h 5975967"/>
              <a:gd name="connsiteX70" fmla="*/ 8053898 w 9768623"/>
              <a:gd name="connsiteY70" fmla="*/ 1560838 h 5975967"/>
              <a:gd name="connsiteX71" fmla="*/ 8053898 w 9768623"/>
              <a:gd name="connsiteY71" fmla="*/ 476063 h 5975967"/>
              <a:gd name="connsiteX72" fmla="*/ 7962241 w 9768623"/>
              <a:gd name="connsiteY72" fmla="*/ 476063 h 5975967"/>
              <a:gd name="connsiteX73" fmla="*/ 7962241 w 9768623"/>
              <a:gd name="connsiteY73" fmla="*/ 1560838 h 5975967"/>
              <a:gd name="connsiteX74" fmla="*/ 7980529 w 9768623"/>
              <a:gd name="connsiteY74" fmla="*/ 1560838 h 5975967"/>
              <a:gd name="connsiteX75" fmla="*/ 7980529 w 9768623"/>
              <a:gd name="connsiteY75" fmla="*/ 476063 h 5975967"/>
              <a:gd name="connsiteX76" fmla="*/ 7888872 w 9768623"/>
              <a:gd name="connsiteY76" fmla="*/ 476063 h 5975967"/>
              <a:gd name="connsiteX77" fmla="*/ 7888872 w 9768623"/>
              <a:gd name="connsiteY77" fmla="*/ 1560838 h 5975967"/>
              <a:gd name="connsiteX78" fmla="*/ 7907160 w 9768623"/>
              <a:gd name="connsiteY78" fmla="*/ 1560838 h 5975967"/>
              <a:gd name="connsiteX79" fmla="*/ 7907160 w 9768623"/>
              <a:gd name="connsiteY79" fmla="*/ 476063 h 5975967"/>
              <a:gd name="connsiteX80" fmla="*/ 9726176 w 9768623"/>
              <a:gd name="connsiteY80" fmla="*/ 476062 h 5975967"/>
              <a:gd name="connsiteX81" fmla="*/ 9726176 w 9768623"/>
              <a:gd name="connsiteY81" fmla="*/ 1560838 h 5975967"/>
              <a:gd name="connsiteX82" fmla="*/ 9744464 w 9768623"/>
              <a:gd name="connsiteY82" fmla="*/ 1560838 h 5975967"/>
              <a:gd name="connsiteX83" fmla="*/ 9744464 w 9768623"/>
              <a:gd name="connsiteY83" fmla="*/ 476062 h 5975967"/>
              <a:gd name="connsiteX84" fmla="*/ 9653576 w 9768623"/>
              <a:gd name="connsiteY84" fmla="*/ 476062 h 5975967"/>
              <a:gd name="connsiteX85" fmla="*/ 9653576 w 9768623"/>
              <a:gd name="connsiteY85" fmla="*/ 1560838 h 5975967"/>
              <a:gd name="connsiteX86" fmla="*/ 9671864 w 9768623"/>
              <a:gd name="connsiteY86" fmla="*/ 1560838 h 5975967"/>
              <a:gd name="connsiteX87" fmla="*/ 9671864 w 9768623"/>
              <a:gd name="connsiteY87" fmla="*/ 476062 h 5975967"/>
              <a:gd name="connsiteX88" fmla="*/ 9580976 w 9768623"/>
              <a:gd name="connsiteY88" fmla="*/ 476062 h 5975967"/>
              <a:gd name="connsiteX89" fmla="*/ 9580976 w 9768623"/>
              <a:gd name="connsiteY89" fmla="*/ 1560837 h 5975967"/>
              <a:gd name="connsiteX90" fmla="*/ 9599264 w 9768623"/>
              <a:gd name="connsiteY90" fmla="*/ 1560837 h 5975967"/>
              <a:gd name="connsiteX91" fmla="*/ 9599264 w 9768623"/>
              <a:gd name="connsiteY91" fmla="*/ 476062 h 5975967"/>
              <a:gd name="connsiteX92" fmla="*/ 9508376 w 9768623"/>
              <a:gd name="connsiteY92" fmla="*/ 476062 h 5975967"/>
              <a:gd name="connsiteX93" fmla="*/ 9508376 w 9768623"/>
              <a:gd name="connsiteY93" fmla="*/ 1560837 h 5975967"/>
              <a:gd name="connsiteX94" fmla="*/ 9526664 w 9768623"/>
              <a:gd name="connsiteY94" fmla="*/ 1560837 h 5975967"/>
              <a:gd name="connsiteX95" fmla="*/ 9526664 w 9768623"/>
              <a:gd name="connsiteY95" fmla="*/ 476062 h 5975967"/>
              <a:gd name="connsiteX96" fmla="*/ 9435776 w 9768623"/>
              <a:gd name="connsiteY96" fmla="*/ 476062 h 5975967"/>
              <a:gd name="connsiteX97" fmla="*/ 9435776 w 9768623"/>
              <a:gd name="connsiteY97" fmla="*/ 1560837 h 5975967"/>
              <a:gd name="connsiteX98" fmla="*/ 9454064 w 9768623"/>
              <a:gd name="connsiteY98" fmla="*/ 1560837 h 5975967"/>
              <a:gd name="connsiteX99" fmla="*/ 9454064 w 9768623"/>
              <a:gd name="connsiteY99" fmla="*/ 476062 h 5975967"/>
              <a:gd name="connsiteX100" fmla="*/ 0 w 9768623"/>
              <a:gd name="connsiteY100" fmla="*/ 0 h 5975967"/>
              <a:gd name="connsiteX101" fmla="*/ 9768623 w 9768623"/>
              <a:gd name="connsiteY101" fmla="*/ 0 h 5975967"/>
              <a:gd name="connsiteX102" fmla="*/ 9768623 w 9768623"/>
              <a:gd name="connsiteY102" fmla="*/ 8085 h 5975967"/>
              <a:gd name="connsiteX103" fmla="*/ 9768623 w 9768623"/>
              <a:gd name="connsiteY103" fmla="*/ 4079612 h 5975967"/>
              <a:gd name="connsiteX104" fmla="*/ 7872268 w 9768623"/>
              <a:gd name="connsiteY104" fmla="*/ 5975967 h 5975967"/>
              <a:gd name="connsiteX105" fmla="*/ 3 w 9768623"/>
              <a:gd name="connsiteY105" fmla="*/ 5975967 h 5975967"/>
              <a:gd name="connsiteX106" fmla="*/ 3 w 9768623"/>
              <a:gd name="connsiteY106" fmla="*/ 5974234 h 5975967"/>
              <a:gd name="connsiteX107" fmla="*/ 0 w 9768623"/>
              <a:gd name="connsiteY107" fmla="*/ 5974234 h 5975967"/>
              <a:gd name="connsiteX108" fmla="*/ 0 w 9768623"/>
              <a:gd name="connsiteY108" fmla="*/ 5585924 h 5975967"/>
              <a:gd name="connsiteX109" fmla="*/ 7590552 w 9768623"/>
              <a:gd name="connsiteY109" fmla="*/ 5585924 h 5975967"/>
              <a:gd name="connsiteX110" fmla="*/ 9370943 w 9768623"/>
              <a:gd name="connsiteY110" fmla="*/ 3805533 h 5975967"/>
              <a:gd name="connsiteX111" fmla="*/ 9370943 w 9768623"/>
              <a:gd name="connsiteY111" fmla="*/ 8084 h 5975967"/>
              <a:gd name="connsiteX112" fmla="*/ 9350624 w 9768623"/>
              <a:gd name="connsiteY112" fmla="*/ 8084 h 5975967"/>
              <a:gd name="connsiteX113" fmla="*/ 9350624 w 9768623"/>
              <a:gd name="connsiteY113" fmla="*/ 3785211 h 5975967"/>
              <a:gd name="connsiteX114" fmla="*/ 7570233 w 9768623"/>
              <a:gd name="connsiteY114" fmla="*/ 5565602 h 5975967"/>
              <a:gd name="connsiteX115" fmla="*/ 0 w 9768623"/>
              <a:gd name="connsiteY115" fmla="*/ 5565602 h 5975967"/>
              <a:gd name="connsiteX116" fmla="*/ 0 w 9768623"/>
              <a:gd name="connsiteY116" fmla="*/ 8086 h 5975967"/>
              <a:gd name="connsiteX117" fmla="*/ 3 w 9768623"/>
              <a:gd name="connsiteY117" fmla="*/ 8086 h 5975967"/>
              <a:gd name="connsiteX118" fmla="*/ 3 w 9768623"/>
              <a:gd name="connsiteY118" fmla="*/ 8085 h 5975967"/>
              <a:gd name="connsiteX119" fmla="*/ 0 w 9768623"/>
              <a:gd name="connsiteY119" fmla="*/ 8085 h 597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9768623" h="5975967">
                <a:moveTo>
                  <a:pt x="9282884" y="476064"/>
                </a:moveTo>
                <a:lnTo>
                  <a:pt x="9282884" y="1560840"/>
                </a:lnTo>
                <a:lnTo>
                  <a:pt x="9301172" y="1560840"/>
                </a:lnTo>
                <a:lnTo>
                  <a:pt x="9301172" y="476064"/>
                </a:lnTo>
                <a:close/>
                <a:moveTo>
                  <a:pt x="9209514" y="476064"/>
                </a:moveTo>
                <a:lnTo>
                  <a:pt x="9209514" y="1560840"/>
                </a:lnTo>
                <a:lnTo>
                  <a:pt x="9227802" y="1560840"/>
                </a:lnTo>
                <a:lnTo>
                  <a:pt x="9227802" y="476064"/>
                </a:lnTo>
                <a:close/>
                <a:moveTo>
                  <a:pt x="9136145" y="476064"/>
                </a:moveTo>
                <a:lnTo>
                  <a:pt x="9136145" y="1560840"/>
                </a:lnTo>
                <a:lnTo>
                  <a:pt x="9154433" y="1560840"/>
                </a:lnTo>
                <a:lnTo>
                  <a:pt x="9154433" y="476064"/>
                </a:lnTo>
                <a:close/>
                <a:moveTo>
                  <a:pt x="9062776" y="476064"/>
                </a:moveTo>
                <a:lnTo>
                  <a:pt x="9062776" y="1560840"/>
                </a:lnTo>
                <a:lnTo>
                  <a:pt x="9081064" y="1560840"/>
                </a:lnTo>
                <a:lnTo>
                  <a:pt x="9081064" y="476064"/>
                </a:lnTo>
                <a:close/>
                <a:moveTo>
                  <a:pt x="8989407" y="476064"/>
                </a:moveTo>
                <a:lnTo>
                  <a:pt x="8989407" y="1560839"/>
                </a:lnTo>
                <a:lnTo>
                  <a:pt x="9007695" y="1560839"/>
                </a:lnTo>
                <a:lnTo>
                  <a:pt x="9007695" y="476064"/>
                </a:lnTo>
                <a:close/>
                <a:moveTo>
                  <a:pt x="8916038" y="476064"/>
                </a:moveTo>
                <a:lnTo>
                  <a:pt x="8916038" y="1560839"/>
                </a:lnTo>
                <a:lnTo>
                  <a:pt x="8934326" y="1560839"/>
                </a:lnTo>
                <a:lnTo>
                  <a:pt x="8934326" y="476064"/>
                </a:lnTo>
                <a:close/>
                <a:moveTo>
                  <a:pt x="8842669" y="476064"/>
                </a:moveTo>
                <a:lnTo>
                  <a:pt x="8842669" y="1560839"/>
                </a:lnTo>
                <a:lnTo>
                  <a:pt x="8860957" y="1560839"/>
                </a:lnTo>
                <a:lnTo>
                  <a:pt x="8860957" y="476064"/>
                </a:lnTo>
                <a:close/>
                <a:moveTo>
                  <a:pt x="8769300" y="476064"/>
                </a:moveTo>
                <a:lnTo>
                  <a:pt x="8769300" y="1560839"/>
                </a:lnTo>
                <a:lnTo>
                  <a:pt x="8787588" y="1560839"/>
                </a:lnTo>
                <a:lnTo>
                  <a:pt x="8787588" y="476064"/>
                </a:lnTo>
                <a:close/>
                <a:moveTo>
                  <a:pt x="8695931" y="476063"/>
                </a:moveTo>
                <a:lnTo>
                  <a:pt x="8695931" y="1560839"/>
                </a:lnTo>
                <a:lnTo>
                  <a:pt x="8714219" y="1560839"/>
                </a:lnTo>
                <a:lnTo>
                  <a:pt x="8714219" y="476063"/>
                </a:lnTo>
                <a:close/>
                <a:moveTo>
                  <a:pt x="8622562" y="476063"/>
                </a:moveTo>
                <a:lnTo>
                  <a:pt x="8622562" y="1560839"/>
                </a:lnTo>
                <a:lnTo>
                  <a:pt x="8640850" y="1560839"/>
                </a:lnTo>
                <a:lnTo>
                  <a:pt x="8640850" y="476063"/>
                </a:lnTo>
                <a:close/>
                <a:moveTo>
                  <a:pt x="8549193" y="476063"/>
                </a:moveTo>
                <a:lnTo>
                  <a:pt x="8549193" y="1560839"/>
                </a:lnTo>
                <a:lnTo>
                  <a:pt x="8567481" y="1560839"/>
                </a:lnTo>
                <a:lnTo>
                  <a:pt x="8567481" y="476063"/>
                </a:lnTo>
                <a:close/>
                <a:moveTo>
                  <a:pt x="8475824" y="476063"/>
                </a:moveTo>
                <a:lnTo>
                  <a:pt x="8475824" y="1560839"/>
                </a:lnTo>
                <a:lnTo>
                  <a:pt x="8494112" y="1560839"/>
                </a:lnTo>
                <a:lnTo>
                  <a:pt x="8494112" y="476063"/>
                </a:lnTo>
                <a:close/>
                <a:moveTo>
                  <a:pt x="8402455" y="476063"/>
                </a:moveTo>
                <a:lnTo>
                  <a:pt x="8402455" y="1560839"/>
                </a:lnTo>
                <a:lnTo>
                  <a:pt x="8420743" y="1560839"/>
                </a:lnTo>
                <a:lnTo>
                  <a:pt x="8420743" y="476063"/>
                </a:lnTo>
                <a:close/>
                <a:moveTo>
                  <a:pt x="8329086" y="476063"/>
                </a:moveTo>
                <a:lnTo>
                  <a:pt x="8329086" y="1560838"/>
                </a:lnTo>
                <a:lnTo>
                  <a:pt x="8347374" y="1560838"/>
                </a:lnTo>
                <a:lnTo>
                  <a:pt x="8347374" y="476063"/>
                </a:lnTo>
                <a:close/>
                <a:moveTo>
                  <a:pt x="8255717" y="476063"/>
                </a:moveTo>
                <a:lnTo>
                  <a:pt x="8255717" y="1560838"/>
                </a:lnTo>
                <a:lnTo>
                  <a:pt x="8274005" y="1560838"/>
                </a:lnTo>
                <a:lnTo>
                  <a:pt x="8274005" y="476063"/>
                </a:lnTo>
                <a:close/>
                <a:moveTo>
                  <a:pt x="8182348" y="476063"/>
                </a:moveTo>
                <a:lnTo>
                  <a:pt x="8182348" y="1560838"/>
                </a:lnTo>
                <a:lnTo>
                  <a:pt x="8200636" y="1560838"/>
                </a:lnTo>
                <a:lnTo>
                  <a:pt x="8200636" y="476063"/>
                </a:lnTo>
                <a:close/>
                <a:moveTo>
                  <a:pt x="8108979" y="476063"/>
                </a:moveTo>
                <a:lnTo>
                  <a:pt x="8108979" y="1560838"/>
                </a:lnTo>
                <a:lnTo>
                  <a:pt x="8127267" y="1560838"/>
                </a:lnTo>
                <a:lnTo>
                  <a:pt x="8127267" y="476063"/>
                </a:lnTo>
                <a:close/>
                <a:moveTo>
                  <a:pt x="8035610" y="476063"/>
                </a:moveTo>
                <a:lnTo>
                  <a:pt x="8035610" y="1560838"/>
                </a:lnTo>
                <a:lnTo>
                  <a:pt x="8053898" y="1560838"/>
                </a:lnTo>
                <a:lnTo>
                  <a:pt x="8053898" y="476063"/>
                </a:lnTo>
                <a:close/>
                <a:moveTo>
                  <a:pt x="7962241" y="476063"/>
                </a:moveTo>
                <a:lnTo>
                  <a:pt x="7962241" y="1560838"/>
                </a:lnTo>
                <a:lnTo>
                  <a:pt x="7980529" y="1560838"/>
                </a:lnTo>
                <a:lnTo>
                  <a:pt x="7980529" y="476063"/>
                </a:lnTo>
                <a:close/>
                <a:moveTo>
                  <a:pt x="7888872" y="476063"/>
                </a:moveTo>
                <a:lnTo>
                  <a:pt x="7888872" y="1560838"/>
                </a:lnTo>
                <a:lnTo>
                  <a:pt x="7907160" y="1560838"/>
                </a:lnTo>
                <a:lnTo>
                  <a:pt x="7907160" y="476063"/>
                </a:lnTo>
                <a:close/>
                <a:moveTo>
                  <a:pt x="9726176" y="476062"/>
                </a:moveTo>
                <a:lnTo>
                  <a:pt x="9726176" y="1560838"/>
                </a:lnTo>
                <a:lnTo>
                  <a:pt x="9744464" y="1560838"/>
                </a:lnTo>
                <a:lnTo>
                  <a:pt x="9744464" y="476062"/>
                </a:lnTo>
                <a:close/>
                <a:moveTo>
                  <a:pt x="9653576" y="476062"/>
                </a:moveTo>
                <a:lnTo>
                  <a:pt x="9653576" y="1560838"/>
                </a:lnTo>
                <a:lnTo>
                  <a:pt x="9671864" y="1560838"/>
                </a:lnTo>
                <a:lnTo>
                  <a:pt x="9671864" y="476062"/>
                </a:lnTo>
                <a:close/>
                <a:moveTo>
                  <a:pt x="9580976" y="476062"/>
                </a:moveTo>
                <a:lnTo>
                  <a:pt x="9580976" y="1560837"/>
                </a:lnTo>
                <a:lnTo>
                  <a:pt x="9599264" y="1560837"/>
                </a:lnTo>
                <a:lnTo>
                  <a:pt x="9599264" y="476062"/>
                </a:lnTo>
                <a:close/>
                <a:moveTo>
                  <a:pt x="9508376" y="476062"/>
                </a:moveTo>
                <a:lnTo>
                  <a:pt x="9508376" y="1560837"/>
                </a:lnTo>
                <a:lnTo>
                  <a:pt x="9526664" y="1560837"/>
                </a:lnTo>
                <a:lnTo>
                  <a:pt x="9526664" y="476062"/>
                </a:lnTo>
                <a:close/>
                <a:moveTo>
                  <a:pt x="9435776" y="476062"/>
                </a:moveTo>
                <a:lnTo>
                  <a:pt x="9435776" y="1560837"/>
                </a:lnTo>
                <a:lnTo>
                  <a:pt x="9454064" y="1560837"/>
                </a:lnTo>
                <a:lnTo>
                  <a:pt x="9454064" y="476062"/>
                </a:lnTo>
                <a:close/>
                <a:moveTo>
                  <a:pt x="0" y="0"/>
                </a:moveTo>
                <a:lnTo>
                  <a:pt x="9768623" y="0"/>
                </a:lnTo>
                <a:lnTo>
                  <a:pt x="9768623" y="8085"/>
                </a:lnTo>
                <a:lnTo>
                  <a:pt x="9768623" y="4079612"/>
                </a:lnTo>
                <a:cubicBezTo>
                  <a:pt x="9768623" y="5126940"/>
                  <a:pt x="8919596" y="5975967"/>
                  <a:pt x="7872268" y="5975967"/>
                </a:cubicBezTo>
                <a:lnTo>
                  <a:pt x="3" y="5975967"/>
                </a:lnTo>
                <a:lnTo>
                  <a:pt x="3" y="5974234"/>
                </a:lnTo>
                <a:lnTo>
                  <a:pt x="0" y="5974234"/>
                </a:lnTo>
                <a:lnTo>
                  <a:pt x="0" y="5585924"/>
                </a:lnTo>
                <a:lnTo>
                  <a:pt x="7590552" y="5585924"/>
                </a:lnTo>
                <a:cubicBezTo>
                  <a:pt x="8573835" y="5585924"/>
                  <a:pt x="9370943" y="4788816"/>
                  <a:pt x="9370943" y="3805533"/>
                </a:cubicBezTo>
                <a:lnTo>
                  <a:pt x="9370943" y="8084"/>
                </a:lnTo>
                <a:lnTo>
                  <a:pt x="9350624" y="8084"/>
                </a:lnTo>
                <a:lnTo>
                  <a:pt x="9350624" y="3785211"/>
                </a:lnTo>
                <a:cubicBezTo>
                  <a:pt x="9350624" y="4768494"/>
                  <a:pt x="8553516" y="5565602"/>
                  <a:pt x="7570233" y="5565602"/>
                </a:cubicBezTo>
                <a:lnTo>
                  <a:pt x="0" y="5565602"/>
                </a:lnTo>
                <a:lnTo>
                  <a:pt x="0" y="8086"/>
                </a:lnTo>
                <a:lnTo>
                  <a:pt x="3" y="8086"/>
                </a:lnTo>
                <a:lnTo>
                  <a:pt x="3" y="8085"/>
                </a:lnTo>
                <a:lnTo>
                  <a:pt x="0" y="8085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011B6EBC-EDA8-03FF-D0FE-6941286584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9915" r="80123" b="12980"/>
          <a:stretch>
            <a:fillRect/>
          </a:stretch>
        </p:blipFill>
        <p:spPr>
          <a:xfrm>
            <a:off x="0" y="2051555"/>
            <a:ext cx="2423377" cy="39163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CCBB71-7C43-F360-F82A-9D8F1DC19830}"/>
              </a:ext>
            </a:extLst>
          </p:cNvPr>
          <p:cNvSpPr/>
          <p:nvPr/>
        </p:nvSpPr>
        <p:spPr>
          <a:xfrm>
            <a:off x="-1" y="3"/>
            <a:ext cx="2423380" cy="20515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256E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8C8FB4-1247-B4B2-FFB1-940ED342AB2D}"/>
              </a:ext>
            </a:extLst>
          </p:cNvPr>
          <p:cNvSpPr txBox="1"/>
          <p:nvPr/>
        </p:nvSpPr>
        <p:spPr>
          <a:xfrm>
            <a:off x="2617430" y="6363122"/>
            <a:ext cx="695714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The Black &amp; Veatch name and logo are registered trademarks of Black &amp; Veatch Corporation.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0BF929F-9D73-E9E2-F9F8-EE8CD485CA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675" y="454178"/>
            <a:ext cx="1104028" cy="11432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C2A50C-5CD4-94BC-11A3-C8D514E7B4AC}"/>
              </a:ext>
            </a:extLst>
          </p:cNvPr>
          <p:cNvSpPr/>
          <p:nvPr userDrawn="1"/>
        </p:nvSpPr>
        <p:spPr>
          <a:xfrm>
            <a:off x="-1" y="3"/>
            <a:ext cx="2423380" cy="20515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256EFF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6BFD371-6E65-7CD5-719C-2CB1FFC3CD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675" y="454178"/>
            <a:ext cx="1104028" cy="114320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619EB44E-02AA-2A12-3511-E220C20344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229" t="32691" r="75991" b="16895"/>
          <a:stretch>
            <a:fillRect/>
          </a:stretch>
        </p:blipFill>
        <p:spPr>
          <a:xfrm>
            <a:off x="0" y="2051555"/>
            <a:ext cx="2423377" cy="392441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5329D5E-6E96-4F05-5F89-B34138A3F5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AC623C6-7E73-16BD-F3D4-683291BBA3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23375" y="0"/>
            <a:ext cx="5183406" cy="5967885"/>
          </a:xfrm>
          <a:custGeom>
            <a:avLst/>
            <a:gdLst>
              <a:gd name="connsiteX0" fmla="*/ 0 w 5183406"/>
              <a:gd name="connsiteY0" fmla="*/ 5577842 h 5967885"/>
              <a:gd name="connsiteX1" fmla="*/ 5183406 w 5183406"/>
              <a:gd name="connsiteY1" fmla="*/ 5577842 h 5967885"/>
              <a:gd name="connsiteX2" fmla="*/ 5183406 w 5183406"/>
              <a:gd name="connsiteY2" fmla="*/ 5967885 h 5967885"/>
              <a:gd name="connsiteX3" fmla="*/ 0 w 5183406"/>
              <a:gd name="connsiteY3" fmla="*/ 5967885 h 5967885"/>
              <a:gd name="connsiteX4" fmla="*/ 0 w 5183406"/>
              <a:gd name="connsiteY4" fmla="*/ 0 h 5967885"/>
              <a:gd name="connsiteX5" fmla="*/ 5183406 w 5183406"/>
              <a:gd name="connsiteY5" fmla="*/ 0 h 5967885"/>
              <a:gd name="connsiteX6" fmla="*/ 5183406 w 5183406"/>
              <a:gd name="connsiteY6" fmla="*/ 5557520 h 5967885"/>
              <a:gd name="connsiteX7" fmla="*/ 0 w 5183406"/>
              <a:gd name="connsiteY7" fmla="*/ 5557520 h 5967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83406" h="5967885">
                <a:moveTo>
                  <a:pt x="0" y="5577842"/>
                </a:moveTo>
                <a:lnTo>
                  <a:pt x="5183406" y="5577842"/>
                </a:lnTo>
                <a:lnTo>
                  <a:pt x="5183406" y="5967885"/>
                </a:lnTo>
                <a:lnTo>
                  <a:pt x="0" y="5967885"/>
                </a:lnTo>
                <a:close/>
                <a:moveTo>
                  <a:pt x="0" y="0"/>
                </a:moveTo>
                <a:lnTo>
                  <a:pt x="5183406" y="0"/>
                </a:lnTo>
                <a:lnTo>
                  <a:pt x="5183406" y="5557520"/>
                </a:lnTo>
                <a:lnTo>
                  <a:pt x="0" y="555752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90000"/>
                </a:srgb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>
              <a:buFont typeface="Arial" panose="020B0604020202020204" pitchFamily="34" charset="0"/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270A0866-5887-F375-02DE-9AF2FCC5E7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11791" y="2400811"/>
            <a:ext cx="2070167" cy="350704"/>
          </a:xfrm>
          <a:noFill/>
          <a:ln w="12700">
            <a:noFill/>
          </a:ln>
        </p:spPr>
        <p:txBody>
          <a:bodyPr anchor="ctr"/>
          <a:lstStyle>
            <a:lvl1pPr marL="0" indent="0" algn="l">
              <a:buNone/>
              <a:defRPr sz="1000" b="0" i="0" cap="all" spc="0" baseline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10000"/>
                    </a:prst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MONTH DD YYYY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B3B52E6C-80BE-AF98-7F60-9978DD919B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1791" y="2827049"/>
            <a:ext cx="6394990" cy="1412875"/>
          </a:xfrm>
        </p:spPr>
        <p:txBody>
          <a:bodyPr anchor="b"/>
          <a:lstStyle>
            <a:lvl1pPr marL="0" indent="0">
              <a:buNone/>
              <a:defRPr sz="4400" b="0" i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10000"/>
                    </a:prst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B39DCE31-221A-C777-E2C1-5BE5AED21ED2}"/>
              </a:ext>
            </a:extLst>
          </p:cNvPr>
          <p:cNvSpPr/>
          <p:nvPr userDrawn="1"/>
        </p:nvSpPr>
        <p:spPr>
          <a:xfrm flipV="1">
            <a:off x="0" y="0"/>
            <a:ext cx="11794319" cy="5577842"/>
          </a:xfrm>
          <a:custGeom>
            <a:avLst/>
            <a:gdLst>
              <a:gd name="connsiteX0" fmla="*/ 11774000 w 11794319"/>
              <a:gd name="connsiteY0" fmla="*/ 5577842 h 5577842"/>
              <a:gd name="connsiteX1" fmla="*/ 11794319 w 11794319"/>
              <a:gd name="connsiteY1" fmla="*/ 5577842 h 5577842"/>
              <a:gd name="connsiteX2" fmla="*/ 11794319 w 11794319"/>
              <a:gd name="connsiteY2" fmla="*/ 1780391 h 5577842"/>
              <a:gd name="connsiteX3" fmla="*/ 10013928 w 11794319"/>
              <a:gd name="connsiteY3" fmla="*/ 0 h 5577842"/>
              <a:gd name="connsiteX4" fmla="*/ 0 w 11794319"/>
              <a:gd name="connsiteY4" fmla="*/ 0 h 5577842"/>
              <a:gd name="connsiteX5" fmla="*/ 0 w 11794319"/>
              <a:gd name="connsiteY5" fmla="*/ 20322 h 5577842"/>
              <a:gd name="connsiteX6" fmla="*/ 9993609 w 11794319"/>
              <a:gd name="connsiteY6" fmla="*/ 20322 h 5577842"/>
              <a:gd name="connsiteX7" fmla="*/ 11774000 w 11794319"/>
              <a:gd name="connsiteY7" fmla="*/ 1800713 h 5577842"/>
              <a:gd name="connsiteX8" fmla="*/ 11774000 w 11794319"/>
              <a:gd name="connsiteY8" fmla="*/ 5577842 h 557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4319" h="5577842">
                <a:moveTo>
                  <a:pt x="11774000" y="5577842"/>
                </a:moveTo>
                <a:lnTo>
                  <a:pt x="11794319" y="5577842"/>
                </a:lnTo>
                <a:lnTo>
                  <a:pt x="11794319" y="1780391"/>
                </a:lnTo>
                <a:cubicBezTo>
                  <a:pt x="11794319" y="797108"/>
                  <a:pt x="10997211" y="0"/>
                  <a:pt x="10013928" y="0"/>
                </a:cubicBezTo>
                <a:lnTo>
                  <a:pt x="0" y="0"/>
                </a:lnTo>
                <a:lnTo>
                  <a:pt x="0" y="20322"/>
                </a:lnTo>
                <a:lnTo>
                  <a:pt x="9993609" y="20322"/>
                </a:lnTo>
                <a:cubicBezTo>
                  <a:pt x="10976892" y="20322"/>
                  <a:pt x="11774000" y="817430"/>
                  <a:pt x="11774000" y="1800713"/>
                </a:cubicBezTo>
                <a:lnTo>
                  <a:pt x="11774000" y="5577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74E471-F49A-275E-7F66-B1D53E13A15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11791" y="4396658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AFB0963-B2E7-464A-EA28-85CA9BD1FE0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11791" y="4930596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B2E8DBF-0536-9084-71FC-360CAFC22D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1791" y="4663627"/>
            <a:ext cx="6394990" cy="243784"/>
          </a:xfrm>
        </p:spPr>
        <p:txBody>
          <a:bodyPr anchor="ctr"/>
          <a:lstStyle>
            <a:lvl1pPr algn="l">
              <a:lnSpc>
                <a:spcPts val="1400"/>
              </a:lnSpc>
              <a:buNone/>
              <a:defRPr sz="1400" b="0" i="0" u="sng" cap="all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</p:spTree>
    <p:extLst>
      <p:ext uri="{BB962C8B-B14F-4D97-AF65-F5344CB8AC3E}">
        <p14:creationId xmlns:p14="http://schemas.microsoft.com/office/powerpoint/2010/main" val="1554692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">
          <p15:clr>
            <a:srgbClr val="FBAE40"/>
          </p15:clr>
        </p15:guide>
        <p15:guide id="4" pos="73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raphic 198">
            <a:extLst>
              <a:ext uri="{FF2B5EF4-FFF2-40B4-BE49-F238E27FC236}">
                <a16:creationId xmlns:a16="http://schemas.microsoft.com/office/drawing/2014/main" id="{8F50961C-1E6C-6677-5D6A-356E4568D0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" y="2"/>
            <a:ext cx="12191998" cy="6857998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C32A4111-7309-F444-A1C5-5BF9D857F10C}"/>
              </a:ext>
            </a:extLst>
          </p:cNvPr>
          <p:cNvSpPr/>
          <p:nvPr/>
        </p:nvSpPr>
        <p:spPr>
          <a:xfrm>
            <a:off x="4851400" y="0"/>
            <a:ext cx="7340600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89FB8727-7B50-3947-EAC3-B4EAE22A8CDC}"/>
              </a:ext>
            </a:extLst>
          </p:cNvPr>
          <p:cNvSpPr/>
          <p:nvPr userDrawn="1"/>
        </p:nvSpPr>
        <p:spPr>
          <a:xfrm>
            <a:off x="4851400" y="2"/>
            <a:ext cx="7340600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F27DCA4B-9EE1-D0D0-EACB-4CA8E2674B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58176" b="5564"/>
          <a:stretch>
            <a:fillRect/>
          </a:stretch>
        </p:blipFill>
        <p:spPr>
          <a:xfrm>
            <a:off x="2" y="-1"/>
            <a:ext cx="4851398" cy="6858001"/>
          </a:xfrm>
          <a:prstGeom prst="rect">
            <a:avLst/>
          </a:prstGeom>
        </p:spPr>
      </p:pic>
      <p:pic>
        <p:nvPicPr>
          <p:cNvPr id="202" name="Graphic 201">
            <a:extLst>
              <a:ext uri="{FF2B5EF4-FFF2-40B4-BE49-F238E27FC236}">
                <a16:creationId xmlns:a16="http://schemas.microsoft.com/office/drawing/2014/main" id="{81540B93-158A-42C9-198E-E403A80B60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44" name="Title 243">
            <a:extLst>
              <a:ext uri="{FF2B5EF4-FFF2-40B4-BE49-F238E27FC236}">
                <a16:creationId xmlns:a16="http://schemas.microsoft.com/office/drawing/2014/main" id="{8344FE89-7C0E-B5C6-675D-85EDE2F6A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4123" y="365125"/>
            <a:ext cx="6258117" cy="5899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" name="Slide Number Placeholder 3">
            <a:extLst>
              <a:ext uri="{FF2B5EF4-FFF2-40B4-BE49-F238E27FC236}">
                <a16:creationId xmlns:a16="http://schemas.microsoft.com/office/drawing/2014/main" id="{E90BAC82-BD30-7BEA-A8D2-C3844E097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1F8BA6-D646-682F-B652-B0BC6C007AEF}"/>
              </a:ext>
            </a:extLst>
          </p:cNvPr>
          <p:cNvSpPr/>
          <p:nvPr userDrawn="1"/>
        </p:nvSpPr>
        <p:spPr>
          <a:xfrm>
            <a:off x="580171" y="2507581"/>
            <a:ext cx="3676519" cy="945801"/>
          </a:xfrm>
          <a:prstGeom prst="rect">
            <a:avLst/>
          </a:prstGeom>
          <a:solidFill>
            <a:schemeClr val="tx1">
              <a:alpha val="8292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7BFFF-DA22-4088-1C49-D3EE1BB648C6}"/>
              </a:ext>
            </a:extLst>
          </p:cNvPr>
          <p:cNvSpPr txBox="1"/>
          <p:nvPr userDrawn="1"/>
        </p:nvSpPr>
        <p:spPr>
          <a:xfrm>
            <a:off x="582930" y="2515764"/>
            <a:ext cx="36690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Safety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12E863-FB77-F17E-BAF2-10D17FB79726}"/>
              </a:ext>
            </a:extLst>
          </p:cNvPr>
          <p:cNvCxnSpPr>
            <a:cxnSpLocks/>
          </p:cNvCxnSpPr>
          <p:nvPr userDrawn="1"/>
        </p:nvCxnSpPr>
        <p:spPr>
          <a:xfrm>
            <a:off x="585889" y="3434489"/>
            <a:ext cx="365591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023400-0837-02AB-2D81-91C23E25D790}"/>
              </a:ext>
            </a:extLst>
          </p:cNvPr>
          <p:cNvCxnSpPr>
            <a:cxnSpLocks/>
          </p:cNvCxnSpPr>
          <p:nvPr userDrawn="1"/>
        </p:nvCxnSpPr>
        <p:spPr>
          <a:xfrm>
            <a:off x="574130" y="2532886"/>
            <a:ext cx="0" cy="92049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3A6B18-D595-B820-17F4-0487E432355B}"/>
              </a:ext>
            </a:extLst>
          </p:cNvPr>
          <p:cNvCxnSpPr>
            <a:cxnSpLocks/>
          </p:cNvCxnSpPr>
          <p:nvPr userDrawn="1"/>
        </p:nvCxnSpPr>
        <p:spPr>
          <a:xfrm>
            <a:off x="4256349" y="2517881"/>
            <a:ext cx="0" cy="91111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670BA2-82DC-E680-EAF1-8DB32D84CE6D}"/>
              </a:ext>
            </a:extLst>
          </p:cNvPr>
          <p:cNvCxnSpPr>
            <a:cxnSpLocks/>
          </p:cNvCxnSpPr>
          <p:nvPr userDrawn="1"/>
        </p:nvCxnSpPr>
        <p:spPr>
          <a:xfrm>
            <a:off x="585889" y="2507581"/>
            <a:ext cx="365591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>
            <a:extLst>
              <a:ext uri="{FF2B5EF4-FFF2-40B4-BE49-F238E27FC236}">
                <a16:creationId xmlns:a16="http://schemas.microsoft.com/office/drawing/2014/main" id="{29E19953-5650-6F04-DABD-A2B2226E8B6B}"/>
              </a:ext>
            </a:extLst>
          </p:cNvPr>
          <p:cNvSpPr/>
          <p:nvPr userDrawn="1"/>
        </p:nvSpPr>
        <p:spPr>
          <a:xfrm>
            <a:off x="4231045" y="2482277"/>
            <a:ext cx="50609" cy="50609"/>
          </a:xfrm>
          <a:custGeom>
            <a:avLst/>
            <a:gdLst>
              <a:gd name="connsiteX0" fmla="*/ 0 w 50609"/>
              <a:gd name="connsiteY0" fmla="*/ 0 h 50609"/>
              <a:gd name="connsiteX1" fmla="*/ 50609 w 50609"/>
              <a:gd name="connsiteY1" fmla="*/ 0 h 50609"/>
              <a:gd name="connsiteX2" fmla="*/ 50609 w 50609"/>
              <a:gd name="connsiteY2" fmla="*/ 50610 h 50609"/>
              <a:gd name="connsiteX3" fmla="*/ 0 w 50609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609">
                <a:moveTo>
                  <a:pt x="0" y="0"/>
                </a:moveTo>
                <a:lnTo>
                  <a:pt x="50609" y="0"/>
                </a:lnTo>
                <a:lnTo>
                  <a:pt x="50609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3C26DED-DA3B-0760-8097-BCF0DC2BF0A0}"/>
              </a:ext>
            </a:extLst>
          </p:cNvPr>
          <p:cNvSpPr/>
          <p:nvPr userDrawn="1"/>
        </p:nvSpPr>
        <p:spPr>
          <a:xfrm>
            <a:off x="4231045" y="2482277"/>
            <a:ext cx="50609" cy="50609"/>
          </a:xfrm>
          <a:custGeom>
            <a:avLst/>
            <a:gdLst>
              <a:gd name="connsiteX0" fmla="*/ 0 w 50609"/>
              <a:gd name="connsiteY0" fmla="*/ 0 h 50609"/>
              <a:gd name="connsiteX1" fmla="*/ 50609 w 50609"/>
              <a:gd name="connsiteY1" fmla="*/ 0 h 50609"/>
              <a:gd name="connsiteX2" fmla="*/ 50609 w 50609"/>
              <a:gd name="connsiteY2" fmla="*/ 50610 h 50609"/>
              <a:gd name="connsiteX3" fmla="*/ 0 w 50609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609">
                <a:moveTo>
                  <a:pt x="0" y="0"/>
                </a:moveTo>
                <a:lnTo>
                  <a:pt x="50609" y="0"/>
                </a:lnTo>
                <a:lnTo>
                  <a:pt x="50609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611FD14-8449-D1BE-80B1-B6601D3ACEAC}"/>
              </a:ext>
            </a:extLst>
          </p:cNvPr>
          <p:cNvSpPr/>
          <p:nvPr userDrawn="1"/>
        </p:nvSpPr>
        <p:spPr>
          <a:xfrm>
            <a:off x="548858" y="3409217"/>
            <a:ext cx="50545" cy="50545"/>
          </a:xfrm>
          <a:custGeom>
            <a:avLst/>
            <a:gdLst>
              <a:gd name="connsiteX0" fmla="*/ 0 w 50545"/>
              <a:gd name="connsiteY0" fmla="*/ 0 h 50545"/>
              <a:gd name="connsiteX1" fmla="*/ 50546 w 50545"/>
              <a:gd name="connsiteY1" fmla="*/ 0 h 50545"/>
              <a:gd name="connsiteX2" fmla="*/ 50546 w 50545"/>
              <a:gd name="connsiteY2" fmla="*/ 50546 h 50545"/>
              <a:gd name="connsiteX3" fmla="*/ 0 w 50545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45" h="50545">
                <a:moveTo>
                  <a:pt x="0" y="0"/>
                </a:moveTo>
                <a:lnTo>
                  <a:pt x="50546" y="0"/>
                </a:lnTo>
                <a:lnTo>
                  <a:pt x="50546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A2D7E43-00BC-EAB2-1C29-E09B1AED2856}"/>
              </a:ext>
            </a:extLst>
          </p:cNvPr>
          <p:cNvSpPr/>
          <p:nvPr userDrawn="1"/>
        </p:nvSpPr>
        <p:spPr>
          <a:xfrm>
            <a:off x="4231045" y="3409217"/>
            <a:ext cx="50609" cy="50545"/>
          </a:xfrm>
          <a:custGeom>
            <a:avLst/>
            <a:gdLst>
              <a:gd name="connsiteX0" fmla="*/ 0 w 50609"/>
              <a:gd name="connsiteY0" fmla="*/ 0 h 50545"/>
              <a:gd name="connsiteX1" fmla="*/ 50609 w 50609"/>
              <a:gd name="connsiteY1" fmla="*/ 0 h 50545"/>
              <a:gd name="connsiteX2" fmla="*/ 50609 w 50609"/>
              <a:gd name="connsiteY2" fmla="*/ 50546 h 50545"/>
              <a:gd name="connsiteX3" fmla="*/ 0 w 50609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545">
                <a:moveTo>
                  <a:pt x="0" y="0"/>
                </a:moveTo>
                <a:lnTo>
                  <a:pt x="50609" y="0"/>
                </a:lnTo>
                <a:lnTo>
                  <a:pt x="50609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3419654-0394-11A0-AE18-FCD6E54FA6CE}"/>
              </a:ext>
            </a:extLst>
          </p:cNvPr>
          <p:cNvSpPr/>
          <p:nvPr userDrawn="1"/>
        </p:nvSpPr>
        <p:spPr>
          <a:xfrm>
            <a:off x="4231045" y="3409217"/>
            <a:ext cx="50609" cy="50545"/>
          </a:xfrm>
          <a:custGeom>
            <a:avLst/>
            <a:gdLst>
              <a:gd name="connsiteX0" fmla="*/ 0 w 50609"/>
              <a:gd name="connsiteY0" fmla="*/ 0 h 50545"/>
              <a:gd name="connsiteX1" fmla="*/ 50609 w 50609"/>
              <a:gd name="connsiteY1" fmla="*/ 0 h 50545"/>
              <a:gd name="connsiteX2" fmla="*/ 50609 w 50609"/>
              <a:gd name="connsiteY2" fmla="*/ 50546 h 50545"/>
              <a:gd name="connsiteX3" fmla="*/ 0 w 50609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545">
                <a:moveTo>
                  <a:pt x="0" y="0"/>
                </a:moveTo>
                <a:lnTo>
                  <a:pt x="50609" y="0"/>
                </a:lnTo>
                <a:lnTo>
                  <a:pt x="50609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742A933-DD47-FE97-1D9B-CF08953F4694}"/>
              </a:ext>
            </a:extLst>
          </p:cNvPr>
          <p:cNvSpPr/>
          <p:nvPr userDrawn="1"/>
        </p:nvSpPr>
        <p:spPr>
          <a:xfrm>
            <a:off x="548858" y="2482277"/>
            <a:ext cx="50545" cy="50609"/>
          </a:xfrm>
          <a:custGeom>
            <a:avLst/>
            <a:gdLst>
              <a:gd name="connsiteX0" fmla="*/ 0 w 50545"/>
              <a:gd name="connsiteY0" fmla="*/ 0 h 50609"/>
              <a:gd name="connsiteX1" fmla="*/ 50546 w 50545"/>
              <a:gd name="connsiteY1" fmla="*/ 0 h 50609"/>
              <a:gd name="connsiteX2" fmla="*/ 50546 w 50545"/>
              <a:gd name="connsiteY2" fmla="*/ 50610 h 50609"/>
              <a:gd name="connsiteX3" fmla="*/ 0 w 50545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45" h="50609">
                <a:moveTo>
                  <a:pt x="0" y="0"/>
                </a:moveTo>
                <a:lnTo>
                  <a:pt x="50546" y="0"/>
                </a:lnTo>
                <a:lnTo>
                  <a:pt x="50546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AC4B10F8-A4FC-8048-B6EE-4DA79A0917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3328" y="3587012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3A9279BB-288D-CC65-B9A2-53AD94094B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3328" y="3871764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C18ABCCF-14E3-3E98-E3C0-2A1DA71E6F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3328" y="4156515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</p:spTree>
    <p:extLst>
      <p:ext uri="{BB962C8B-B14F-4D97-AF65-F5344CB8AC3E}">
        <p14:creationId xmlns:p14="http://schemas.microsoft.com/office/powerpoint/2010/main" val="954955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384" userDrawn="1">
          <p15:clr>
            <a:srgbClr val="FBAE40"/>
          </p15:clr>
        </p15:guide>
        <p15:guide id="9" pos="7296" userDrawn="1">
          <p15:clr>
            <a:srgbClr val="FBAE40"/>
          </p15:clr>
        </p15:guide>
        <p15:guide id="10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raphic 198">
            <a:extLst>
              <a:ext uri="{FF2B5EF4-FFF2-40B4-BE49-F238E27FC236}">
                <a16:creationId xmlns:a16="http://schemas.microsoft.com/office/drawing/2014/main" id="{8F50961C-1E6C-6677-5D6A-356E4568D0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" y="2"/>
            <a:ext cx="12191998" cy="6857998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C32A4111-7309-F444-A1C5-5BF9D857F10C}"/>
              </a:ext>
            </a:extLst>
          </p:cNvPr>
          <p:cNvSpPr/>
          <p:nvPr/>
        </p:nvSpPr>
        <p:spPr>
          <a:xfrm>
            <a:off x="4851400" y="0"/>
            <a:ext cx="7340600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89FB8727-7B50-3947-EAC3-B4EAE22A8CDC}"/>
              </a:ext>
            </a:extLst>
          </p:cNvPr>
          <p:cNvSpPr/>
          <p:nvPr userDrawn="1"/>
        </p:nvSpPr>
        <p:spPr>
          <a:xfrm>
            <a:off x="4851400" y="0"/>
            <a:ext cx="7340600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F27DCA4B-9EE1-D0D0-EACB-4CA8E2674B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58176" b="5564"/>
          <a:stretch>
            <a:fillRect/>
          </a:stretch>
        </p:blipFill>
        <p:spPr>
          <a:xfrm>
            <a:off x="2" y="-1"/>
            <a:ext cx="4851398" cy="6858001"/>
          </a:xfrm>
          <a:prstGeom prst="rect">
            <a:avLst/>
          </a:prstGeom>
        </p:spPr>
      </p:pic>
      <p:pic>
        <p:nvPicPr>
          <p:cNvPr id="202" name="Graphic 201">
            <a:extLst>
              <a:ext uri="{FF2B5EF4-FFF2-40B4-BE49-F238E27FC236}">
                <a16:creationId xmlns:a16="http://schemas.microsoft.com/office/drawing/2014/main" id="{81540B93-158A-42C9-198E-E403A80B60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2D652FA6-893F-8F5D-4F38-CBF81A50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4122" y="365125"/>
            <a:ext cx="6266744" cy="5899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" name="Slide Number Placeholder 3">
            <a:extLst>
              <a:ext uri="{FF2B5EF4-FFF2-40B4-BE49-F238E27FC236}">
                <a16:creationId xmlns:a16="http://schemas.microsoft.com/office/drawing/2014/main" id="{E90BAC82-BD30-7BEA-A8D2-C3844E097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CECBD5-C455-57DA-2AF4-4D0ABBF6C320}"/>
              </a:ext>
            </a:extLst>
          </p:cNvPr>
          <p:cNvSpPr/>
          <p:nvPr userDrawn="1"/>
        </p:nvSpPr>
        <p:spPr>
          <a:xfrm>
            <a:off x="580171" y="2507581"/>
            <a:ext cx="3676519" cy="945801"/>
          </a:xfrm>
          <a:prstGeom prst="rect">
            <a:avLst/>
          </a:prstGeom>
          <a:solidFill>
            <a:schemeClr val="tx1">
              <a:alpha val="8292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82FAA5-C7B0-E5BD-C3BD-1262CB490E7C}"/>
              </a:ext>
            </a:extLst>
          </p:cNvPr>
          <p:cNvSpPr txBox="1"/>
          <p:nvPr userDrawn="1"/>
        </p:nvSpPr>
        <p:spPr>
          <a:xfrm>
            <a:off x="582930" y="2515764"/>
            <a:ext cx="36690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Culture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EE0475-2D6E-B524-6A7B-7629D7037FEE}"/>
              </a:ext>
            </a:extLst>
          </p:cNvPr>
          <p:cNvCxnSpPr>
            <a:cxnSpLocks/>
          </p:cNvCxnSpPr>
          <p:nvPr userDrawn="1"/>
        </p:nvCxnSpPr>
        <p:spPr>
          <a:xfrm>
            <a:off x="585889" y="3434489"/>
            <a:ext cx="365591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C56939-552A-DE86-C566-A59D670CD01F}"/>
              </a:ext>
            </a:extLst>
          </p:cNvPr>
          <p:cNvCxnSpPr>
            <a:cxnSpLocks/>
          </p:cNvCxnSpPr>
          <p:nvPr userDrawn="1"/>
        </p:nvCxnSpPr>
        <p:spPr>
          <a:xfrm>
            <a:off x="574130" y="2532886"/>
            <a:ext cx="0" cy="92049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B52041-17D4-E2AD-3BFA-5F23F3179B4F}"/>
              </a:ext>
            </a:extLst>
          </p:cNvPr>
          <p:cNvCxnSpPr>
            <a:cxnSpLocks/>
          </p:cNvCxnSpPr>
          <p:nvPr userDrawn="1"/>
        </p:nvCxnSpPr>
        <p:spPr>
          <a:xfrm>
            <a:off x="4256349" y="2517881"/>
            <a:ext cx="0" cy="91111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E69B35-BC0F-5A10-DB4A-F695CF5DA4EB}"/>
              </a:ext>
            </a:extLst>
          </p:cNvPr>
          <p:cNvCxnSpPr>
            <a:cxnSpLocks/>
          </p:cNvCxnSpPr>
          <p:nvPr userDrawn="1"/>
        </p:nvCxnSpPr>
        <p:spPr>
          <a:xfrm>
            <a:off x="585889" y="2507581"/>
            <a:ext cx="365591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94AF62A0-ED74-1997-605D-791FD527DBFE}"/>
              </a:ext>
            </a:extLst>
          </p:cNvPr>
          <p:cNvSpPr/>
          <p:nvPr userDrawn="1"/>
        </p:nvSpPr>
        <p:spPr>
          <a:xfrm>
            <a:off x="4231045" y="2482277"/>
            <a:ext cx="50609" cy="50609"/>
          </a:xfrm>
          <a:custGeom>
            <a:avLst/>
            <a:gdLst>
              <a:gd name="connsiteX0" fmla="*/ 0 w 50609"/>
              <a:gd name="connsiteY0" fmla="*/ 0 h 50609"/>
              <a:gd name="connsiteX1" fmla="*/ 50609 w 50609"/>
              <a:gd name="connsiteY1" fmla="*/ 0 h 50609"/>
              <a:gd name="connsiteX2" fmla="*/ 50609 w 50609"/>
              <a:gd name="connsiteY2" fmla="*/ 50610 h 50609"/>
              <a:gd name="connsiteX3" fmla="*/ 0 w 50609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609">
                <a:moveTo>
                  <a:pt x="0" y="0"/>
                </a:moveTo>
                <a:lnTo>
                  <a:pt x="50609" y="0"/>
                </a:lnTo>
                <a:lnTo>
                  <a:pt x="50609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C1F3F5E-4019-884B-EF10-2D495D10B195}"/>
              </a:ext>
            </a:extLst>
          </p:cNvPr>
          <p:cNvSpPr/>
          <p:nvPr userDrawn="1"/>
        </p:nvSpPr>
        <p:spPr>
          <a:xfrm>
            <a:off x="4231045" y="2482277"/>
            <a:ext cx="50609" cy="50609"/>
          </a:xfrm>
          <a:custGeom>
            <a:avLst/>
            <a:gdLst>
              <a:gd name="connsiteX0" fmla="*/ 0 w 50609"/>
              <a:gd name="connsiteY0" fmla="*/ 0 h 50609"/>
              <a:gd name="connsiteX1" fmla="*/ 50609 w 50609"/>
              <a:gd name="connsiteY1" fmla="*/ 0 h 50609"/>
              <a:gd name="connsiteX2" fmla="*/ 50609 w 50609"/>
              <a:gd name="connsiteY2" fmla="*/ 50610 h 50609"/>
              <a:gd name="connsiteX3" fmla="*/ 0 w 50609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609">
                <a:moveTo>
                  <a:pt x="0" y="0"/>
                </a:moveTo>
                <a:lnTo>
                  <a:pt x="50609" y="0"/>
                </a:lnTo>
                <a:lnTo>
                  <a:pt x="50609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D6841C36-CE30-18BD-0E49-21DC2DADCC6A}"/>
              </a:ext>
            </a:extLst>
          </p:cNvPr>
          <p:cNvSpPr/>
          <p:nvPr userDrawn="1"/>
        </p:nvSpPr>
        <p:spPr>
          <a:xfrm>
            <a:off x="548858" y="3409217"/>
            <a:ext cx="50545" cy="50545"/>
          </a:xfrm>
          <a:custGeom>
            <a:avLst/>
            <a:gdLst>
              <a:gd name="connsiteX0" fmla="*/ 0 w 50545"/>
              <a:gd name="connsiteY0" fmla="*/ 0 h 50545"/>
              <a:gd name="connsiteX1" fmla="*/ 50546 w 50545"/>
              <a:gd name="connsiteY1" fmla="*/ 0 h 50545"/>
              <a:gd name="connsiteX2" fmla="*/ 50546 w 50545"/>
              <a:gd name="connsiteY2" fmla="*/ 50546 h 50545"/>
              <a:gd name="connsiteX3" fmla="*/ 0 w 50545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45" h="50545">
                <a:moveTo>
                  <a:pt x="0" y="0"/>
                </a:moveTo>
                <a:lnTo>
                  <a:pt x="50546" y="0"/>
                </a:lnTo>
                <a:lnTo>
                  <a:pt x="50546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3293B46-32CD-276E-DD37-0A2EA032DFFD}"/>
              </a:ext>
            </a:extLst>
          </p:cNvPr>
          <p:cNvSpPr/>
          <p:nvPr userDrawn="1"/>
        </p:nvSpPr>
        <p:spPr>
          <a:xfrm>
            <a:off x="4231045" y="3409217"/>
            <a:ext cx="50609" cy="50545"/>
          </a:xfrm>
          <a:custGeom>
            <a:avLst/>
            <a:gdLst>
              <a:gd name="connsiteX0" fmla="*/ 0 w 50609"/>
              <a:gd name="connsiteY0" fmla="*/ 0 h 50545"/>
              <a:gd name="connsiteX1" fmla="*/ 50609 w 50609"/>
              <a:gd name="connsiteY1" fmla="*/ 0 h 50545"/>
              <a:gd name="connsiteX2" fmla="*/ 50609 w 50609"/>
              <a:gd name="connsiteY2" fmla="*/ 50546 h 50545"/>
              <a:gd name="connsiteX3" fmla="*/ 0 w 50609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545">
                <a:moveTo>
                  <a:pt x="0" y="0"/>
                </a:moveTo>
                <a:lnTo>
                  <a:pt x="50609" y="0"/>
                </a:lnTo>
                <a:lnTo>
                  <a:pt x="50609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E936D919-47E1-B2D3-BA95-79A8394F44F2}"/>
              </a:ext>
            </a:extLst>
          </p:cNvPr>
          <p:cNvSpPr/>
          <p:nvPr userDrawn="1"/>
        </p:nvSpPr>
        <p:spPr>
          <a:xfrm>
            <a:off x="4231045" y="3409217"/>
            <a:ext cx="50609" cy="50545"/>
          </a:xfrm>
          <a:custGeom>
            <a:avLst/>
            <a:gdLst>
              <a:gd name="connsiteX0" fmla="*/ 0 w 50609"/>
              <a:gd name="connsiteY0" fmla="*/ 0 h 50545"/>
              <a:gd name="connsiteX1" fmla="*/ 50609 w 50609"/>
              <a:gd name="connsiteY1" fmla="*/ 0 h 50545"/>
              <a:gd name="connsiteX2" fmla="*/ 50609 w 50609"/>
              <a:gd name="connsiteY2" fmla="*/ 50546 h 50545"/>
              <a:gd name="connsiteX3" fmla="*/ 0 w 50609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545">
                <a:moveTo>
                  <a:pt x="0" y="0"/>
                </a:moveTo>
                <a:lnTo>
                  <a:pt x="50609" y="0"/>
                </a:lnTo>
                <a:lnTo>
                  <a:pt x="50609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E3C3049-7177-8265-64E8-B706D3F11F47}"/>
              </a:ext>
            </a:extLst>
          </p:cNvPr>
          <p:cNvSpPr/>
          <p:nvPr userDrawn="1"/>
        </p:nvSpPr>
        <p:spPr>
          <a:xfrm>
            <a:off x="548858" y="2482277"/>
            <a:ext cx="50545" cy="50609"/>
          </a:xfrm>
          <a:custGeom>
            <a:avLst/>
            <a:gdLst>
              <a:gd name="connsiteX0" fmla="*/ 0 w 50545"/>
              <a:gd name="connsiteY0" fmla="*/ 0 h 50609"/>
              <a:gd name="connsiteX1" fmla="*/ 50546 w 50545"/>
              <a:gd name="connsiteY1" fmla="*/ 0 h 50609"/>
              <a:gd name="connsiteX2" fmla="*/ 50546 w 50545"/>
              <a:gd name="connsiteY2" fmla="*/ 50610 h 50609"/>
              <a:gd name="connsiteX3" fmla="*/ 0 w 50545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45" h="50609">
                <a:moveTo>
                  <a:pt x="0" y="0"/>
                </a:moveTo>
                <a:lnTo>
                  <a:pt x="50546" y="0"/>
                </a:lnTo>
                <a:lnTo>
                  <a:pt x="50546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C558811A-8D9E-7EB0-0FE4-E78624E38A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3328" y="3587012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EF52C8D-5374-232D-074D-40466C3843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3328" y="3871764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9E9D0DD-1734-6019-DB2C-2896326E02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3328" y="4156515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</p:spTree>
    <p:extLst>
      <p:ext uri="{BB962C8B-B14F-4D97-AF65-F5344CB8AC3E}">
        <p14:creationId xmlns:p14="http://schemas.microsoft.com/office/powerpoint/2010/main" val="728394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384" userDrawn="1">
          <p15:clr>
            <a:srgbClr val="FBAE40"/>
          </p15:clr>
        </p15:guide>
        <p15:guide id="9" pos="7296" userDrawn="1">
          <p15:clr>
            <a:srgbClr val="FBAE40"/>
          </p15:clr>
        </p15:guide>
        <p15:guide id="10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raphic 198">
            <a:extLst>
              <a:ext uri="{FF2B5EF4-FFF2-40B4-BE49-F238E27FC236}">
                <a16:creationId xmlns:a16="http://schemas.microsoft.com/office/drawing/2014/main" id="{8F50961C-1E6C-6677-5D6A-356E4568D0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" y="2"/>
            <a:ext cx="12191998" cy="6857998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C32A4111-7309-F444-A1C5-5BF9D857F10C}"/>
              </a:ext>
            </a:extLst>
          </p:cNvPr>
          <p:cNvSpPr/>
          <p:nvPr/>
        </p:nvSpPr>
        <p:spPr>
          <a:xfrm>
            <a:off x="4851400" y="0"/>
            <a:ext cx="7340600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89FB8727-7B50-3947-EAC3-B4EAE22A8CDC}"/>
              </a:ext>
            </a:extLst>
          </p:cNvPr>
          <p:cNvSpPr/>
          <p:nvPr userDrawn="1"/>
        </p:nvSpPr>
        <p:spPr>
          <a:xfrm>
            <a:off x="4851400" y="2"/>
            <a:ext cx="7340600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F27DCA4B-9EE1-D0D0-EACB-4CA8E2674B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58176" b="5564"/>
          <a:stretch>
            <a:fillRect/>
          </a:stretch>
        </p:blipFill>
        <p:spPr>
          <a:xfrm>
            <a:off x="2" y="-1"/>
            <a:ext cx="4851398" cy="6858001"/>
          </a:xfrm>
          <a:prstGeom prst="rect">
            <a:avLst/>
          </a:prstGeom>
        </p:spPr>
      </p:pic>
      <p:pic>
        <p:nvPicPr>
          <p:cNvPr id="202" name="Graphic 201">
            <a:extLst>
              <a:ext uri="{FF2B5EF4-FFF2-40B4-BE49-F238E27FC236}">
                <a16:creationId xmlns:a16="http://schemas.microsoft.com/office/drawing/2014/main" id="{81540B93-158A-42C9-198E-E403A80B60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323DB660-4C74-9D1C-AADF-C1AE6D78A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4122" y="365124"/>
            <a:ext cx="6268067" cy="5943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4C290A-3B5C-997C-5FA5-59165F9CF1F8}"/>
              </a:ext>
            </a:extLst>
          </p:cNvPr>
          <p:cNvSpPr/>
          <p:nvPr userDrawn="1"/>
        </p:nvSpPr>
        <p:spPr>
          <a:xfrm>
            <a:off x="580171" y="2507581"/>
            <a:ext cx="3676519" cy="945801"/>
          </a:xfrm>
          <a:prstGeom prst="rect">
            <a:avLst/>
          </a:prstGeom>
          <a:solidFill>
            <a:schemeClr val="tx1">
              <a:alpha val="8292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4C943-BE89-EC19-112A-63C0133BB099}"/>
              </a:ext>
            </a:extLst>
          </p:cNvPr>
          <p:cNvSpPr txBox="1"/>
          <p:nvPr userDrawn="1"/>
        </p:nvSpPr>
        <p:spPr>
          <a:xfrm>
            <a:off x="582930" y="2515764"/>
            <a:ext cx="36690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Client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4DDFA4-D398-9873-F1F3-3DE2B0B1E3F5}"/>
              </a:ext>
            </a:extLst>
          </p:cNvPr>
          <p:cNvCxnSpPr>
            <a:cxnSpLocks/>
          </p:cNvCxnSpPr>
          <p:nvPr userDrawn="1"/>
        </p:nvCxnSpPr>
        <p:spPr>
          <a:xfrm>
            <a:off x="585889" y="3434489"/>
            <a:ext cx="365591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232662-5AC7-C647-164D-382B3CBB8B41}"/>
              </a:ext>
            </a:extLst>
          </p:cNvPr>
          <p:cNvCxnSpPr>
            <a:cxnSpLocks/>
          </p:cNvCxnSpPr>
          <p:nvPr userDrawn="1"/>
        </p:nvCxnSpPr>
        <p:spPr>
          <a:xfrm>
            <a:off x="574130" y="2532886"/>
            <a:ext cx="0" cy="92049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4C5E43-B9D1-3729-2241-1399D038E8C0}"/>
              </a:ext>
            </a:extLst>
          </p:cNvPr>
          <p:cNvCxnSpPr>
            <a:cxnSpLocks/>
          </p:cNvCxnSpPr>
          <p:nvPr userDrawn="1"/>
        </p:nvCxnSpPr>
        <p:spPr>
          <a:xfrm>
            <a:off x="4256349" y="2517881"/>
            <a:ext cx="0" cy="91111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C6D2CD0-0E3A-DA44-AD20-0C2E03927D51}"/>
              </a:ext>
            </a:extLst>
          </p:cNvPr>
          <p:cNvCxnSpPr>
            <a:cxnSpLocks/>
          </p:cNvCxnSpPr>
          <p:nvPr userDrawn="1"/>
        </p:nvCxnSpPr>
        <p:spPr>
          <a:xfrm>
            <a:off x="585889" y="2507581"/>
            <a:ext cx="365591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B0C0E58C-A290-746F-0B69-060DC738F0AA}"/>
              </a:ext>
            </a:extLst>
          </p:cNvPr>
          <p:cNvSpPr/>
          <p:nvPr userDrawn="1"/>
        </p:nvSpPr>
        <p:spPr>
          <a:xfrm>
            <a:off x="4231045" y="2482277"/>
            <a:ext cx="50609" cy="50609"/>
          </a:xfrm>
          <a:custGeom>
            <a:avLst/>
            <a:gdLst>
              <a:gd name="connsiteX0" fmla="*/ 0 w 50609"/>
              <a:gd name="connsiteY0" fmla="*/ 0 h 50609"/>
              <a:gd name="connsiteX1" fmla="*/ 50609 w 50609"/>
              <a:gd name="connsiteY1" fmla="*/ 0 h 50609"/>
              <a:gd name="connsiteX2" fmla="*/ 50609 w 50609"/>
              <a:gd name="connsiteY2" fmla="*/ 50610 h 50609"/>
              <a:gd name="connsiteX3" fmla="*/ 0 w 50609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609">
                <a:moveTo>
                  <a:pt x="0" y="0"/>
                </a:moveTo>
                <a:lnTo>
                  <a:pt x="50609" y="0"/>
                </a:lnTo>
                <a:lnTo>
                  <a:pt x="50609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F7476E4F-00A4-121D-B9A4-B8646CE5B6E5}"/>
              </a:ext>
            </a:extLst>
          </p:cNvPr>
          <p:cNvSpPr/>
          <p:nvPr userDrawn="1"/>
        </p:nvSpPr>
        <p:spPr>
          <a:xfrm>
            <a:off x="4231045" y="2482277"/>
            <a:ext cx="50609" cy="50609"/>
          </a:xfrm>
          <a:custGeom>
            <a:avLst/>
            <a:gdLst>
              <a:gd name="connsiteX0" fmla="*/ 0 w 50609"/>
              <a:gd name="connsiteY0" fmla="*/ 0 h 50609"/>
              <a:gd name="connsiteX1" fmla="*/ 50609 w 50609"/>
              <a:gd name="connsiteY1" fmla="*/ 0 h 50609"/>
              <a:gd name="connsiteX2" fmla="*/ 50609 w 50609"/>
              <a:gd name="connsiteY2" fmla="*/ 50610 h 50609"/>
              <a:gd name="connsiteX3" fmla="*/ 0 w 50609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609">
                <a:moveTo>
                  <a:pt x="0" y="0"/>
                </a:moveTo>
                <a:lnTo>
                  <a:pt x="50609" y="0"/>
                </a:lnTo>
                <a:lnTo>
                  <a:pt x="50609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6BB612DB-76EE-D6D9-21F1-009727A0A20E}"/>
              </a:ext>
            </a:extLst>
          </p:cNvPr>
          <p:cNvSpPr/>
          <p:nvPr userDrawn="1"/>
        </p:nvSpPr>
        <p:spPr>
          <a:xfrm>
            <a:off x="548858" y="3409217"/>
            <a:ext cx="50545" cy="50545"/>
          </a:xfrm>
          <a:custGeom>
            <a:avLst/>
            <a:gdLst>
              <a:gd name="connsiteX0" fmla="*/ 0 w 50545"/>
              <a:gd name="connsiteY0" fmla="*/ 0 h 50545"/>
              <a:gd name="connsiteX1" fmla="*/ 50546 w 50545"/>
              <a:gd name="connsiteY1" fmla="*/ 0 h 50545"/>
              <a:gd name="connsiteX2" fmla="*/ 50546 w 50545"/>
              <a:gd name="connsiteY2" fmla="*/ 50546 h 50545"/>
              <a:gd name="connsiteX3" fmla="*/ 0 w 50545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45" h="50545">
                <a:moveTo>
                  <a:pt x="0" y="0"/>
                </a:moveTo>
                <a:lnTo>
                  <a:pt x="50546" y="0"/>
                </a:lnTo>
                <a:lnTo>
                  <a:pt x="50546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77342286-255E-8B13-C23F-9B50391C83BF}"/>
              </a:ext>
            </a:extLst>
          </p:cNvPr>
          <p:cNvSpPr/>
          <p:nvPr userDrawn="1"/>
        </p:nvSpPr>
        <p:spPr>
          <a:xfrm>
            <a:off x="4231045" y="3409217"/>
            <a:ext cx="50609" cy="50545"/>
          </a:xfrm>
          <a:custGeom>
            <a:avLst/>
            <a:gdLst>
              <a:gd name="connsiteX0" fmla="*/ 0 w 50609"/>
              <a:gd name="connsiteY0" fmla="*/ 0 h 50545"/>
              <a:gd name="connsiteX1" fmla="*/ 50609 w 50609"/>
              <a:gd name="connsiteY1" fmla="*/ 0 h 50545"/>
              <a:gd name="connsiteX2" fmla="*/ 50609 w 50609"/>
              <a:gd name="connsiteY2" fmla="*/ 50546 h 50545"/>
              <a:gd name="connsiteX3" fmla="*/ 0 w 50609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545">
                <a:moveTo>
                  <a:pt x="0" y="0"/>
                </a:moveTo>
                <a:lnTo>
                  <a:pt x="50609" y="0"/>
                </a:lnTo>
                <a:lnTo>
                  <a:pt x="50609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B3515772-33F4-62AB-E321-114646F5DF72}"/>
              </a:ext>
            </a:extLst>
          </p:cNvPr>
          <p:cNvSpPr/>
          <p:nvPr userDrawn="1"/>
        </p:nvSpPr>
        <p:spPr>
          <a:xfrm>
            <a:off x="4231045" y="3409217"/>
            <a:ext cx="50609" cy="50545"/>
          </a:xfrm>
          <a:custGeom>
            <a:avLst/>
            <a:gdLst>
              <a:gd name="connsiteX0" fmla="*/ 0 w 50609"/>
              <a:gd name="connsiteY0" fmla="*/ 0 h 50545"/>
              <a:gd name="connsiteX1" fmla="*/ 50609 w 50609"/>
              <a:gd name="connsiteY1" fmla="*/ 0 h 50545"/>
              <a:gd name="connsiteX2" fmla="*/ 50609 w 50609"/>
              <a:gd name="connsiteY2" fmla="*/ 50546 h 50545"/>
              <a:gd name="connsiteX3" fmla="*/ 0 w 50609"/>
              <a:gd name="connsiteY3" fmla="*/ 50546 h 5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09" h="50545">
                <a:moveTo>
                  <a:pt x="0" y="0"/>
                </a:moveTo>
                <a:lnTo>
                  <a:pt x="50609" y="0"/>
                </a:lnTo>
                <a:lnTo>
                  <a:pt x="50609" y="50546"/>
                </a:lnTo>
                <a:lnTo>
                  <a:pt x="0" y="50546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AA3F704B-638E-B563-66C1-92044A241AFD}"/>
              </a:ext>
            </a:extLst>
          </p:cNvPr>
          <p:cNvSpPr/>
          <p:nvPr userDrawn="1"/>
        </p:nvSpPr>
        <p:spPr>
          <a:xfrm>
            <a:off x="548858" y="2482277"/>
            <a:ext cx="50545" cy="50609"/>
          </a:xfrm>
          <a:custGeom>
            <a:avLst/>
            <a:gdLst>
              <a:gd name="connsiteX0" fmla="*/ 0 w 50545"/>
              <a:gd name="connsiteY0" fmla="*/ 0 h 50609"/>
              <a:gd name="connsiteX1" fmla="*/ 50546 w 50545"/>
              <a:gd name="connsiteY1" fmla="*/ 0 h 50609"/>
              <a:gd name="connsiteX2" fmla="*/ 50546 w 50545"/>
              <a:gd name="connsiteY2" fmla="*/ 50610 h 50609"/>
              <a:gd name="connsiteX3" fmla="*/ 0 w 50545"/>
              <a:gd name="connsiteY3" fmla="*/ 50610 h 5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45" h="50609">
                <a:moveTo>
                  <a:pt x="0" y="0"/>
                </a:moveTo>
                <a:lnTo>
                  <a:pt x="50546" y="0"/>
                </a:lnTo>
                <a:lnTo>
                  <a:pt x="50546" y="50610"/>
                </a:lnTo>
                <a:lnTo>
                  <a:pt x="0" y="50610"/>
                </a:lnTo>
                <a:close/>
              </a:path>
            </a:pathLst>
          </a:custGeom>
          <a:solidFill>
            <a:schemeClr val="bg1"/>
          </a:solidFill>
          <a:ln w="634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Slide Number Placeholder 3">
            <a:extLst>
              <a:ext uri="{FF2B5EF4-FFF2-40B4-BE49-F238E27FC236}">
                <a16:creationId xmlns:a16="http://schemas.microsoft.com/office/drawing/2014/main" id="{E90BAC82-BD30-7BEA-A8D2-C3844E097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63C29D8-F49A-FE0E-4053-21A1BA0A6F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3328" y="3587012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7768942-CF4E-5528-EE92-98830C97862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3328" y="3871764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Employee-Owner,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0909CF5-B9D1-4DF9-AD44-C1FC888E2D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3328" y="4156515"/>
            <a:ext cx="3428234" cy="285916"/>
          </a:xfrm>
        </p:spPr>
        <p:txBody>
          <a:bodyPr anchor="ctr"/>
          <a:lstStyle>
            <a:lvl1pPr algn="ctr">
              <a:lnSpc>
                <a:spcPts val="1200"/>
              </a:lnSpc>
              <a:buNone/>
              <a:defRPr sz="1200" b="0" i="0" u="sng" cap="all" spc="100" baseline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Speaker title</a:t>
            </a:r>
          </a:p>
        </p:txBody>
      </p:sp>
    </p:spTree>
    <p:extLst>
      <p:ext uri="{BB962C8B-B14F-4D97-AF65-F5344CB8AC3E}">
        <p14:creationId xmlns:p14="http://schemas.microsoft.com/office/powerpoint/2010/main" val="137001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384" userDrawn="1">
          <p15:clr>
            <a:srgbClr val="FBAE40"/>
          </p15:clr>
        </p15:guide>
        <p15:guide id="9" pos="7296" userDrawn="1">
          <p15:clr>
            <a:srgbClr val="FBAE40"/>
          </p15:clr>
        </p15:guide>
        <p15:guide id="10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19B7B6E-1C8A-E693-7AA1-BB4191613A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F80643D-CEC1-ECEE-286C-8E2D0C9D77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CD69CD9-2832-5677-5DBF-FE134A95E3F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6D46CF-0CCD-2837-7ED2-649D33B0D29F}"/>
              </a:ext>
            </a:extLst>
          </p:cNvPr>
          <p:cNvCxnSpPr>
            <a:cxnSpLocks/>
          </p:cNvCxnSpPr>
          <p:nvPr userDrawn="1"/>
        </p:nvCxnSpPr>
        <p:spPr>
          <a:xfrm>
            <a:off x="1500699" y="4007884"/>
            <a:ext cx="39135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844A74-ECB6-14D8-3396-86B87E8707E4}"/>
              </a:ext>
            </a:extLst>
          </p:cNvPr>
          <p:cNvCxnSpPr>
            <a:cxnSpLocks/>
          </p:cNvCxnSpPr>
          <p:nvPr userDrawn="1"/>
        </p:nvCxnSpPr>
        <p:spPr>
          <a:xfrm>
            <a:off x="667755" y="4007884"/>
            <a:ext cx="2578879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CF338-C6DC-9B3F-33EB-7C895C64BE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759" y="4111071"/>
            <a:ext cx="3483864" cy="1014984"/>
          </a:xfrm>
        </p:spPr>
        <p:txBody>
          <a:bodyPr anchor="b"/>
          <a:lstStyle>
            <a:lvl1pPr>
              <a:buNone/>
              <a:defRPr sz="6000">
                <a:solidFill>
                  <a:schemeClr val="bg1"/>
                </a:solidFill>
              </a:defRPr>
            </a:lvl1pPr>
            <a:lvl2pPr>
              <a:buNone/>
              <a:defRPr sz="1600">
                <a:solidFill>
                  <a:schemeClr val="bg1"/>
                </a:solidFill>
              </a:defRPr>
            </a:lvl2pPr>
            <a:lvl3pPr>
              <a:buNone/>
              <a:defRPr sz="16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6625C0F-075A-7DB0-1AE8-0B93B321DB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10300" y="1449658"/>
            <a:ext cx="4993669" cy="3596885"/>
          </a:xfrm>
        </p:spPr>
        <p:txBody>
          <a:bodyPr anchor="b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01  Section header 1</a:t>
            </a:r>
          </a:p>
          <a:p>
            <a:pPr lvl="0"/>
            <a:r>
              <a:rPr lang="en-US"/>
              <a:t>02  Section header 2</a:t>
            </a:r>
          </a:p>
          <a:p>
            <a:pPr lvl="0"/>
            <a:r>
              <a:rPr lang="en-US"/>
              <a:t>03  Section header 3</a:t>
            </a:r>
          </a:p>
          <a:p>
            <a:pPr lvl="0"/>
            <a:r>
              <a:rPr lang="en-US"/>
              <a:t>04  Section header 4</a:t>
            </a:r>
          </a:p>
        </p:txBody>
      </p:sp>
    </p:spTree>
    <p:extLst>
      <p:ext uri="{BB962C8B-B14F-4D97-AF65-F5344CB8AC3E}">
        <p14:creationId xmlns:p14="http://schemas.microsoft.com/office/powerpoint/2010/main" val="406188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6625C0F-075A-7DB0-1AE8-0B93B321DB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4553" y="2993449"/>
            <a:ext cx="1736307" cy="2682957"/>
          </a:xfrm>
          <a:ln w="12700">
            <a:noFill/>
          </a:ln>
        </p:spPr>
        <p:txBody>
          <a:bodyPr anchor="t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2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Section header 1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9362D955-89D2-A43B-3802-95F45893FB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3986" y="2993449"/>
            <a:ext cx="1736307" cy="2682957"/>
          </a:xfrm>
          <a:ln w="12700">
            <a:noFill/>
          </a:ln>
        </p:spPr>
        <p:txBody>
          <a:bodyPr anchor="t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2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Section header 2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B2016FB-7D50-727F-7B29-6E98C6198E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3419" y="2993449"/>
            <a:ext cx="1736307" cy="2682957"/>
          </a:xfrm>
          <a:ln w="12700">
            <a:noFill/>
          </a:ln>
        </p:spPr>
        <p:txBody>
          <a:bodyPr anchor="t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2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Section header 3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D78622F-9D8A-2D4B-3E31-4FF67DF405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2852" y="2993449"/>
            <a:ext cx="1736307" cy="2682957"/>
          </a:xfrm>
          <a:ln w="12700">
            <a:noFill/>
          </a:ln>
        </p:spPr>
        <p:txBody>
          <a:bodyPr anchor="t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2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Section header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41C60-3F7C-7712-F86E-2F39EA250A9B}"/>
              </a:ext>
            </a:extLst>
          </p:cNvPr>
          <p:cNvSpPr/>
          <p:nvPr userDrawn="1"/>
        </p:nvSpPr>
        <p:spPr>
          <a:xfrm>
            <a:off x="2613021" y="0"/>
            <a:ext cx="9578978" cy="277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7" name="Graphic 86">
            <a:extLst>
              <a:ext uri="{FF2B5EF4-FFF2-40B4-BE49-F238E27FC236}">
                <a16:creationId xmlns:a16="http://schemas.microsoft.com/office/drawing/2014/main" id="{FBF6E398-2AFA-72D3-C98A-F377C24295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" t="40487" r="78566"/>
          <a:stretch>
            <a:fillRect/>
          </a:stretch>
        </p:blipFill>
        <p:spPr>
          <a:xfrm>
            <a:off x="0" y="2776549"/>
            <a:ext cx="2613020" cy="4081452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A175B743-AC8F-91E4-0AB6-2FBBDBCA15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42003" r="74599" b="5568"/>
          <a:stretch>
            <a:fillRect/>
          </a:stretch>
        </p:blipFill>
        <p:spPr>
          <a:xfrm>
            <a:off x="1" y="2776548"/>
            <a:ext cx="2613020" cy="4081451"/>
          </a:xfrm>
          <a:prstGeom prst="rect">
            <a:avLst/>
          </a:prstGeom>
        </p:spPr>
      </p:pic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8FCD2EA6-0B88-518C-4666-19342CAD9A3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-2"/>
            <a:ext cx="2613023" cy="2776553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2" name="Slide Number Placeholder 3">
            <a:extLst>
              <a:ext uri="{FF2B5EF4-FFF2-40B4-BE49-F238E27FC236}">
                <a16:creationId xmlns:a16="http://schemas.microsoft.com/office/drawing/2014/main" id="{1C35E98C-21D4-DAC0-80C5-FD1C3BD6E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E9B47CA6-F30D-FE9C-B06B-F45D5645AB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4553" y="1957583"/>
            <a:ext cx="1736307" cy="599980"/>
          </a:xfrm>
          <a:ln w="12700">
            <a:noFill/>
          </a:ln>
        </p:spPr>
        <p:txBody>
          <a:bodyPr anchor="ctr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6E3810FD-4915-A06F-B548-A3FC2CCE85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3986" y="1957583"/>
            <a:ext cx="1736307" cy="599980"/>
          </a:xfrm>
          <a:ln w="12700">
            <a:noFill/>
          </a:ln>
        </p:spPr>
        <p:txBody>
          <a:bodyPr anchor="ctr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1D0408F-1149-9F53-80C8-5B1C64D58F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3419" y="1957583"/>
            <a:ext cx="1736307" cy="599980"/>
          </a:xfrm>
          <a:ln w="12700">
            <a:noFill/>
          </a:ln>
        </p:spPr>
        <p:txBody>
          <a:bodyPr anchor="ctr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700C15C4-DB63-7F39-93E6-8F8F51F8CA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82852" y="1957583"/>
            <a:ext cx="1736307" cy="599980"/>
          </a:xfrm>
          <a:ln w="12700">
            <a:noFill/>
          </a:ln>
        </p:spPr>
        <p:txBody>
          <a:bodyPr anchor="ctr"/>
          <a:lstStyle>
            <a:lvl1pPr marL="0" indent="0">
              <a:spcBef>
                <a:spcPts val="2200"/>
              </a:spcBef>
              <a:spcAft>
                <a:spcPts val="220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04</a:t>
            </a:r>
          </a:p>
        </p:txBody>
      </p:sp>
      <p:pic>
        <p:nvPicPr>
          <p:cNvPr id="91" name="Graphic 90">
            <a:extLst>
              <a:ext uri="{FF2B5EF4-FFF2-40B4-BE49-F238E27FC236}">
                <a16:creationId xmlns:a16="http://schemas.microsoft.com/office/drawing/2014/main" id="{F41EF314-0962-15B8-5941-CC04AB3B5A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5" name="Title 17">
            <a:extLst>
              <a:ext uri="{FF2B5EF4-FFF2-40B4-BE49-F238E27FC236}">
                <a16:creationId xmlns:a16="http://schemas.microsoft.com/office/drawing/2014/main" id="{CFF12EFA-0E0F-8988-80BA-34F69AE0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554" y="365124"/>
            <a:ext cx="8502694" cy="5943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5747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285170A-64C5-BA8D-06C6-03D22FD2E7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181600" cy="6857998"/>
          </a:xfrm>
          <a:custGeom>
            <a:avLst/>
            <a:gdLst>
              <a:gd name="connsiteX0" fmla="*/ 0 w 5181600"/>
              <a:gd name="connsiteY0" fmla="*/ 0 h 6857998"/>
              <a:gd name="connsiteX1" fmla="*/ 5181600 w 5181600"/>
              <a:gd name="connsiteY1" fmla="*/ 0 h 6857998"/>
              <a:gd name="connsiteX2" fmla="*/ 5181600 w 5181600"/>
              <a:gd name="connsiteY2" fmla="*/ 1274739 h 6857998"/>
              <a:gd name="connsiteX3" fmla="*/ 4356847 w 5181600"/>
              <a:gd name="connsiteY3" fmla="*/ 1274739 h 6857998"/>
              <a:gd name="connsiteX4" fmla="*/ 4356847 w 5181600"/>
              <a:gd name="connsiteY4" fmla="*/ 5583261 h 6857998"/>
              <a:gd name="connsiteX5" fmla="*/ 5181600 w 5181600"/>
              <a:gd name="connsiteY5" fmla="*/ 5583261 h 6857998"/>
              <a:gd name="connsiteX6" fmla="*/ 5181600 w 5181600"/>
              <a:gd name="connsiteY6" fmla="*/ 6857998 h 6857998"/>
              <a:gd name="connsiteX7" fmla="*/ 0 w 5181600"/>
              <a:gd name="connsiteY7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81600" h="6857998">
                <a:moveTo>
                  <a:pt x="0" y="0"/>
                </a:moveTo>
                <a:lnTo>
                  <a:pt x="5181600" y="0"/>
                </a:lnTo>
                <a:lnTo>
                  <a:pt x="5181600" y="1274739"/>
                </a:lnTo>
                <a:lnTo>
                  <a:pt x="4356847" y="1274739"/>
                </a:lnTo>
                <a:lnTo>
                  <a:pt x="4356847" y="5583261"/>
                </a:lnTo>
                <a:lnTo>
                  <a:pt x="5181600" y="5583261"/>
                </a:lnTo>
                <a:lnTo>
                  <a:pt x="5181600" y="6857998"/>
                </a:lnTo>
                <a:lnTo>
                  <a:pt x="0" y="6857998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DFB02A1A-8F01-E2BB-5B83-81533DF79F36}"/>
              </a:ext>
            </a:extLst>
          </p:cNvPr>
          <p:cNvSpPr/>
          <p:nvPr userDrawn="1"/>
        </p:nvSpPr>
        <p:spPr>
          <a:xfrm flipV="1">
            <a:off x="4356847" y="1274739"/>
            <a:ext cx="5434950" cy="4308522"/>
          </a:xfrm>
          <a:prstGeom prst="round1Rect">
            <a:avLst>
              <a:gd name="adj" fmla="val 24544"/>
            </a:avLst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EDCF9689-D6C7-A4BA-5A81-F6749F4091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8159" y="2619614"/>
            <a:ext cx="4533792" cy="1727722"/>
          </a:xfrm>
        </p:spPr>
        <p:txBody>
          <a:bodyPr anchor="t"/>
          <a:lstStyle>
            <a:lvl1pPr marL="0" indent="0">
              <a:buNone/>
              <a:defRPr sz="4000" b="0" i="0">
                <a:solidFill>
                  <a:schemeClr val="bg1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Section</a:t>
            </a:r>
            <a:br>
              <a:rPr lang="en-US"/>
            </a:br>
            <a:r>
              <a:rPr lang="en-US"/>
              <a:t>header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0256438-BF9C-CD65-6D31-840E239131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5834" y="5006840"/>
            <a:ext cx="1225296" cy="21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ADC7F149-620F-AC3D-A255-FC9AEE7772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378" y="2577382"/>
            <a:ext cx="12199377" cy="4278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354AF4-A4B0-8C9F-4C69-5B209FF25989}"/>
              </a:ext>
            </a:extLst>
          </p:cNvPr>
          <p:cNvSpPr/>
          <p:nvPr userDrawn="1"/>
        </p:nvSpPr>
        <p:spPr>
          <a:xfrm>
            <a:off x="0" y="0"/>
            <a:ext cx="2209800" cy="257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25B62DB-4B57-B5E0-95FD-556F931422F3}"/>
              </a:ext>
            </a:extLst>
          </p:cNvPr>
          <p:cNvCxnSpPr>
            <a:cxnSpLocks/>
          </p:cNvCxnSpPr>
          <p:nvPr userDrawn="1"/>
        </p:nvCxnSpPr>
        <p:spPr>
          <a:xfrm>
            <a:off x="799458" y="1296934"/>
            <a:ext cx="6301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36BEB9F1-2C39-867C-9C90-69A65AE120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7297" y="1253057"/>
            <a:ext cx="1434516" cy="659855"/>
          </a:xfrm>
        </p:spPr>
        <p:txBody>
          <a:bodyPr lIns="0" rIns="0"/>
          <a:lstStyle>
            <a:lvl1pPr marL="0" indent="0" algn="ctr">
              <a:lnSpc>
                <a:spcPts val="4800"/>
              </a:lnSpc>
              <a:buFont typeface="Arial" panose="020B0604020202020204" pitchFamily="34" charset="0"/>
              <a:buNone/>
              <a:defRPr sz="4000">
                <a:solidFill>
                  <a:schemeClr val="bg1">
                    <a:alpha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153883ED-469A-95BE-8714-B3CC28949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7297" y="689439"/>
            <a:ext cx="1434516" cy="659855"/>
          </a:xfrm>
        </p:spPr>
        <p:txBody>
          <a:bodyPr lIns="0" rIns="0" anchor="b"/>
          <a:lstStyle>
            <a:lvl1pPr marL="0" indent="0" algn="ctr">
              <a:lnSpc>
                <a:spcPts val="4800"/>
              </a:lnSpc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1D00B09-9C72-B788-B939-0F1862CA4A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11852" y="681603"/>
            <a:ext cx="8770547" cy="665872"/>
          </a:xfrm>
        </p:spPr>
        <p:txBody>
          <a:bodyPr anchor="b"/>
          <a:lstStyle>
            <a:lvl1pPr marL="0" indent="0">
              <a:buNone/>
              <a:defRPr sz="4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4BCEB8F-62BE-6358-A5E8-5EA45C601D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19241" y="2046670"/>
            <a:ext cx="1225296" cy="214163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5022321-4089-6DDE-11B5-37A4F4FCB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11852" y="1364826"/>
            <a:ext cx="8770548" cy="360362"/>
          </a:xfrm>
        </p:spPr>
        <p:txBody>
          <a:bodyPr/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Section sub-header and/or description</a:t>
            </a:r>
          </a:p>
        </p:txBody>
      </p:sp>
    </p:spTree>
    <p:extLst>
      <p:ext uri="{BB962C8B-B14F-4D97-AF65-F5344CB8AC3E}">
        <p14:creationId xmlns:p14="http://schemas.microsoft.com/office/powerpoint/2010/main" val="76558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61B0C09-23B2-CC88-083D-10D7FA6C3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6DAE26-8D3D-1136-07C8-13AD91EDE366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00C420-078B-0C91-C05E-BFABACF7E7AA}"/>
              </a:ext>
            </a:extLst>
          </p:cNvPr>
          <p:cNvCxnSpPr>
            <a:cxnSpLocks/>
          </p:cNvCxnSpPr>
          <p:nvPr userDrawn="1"/>
        </p:nvCxnSpPr>
        <p:spPr>
          <a:xfrm>
            <a:off x="7678071" y="2877544"/>
            <a:ext cx="389416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A557D4-4A39-060E-D174-506620759FA1}"/>
              </a:ext>
            </a:extLst>
          </p:cNvPr>
          <p:cNvCxnSpPr>
            <a:cxnSpLocks/>
          </p:cNvCxnSpPr>
          <p:nvPr userDrawn="1"/>
        </p:nvCxnSpPr>
        <p:spPr>
          <a:xfrm>
            <a:off x="6681234" y="2877544"/>
            <a:ext cx="2514137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537A4AE-DBE3-5BA4-13C4-575B66DF9614}"/>
              </a:ext>
            </a:extLst>
          </p:cNvPr>
          <p:cNvCxnSpPr>
            <a:cxnSpLocks/>
          </p:cNvCxnSpPr>
          <p:nvPr userDrawn="1"/>
        </p:nvCxnSpPr>
        <p:spPr>
          <a:xfrm>
            <a:off x="912525" y="2057521"/>
            <a:ext cx="63019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7EE51BA-A925-3B5B-F465-70CBDFDDAC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0364" y="2013644"/>
            <a:ext cx="1434516" cy="659855"/>
          </a:xfrm>
        </p:spPr>
        <p:txBody>
          <a:bodyPr lIns="0" rIns="0"/>
          <a:lstStyle>
            <a:lvl1pPr marL="0" indent="0" algn="ctr">
              <a:lnSpc>
                <a:spcPts val="4800"/>
              </a:lnSpc>
              <a:buFont typeface="Arial" panose="020B0604020202020204" pitchFamily="34" charset="0"/>
              <a:buNone/>
              <a:defRPr sz="4000">
                <a:solidFill>
                  <a:schemeClr val="bg1">
                    <a:alpha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DED846BB-3BE3-5134-DFEE-78D61A4480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0364" y="1450026"/>
            <a:ext cx="1434516" cy="659855"/>
          </a:xfrm>
        </p:spPr>
        <p:txBody>
          <a:bodyPr lIns="0" rIns="0" anchor="b"/>
          <a:lstStyle>
            <a:lvl1pPr marL="0" indent="0" algn="ctr">
              <a:lnSpc>
                <a:spcPts val="4800"/>
              </a:lnSpc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BC0B002-85DA-4563-DB18-1B74E0DAE5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1234" y="1346703"/>
            <a:ext cx="4900303" cy="1313994"/>
          </a:xfrm>
        </p:spPr>
        <p:txBody>
          <a:bodyPr lIns="91440" rIns="0"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</a:t>
            </a:r>
            <a:br>
              <a:rPr lang="en-US"/>
            </a:br>
            <a:r>
              <a:rPr lang="en-US"/>
              <a:t>header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15670ED-4F21-FEE1-BDEB-3C69484423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81234" y="3045857"/>
            <a:ext cx="4891006" cy="2940337"/>
          </a:xfr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261CF6F7-47AD-E072-D2BE-92292C573E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26366" y="0"/>
            <a:ext cx="3669634" cy="6857991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227ACC12-B9CE-210F-B6D8-F91C90CD3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9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layout_BV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61B0C09-23B2-CC88-083D-10D7FA6C3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AD925E90-D79E-679B-939C-DDC2E238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227ACC12-B9CE-210F-B6D8-F91C90CD3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38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3D08B8-7381-27C9-4DB4-66A116DA5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1C811D-88F2-1F6B-CB23-BE187DBF9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492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pos="384" userDrawn="1">
          <p15:clr>
            <a:srgbClr val="FBAE40"/>
          </p15:clr>
        </p15:guide>
        <p15:guide id="8" pos="729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84A07BF-4BB7-15BB-2BD4-AA1882FBF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8D81071-136B-0F4D-4ADB-688DDD112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3D08B8-7381-27C9-4DB4-66A116DA5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1C811D-88F2-1F6B-CB23-BE187DBF9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83B381-ED0D-05BD-DE49-973757A9F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95513" y="1249298"/>
            <a:ext cx="7839075" cy="343832"/>
          </a:xfr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i="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B29EC7-A767-529A-B0B4-6CD322766FA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226" y="2185060"/>
            <a:ext cx="10964174" cy="3693226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AAAC54E-C79A-F74A-1456-4D83F9129C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226" y="1775679"/>
            <a:ext cx="10964174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1543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pos="384" userDrawn="1">
          <p15:clr>
            <a:srgbClr val="FBAE40"/>
          </p15:clr>
        </p15:guide>
        <p15:guide id="8" pos="729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BE0CAB-5EA8-35C9-0C2C-5A3D3641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B687DBC-14D0-7B06-4A92-14E3FE2AD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C08A59A-EA96-910E-774E-802FC36B0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C1D6A04-7721-1965-866D-35D0CC5821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88FC07E-9EC7-937B-6F68-ACCA3B06BE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95513" y="1249298"/>
            <a:ext cx="7839075" cy="343832"/>
          </a:xfr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i="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F3CBE264-CE29-D815-4CC4-49132514736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226" y="2185060"/>
            <a:ext cx="5363474" cy="3693226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ACD735F-A8AB-7D14-028B-DE75F6ED20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226" y="1775679"/>
            <a:ext cx="5363474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AD8CB50-8A6B-C319-FF99-22DF09B8A3E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18926" y="2185060"/>
            <a:ext cx="5363474" cy="3693226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C17EA3-6D81-19FB-FF9A-9AD1DBFAFB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8926" y="1775679"/>
            <a:ext cx="5363474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515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2160">
          <p15:clr>
            <a:srgbClr val="FBAE40"/>
          </p15:clr>
        </p15:guide>
        <p15:guide id="9" pos="384">
          <p15:clr>
            <a:srgbClr val="FBAE40"/>
          </p15:clr>
        </p15:guide>
        <p15:guide id="10" pos="7296">
          <p15:clr>
            <a:srgbClr val="FBAE40"/>
          </p15:clr>
        </p15:guide>
        <p15:guide id="11" pos="3768">
          <p15:clr>
            <a:srgbClr val="FBAE40"/>
          </p15:clr>
        </p15:guide>
        <p15:guide id="12" pos="391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BE0CAB-5EA8-35C9-0C2C-5A3D3641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90C4D9F-0440-5B72-97C5-6BD77E7A5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A2B4534-F98C-25FD-BC30-FC17D8FC9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F98A558-E5D4-4CEB-4360-F2E740AE0C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88BEC9F3-B7B8-EC6F-813A-1B7EB4AA6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95513" y="1249298"/>
            <a:ext cx="7839075" cy="343832"/>
          </a:xfr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i="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77045D-8669-72BD-22EA-3A801EA348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226" y="2185060"/>
            <a:ext cx="3496574" cy="3693226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A2DBA6-D9A6-BBB5-F15C-485497A1EA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226" y="1775679"/>
            <a:ext cx="3496574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2D94A099-32DE-7ABE-8B89-A183D7E4CED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48018" y="2185060"/>
            <a:ext cx="3505200" cy="3693226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8273E67F-7F60-02BF-9B98-F6E8FFD9A5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48018" y="1775679"/>
            <a:ext cx="3505200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A7B610E-4D11-A8BC-1739-ACA710A356E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086436" y="2185060"/>
            <a:ext cx="3505200" cy="3693226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1E55A5EC-BD3D-6AF6-D810-88388B495A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86436" y="1775679"/>
            <a:ext cx="3505200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875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0" orient="horz" pos="2160">
          <p15:clr>
            <a:srgbClr val="FBAE40"/>
          </p15:clr>
        </p15:guide>
        <p15:guide id="11" pos="384">
          <p15:clr>
            <a:srgbClr val="FBAE40"/>
          </p15:clr>
        </p15:guide>
        <p15:guide id="12" pos="7296">
          <p15:clr>
            <a:srgbClr val="FBAE40"/>
          </p15:clr>
        </p15:guide>
        <p15:guide id="13" pos="2592">
          <p15:clr>
            <a:srgbClr val="FBAE40"/>
          </p15:clr>
        </p15:guide>
        <p15:guide id="14" pos="2736">
          <p15:clr>
            <a:srgbClr val="FBAE40"/>
          </p15:clr>
        </p15:guide>
        <p15:guide id="15" pos="4944">
          <p15:clr>
            <a:srgbClr val="FBAE40"/>
          </p15:clr>
        </p15:guide>
        <p15:guide id="16" pos="50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BE0CAB-5EA8-35C9-0C2C-5A3D3641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90C4D9F-0440-5B72-97C5-6BD77E7A5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1D4CD9E-5B89-C03A-AF4B-2690F54EF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56DCB40-BA6F-FCA9-72CC-C237A44F13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D8855A3-A9AB-C3FD-EB96-16F3A66A6F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95513" y="1249298"/>
            <a:ext cx="7839075" cy="343832"/>
          </a:xfr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i="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22B0CFC6-AAB3-2B7D-44CF-0FCED648CE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226" y="2185060"/>
            <a:ext cx="2567887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16C0C5C-C2AF-8939-FD5B-8E481EBD28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26" y="1775679"/>
            <a:ext cx="2567887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8DA319D3-569E-A39C-DD89-0C61B72CA7C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13125" y="2185060"/>
            <a:ext cx="2568575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B91ACC3-C7A0-4CDA-4FCA-5F20E6DEE2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13125" y="1775679"/>
            <a:ext cx="2568575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BFF06A6E-B00B-9168-4473-A12896A963C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18926" y="2185060"/>
            <a:ext cx="2567887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B2708EFB-CE74-6A2E-579E-9821CF1512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8926" y="1775679"/>
            <a:ext cx="2567887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0AACFE55-09BD-0C7E-1E55-1009C5FF475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013825" y="2185060"/>
            <a:ext cx="2568575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9FAA8DCB-64E8-BF1F-21D8-1B3962CD34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3825" y="1775679"/>
            <a:ext cx="2568575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</p:spTree>
    <p:extLst>
      <p:ext uri="{BB962C8B-B14F-4D97-AF65-F5344CB8AC3E}">
        <p14:creationId xmlns:p14="http://schemas.microsoft.com/office/powerpoint/2010/main" val="1213981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2" orient="horz" pos="2160">
          <p15:clr>
            <a:srgbClr val="FBAE40"/>
          </p15:clr>
        </p15:guide>
        <p15:guide id="13" pos="384">
          <p15:clr>
            <a:srgbClr val="FBAE40"/>
          </p15:clr>
        </p15:guide>
        <p15:guide id="14" pos="7296">
          <p15:clr>
            <a:srgbClr val="FBAE40"/>
          </p15:clr>
        </p15:guide>
        <p15:guide id="15" pos="2007">
          <p15:clr>
            <a:srgbClr val="FBAE40"/>
          </p15:clr>
        </p15:guide>
        <p15:guide id="16" pos="2150">
          <p15:clr>
            <a:srgbClr val="FBAE40"/>
          </p15:clr>
        </p15:guide>
        <p15:guide id="17" pos="5528">
          <p15:clr>
            <a:srgbClr val="FBAE40"/>
          </p15:clr>
        </p15:guide>
        <p15:guide id="18" pos="5671">
          <p15:clr>
            <a:srgbClr val="FBAE40"/>
          </p15:clr>
        </p15:guide>
        <p15:guide id="19" pos="3768">
          <p15:clr>
            <a:srgbClr val="FBAE40"/>
          </p15:clr>
        </p15:guide>
        <p15:guide id="20" pos="391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BE0CAB-5EA8-35C9-0C2C-5A3D3641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90C4D9F-0440-5B72-97C5-6BD77E7A5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73B50F8A-A507-C4C7-C03D-A5D47CD1A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9BE1619-3060-7D60-9270-61C58A21AB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  <a:solidFill>
            <a:schemeClr val="tx1"/>
          </a:solidFill>
        </p:spPr>
        <p:txBody>
          <a:bodyPr anchor="ctr"/>
          <a:lstStyle>
            <a:lvl1pPr algn="ctr">
              <a:buNone/>
              <a:defRPr sz="700" b="0" i="0" cap="all" spc="1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7B7523F-46EE-89C0-4195-80A71D6E72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95513" y="1249298"/>
            <a:ext cx="7839075" cy="343832"/>
          </a:xfr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i="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6D10699F-5B22-9B71-4AE1-7AE03B6177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226" y="2185060"/>
            <a:ext cx="2002737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3B17FE4-E1CE-5118-535A-B7CA842855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26" y="1775679"/>
            <a:ext cx="2002737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565F2FF1-DB73-BED5-072B-067A754430D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55913" y="2185060"/>
            <a:ext cx="2002536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6C00B3F5-5E07-FFAD-4A3C-A88C11CB95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55913" y="1775679"/>
            <a:ext cx="2002536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FFB78B33-A26F-A240-9B86-9ACF35ECA84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095177" y="2185060"/>
            <a:ext cx="2002536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60476D33-0972-145E-DA0E-CD6C1ABC78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5177" y="1775679"/>
            <a:ext cx="2002536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19" name="Content Placeholder 10">
            <a:extLst>
              <a:ext uri="{FF2B5EF4-FFF2-40B4-BE49-F238E27FC236}">
                <a16:creationId xmlns:a16="http://schemas.microsoft.com/office/drawing/2014/main" id="{0C62AD48-4C1B-594A-21F3-2E2C97CDE6F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334250" y="2185060"/>
            <a:ext cx="2002536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FFD01054-531D-7759-A332-B768B02C39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34250" y="1775679"/>
            <a:ext cx="2002536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EC03E0A1-2699-4E5F-4FC6-4695DD3C5D3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9579864" y="2185060"/>
            <a:ext cx="2002536" cy="3693226"/>
          </a:xfrm>
        </p:spPr>
        <p:txBody>
          <a:bodyPr/>
          <a:lstStyle>
            <a:lvl1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1649225-BA73-E9F2-EDF4-99C33266AC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79864" y="1775679"/>
            <a:ext cx="2002536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</a:t>
            </a:r>
          </a:p>
        </p:txBody>
      </p:sp>
    </p:spTree>
    <p:extLst>
      <p:ext uri="{BB962C8B-B14F-4D97-AF65-F5344CB8AC3E}">
        <p14:creationId xmlns:p14="http://schemas.microsoft.com/office/powerpoint/2010/main" val="3464213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4" orient="horz" pos="2160">
          <p15:clr>
            <a:srgbClr val="FBAE40"/>
          </p15:clr>
        </p15:guide>
        <p15:guide id="15" pos="384">
          <p15:clr>
            <a:srgbClr val="FBAE40"/>
          </p15:clr>
        </p15:guide>
        <p15:guide id="16" pos="7296">
          <p15:clr>
            <a:srgbClr val="FBAE40"/>
          </p15:clr>
        </p15:guide>
        <p15:guide id="17" pos="1656" userDrawn="1">
          <p15:clr>
            <a:srgbClr val="FBAE40"/>
          </p15:clr>
        </p15:guide>
        <p15:guide id="18" pos="1799">
          <p15:clr>
            <a:srgbClr val="FBAE40"/>
          </p15:clr>
        </p15:guide>
        <p15:guide id="19" pos="6027">
          <p15:clr>
            <a:srgbClr val="FBAE40"/>
          </p15:clr>
        </p15:guide>
        <p15:guide id="20" pos="5880">
          <p15:clr>
            <a:srgbClr val="FBAE40"/>
          </p15:clr>
        </p15:guide>
        <p15:guide id="21" pos="3064">
          <p15:clr>
            <a:srgbClr val="FBAE40"/>
          </p15:clr>
        </p15:guide>
        <p15:guide id="22" pos="4620">
          <p15:clr>
            <a:srgbClr val="FBAE40"/>
          </p15:clr>
        </p15:guide>
        <p15:guide id="23" pos="3207">
          <p15:clr>
            <a:srgbClr val="FBAE40"/>
          </p15:clr>
        </p15:guide>
        <p15:guide id="24" pos="447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roje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44445B-703C-3FC0-4F88-C3EDC5B3CE16}"/>
              </a:ext>
            </a:extLst>
          </p:cNvPr>
          <p:cNvSpPr txBox="1"/>
          <p:nvPr userDrawn="1"/>
        </p:nvSpPr>
        <p:spPr>
          <a:xfrm>
            <a:off x="5420683" y="-1"/>
            <a:ext cx="6771317" cy="2260315"/>
          </a:xfrm>
          <a:prstGeom prst="rect">
            <a:avLst/>
          </a:prstGeom>
          <a:gradFill>
            <a:gsLst>
              <a:gs pos="0">
                <a:srgbClr val="ECEBEB">
                  <a:alpha val="0"/>
                </a:srgbClr>
              </a:gs>
              <a:gs pos="100000">
                <a:schemeClr val="bg2">
                  <a:lumMod val="100000"/>
                </a:schemeClr>
              </a:gs>
            </a:gsLst>
            <a:lin ang="5400000" scaled="0"/>
          </a:gradFill>
        </p:spPr>
        <p:txBody>
          <a:bodyPr wrap="square" rtlCol="0" anchor="ctr">
            <a:noAutofit/>
          </a:bodyPr>
          <a:lstStyle/>
          <a:p>
            <a:pPr algn="ctr"/>
            <a:endParaRPr lang="en-US" sz="1400" spc="60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3D08B8-7381-27C9-4DB4-66A116DA5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1C811D-88F2-1F6B-CB23-BE187DBF9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5694" y="365125"/>
            <a:ext cx="406908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Project</a:t>
            </a:r>
          </a:p>
        </p:txBody>
      </p:sp>
      <p:sp>
        <p:nvSpPr>
          <p:cNvPr id="3" name="Picture Placeholder 29">
            <a:extLst>
              <a:ext uri="{FF2B5EF4-FFF2-40B4-BE49-F238E27FC236}">
                <a16:creationId xmlns:a16="http://schemas.microsoft.com/office/drawing/2014/main" id="{C54997AD-8832-87A9-2ABA-5883951B74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5717" cy="6122894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E078FEB1-679D-F9AA-7B9D-0DE2E6D774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65694" y="1137162"/>
            <a:ext cx="4069080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Client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F4FA39F-EC24-EE6E-8535-612F3AF8BE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65694" y="1415068"/>
            <a:ext cx="4069080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City, State, Country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CC2282E-4C38-6C50-1ED7-555ED319EA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65694" y="1783977"/>
            <a:ext cx="797859" cy="210444"/>
          </a:xfrm>
          <a:prstGeom prst="roundRect">
            <a:avLst>
              <a:gd name="adj" fmla="val 50000"/>
            </a:avLst>
          </a:prstGeom>
          <a:ln w="12700">
            <a:solidFill>
              <a:schemeClr val="tx2"/>
            </a:solidFill>
          </a:ln>
        </p:spPr>
        <p:txBody>
          <a:bodyPr wrap="square" lIns="91440" tIns="0" rIns="9144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spc="100" baseline="0">
                <a:solidFill>
                  <a:schemeClr val="tx2"/>
                </a:solidFill>
              </a:defRPr>
            </a:lvl1pPr>
            <a:lvl2pPr algn="l">
              <a:buNone/>
              <a:defRPr sz="1000">
                <a:solidFill>
                  <a:schemeClr val="tx2"/>
                </a:solidFill>
              </a:defRPr>
            </a:lvl2pPr>
            <a:lvl3pPr algn="l">
              <a:buNone/>
              <a:defRPr sz="1000">
                <a:solidFill>
                  <a:schemeClr val="tx2"/>
                </a:solidFill>
              </a:defRPr>
            </a:lvl3pPr>
            <a:lvl4pPr algn="l">
              <a:buNone/>
              <a:defRPr sz="1000">
                <a:solidFill>
                  <a:schemeClr val="tx2"/>
                </a:solidFill>
              </a:defRPr>
            </a:lvl4pPr>
            <a:lvl5pPr algn="l">
              <a:buNone/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XX MW 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E9005595-3513-2583-B0CE-2A2C3DEDD0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25318" y="340659"/>
            <a:ext cx="1757081" cy="1453641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9E43AD54-F488-0C2A-EE7F-89D14C487FE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65694" y="2474259"/>
            <a:ext cx="5916706" cy="3657599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7347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pos="384" userDrawn="1">
          <p15:clr>
            <a:srgbClr val="FBAE40"/>
          </p15:clr>
        </p15:guide>
        <p15:guide id="8" pos="729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roje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BE0CAB-5EA8-35C9-0C2C-5A3D3641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B687DBC-14D0-7B06-4A92-14E3FE2AD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565EE5-7E35-24E0-DF99-FC4B2F32F3E3}"/>
              </a:ext>
            </a:extLst>
          </p:cNvPr>
          <p:cNvSpPr txBox="1"/>
          <p:nvPr userDrawn="1"/>
        </p:nvSpPr>
        <p:spPr>
          <a:xfrm>
            <a:off x="-1" y="1068083"/>
            <a:ext cx="12192001" cy="5027918"/>
          </a:xfrm>
          <a:prstGeom prst="rect">
            <a:avLst/>
          </a:prstGeom>
          <a:gradFill>
            <a:gsLst>
              <a:gs pos="0">
                <a:srgbClr val="ECEBEB">
                  <a:alpha val="0"/>
                </a:srgbClr>
              </a:gs>
              <a:gs pos="100000">
                <a:schemeClr val="bg2">
                  <a:lumMod val="100000"/>
                </a:schemeClr>
              </a:gs>
            </a:gsLst>
            <a:lin ang="5400000" scaled="0"/>
          </a:gradFill>
        </p:spPr>
        <p:txBody>
          <a:bodyPr wrap="square" rtlCol="0" anchor="ctr">
            <a:noAutofit/>
          </a:bodyPr>
          <a:lstStyle/>
          <a:p>
            <a:pPr algn="ctr"/>
            <a:endParaRPr lang="en-US" sz="1400" spc="60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7EC1D7-5DC2-775E-4364-DE71F6237A3F}"/>
              </a:ext>
            </a:extLst>
          </p:cNvPr>
          <p:cNvSpPr/>
          <p:nvPr userDrawn="1"/>
        </p:nvSpPr>
        <p:spPr>
          <a:xfrm>
            <a:off x="628034" y="3150524"/>
            <a:ext cx="5353665" cy="270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67B175-98BB-3192-AD94-7B1C2DDD5F82}"/>
              </a:ext>
            </a:extLst>
          </p:cNvPr>
          <p:cNvSpPr/>
          <p:nvPr userDrawn="1"/>
        </p:nvSpPr>
        <p:spPr>
          <a:xfrm>
            <a:off x="6210300" y="3150524"/>
            <a:ext cx="5367590" cy="270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AAE8C7-0010-DACD-0142-F166AE581AA3}"/>
              </a:ext>
            </a:extLst>
          </p:cNvPr>
          <p:cNvSpPr/>
          <p:nvPr userDrawn="1"/>
        </p:nvSpPr>
        <p:spPr>
          <a:xfrm>
            <a:off x="7346" y="1302058"/>
            <a:ext cx="365760" cy="4552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D589DB-A270-CE23-A5B2-128D023773E1}"/>
              </a:ext>
            </a:extLst>
          </p:cNvPr>
          <p:cNvSpPr/>
          <p:nvPr userDrawn="1"/>
        </p:nvSpPr>
        <p:spPr>
          <a:xfrm>
            <a:off x="11830050" y="1302058"/>
            <a:ext cx="365760" cy="4552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29">
            <a:extLst>
              <a:ext uri="{FF2B5EF4-FFF2-40B4-BE49-F238E27FC236}">
                <a16:creationId xmlns:a16="http://schemas.microsoft.com/office/drawing/2014/main" id="{27EC5E24-1167-A78D-635A-D36F60D023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2272" y="1298241"/>
            <a:ext cx="5359427" cy="1868488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29">
            <a:extLst>
              <a:ext uri="{FF2B5EF4-FFF2-40B4-BE49-F238E27FC236}">
                <a16:creationId xmlns:a16="http://schemas.microsoft.com/office/drawing/2014/main" id="{E9EDC81F-8625-88AE-2351-931F0E39D1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0300" y="1298241"/>
            <a:ext cx="5367590" cy="186848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5BFBFECD-2BB3-C1A7-2F73-FE361B9426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6236" y="4008254"/>
            <a:ext cx="5084064" cy="1729157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6CDC0989-DFDA-89F5-4F19-208E715127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6236" y="3351444"/>
            <a:ext cx="5079788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Client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D15060B2-4F2B-5335-D152-EF7C12C0C2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6236" y="3629350"/>
            <a:ext cx="5079788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Project</a:t>
            </a:r>
          </a:p>
        </p:txBody>
      </p:sp>
      <p:sp>
        <p:nvSpPr>
          <p:cNvPr id="27" name="Content Placeholder 10">
            <a:extLst>
              <a:ext uri="{FF2B5EF4-FFF2-40B4-BE49-F238E27FC236}">
                <a16:creationId xmlns:a16="http://schemas.microsoft.com/office/drawing/2014/main" id="{AFBB35E1-D5CC-563A-D88C-E16AB463F6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57199" y="4008254"/>
            <a:ext cx="5084064" cy="1729157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2DA88E91-EEA8-33B2-F9FE-239965639F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7199" y="3351444"/>
            <a:ext cx="5084064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Client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6584D341-7560-24D1-8953-E7F637BEF7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57199" y="3629350"/>
            <a:ext cx="5084064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450447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2160">
          <p15:clr>
            <a:srgbClr val="FBAE40"/>
          </p15:clr>
        </p15:guide>
        <p15:guide id="9" pos="384">
          <p15:clr>
            <a:srgbClr val="FBAE40"/>
          </p15:clr>
        </p15:guide>
        <p15:guide id="10" pos="7296">
          <p15:clr>
            <a:srgbClr val="FBAE40"/>
          </p15:clr>
        </p15:guide>
        <p15:guide id="11" pos="3768">
          <p15:clr>
            <a:srgbClr val="FBAE40"/>
          </p15:clr>
        </p15:guide>
        <p15:guide id="12" pos="391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roje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BE0CAB-5EA8-35C9-0C2C-5A3D3641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68468A1-1055-67BA-D15D-0A2BAC79A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90C4D9F-0440-5B72-97C5-6BD77E7A5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74E2F-A194-89C2-FCA7-584D5EA57598}"/>
              </a:ext>
            </a:extLst>
          </p:cNvPr>
          <p:cNvSpPr txBox="1"/>
          <p:nvPr userDrawn="1"/>
        </p:nvSpPr>
        <p:spPr>
          <a:xfrm>
            <a:off x="-1" y="1068083"/>
            <a:ext cx="12192001" cy="5027918"/>
          </a:xfrm>
          <a:prstGeom prst="rect">
            <a:avLst/>
          </a:prstGeom>
          <a:gradFill>
            <a:gsLst>
              <a:gs pos="0">
                <a:srgbClr val="ECEBEB">
                  <a:alpha val="0"/>
                </a:srgbClr>
              </a:gs>
              <a:gs pos="100000">
                <a:schemeClr val="bg2">
                  <a:lumMod val="100000"/>
                </a:schemeClr>
              </a:gs>
            </a:gsLst>
            <a:lin ang="5400000" scaled="0"/>
          </a:gradFill>
        </p:spPr>
        <p:txBody>
          <a:bodyPr wrap="square" rtlCol="0" anchor="ctr">
            <a:noAutofit/>
          </a:bodyPr>
          <a:lstStyle/>
          <a:p>
            <a:pPr algn="ctr"/>
            <a:endParaRPr lang="en-US" sz="1400" spc="60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3404F9-1628-231A-3F5A-9A2454513C25}"/>
              </a:ext>
            </a:extLst>
          </p:cNvPr>
          <p:cNvSpPr/>
          <p:nvPr userDrawn="1"/>
        </p:nvSpPr>
        <p:spPr>
          <a:xfrm>
            <a:off x="628035" y="3150524"/>
            <a:ext cx="3484234" cy="270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BF75F-B980-5693-D544-A37B35914700}"/>
              </a:ext>
            </a:extLst>
          </p:cNvPr>
          <p:cNvSpPr/>
          <p:nvPr userDrawn="1"/>
        </p:nvSpPr>
        <p:spPr>
          <a:xfrm>
            <a:off x="4356763" y="3150524"/>
            <a:ext cx="3484234" cy="270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CC7B9-71D1-5C14-459E-674D32E39852}"/>
              </a:ext>
            </a:extLst>
          </p:cNvPr>
          <p:cNvSpPr/>
          <p:nvPr userDrawn="1"/>
        </p:nvSpPr>
        <p:spPr>
          <a:xfrm>
            <a:off x="8093656" y="3150524"/>
            <a:ext cx="3484234" cy="270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6C3F8E-B023-736E-1E0B-6A451DAE588B}"/>
              </a:ext>
            </a:extLst>
          </p:cNvPr>
          <p:cNvSpPr/>
          <p:nvPr userDrawn="1"/>
        </p:nvSpPr>
        <p:spPr>
          <a:xfrm>
            <a:off x="7346" y="1302058"/>
            <a:ext cx="365760" cy="4552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5ED02F-0C97-9C8F-C242-A863DF2A9D99}"/>
              </a:ext>
            </a:extLst>
          </p:cNvPr>
          <p:cNvSpPr/>
          <p:nvPr userDrawn="1"/>
        </p:nvSpPr>
        <p:spPr>
          <a:xfrm>
            <a:off x="11830050" y="1302058"/>
            <a:ext cx="365760" cy="4552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829608FD-664E-AD9D-E484-62B984F914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2273" y="1298241"/>
            <a:ext cx="3493008" cy="1868488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3DECC716-98E7-19C8-FA56-5126FD75AA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7989" y="1298241"/>
            <a:ext cx="3493008" cy="1868488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29">
            <a:extLst>
              <a:ext uri="{FF2B5EF4-FFF2-40B4-BE49-F238E27FC236}">
                <a16:creationId xmlns:a16="http://schemas.microsoft.com/office/drawing/2014/main" id="{A950969E-12D1-45AA-27D9-4378335234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84882" y="1298241"/>
            <a:ext cx="3493008" cy="1868488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Content Placeholder 10">
            <a:extLst>
              <a:ext uri="{FF2B5EF4-FFF2-40B4-BE49-F238E27FC236}">
                <a16:creationId xmlns:a16="http://schemas.microsoft.com/office/drawing/2014/main" id="{A5941323-D01F-6458-C5EB-21CE798BF6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6236" y="4008254"/>
            <a:ext cx="3227832" cy="1729157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8091060A-9A4D-9E38-0E28-29545BA12A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6236" y="3351444"/>
            <a:ext cx="3227832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Client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4C82544E-EFC6-B279-D88F-5447B18144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6236" y="3629350"/>
            <a:ext cx="3227832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Project</a:t>
            </a:r>
          </a:p>
        </p:txBody>
      </p:sp>
      <p:sp>
        <p:nvSpPr>
          <p:cNvPr id="36" name="Content Placeholder 10">
            <a:extLst>
              <a:ext uri="{FF2B5EF4-FFF2-40B4-BE49-F238E27FC236}">
                <a16:creationId xmlns:a16="http://schemas.microsoft.com/office/drawing/2014/main" id="{D38D4C5F-1C5C-5E3F-130E-08783A5EF8D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84964" y="4008254"/>
            <a:ext cx="3227832" cy="1729157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EBBDC749-6229-2336-2C0A-01044910CD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84964" y="3351444"/>
            <a:ext cx="3227832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Client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38FF7803-66A3-CDEB-DD00-7B785211CA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84964" y="3629350"/>
            <a:ext cx="3227832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Project</a:t>
            </a:r>
          </a:p>
        </p:txBody>
      </p:sp>
      <p:sp>
        <p:nvSpPr>
          <p:cNvPr id="39" name="Content Placeholder 10">
            <a:extLst>
              <a:ext uri="{FF2B5EF4-FFF2-40B4-BE49-F238E27FC236}">
                <a16:creationId xmlns:a16="http://schemas.microsoft.com/office/drawing/2014/main" id="{C77E5A37-144D-0237-AE79-246DC3B968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21857" y="4008254"/>
            <a:ext cx="3227832" cy="1729157"/>
          </a:xfrm>
        </p:spPr>
        <p:txBody>
          <a:bodyPr/>
          <a:lstStyle>
            <a:lvl1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1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05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D5699C2E-4418-220B-4D7F-EF6A33DCE5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21857" y="3351444"/>
            <a:ext cx="3227832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Client</a:t>
            </a:r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59E015A5-FB70-C74D-1387-4081AB05A6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21857" y="3629350"/>
            <a:ext cx="3227832" cy="226832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105000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0" orient="horz" pos="2160">
          <p15:clr>
            <a:srgbClr val="FBAE40"/>
          </p15:clr>
        </p15:guide>
        <p15:guide id="11" pos="384">
          <p15:clr>
            <a:srgbClr val="FBAE40"/>
          </p15:clr>
        </p15:guide>
        <p15:guide id="12" pos="7296">
          <p15:clr>
            <a:srgbClr val="FBAE40"/>
          </p15:clr>
        </p15:guide>
        <p15:guide id="13" pos="2592">
          <p15:clr>
            <a:srgbClr val="FBAE40"/>
          </p15:clr>
        </p15:guide>
        <p15:guide id="14" pos="2736">
          <p15:clr>
            <a:srgbClr val="FBAE40"/>
          </p15:clr>
        </p15:guide>
        <p15:guide id="15" pos="4944">
          <p15:clr>
            <a:srgbClr val="FBAE40"/>
          </p15:clr>
        </p15:guide>
        <p15:guide id="16" pos="50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0002" b="-3"/>
          <a:stretch>
            <a:fillRect/>
          </a:stretch>
        </p:blipFill>
        <p:spPr>
          <a:xfrm>
            <a:off x="0" y="3429000"/>
            <a:ext cx="12191998" cy="3429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43280" r="4316" b="5563"/>
          <a:stretch>
            <a:fillRect/>
          </a:stretch>
        </p:blipFill>
        <p:spPr>
          <a:xfrm>
            <a:off x="0" y="2875722"/>
            <a:ext cx="12192000" cy="39822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683764-DE25-B307-C98A-3848C562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7661129" cy="5899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0217BD-F063-54E1-E54A-921572A50FA7}"/>
              </a:ext>
            </a:extLst>
          </p:cNvPr>
          <p:cNvSpPr/>
          <p:nvPr userDrawn="1"/>
        </p:nvSpPr>
        <p:spPr>
          <a:xfrm>
            <a:off x="496957" y="1099929"/>
            <a:ext cx="11198087" cy="48862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1B2EC78-8E79-CFFF-BF94-C2F8839F77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972" y="1417983"/>
            <a:ext cx="7664383" cy="4439478"/>
          </a:xfrm>
        </p:spPr>
        <p:txBody>
          <a:bodyPr/>
          <a:lstStyle>
            <a:lvl1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A18D2D8-9B23-D3F7-7338-91B2FF075D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97371" y="0"/>
            <a:ext cx="3794628" cy="598619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0B81DA3-F564-07B7-9D3F-8701DBD35A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3D02D757-C0C5-DFB2-54C7-286E5F051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2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618" b="-2"/>
          <a:stretch>
            <a:fillRect/>
          </a:stretch>
        </p:blipFill>
        <p:spPr>
          <a:xfrm>
            <a:off x="0" y="0"/>
            <a:ext cx="394805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9" r="64804" b="5562"/>
          <a:stretch>
            <a:fillRect/>
          </a:stretch>
        </p:blipFill>
        <p:spPr>
          <a:xfrm>
            <a:off x="0" y="0"/>
            <a:ext cx="39480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683764-DE25-B307-C98A-3848C562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2888767" cy="5899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1B2EC78-8E79-CFFF-BF94-C2F8839F77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972" y="2054969"/>
            <a:ext cx="2892021" cy="3802492"/>
          </a:xfr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A18D2D8-9B23-D3F7-7338-91B2FF075D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8214" y="365125"/>
            <a:ext cx="3429000" cy="1758557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0B81DA3-F564-07B7-9D3F-8701DBD35A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3D02D757-C0C5-DFB2-54C7-286E5F051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9E3A49B9-4776-2225-6ECE-67BCD61C07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18214" y="2209106"/>
            <a:ext cx="3431689" cy="857054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19B10C-2B86-0130-FB66-0D655536FC5C}"/>
              </a:ext>
            </a:extLst>
          </p:cNvPr>
          <p:cNvCxnSpPr>
            <a:cxnSpLocks/>
          </p:cNvCxnSpPr>
          <p:nvPr userDrawn="1"/>
        </p:nvCxnSpPr>
        <p:spPr>
          <a:xfrm>
            <a:off x="4518214" y="2145199"/>
            <a:ext cx="34290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BF00196F-052C-58BD-B34B-791686BBDD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0551" y="365125"/>
            <a:ext cx="3429000" cy="1758557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888D0FE5-0613-9D5F-2BED-D76A956AE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0551" y="2209106"/>
            <a:ext cx="3431689" cy="857054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061E8D-0534-0C70-AC9D-C06FA89EB47F}"/>
              </a:ext>
            </a:extLst>
          </p:cNvPr>
          <p:cNvCxnSpPr>
            <a:cxnSpLocks/>
          </p:cNvCxnSpPr>
          <p:nvPr userDrawn="1"/>
        </p:nvCxnSpPr>
        <p:spPr>
          <a:xfrm>
            <a:off x="8140551" y="2145199"/>
            <a:ext cx="34290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17">
            <a:extLst>
              <a:ext uri="{FF2B5EF4-FFF2-40B4-BE49-F238E27FC236}">
                <a16:creationId xmlns:a16="http://schemas.microsoft.com/office/drawing/2014/main" id="{F8EBE61B-F83D-298F-9A8D-DDCAB74A8C4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15525" y="3301945"/>
            <a:ext cx="3429000" cy="1758557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27E4E0DD-F4F4-1310-B7C4-582E669B60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15525" y="5145926"/>
            <a:ext cx="3431689" cy="857054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7326F0-8CDB-7FD1-4CC2-828287DA66D1}"/>
              </a:ext>
            </a:extLst>
          </p:cNvPr>
          <p:cNvCxnSpPr>
            <a:cxnSpLocks/>
          </p:cNvCxnSpPr>
          <p:nvPr userDrawn="1"/>
        </p:nvCxnSpPr>
        <p:spPr>
          <a:xfrm>
            <a:off x="4515525" y="5082019"/>
            <a:ext cx="34290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icture Placeholder 17">
            <a:extLst>
              <a:ext uri="{FF2B5EF4-FFF2-40B4-BE49-F238E27FC236}">
                <a16:creationId xmlns:a16="http://schemas.microsoft.com/office/drawing/2014/main" id="{A64955B4-78BA-A564-0BC6-FA420F419C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7862" y="3301945"/>
            <a:ext cx="3429000" cy="1758557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9F32D0EC-A519-9F59-A7D6-73E9B2E5E2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7862" y="5145926"/>
            <a:ext cx="3431689" cy="857054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B4AAD92-9DB2-C032-E941-3EA6B48A2CEB}"/>
              </a:ext>
            </a:extLst>
          </p:cNvPr>
          <p:cNvCxnSpPr>
            <a:cxnSpLocks/>
          </p:cNvCxnSpPr>
          <p:nvPr userDrawn="1"/>
        </p:nvCxnSpPr>
        <p:spPr>
          <a:xfrm>
            <a:off x="8137862" y="5082019"/>
            <a:ext cx="3429000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561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5397" r="-1" b="-2"/>
          <a:stretch>
            <a:fillRect/>
          </a:stretch>
        </p:blipFill>
        <p:spPr>
          <a:xfrm>
            <a:off x="7973204" y="0"/>
            <a:ext cx="4218794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4730" t="6339" r="4316" b="5562"/>
          <a:stretch>
            <a:fillRect/>
          </a:stretch>
        </p:blipFill>
        <p:spPr>
          <a:xfrm>
            <a:off x="7973203" y="0"/>
            <a:ext cx="421879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683764-DE25-B307-C98A-3848C562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964" y="365125"/>
            <a:ext cx="3181275" cy="5899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1B2EC78-8E79-CFFF-BF94-C2F8839F77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0964" y="1714500"/>
            <a:ext cx="3191435" cy="4083872"/>
          </a:xfr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A18D2D8-9B23-D3F7-7338-91B2FF075D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73201" cy="34290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3D02D757-C0C5-DFB2-54C7-286E5F051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0C1A576-141C-9B36-051B-7053DD5B1B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E6AA03-1642-2CE8-22E5-0EE6864D148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1" y="3829722"/>
            <a:ext cx="2122841" cy="2194559"/>
          </a:xfrm>
          <a:prstGeom prst="roundRect">
            <a:avLst>
              <a:gd name="adj" fmla="val 3491"/>
            </a:avLst>
          </a:prstGeom>
          <a:solidFill>
            <a:schemeClr val="bg2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105FB8B-C066-9B8C-54CB-CC18EE66A6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25182" y="3829722"/>
            <a:ext cx="2122841" cy="2194559"/>
          </a:xfrm>
          <a:prstGeom prst="roundRect">
            <a:avLst>
              <a:gd name="adj" fmla="val 3491"/>
            </a:avLst>
          </a:prstGeom>
          <a:solidFill>
            <a:schemeClr val="bg2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011A898-C444-C7EF-4C22-8B646D25430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40763" y="3829722"/>
            <a:ext cx="2122841" cy="2194559"/>
          </a:xfrm>
          <a:prstGeom prst="roundRect">
            <a:avLst>
              <a:gd name="adj" fmla="val 3491"/>
            </a:avLst>
          </a:prstGeom>
          <a:solidFill>
            <a:schemeClr val="bg2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888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CA9536-02E5-CFB2-8E20-C5D24937C3DF}"/>
              </a:ext>
            </a:extLst>
          </p:cNvPr>
          <p:cNvSpPr/>
          <p:nvPr userDrawn="1"/>
        </p:nvSpPr>
        <p:spPr>
          <a:xfrm>
            <a:off x="-1" y="5986198"/>
            <a:ext cx="12192001" cy="8718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E3A3A8-D614-1608-1D0E-3A97CD64CB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939" t="47632" b="-3"/>
          <a:stretch>
            <a:fillRect/>
          </a:stretch>
        </p:blipFill>
        <p:spPr>
          <a:xfrm>
            <a:off x="-114300" y="3429000"/>
            <a:ext cx="12306298" cy="25571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4D9546-9FA4-249C-FE8A-EC2FF28256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8" t="50212" r="4316" b="16762"/>
          <a:stretch>
            <a:fillRect/>
          </a:stretch>
        </p:blipFill>
        <p:spPr>
          <a:xfrm>
            <a:off x="0" y="3415416"/>
            <a:ext cx="12192000" cy="25707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683764-DE25-B307-C98A-3848C562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965" y="365125"/>
            <a:ext cx="8736275" cy="5899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1B2EC78-8E79-CFFF-BF94-C2F8839F77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35964" y="4126782"/>
            <a:ext cx="8736275" cy="1859416"/>
          </a:xfr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buClr>
                <a:schemeClr val="bg1"/>
              </a:buCl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0B81DA3-F564-07B7-9D3F-8701DBD35A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974" y="6307321"/>
            <a:ext cx="1225296" cy="214163"/>
          </a:xfrm>
          <a:prstGeom prst="rect">
            <a:avLst/>
          </a:prstGeom>
        </p:spPr>
      </p:pic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3D02D757-C0C5-DFB2-54C7-286E5F051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F0AEE8A2-D516-1598-F22B-6B6A64AC92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35964" y="1331263"/>
            <a:ext cx="2788920" cy="2194559"/>
          </a:xfrm>
          <a:prstGeom prst="roundRect">
            <a:avLst>
              <a:gd name="adj" fmla="val 3491"/>
            </a:avLst>
          </a:prstGeom>
          <a:solidFill>
            <a:schemeClr val="bg2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DEE88BBE-CBAC-50C4-557C-30B7F43C6A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09642" y="1331263"/>
            <a:ext cx="2788920" cy="2194559"/>
          </a:xfrm>
          <a:prstGeom prst="roundRect">
            <a:avLst>
              <a:gd name="adj" fmla="val 3491"/>
            </a:avLst>
          </a:prstGeom>
          <a:solidFill>
            <a:schemeClr val="bg2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191AE9CE-8D94-FC86-36EC-191749261CF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783320" y="1331263"/>
            <a:ext cx="2788920" cy="2194559"/>
          </a:xfrm>
          <a:prstGeom prst="roundRect">
            <a:avLst>
              <a:gd name="adj" fmla="val 3491"/>
            </a:avLst>
          </a:prstGeom>
          <a:solidFill>
            <a:schemeClr val="bg2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27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534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" userDrawn="1">
          <p15:clr>
            <a:srgbClr val="FBAE40"/>
          </p15:clr>
        </p15:guide>
        <p15:guide id="7" pos="729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8BA218-CE99-BB2F-D0BC-B5E875E4EE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B194158-EA10-6C9C-FD0B-6D3E6FE3CC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5" name="Round Single Corner Rectangle 104">
            <a:extLst>
              <a:ext uri="{FF2B5EF4-FFF2-40B4-BE49-F238E27FC236}">
                <a16:creationId xmlns:a16="http://schemas.microsoft.com/office/drawing/2014/main" id="{17860F93-C676-6248-D761-8A543EDF2384}"/>
              </a:ext>
            </a:extLst>
          </p:cNvPr>
          <p:cNvSpPr/>
          <p:nvPr/>
        </p:nvSpPr>
        <p:spPr>
          <a:xfrm flipV="1">
            <a:off x="614973" y="1147544"/>
            <a:ext cx="6679205" cy="4276111"/>
          </a:xfrm>
          <a:prstGeom prst="round1Rect">
            <a:avLst>
              <a:gd name="adj" fmla="val 30376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5C958F6-E27F-E622-08B0-60C3B946BA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94" y="2199906"/>
            <a:ext cx="1865280" cy="32602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611E58-0D93-9EBE-BE42-ADF3AED5BB00}"/>
              </a:ext>
            </a:extLst>
          </p:cNvPr>
          <p:cNvSpPr txBox="1"/>
          <p:nvPr userDrawn="1"/>
        </p:nvSpPr>
        <p:spPr>
          <a:xfrm>
            <a:off x="803061" y="4119080"/>
            <a:ext cx="5461928" cy="215444"/>
          </a:xfrm>
          <a:prstGeom prst="rect">
            <a:avLst/>
          </a:prstGeom>
          <a:noFill/>
        </p:spPr>
        <p:txBody>
          <a:bodyPr wrap="square" lIns="91440" tIns="0" rIns="0" bIns="0" rtlCol="0" anchor="ctr">
            <a:spAutoFit/>
          </a:bodyPr>
          <a:lstStyle/>
          <a:p>
            <a:r>
              <a:rPr lang="en-US" sz="700" spc="4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2025. All Rights Reserved. </a:t>
            </a:r>
            <a:br>
              <a:rPr lang="en-US" sz="700" spc="4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700" spc="4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The Black &amp; Veatch name and logo are registered trademarks of Black &amp; Veatch Corporation.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CF398B-F45B-88E7-C025-F89BE6B6A859}"/>
              </a:ext>
            </a:extLst>
          </p:cNvPr>
          <p:cNvSpPr txBox="1"/>
          <p:nvPr userDrawn="1"/>
        </p:nvSpPr>
        <p:spPr>
          <a:xfrm>
            <a:off x="803061" y="4442495"/>
            <a:ext cx="5461928" cy="215444"/>
          </a:xfrm>
          <a:prstGeom prst="rect">
            <a:avLst/>
          </a:prstGeom>
          <a:noFill/>
        </p:spPr>
        <p:txBody>
          <a:bodyPr wrap="square" lIns="91440" tIns="0" rIns="0" bIns="0" rtlCol="0" anchor="ctr">
            <a:spAutoFit/>
          </a:bodyPr>
          <a:lstStyle/>
          <a:p>
            <a:pPr algn="l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</a:t>
            </a:r>
            <a:b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The Black &amp; Veatch name and logo are registered trademarks of Black &amp; Veatch Corporation.</a:t>
            </a: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ABBD9AB0-B4E7-09AC-84AD-EC132B9910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94" y="2806107"/>
            <a:ext cx="5062718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6600" b="0" i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Closing Text</a:t>
            </a:r>
          </a:p>
        </p:txBody>
      </p:sp>
    </p:spTree>
    <p:extLst>
      <p:ext uri="{BB962C8B-B14F-4D97-AF65-F5344CB8AC3E}">
        <p14:creationId xmlns:p14="http://schemas.microsoft.com/office/powerpoint/2010/main" val="2653706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" userDrawn="1">
          <p15:clr>
            <a:srgbClr val="FBAE40"/>
          </p15:clr>
        </p15:guide>
        <p15:guide id="9" pos="7296" userDrawn="1">
          <p15:clr>
            <a:srgbClr val="FBAE40"/>
          </p15:clr>
        </p15:guide>
        <p15:guide id="10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F3A0EC81-E78B-4DEA-14EE-18AE849DB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68C8DA2-A843-B4D4-7A80-2A17AF2FF3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8000">
                <a:schemeClr val="tx1"/>
              </a:gs>
              <a:gs pos="75000">
                <a:schemeClr val="tx1">
                  <a:alpha val="68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31BCA026-7966-DB9D-16DA-3AF5989E28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6001" y="1361345"/>
            <a:ext cx="4059999" cy="1023982"/>
          </a:xfrm>
          <a:prstGeom prst="rect">
            <a:avLst/>
          </a:prstGeom>
        </p:spPr>
      </p:pic>
      <p:sp>
        <p:nvSpPr>
          <p:cNvPr id="108" name="Rectangle 107">
            <a:extLst>
              <a:ext uri="{FF2B5EF4-FFF2-40B4-BE49-F238E27FC236}">
                <a16:creationId xmlns:a16="http://schemas.microsoft.com/office/drawing/2014/main" id="{8157FCCA-7D70-5D7A-5865-5806CFAFB347}"/>
              </a:ext>
            </a:extLst>
          </p:cNvPr>
          <p:cNvSpPr/>
          <p:nvPr/>
        </p:nvSpPr>
        <p:spPr>
          <a:xfrm>
            <a:off x="6651813" y="1342531"/>
            <a:ext cx="1474190" cy="459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70BA1EC-532C-2C15-9014-57DD7E377B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90" b="51597"/>
          <a:stretch>
            <a:fillRect/>
          </a:stretch>
        </p:blipFill>
        <p:spPr>
          <a:xfrm>
            <a:off x="6651812" y="1360903"/>
            <a:ext cx="1474188" cy="49564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CDC424C-3FD8-548C-AB67-D56C126F6A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42B736-AA38-6D37-520F-EE204CB508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9000">
                <a:schemeClr val="tx1"/>
              </a:gs>
              <a:gs pos="84000">
                <a:schemeClr val="tx1">
                  <a:alpha val="68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AAF64C4-4D6D-BA7B-AD50-CBE60BE6E3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6001" y="1361345"/>
            <a:ext cx="4059999" cy="10239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03B384-652E-13C6-17F6-29E92A2EE26B}"/>
              </a:ext>
            </a:extLst>
          </p:cNvPr>
          <p:cNvSpPr/>
          <p:nvPr userDrawn="1"/>
        </p:nvSpPr>
        <p:spPr>
          <a:xfrm>
            <a:off x="6651813" y="1342531"/>
            <a:ext cx="1474190" cy="459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BBE000D-9B0E-FAF6-DAE3-9FD004F030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90" b="51597"/>
          <a:stretch>
            <a:fillRect/>
          </a:stretch>
        </p:blipFill>
        <p:spPr>
          <a:xfrm>
            <a:off x="6651812" y="1360903"/>
            <a:ext cx="1474188" cy="495640"/>
          </a:xfrm>
          <a:prstGeom prst="rect">
            <a:avLst/>
          </a:prstGeom>
        </p:spPr>
      </p:pic>
      <p:sp>
        <p:nvSpPr>
          <p:cNvPr id="239" name="Freeform 238">
            <a:extLst>
              <a:ext uri="{FF2B5EF4-FFF2-40B4-BE49-F238E27FC236}">
                <a16:creationId xmlns:a16="http://schemas.microsoft.com/office/drawing/2014/main" id="{896B8D1F-8795-DD1D-44BB-DAD531F4FED4}"/>
              </a:ext>
            </a:extLst>
          </p:cNvPr>
          <p:cNvSpPr/>
          <p:nvPr userDrawn="1"/>
        </p:nvSpPr>
        <p:spPr>
          <a:xfrm>
            <a:off x="0" y="3883681"/>
            <a:ext cx="12192000" cy="2974319"/>
          </a:xfrm>
          <a:custGeom>
            <a:avLst/>
            <a:gdLst>
              <a:gd name="connsiteX0" fmla="*/ 6071308 w 12192000"/>
              <a:gd name="connsiteY0" fmla="*/ 0 h 2974319"/>
              <a:gd name="connsiteX1" fmla="*/ 12032943 w 12192000"/>
              <a:gd name="connsiteY1" fmla="*/ 1781993 h 2974319"/>
              <a:gd name="connsiteX2" fmla="*/ 12192000 w 12192000"/>
              <a:gd name="connsiteY2" fmla="*/ 1892677 h 2974319"/>
              <a:gd name="connsiteX3" fmla="*/ 12192000 w 12192000"/>
              <a:gd name="connsiteY3" fmla="*/ 2974319 h 2974319"/>
              <a:gd name="connsiteX4" fmla="*/ 0 w 12192000"/>
              <a:gd name="connsiteY4" fmla="*/ 2974319 h 2974319"/>
              <a:gd name="connsiteX5" fmla="*/ 0 w 12192000"/>
              <a:gd name="connsiteY5" fmla="*/ 1858311 h 2974319"/>
              <a:gd name="connsiteX6" fmla="*/ 109672 w 12192000"/>
              <a:gd name="connsiteY6" fmla="*/ 1781993 h 2974319"/>
              <a:gd name="connsiteX7" fmla="*/ 6071308 w 12192000"/>
              <a:gd name="connsiteY7" fmla="*/ 0 h 29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974319">
                <a:moveTo>
                  <a:pt x="6071308" y="0"/>
                </a:moveTo>
                <a:cubicBezTo>
                  <a:pt x="8279632" y="0"/>
                  <a:pt x="10331160" y="656936"/>
                  <a:pt x="12032943" y="1781993"/>
                </a:cubicBezTo>
                <a:lnTo>
                  <a:pt x="12192000" y="1892677"/>
                </a:lnTo>
                <a:lnTo>
                  <a:pt x="12192000" y="2974319"/>
                </a:lnTo>
                <a:lnTo>
                  <a:pt x="0" y="2974319"/>
                </a:lnTo>
                <a:lnTo>
                  <a:pt x="0" y="1858311"/>
                </a:lnTo>
                <a:lnTo>
                  <a:pt x="109672" y="1781993"/>
                </a:lnTo>
                <a:cubicBezTo>
                  <a:pt x="1811455" y="656936"/>
                  <a:pt x="3862983" y="0"/>
                  <a:pt x="607130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05E1287-5CF7-9307-5EC0-3EA5E213945D}"/>
              </a:ext>
            </a:extLst>
          </p:cNvPr>
          <p:cNvSpPr/>
          <p:nvPr userDrawn="1"/>
        </p:nvSpPr>
        <p:spPr>
          <a:xfrm>
            <a:off x="0" y="3911018"/>
            <a:ext cx="12192000" cy="2946982"/>
          </a:xfrm>
          <a:custGeom>
            <a:avLst/>
            <a:gdLst>
              <a:gd name="connsiteX0" fmla="*/ 6071308 w 12192000"/>
              <a:gd name="connsiteY0" fmla="*/ 0 h 2946982"/>
              <a:gd name="connsiteX1" fmla="*/ 12032943 w 12192000"/>
              <a:gd name="connsiteY1" fmla="*/ 1781993 h 2946982"/>
              <a:gd name="connsiteX2" fmla="*/ 12192000 w 12192000"/>
              <a:gd name="connsiteY2" fmla="*/ 1892677 h 2946982"/>
              <a:gd name="connsiteX3" fmla="*/ 12192000 w 12192000"/>
              <a:gd name="connsiteY3" fmla="*/ 2946982 h 2946982"/>
              <a:gd name="connsiteX4" fmla="*/ 0 w 12192000"/>
              <a:gd name="connsiteY4" fmla="*/ 2946982 h 2946982"/>
              <a:gd name="connsiteX5" fmla="*/ 0 w 12192000"/>
              <a:gd name="connsiteY5" fmla="*/ 1858311 h 2946982"/>
              <a:gd name="connsiteX6" fmla="*/ 109672 w 12192000"/>
              <a:gd name="connsiteY6" fmla="*/ 1781993 h 2946982"/>
              <a:gd name="connsiteX7" fmla="*/ 6071308 w 12192000"/>
              <a:gd name="connsiteY7" fmla="*/ 0 h 294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946982">
                <a:moveTo>
                  <a:pt x="6071308" y="0"/>
                </a:moveTo>
                <a:cubicBezTo>
                  <a:pt x="8279632" y="0"/>
                  <a:pt x="10331160" y="656936"/>
                  <a:pt x="12032943" y="1781993"/>
                </a:cubicBezTo>
                <a:lnTo>
                  <a:pt x="12192000" y="1892677"/>
                </a:lnTo>
                <a:lnTo>
                  <a:pt x="12192000" y="2946982"/>
                </a:lnTo>
                <a:lnTo>
                  <a:pt x="0" y="2946982"/>
                </a:lnTo>
                <a:lnTo>
                  <a:pt x="0" y="1858311"/>
                </a:lnTo>
                <a:lnTo>
                  <a:pt x="109672" y="1781993"/>
                </a:lnTo>
                <a:cubicBezTo>
                  <a:pt x="1811455" y="656936"/>
                  <a:pt x="3862983" y="0"/>
                  <a:pt x="6071308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2"/>
              </a:gs>
            </a:gsLst>
            <a:lin ang="1626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A49795-339C-92A4-B43D-DAD04309AD57}"/>
              </a:ext>
            </a:extLst>
          </p:cNvPr>
          <p:cNvSpPr txBox="1"/>
          <p:nvPr userDrawn="1"/>
        </p:nvSpPr>
        <p:spPr>
          <a:xfrm>
            <a:off x="2617430" y="6363122"/>
            <a:ext cx="695714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The Black &amp; Veatch name and logo are registered trademarks of Black &amp; Veatch Corporation.</a:t>
            </a:r>
          </a:p>
        </p:txBody>
      </p:sp>
    </p:spTree>
    <p:extLst>
      <p:ext uri="{BB962C8B-B14F-4D97-AF65-F5344CB8AC3E}">
        <p14:creationId xmlns:p14="http://schemas.microsoft.com/office/powerpoint/2010/main" val="2477040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84" userDrawn="1">
          <p15:clr>
            <a:srgbClr val="FBAE40"/>
          </p15:clr>
        </p15:guide>
        <p15:guide id="8" pos="384" userDrawn="1">
          <p15:clr>
            <a:srgbClr val="FBAE40"/>
          </p15:clr>
        </p15:guide>
        <p15:guide id="9" pos="7296" userDrawn="1">
          <p15:clr>
            <a:srgbClr val="FBAE40"/>
          </p15:clr>
        </p15:guide>
        <p15:guide id="10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08FF608B-3948-231D-389F-8E35CB5725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"/>
            <a:ext cx="12191998" cy="685799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E2FB01CE-3A19-EF3A-DA89-380C037AF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229" t="6337" r="4316" b="556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4358E34-4979-1976-4343-9DF4046EAD3A}"/>
              </a:ext>
            </a:extLst>
          </p:cNvPr>
          <p:cNvSpPr/>
          <p:nvPr/>
        </p:nvSpPr>
        <p:spPr>
          <a:xfrm>
            <a:off x="-2" y="0"/>
            <a:ext cx="3370997" cy="2738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2A4CCA4-248D-B3E7-42F1-06CC8A117D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94" y="2053974"/>
            <a:ext cx="1865280" cy="326023"/>
          </a:xfrm>
          <a:prstGeom prst="rect">
            <a:avLst/>
          </a:prstGeom>
        </p:spPr>
      </p:pic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DD4380D-C665-5C07-9247-20D716B2EB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70992" y="0"/>
            <a:ext cx="8821002" cy="6857997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DCDECA-19F8-4C28-D6C9-F16510C848B7}"/>
              </a:ext>
            </a:extLst>
          </p:cNvPr>
          <p:cNvSpPr/>
          <p:nvPr userDrawn="1"/>
        </p:nvSpPr>
        <p:spPr>
          <a:xfrm>
            <a:off x="-2" y="0"/>
            <a:ext cx="3370997" cy="2738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201B28A-7C88-7E5B-2417-52FFBEF395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94" y="2053974"/>
            <a:ext cx="1865280" cy="326023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C0A7F39D-6BE3-A5F2-F985-F5DD76BBF9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9420" y="505844"/>
            <a:ext cx="1549592" cy="160457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19930-AC21-9AA8-C0EA-A6514212BD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70992" y="0"/>
            <a:ext cx="5203752" cy="6858000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266BBB-C089-17B5-D876-F0C0FC340627}"/>
              </a:ext>
            </a:extLst>
          </p:cNvPr>
          <p:cNvSpPr txBox="1"/>
          <p:nvPr userDrawn="1"/>
        </p:nvSpPr>
        <p:spPr>
          <a:xfrm>
            <a:off x="752261" y="5022338"/>
            <a:ext cx="2498939" cy="323165"/>
          </a:xfrm>
          <a:prstGeom prst="rect">
            <a:avLst/>
          </a:prstGeom>
          <a:noFill/>
        </p:spPr>
        <p:txBody>
          <a:bodyPr wrap="square" lIns="91440" tIns="0" rIns="0" bIns="0" rtlCol="0" anchor="ctr">
            <a:spAutoFit/>
          </a:bodyPr>
          <a:lstStyle/>
          <a:p>
            <a:pPr algn="l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The Black &amp; Veatch name and logo are registered trademarks of Black &amp; Veatch Corporation.</a:t>
            </a:r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C3B7BE6D-449E-9BB8-BB17-B2A3C9DF9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261" y="3695612"/>
            <a:ext cx="7204965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6600" b="0" i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10000"/>
                    </a:prst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Closing text</a:t>
            </a:r>
          </a:p>
        </p:txBody>
      </p:sp>
    </p:spTree>
    <p:extLst>
      <p:ext uri="{BB962C8B-B14F-4D97-AF65-F5344CB8AC3E}">
        <p14:creationId xmlns:p14="http://schemas.microsoft.com/office/powerpoint/2010/main" val="2390514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">
          <p15:clr>
            <a:srgbClr val="FBAE40"/>
          </p15:clr>
        </p15:guide>
        <p15:guide id="4" pos="7296">
          <p15:clr>
            <a:srgbClr val="FBAE40"/>
          </p15:clr>
        </p15:guide>
        <p15:guide id="5" pos="3840">
          <p15:clr>
            <a:srgbClr val="FBAE40"/>
          </p15:clr>
        </p15:guide>
        <p15:guide id="6" pos="319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raphic 129">
            <a:extLst>
              <a:ext uri="{FF2B5EF4-FFF2-40B4-BE49-F238E27FC236}">
                <a16:creationId xmlns:a16="http://schemas.microsoft.com/office/drawing/2014/main" id="{426B9F5E-2C53-D8C9-998C-9FCBDCB9BF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780"/>
          <a:stretch>
            <a:fillRect/>
          </a:stretch>
        </p:blipFill>
        <p:spPr>
          <a:xfrm>
            <a:off x="3752663" y="2"/>
            <a:ext cx="8439337" cy="6857998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A7F21618-7C3F-C499-3C4D-7E8DB89D1F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3762" t="6337" r="4317" b="5564"/>
          <a:stretch>
            <a:fillRect/>
          </a:stretch>
        </p:blipFill>
        <p:spPr>
          <a:xfrm>
            <a:off x="3752660" y="-1"/>
            <a:ext cx="8439340" cy="6858001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981609D9-D982-79E5-5398-CF3BCB71AE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9420" y="4756830"/>
            <a:ext cx="1549592" cy="1604578"/>
          </a:xfrm>
          <a:prstGeom prst="rect">
            <a:avLst/>
          </a:prstGeom>
        </p:spPr>
      </p:pic>
      <p:sp>
        <p:nvSpPr>
          <p:cNvPr id="211" name="Freeform 210">
            <a:extLst>
              <a:ext uri="{FF2B5EF4-FFF2-40B4-BE49-F238E27FC236}">
                <a16:creationId xmlns:a16="http://schemas.microsoft.com/office/drawing/2014/main" id="{EBA1577E-FBB2-B9C2-C533-A8FF294AE86C}"/>
              </a:ext>
            </a:extLst>
          </p:cNvPr>
          <p:cNvSpPr/>
          <p:nvPr userDrawn="1"/>
        </p:nvSpPr>
        <p:spPr>
          <a:xfrm>
            <a:off x="2994144" y="-19208"/>
            <a:ext cx="6248565" cy="5030596"/>
          </a:xfrm>
          <a:custGeom>
            <a:avLst/>
            <a:gdLst>
              <a:gd name="connsiteX0" fmla="*/ 0 w 6248565"/>
              <a:gd name="connsiteY0" fmla="*/ 0 h 5030596"/>
              <a:gd name="connsiteX1" fmla="*/ 6248565 w 6248565"/>
              <a:gd name="connsiteY1" fmla="*/ 0 h 5030596"/>
              <a:gd name="connsiteX2" fmla="*/ 6248565 w 6248565"/>
              <a:gd name="connsiteY2" fmla="*/ 3249183 h 5030596"/>
              <a:gd name="connsiteX3" fmla="*/ 6078604 w 6248565"/>
              <a:gd name="connsiteY3" fmla="*/ 3617431 h 5030596"/>
              <a:gd name="connsiteX4" fmla="*/ 5579840 w 6248565"/>
              <a:gd name="connsiteY4" fmla="*/ 4128070 h 5030596"/>
              <a:gd name="connsiteX5" fmla="*/ 4448827 w 6248565"/>
              <a:gd name="connsiteY5" fmla="*/ 5030596 h 5030596"/>
              <a:gd name="connsiteX6" fmla="*/ 0 w 6248565"/>
              <a:gd name="connsiteY6" fmla="*/ 5030596 h 5030596"/>
              <a:gd name="connsiteX7" fmla="*/ 0 w 6248565"/>
              <a:gd name="connsiteY7" fmla="*/ 0 h 5030596"/>
              <a:gd name="connsiteX0" fmla="*/ 0 w 6248565"/>
              <a:gd name="connsiteY0" fmla="*/ 0 h 5030596"/>
              <a:gd name="connsiteX1" fmla="*/ 6248565 w 6248565"/>
              <a:gd name="connsiteY1" fmla="*/ 0 h 5030596"/>
              <a:gd name="connsiteX2" fmla="*/ 6248565 w 6248565"/>
              <a:gd name="connsiteY2" fmla="*/ 3249183 h 5030596"/>
              <a:gd name="connsiteX3" fmla="*/ 6078604 w 6248565"/>
              <a:gd name="connsiteY3" fmla="*/ 3617431 h 5030596"/>
              <a:gd name="connsiteX4" fmla="*/ 5520464 w 6248565"/>
              <a:gd name="connsiteY4" fmla="*/ 4591208 h 5030596"/>
              <a:gd name="connsiteX5" fmla="*/ 4448827 w 6248565"/>
              <a:gd name="connsiteY5" fmla="*/ 5030596 h 5030596"/>
              <a:gd name="connsiteX6" fmla="*/ 0 w 6248565"/>
              <a:gd name="connsiteY6" fmla="*/ 5030596 h 5030596"/>
              <a:gd name="connsiteX7" fmla="*/ 0 w 6248565"/>
              <a:gd name="connsiteY7" fmla="*/ 0 h 503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8565" h="5030596">
                <a:moveTo>
                  <a:pt x="0" y="0"/>
                </a:moveTo>
                <a:lnTo>
                  <a:pt x="6248565" y="0"/>
                </a:lnTo>
                <a:lnTo>
                  <a:pt x="6248565" y="3249183"/>
                </a:lnTo>
                <a:lnTo>
                  <a:pt x="6078604" y="3617431"/>
                </a:lnTo>
                <a:lnTo>
                  <a:pt x="5520464" y="4591208"/>
                </a:lnTo>
                <a:lnTo>
                  <a:pt x="4448827" y="5030596"/>
                </a:lnTo>
                <a:lnTo>
                  <a:pt x="0" y="503059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07" name="Picture Placeholder 206">
            <a:extLst>
              <a:ext uri="{FF2B5EF4-FFF2-40B4-BE49-F238E27FC236}">
                <a16:creationId xmlns:a16="http://schemas.microsoft.com/office/drawing/2014/main" id="{7BAF0026-C283-5F96-D3A7-869FA730E4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40087" y="1"/>
            <a:ext cx="6002623" cy="5323109"/>
          </a:xfrm>
          <a:custGeom>
            <a:avLst/>
            <a:gdLst>
              <a:gd name="connsiteX0" fmla="*/ 5490294 w 6002623"/>
              <a:gd name="connsiteY0" fmla="*/ 1823602 h 5323109"/>
              <a:gd name="connsiteX1" fmla="*/ 5490294 w 6002623"/>
              <a:gd name="connsiteY1" fmla="*/ 2908374 h 5323109"/>
              <a:gd name="connsiteX2" fmla="*/ 5508582 w 6002623"/>
              <a:gd name="connsiteY2" fmla="*/ 2908374 h 5323109"/>
              <a:gd name="connsiteX3" fmla="*/ 5508582 w 6002623"/>
              <a:gd name="connsiteY3" fmla="*/ 1823602 h 5323109"/>
              <a:gd name="connsiteX4" fmla="*/ 5416924 w 6002623"/>
              <a:gd name="connsiteY4" fmla="*/ 1823602 h 5323109"/>
              <a:gd name="connsiteX5" fmla="*/ 5416924 w 6002623"/>
              <a:gd name="connsiteY5" fmla="*/ 2908374 h 5323109"/>
              <a:gd name="connsiteX6" fmla="*/ 5435212 w 6002623"/>
              <a:gd name="connsiteY6" fmla="*/ 2908374 h 5323109"/>
              <a:gd name="connsiteX7" fmla="*/ 5435212 w 6002623"/>
              <a:gd name="connsiteY7" fmla="*/ 1823602 h 5323109"/>
              <a:gd name="connsiteX8" fmla="*/ 5343555 w 6002623"/>
              <a:gd name="connsiteY8" fmla="*/ 1823602 h 5323109"/>
              <a:gd name="connsiteX9" fmla="*/ 5343555 w 6002623"/>
              <a:gd name="connsiteY9" fmla="*/ 2908374 h 5323109"/>
              <a:gd name="connsiteX10" fmla="*/ 5361843 w 6002623"/>
              <a:gd name="connsiteY10" fmla="*/ 2908374 h 5323109"/>
              <a:gd name="connsiteX11" fmla="*/ 5361843 w 6002623"/>
              <a:gd name="connsiteY11" fmla="*/ 1823602 h 5323109"/>
              <a:gd name="connsiteX12" fmla="*/ 5270186 w 6002623"/>
              <a:gd name="connsiteY12" fmla="*/ 1823601 h 5323109"/>
              <a:gd name="connsiteX13" fmla="*/ 5270186 w 6002623"/>
              <a:gd name="connsiteY13" fmla="*/ 2908374 h 5323109"/>
              <a:gd name="connsiteX14" fmla="*/ 5288474 w 6002623"/>
              <a:gd name="connsiteY14" fmla="*/ 2908374 h 5323109"/>
              <a:gd name="connsiteX15" fmla="*/ 5288474 w 6002623"/>
              <a:gd name="connsiteY15" fmla="*/ 1823601 h 5323109"/>
              <a:gd name="connsiteX16" fmla="*/ 5196817 w 6002623"/>
              <a:gd name="connsiteY16" fmla="*/ 1823601 h 5323109"/>
              <a:gd name="connsiteX17" fmla="*/ 5196817 w 6002623"/>
              <a:gd name="connsiteY17" fmla="*/ 2908374 h 5323109"/>
              <a:gd name="connsiteX18" fmla="*/ 5215105 w 6002623"/>
              <a:gd name="connsiteY18" fmla="*/ 2908374 h 5323109"/>
              <a:gd name="connsiteX19" fmla="*/ 5215105 w 6002623"/>
              <a:gd name="connsiteY19" fmla="*/ 1823601 h 5323109"/>
              <a:gd name="connsiteX20" fmla="*/ 5123448 w 6002623"/>
              <a:gd name="connsiteY20" fmla="*/ 1823601 h 5323109"/>
              <a:gd name="connsiteX21" fmla="*/ 5123448 w 6002623"/>
              <a:gd name="connsiteY21" fmla="*/ 2908374 h 5323109"/>
              <a:gd name="connsiteX22" fmla="*/ 5141736 w 6002623"/>
              <a:gd name="connsiteY22" fmla="*/ 2908374 h 5323109"/>
              <a:gd name="connsiteX23" fmla="*/ 5141736 w 6002623"/>
              <a:gd name="connsiteY23" fmla="*/ 1823601 h 5323109"/>
              <a:gd name="connsiteX24" fmla="*/ 5050079 w 6002623"/>
              <a:gd name="connsiteY24" fmla="*/ 1823601 h 5323109"/>
              <a:gd name="connsiteX25" fmla="*/ 5050079 w 6002623"/>
              <a:gd name="connsiteY25" fmla="*/ 2908374 h 5323109"/>
              <a:gd name="connsiteX26" fmla="*/ 5068367 w 6002623"/>
              <a:gd name="connsiteY26" fmla="*/ 2908374 h 5323109"/>
              <a:gd name="connsiteX27" fmla="*/ 5068367 w 6002623"/>
              <a:gd name="connsiteY27" fmla="*/ 1823601 h 5323109"/>
              <a:gd name="connsiteX28" fmla="*/ 4976710 w 6002623"/>
              <a:gd name="connsiteY28" fmla="*/ 1823601 h 5323109"/>
              <a:gd name="connsiteX29" fmla="*/ 4976710 w 6002623"/>
              <a:gd name="connsiteY29" fmla="*/ 2908374 h 5323109"/>
              <a:gd name="connsiteX30" fmla="*/ 4994998 w 6002623"/>
              <a:gd name="connsiteY30" fmla="*/ 2908374 h 5323109"/>
              <a:gd name="connsiteX31" fmla="*/ 4994998 w 6002623"/>
              <a:gd name="connsiteY31" fmla="*/ 1823601 h 5323109"/>
              <a:gd name="connsiteX32" fmla="*/ 4903341 w 6002623"/>
              <a:gd name="connsiteY32" fmla="*/ 1823601 h 5323109"/>
              <a:gd name="connsiteX33" fmla="*/ 4903341 w 6002623"/>
              <a:gd name="connsiteY33" fmla="*/ 2908374 h 5323109"/>
              <a:gd name="connsiteX34" fmla="*/ 4921629 w 6002623"/>
              <a:gd name="connsiteY34" fmla="*/ 2908374 h 5323109"/>
              <a:gd name="connsiteX35" fmla="*/ 4921629 w 6002623"/>
              <a:gd name="connsiteY35" fmla="*/ 1823601 h 5323109"/>
              <a:gd name="connsiteX36" fmla="*/ 4829972 w 6002623"/>
              <a:gd name="connsiteY36" fmla="*/ 1823601 h 5323109"/>
              <a:gd name="connsiteX37" fmla="*/ 4829972 w 6002623"/>
              <a:gd name="connsiteY37" fmla="*/ 2908374 h 5323109"/>
              <a:gd name="connsiteX38" fmla="*/ 4848260 w 6002623"/>
              <a:gd name="connsiteY38" fmla="*/ 2908374 h 5323109"/>
              <a:gd name="connsiteX39" fmla="*/ 4848260 w 6002623"/>
              <a:gd name="connsiteY39" fmla="*/ 1823601 h 5323109"/>
              <a:gd name="connsiteX40" fmla="*/ 4756603 w 6002623"/>
              <a:gd name="connsiteY40" fmla="*/ 1823601 h 5323109"/>
              <a:gd name="connsiteX41" fmla="*/ 4756603 w 6002623"/>
              <a:gd name="connsiteY41" fmla="*/ 2908374 h 5323109"/>
              <a:gd name="connsiteX42" fmla="*/ 4774891 w 6002623"/>
              <a:gd name="connsiteY42" fmla="*/ 2908374 h 5323109"/>
              <a:gd name="connsiteX43" fmla="*/ 4774891 w 6002623"/>
              <a:gd name="connsiteY43" fmla="*/ 1823601 h 5323109"/>
              <a:gd name="connsiteX44" fmla="*/ 4683234 w 6002623"/>
              <a:gd name="connsiteY44" fmla="*/ 1823601 h 5323109"/>
              <a:gd name="connsiteX45" fmla="*/ 4683234 w 6002623"/>
              <a:gd name="connsiteY45" fmla="*/ 2908374 h 5323109"/>
              <a:gd name="connsiteX46" fmla="*/ 4701522 w 6002623"/>
              <a:gd name="connsiteY46" fmla="*/ 2908374 h 5323109"/>
              <a:gd name="connsiteX47" fmla="*/ 4701522 w 6002623"/>
              <a:gd name="connsiteY47" fmla="*/ 1823601 h 5323109"/>
              <a:gd name="connsiteX48" fmla="*/ 4609865 w 6002623"/>
              <a:gd name="connsiteY48" fmla="*/ 1823600 h 5323109"/>
              <a:gd name="connsiteX49" fmla="*/ 4609865 w 6002623"/>
              <a:gd name="connsiteY49" fmla="*/ 2908374 h 5323109"/>
              <a:gd name="connsiteX50" fmla="*/ 4628153 w 6002623"/>
              <a:gd name="connsiteY50" fmla="*/ 2908374 h 5323109"/>
              <a:gd name="connsiteX51" fmla="*/ 4628153 w 6002623"/>
              <a:gd name="connsiteY51" fmla="*/ 1823600 h 5323109"/>
              <a:gd name="connsiteX52" fmla="*/ 4536496 w 6002623"/>
              <a:gd name="connsiteY52" fmla="*/ 1823600 h 5323109"/>
              <a:gd name="connsiteX53" fmla="*/ 4536496 w 6002623"/>
              <a:gd name="connsiteY53" fmla="*/ 2908374 h 5323109"/>
              <a:gd name="connsiteX54" fmla="*/ 4554784 w 6002623"/>
              <a:gd name="connsiteY54" fmla="*/ 2908374 h 5323109"/>
              <a:gd name="connsiteX55" fmla="*/ 4554784 w 6002623"/>
              <a:gd name="connsiteY55" fmla="*/ 1823600 h 5323109"/>
              <a:gd name="connsiteX56" fmla="*/ 4463127 w 6002623"/>
              <a:gd name="connsiteY56" fmla="*/ 1823600 h 5323109"/>
              <a:gd name="connsiteX57" fmla="*/ 4463127 w 6002623"/>
              <a:gd name="connsiteY57" fmla="*/ 2908374 h 5323109"/>
              <a:gd name="connsiteX58" fmla="*/ 4481415 w 6002623"/>
              <a:gd name="connsiteY58" fmla="*/ 2908374 h 5323109"/>
              <a:gd name="connsiteX59" fmla="*/ 4481415 w 6002623"/>
              <a:gd name="connsiteY59" fmla="*/ 1823600 h 5323109"/>
              <a:gd name="connsiteX60" fmla="*/ 4389758 w 6002623"/>
              <a:gd name="connsiteY60" fmla="*/ 1823600 h 5323109"/>
              <a:gd name="connsiteX61" fmla="*/ 4389758 w 6002623"/>
              <a:gd name="connsiteY61" fmla="*/ 2908374 h 5323109"/>
              <a:gd name="connsiteX62" fmla="*/ 4408046 w 6002623"/>
              <a:gd name="connsiteY62" fmla="*/ 2908374 h 5323109"/>
              <a:gd name="connsiteX63" fmla="*/ 4408046 w 6002623"/>
              <a:gd name="connsiteY63" fmla="*/ 1823600 h 5323109"/>
              <a:gd name="connsiteX64" fmla="*/ 4316389 w 6002623"/>
              <a:gd name="connsiteY64" fmla="*/ 1823600 h 5323109"/>
              <a:gd name="connsiteX65" fmla="*/ 4316389 w 6002623"/>
              <a:gd name="connsiteY65" fmla="*/ 2908374 h 5323109"/>
              <a:gd name="connsiteX66" fmla="*/ 4334677 w 6002623"/>
              <a:gd name="connsiteY66" fmla="*/ 2908374 h 5323109"/>
              <a:gd name="connsiteX67" fmla="*/ 4334677 w 6002623"/>
              <a:gd name="connsiteY67" fmla="*/ 1823600 h 5323109"/>
              <a:gd name="connsiteX68" fmla="*/ 4243020 w 6002623"/>
              <a:gd name="connsiteY68" fmla="*/ 1823600 h 5323109"/>
              <a:gd name="connsiteX69" fmla="*/ 4243020 w 6002623"/>
              <a:gd name="connsiteY69" fmla="*/ 2908374 h 5323109"/>
              <a:gd name="connsiteX70" fmla="*/ 4261308 w 6002623"/>
              <a:gd name="connsiteY70" fmla="*/ 2908374 h 5323109"/>
              <a:gd name="connsiteX71" fmla="*/ 4261308 w 6002623"/>
              <a:gd name="connsiteY71" fmla="*/ 1823600 h 5323109"/>
              <a:gd name="connsiteX72" fmla="*/ 4169651 w 6002623"/>
              <a:gd name="connsiteY72" fmla="*/ 1823600 h 5323109"/>
              <a:gd name="connsiteX73" fmla="*/ 4169651 w 6002623"/>
              <a:gd name="connsiteY73" fmla="*/ 2908374 h 5323109"/>
              <a:gd name="connsiteX74" fmla="*/ 4187939 w 6002623"/>
              <a:gd name="connsiteY74" fmla="*/ 2908374 h 5323109"/>
              <a:gd name="connsiteX75" fmla="*/ 4187939 w 6002623"/>
              <a:gd name="connsiteY75" fmla="*/ 1823600 h 5323109"/>
              <a:gd name="connsiteX76" fmla="*/ 4096282 w 6002623"/>
              <a:gd name="connsiteY76" fmla="*/ 1823600 h 5323109"/>
              <a:gd name="connsiteX77" fmla="*/ 4096282 w 6002623"/>
              <a:gd name="connsiteY77" fmla="*/ 2908374 h 5323109"/>
              <a:gd name="connsiteX78" fmla="*/ 4114570 w 6002623"/>
              <a:gd name="connsiteY78" fmla="*/ 2908374 h 5323109"/>
              <a:gd name="connsiteX79" fmla="*/ 4114570 w 6002623"/>
              <a:gd name="connsiteY79" fmla="*/ 1823600 h 5323109"/>
              <a:gd name="connsiteX80" fmla="*/ 5933586 w 6002623"/>
              <a:gd name="connsiteY80" fmla="*/ 1823600 h 5323109"/>
              <a:gd name="connsiteX81" fmla="*/ 5933586 w 6002623"/>
              <a:gd name="connsiteY81" fmla="*/ 2908374 h 5323109"/>
              <a:gd name="connsiteX82" fmla="*/ 5951874 w 6002623"/>
              <a:gd name="connsiteY82" fmla="*/ 2908374 h 5323109"/>
              <a:gd name="connsiteX83" fmla="*/ 5951874 w 6002623"/>
              <a:gd name="connsiteY83" fmla="*/ 1823600 h 5323109"/>
              <a:gd name="connsiteX84" fmla="*/ 5860986 w 6002623"/>
              <a:gd name="connsiteY84" fmla="*/ 1823599 h 5323109"/>
              <a:gd name="connsiteX85" fmla="*/ 5860986 w 6002623"/>
              <a:gd name="connsiteY85" fmla="*/ 2908374 h 5323109"/>
              <a:gd name="connsiteX86" fmla="*/ 5879274 w 6002623"/>
              <a:gd name="connsiteY86" fmla="*/ 2908374 h 5323109"/>
              <a:gd name="connsiteX87" fmla="*/ 5879274 w 6002623"/>
              <a:gd name="connsiteY87" fmla="*/ 1823599 h 5323109"/>
              <a:gd name="connsiteX88" fmla="*/ 5788386 w 6002623"/>
              <a:gd name="connsiteY88" fmla="*/ 1823599 h 5323109"/>
              <a:gd name="connsiteX89" fmla="*/ 5788386 w 6002623"/>
              <a:gd name="connsiteY89" fmla="*/ 2908374 h 5323109"/>
              <a:gd name="connsiteX90" fmla="*/ 5806674 w 6002623"/>
              <a:gd name="connsiteY90" fmla="*/ 2908374 h 5323109"/>
              <a:gd name="connsiteX91" fmla="*/ 5806674 w 6002623"/>
              <a:gd name="connsiteY91" fmla="*/ 1823599 h 5323109"/>
              <a:gd name="connsiteX92" fmla="*/ 5715786 w 6002623"/>
              <a:gd name="connsiteY92" fmla="*/ 1823599 h 5323109"/>
              <a:gd name="connsiteX93" fmla="*/ 5715786 w 6002623"/>
              <a:gd name="connsiteY93" fmla="*/ 2908374 h 5323109"/>
              <a:gd name="connsiteX94" fmla="*/ 5734074 w 6002623"/>
              <a:gd name="connsiteY94" fmla="*/ 2908374 h 5323109"/>
              <a:gd name="connsiteX95" fmla="*/ 5734074 w 6002623"/>
              <a:gd name="connsiteY95" fmla="*/ 1823599 h 5323109"/>
              <a:gd name="connsiteX96" fmla="*/ 5643186 w 6002623"/>
              <a:gd name="connsiteY96" fmla="*/ 1823599 h 5323109"/>
              <a:gd name="connsiteX97" fmla="*/ 5643186 w 6002623"/>
              <a:gd name="connsiteY97" fmla="*/ 2908374 h 5323109"/>
              <a:gd name="connsiteX98" fmla="*/ 5661474 w 6002623"/>
              <a:gd name="connsiteY98" fmla="*/ 2908374 h 5323109"/>
              <a:gd name="connsiteX99" fmla="*/ 5661474 w 6002623"/>
              <a:gd name="connsiteY99" fmla="*/ 1823599 h 5323109"/>
              <a:gd name="connsiteX100" fmla="*/ 5575046 w 6002623"/>
              <a:gd name="connsiteY100" fmla="*/ 0 h 5323109"/>
              <a:gd name="connsiteX101" fmla="*/ 6002623 w 6002623"/>
              <a:gd name="connsiteY101" fmla="*/ 0 h 5323109"/>
              <a:gd name="connsiteX102" fmla="*/ 6002623 w 6002623"/>
              <a:gd name="connsiteY102" fmla="*/ 3426778 h 5323109"/>
              <a:gd name="connsiteX103" fmla="*/ 5992833 w 6002623"/>
              <a:gd name="connsiteY103" fmla="*/ 3620650 h 5323109"/>
              <a:gd name="connsiteX104" fmla="*/ 4300161 w 6002623"/>
              <a:gd name="connsiteY104" fmla="*/ 5313324 h 5323109"/>
              <a:gd name="connsiteX105" fmla="*/ 4106367 w 6002623"/>
              <a:gd name="connsiteY105" fmla="*/ 5323109 h 5323109"/>
              <a:gd name="connsiteX106" fmla="*/ 0 w 6002623"/>
              <a:gd name="connsiteY106" fmla="*/ 5323109 h 5323109"/>
              <a:gd name="connsiteX107" fmla="*/ 0 w 6002623"/>
              <a:gd name="connsiteY107" fmla="*/ 4906515 h 5323109"/>
              <a:gd name="connsiteX108" fmla="*/ 3794655 w 6002623"/>
              <a:gd name="connsiteY108" fmla="*/ 4906515 h 5323109"/>
              <a:gd name="connsiteX109" fmla="*/ 5575046 w 6002623"/>
              <a:gd name="connsiteY109" fmla="*/ 3126124 h 5323109"/>
              <a:gd name="connsiteX110" fmla="*/ 0 w 6002623"/>
              <a:gd name="connsiteY110" fmla="*/ 0 h 5323109"/>
              <a:gd name="connsiteX111" fmla="*/ 5554727 w 6002623"/>
              <a:gd name="connsiteY111" fmla="*/ 0 h 5323109"/>
              <a:gd name="connsiteX112" fmla="*/ 5554727 w 6002623"/>
              <a:gd name="connsiteY112" fmla="*/ 3105802 h 5323109"/>
              <a:gd name="connsiteX113" fmla="*/ 3774336 w 6002623"/>
              <a:gd name="connsiteY113" fmla="*/ 4886193 h 5323109"/>
              <a:gd name="connsiteX114" fmla="*/ 0 w 6002623"/>
              <a:gd name="connsiteY114" fmla="*/ 4886193 h 532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6002623" h="5323109">
                <a:moveTo>
                  <a:pt x="5490294" y="1823602"/>
                </a:moveTo>
                <a:lnTo>
                  <a:pt x="5490294" y="2908374"/>
                </a:lnTo>
                <a:lnTo>
                  <a:pt x="5508582" y="2908374"/>
                </a:lnTo>
                <a:lnTo>
                  <a:pt x="5508582" y="1823602"/>
                </a:lnTo>
                <a:close/>
                <a:moveTo>
                  <a:pt x="5416924" y="1823602"/>
                </a:moveTo>
                <a:lnTo>
                  <a:pt x="5416924" y="2908374"/>
                </a:lnTo>
                <a:lnTo>
                  <a:pt x="5435212" y="2908374"/>
                </a:lnTo>
                <a:lnTo>
                  <a:pt x="5435212" y="1823602"/>
                </a:lnTo>
                <a:close/>
                <a:moveTo>
                  <a:pt x="5343555" y="1823602"/>
                </a:moveTo>
                <a:lnTo>
                  <a:pt x="5343555" y="2908374"/>
                </a:lnTo>
                <a:lnTo>
                  <a:pt x="5361843" y="2908374"/>
                </a:lnTo>
                <a:lnTo>
                  <a:pt x="5361843" y="1823602"/>
                </a:lnTo>
                <a:close/>
                <a:moveTo>
                  <a:pt x="5270186" y="1823601"/>
                </a:moveTo>
                <a:lnTo>
                  <a:pt x="5270186" y="2908374"/>
                </a:lnTo>
                <a:lnTo>
                  <a:pt x="5288474" y="2908374"/>
                </a:lnTo>
                <a:lnTo>
                  <a:pt x="5288474" y="1823601"/>
                </a:lnTo>
                <a:close/>
                <a:moveTo>
                  <a:pt x="5196817" y="1823601"/>
                </a:moveTo>
                <a:lnTo>
                  <a:pt x="5196817" y="2908374"/>
                </a:lnTo>
                <a:lnTo>
                  <a:pt x="5215105" y="2908374"/>
                </a:lnTo>
                <a:lnTo>
                  <a:pt x="5215105" y="1823601"/>
                </a:lnTo>
                <a:close/>
                <a:moveTo>
                  <a:pt x="5123448" y="1823601"/>
                </a:moveTo>
                <a:lnTo>
                  <a:pt x="5123448" y="2908374"/>
                </a:lnTo>
                <a:lnTo>
                  <a:pt x="5141736" y="2908374"/>
                </a:lnTo>
                <a:lnTo>
                  <a:pt x="5141736" y="1823601"/>
                </a:lnTo>
                <a:close/>
                <a:moveTo>
                  <a:pt x="5050079" y="1823601"/>
                </a:moveTo>
                <a:lnTo>
                  <a:pt x="5050079" y="2908374"/>
                </a:lnTo>
                <a:lnTo>
                  <a:pt x="5068367" y="2908374"/>
                </a:lnTo>
                <a:lnTo>
                  <a:pt x="5068367" y="1823601"/>
                </a:lnTo>
                <a:close/>
                <a:moveTo>
                  <a:pt x="4976710" y="1823601"/>
                </a:moveTo>
                <a:lnTo>
                  <a:pt x="4976710" y="2908374"/>
                </a:lnTo>
                <a:lnTo>
                  <a:pt x="4994998" y="2908374"/>
                </a:lnTo>
                <a:lnTo>
                  <a:pt x="4994998" y="1823601"/>
                </a:lnTo>
                <a:close/>
                <a:moveTo>
                  <a:pt x="4903341" y="1823601"/>
                </a:moveTo>
                <a:lnTo>
                  <a:pt x="4903341" y="2908374"/>
                </a:lnTo>
                <a:lnTo>
                  <a:pt x="4921629" y="2908374"/>
                </a:lnTo>
                <a:lnTo>
                  <a:pt x="4921629" y="1823601"/>
                </a:lnTo>
                <a:close/>
                <a:moveTo>
                  <a:pt x="4829972" y="1823601"/>
                </a:moveTo>
                <a:lnTo>
                  <a:pt x="4829972" y="2908374"/>
                </a:lnTo>
                <a:lnTo>
                  <a:pt x="4848260" y="2908374"/>
                </a:lnTo>
                <a:lnTo>
                  <a:pt x="4848260" y="1823601"/>
                </a:lnTo>
                <a:close/>
                <a:moveTo>
                  <a:pt x="4756603" y="1823601"/>
                </a:moveTo>
                <a:lnTo>
                  <a:pt x="4756603" y="2908374"/>
                </a:lnTo>
                <a:lnTo>
                  <a:pt x="4774891" y="2908374"/>
                </a:lnTo>
                <a:lnTo>
                  <a:pt x="4774891" y="1823601"/>
                </a:lnTo>
                <a:close/>
                <a:moveTo>
                  <a:pt x="4683234" y="1823601"/>
                </a:moveTo>
                <a:lnTo>
                  <a:pt x="4683234" y="2908374"/>
                </a:lnTo>
                <a:lnTo>
                  <a:pt x="4701522" y="2908374"/>
                </a:lnTo>
                <a:lnTo>
                  <a:pt x="4701522" y="1823601"/>
                </a:lnTo>
                <a:close/>
                <a:moveTo>
                  <a:pt x="4609865" y="1823600"/>
                </a:moveTo>
                <a:lnTo>
                  <a:pt x="4609865" y="2908374"/>
                </a:lnTo>
                <a:lnTo>
                  <a:pt x="4628153" y="2908374"/>
                </a:lnTo>
                <a:lnTo>
                  <a:pt x="4628153" y="1823600"/>
                </a:lnTo>
                <a:close/>
                <a:moveTo>
                  <a:pt x="4536496" y="1823600"/>
                </a:moveTo>
                <a:lnTo>
                  <a:pt x="4536496" y="2908374"/>
                </a:lnTo>
                <a:lnTo>
                  <a:pt x="4554784" y="2908374"/>
                </a:lnTo>
                <a:lnTo>
                  <a:pt x="4554784" y="1823600"/>
                </a:lnTo>
                <a:close/>
                <a:moveTo>
                  <a:pt x="4463127" y="1823600"/>
                </a:moveTo>
                <a:lnTo>
                  <a:pt x="4463127" y="2908374"/>
                </a:lnTo>
                <a:lnTo>
                  <a:pt x="4481415" y="2908374"/>
                </a:lnTo>
                <a:lnTo>
                  <a:pt x="4481415" y="1823600"/>
                </a:lnTo>
                <a:close/>
                <a:moveTo>
                  <a:pt x="4389758" y="1823600"/>
                </a:moveTo>
                <a:lnTo>
                  <a:pt x="4389758" y="2908374"/>
                </a:lnTo>
                <a:lnTo>
                  <a:pt x="4408046" y="2908374"/>
                </a:lnTo>
                <a:lnTo>
                  <a:pt x="4408046" y="1823600"/>
                </a:lnTo>
                <a:close/>
                <a:moveTo>
                  <a:pt x="4316389" y="1823600"/>
                </a:moveTo>
                <a:lnTo>
                  <a:pt x="4316389" y="2908374"/>
                </a:lnTo>
                <a:lnTo>
                  <a:pt x="4334677" y="2908374"/>
                </a:lnTo>
                <a:lnTo>
                  <a:pt x="4334677" y="1823600"/>
                </a:lnTo>
                <a:close/>
                <a:moveTo>
                  <a:pt x="4243020" y="1823600"/>
                </a:moveTo>
                <a:lnTo>
                  <a:pt x="4243020" y="2908374"/>
                </a:lnTo>
                <a:lnTo>
                  <a:pt x="4261308" y="2908374"/>
                </a:lnTo>
                <a:lnTo>
                  <a:pt x="4261308" y="1823600"/>
                </a:lnTo>
                <a:close/>
                <a:moveTo>
                  <a:pt x="4169651" y="1823600"/>
                </a:moveTo>
                <a:lnTo>
                  <a:pt x="4169651" y="2908374"/>
                </a:lnTo>
                <a:lnTo>
                  <a:pt x="4187939" y="2908374"/>
                </a:lnTo>
                <a:lnTo>
                  <a:pt x="4187939" y="1823600"/>
                </a:lnTo>
                <a:close/>
                <a:moveTo>
                  <a:pt x="4096282" y="1823600"/>
                </a:moveTo>
                <a:lnTo>
                  <a:pt x="4096282" y="2908374"/>
                </a:lnTo>
                <a:lnTo>
                  <a:pt x="4114570" y="2908374"/>
                </a:lnTo>
                <a:lnTo>
                  <a:pt x="4114570" y="1823600"/>
                </a:lnTo>
                <a:close/>
                <a:moveTo>
                  <a:pt x="5933586" y="1823600"/>
                </a:moveTo>
                <a:lnTo>
                  <a:pt x="5933586" y="2908374"/>
                </a:lnTo>
                <a:lnTo>
                  <a:pt x="5951874" y="2908374"/>
                </a:lnTo>
                <a:lnTo>
                  <a:pt x="5951874" y="1823600"/>
                </a:lnTo>
                <a:close/>
                <a:moveTo>
                  <a:pt x="5860986" y="1823599"/>
                </a:moveTo>
                <a:lnTo>
                  <a:pt x="5860986" y="2908374"/>
                </a:lnTo>
                <a:lnTo>
                  <a:pt x="5879274" y="2908374"/>
                </a:lnTo>
                <a:lnTo>
                  <a:pt x="5879274" y="1823599"/>
                </a:lnTo>
                <a:close/>
                <a:moveTo>
                  <a:pt x="5788386" y="1823599"/>
                </a:moveTo>
                <a:lnTo>
                  <a:pt x="5788386" y="2908374"/>
                </a:lnTo>
                <a:lnTo>
                  <a:pt x="5806674" y="2908374"/>
                </a:lnTo>
                <a:lnTo>
                  <a:pt x="5806674" y="1823599"/>
                </a:lnTo>
                <a:close/>
                <a:moveTo>
                  <a:pt x="5715786" y="1823599"/>
                </a:moveTo>
                <a:lnTo>
                  <a:pt x="5715786" y="2908374"/>
                </a:lnTo>
                <a:lnTo>
                  <a:pt x="5734074" y="2908374"/>
                </a:lnTo>
                <a:lnTo>
                  <a:pt x="5734074" y="1823599"/>
                </a:lnTo>
                <a:close/>
                <a:moveTo>
                  <a:pt x="5643186" y="1823599"/>
                </a:moveTo>
                <a:lnTo>
                  <a:pt x="5643186" y="2908374"/>
                </a:lnTo>
                <a:lnTo>
                  <a:pt x="5661474" y="2908374"/>
                </a:lnTo>
                <a:lnTo>
                  <a:pt x="5661474" y="1823599"/>
                </a:lnTo>
                <a:close/>
                <a:moveTo>
                  <a:pt x="5575046" y="0"/>
                </a:moveTo>
                <a:lnTo>
                  <a:pt x="6002623" y="0"/>
                </a:lnTo>
                <a:lnTo>
                  <a:pt x="6002623" y="3426778"/>
                </a:lnTo>
                <a:lnTo>
                  <a:pt x="5992833" y="3620650"/>
                </a:lnTo>
                <a:cubicBezTo>
                  <a:pt x="5902195" y="4513149"/>
                  <a:pt x="5192659" y="5222685"/>
                  <a:pt x="4300161" y="5313324"/>
                </a:cubicBezTo>
                <a:lnTo>
                  <a:pt x="4106367" y="5323109"/>
                </a:lnTo>
                <a:lnTo>
                  <a:pt x="0" y="5323109"/>
                </a:lnTo>
                <a:lnTo>
                  <a:pt x="0" y="4906515"/>
                </a:lnTo>
                <a:lnTo>
                  <a:pt x="3794655" y="4906515"/>
                </a:lnTo>
                <a:cubicBezTo>
                  <a:pt x="4777938" y="4906515"/>
                  <a:pt x="5575046" y="4109407"/>
                  <a:pt x="5575046" y="3126124"/>
                </a:cubicBezTo>
                <a:close/>
                <a:moveTo>
                  <a:pt x="0" y="0"/>
                </a:moveTo>
                <a:lnTo>
                  <a:pt x="5554727" y="0"/>
                </a:lnTo>
                <a:lnTo>
                  <a:pt x="5554727" y="3105802"/>
                </a:lnTo>
                <a:cubicBezTo>
                  <a:pt x="5554727" y="4089085"/>
                  <a:pt x="4757619" y="4886193"/>
                  <a:pt x="3774336" y="4886193"/>
                </a:cubicBezTo>
                <a:lnTo>
                  <a:pt x="0" y="4886193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38" name="Freeform 137">
            <a:extLst>
              <a:ext uri="{FF2B5EF4-FFF2-40B4-BE49-F238E27FC236}">
                <a16:creationId xmlns:a16="http://schemas.microsoft.com/office/drawing/2014/main" id="{8618C1EE-53F1-A3B1-B123-3A02CE770E11}"/>
              </a:ext>
            </a:extLst>
          </p:cNvPr>
          <p:cNvSpPr/>
          <p:nvPr userDrawn="1"/>
        </p:nvSpPr>
        <p:spPr>
          <a:xfrm>
            <a:off x="858895" y="1"/>
            <a:ext cx="1136160" cy="5323115"/>
          </a:xfrm>
          <a:custGeom>
            <a:avLst/>
            <a:gdLst>
              <a:gd name="connsiteX0" fmla="*/ 0 w 1136160"/>
              <a:gd name="connsiteY0" fmla="*/ 0 h 5323115"/>
              <a:gd name="connsiteX1" fmla="*/ 1136160 w 1136160"/>
              <a:gd name="connsiteY1" fmla="*/ 0 h 5323115"/>
              <a:gd name="connsiteX2" fmla="*/ 1136160 w 1136160"/>
              <a:gd name="connsiteY2" fmla="*/ 5323115 h 5323115"/>
              <a:gd name="connsiteX3" fmla="*/ 0 w 1136160"/>
              <a:gd name="connsiteY3" fmla="*/ 5323115 h 5323115"/>
              <a:gd name="connsiteX4" fmla="*/ 0 w 1136160"/>
              <a:gd name="connsiteY4" fmla="*/ 0 h 5323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6160" h="5323115">
                <a:moveTo>
                  <a:pt x="0" y="0"/>
                </a:moveTo>
                <a:lnTo>
                  <a:pt x="1136160" y="0"/>
                </a:lnTo>
                <a:lnTo>
                  <a:pt x="1136160" y="5323115"/>
                </a:lnTo>
                <a:lnTo>
                  <a:pt x="0" y="532311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440C17-2ECC-6490-CB78-5FEF954E0399}"/>
              </a:ext>
            </a:extLst>
          </p:cNvPr>
          <p:cNvSpPr/>
          <p:nvPr/>
        </p:nvSpPr>
        <p:spPr>
          <a:xfrm>
            <a:off x="-1" y="5323115"/>
            <a:ext cx="3752664" cy="1534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256EFF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D26C8A-9CA8-5A7A-D2E4-4797CC213A1F}"/>
              </a:ext>
            </a:extLst>
          </p:cNvPr>
          <p:cNvSpPr/>
          <p:nvPr/>
        </p:nvSpPr>
        <p:spPr>
          <a:xfrm>
            <a:off x="3752663" y="-1"/>
            <a:ext cx="3694744" cy="532311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4000">
                <a:schemeClr val="tx1">
                  <a:alpha val="8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969E97-F57F-5A3F-244A-5DEB635931F4}"/>
              </a:ext>
            </a:extLst>
          </p:cNvPr>
          <p:cNvSpPr/>
          <p:nvPr/>
        </p:nvSpPr>
        <p:spPr>
          <a:xfrm>
            <a:off x="-2" y="0"/>
            <a:ext cx="3752665" cy="53231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256E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DA4969-9C3A-66F4-1AE2-50C7BA061347}"/>
              </a:ext>
            </a:extLst>
          </p:cNvPr>
          <p:cNvSpPr/>
          <p:nvPr userDrawn="1"/>
        </p:nvSpPr>
        <p:spPr>
          <a:xfrm>
            <a:off x="-1" y="5323115"/>
            <a:ext cx="3752664" cy="1534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256EFF"/>
                </a:solidFill>
              </a:rPr>
              <a:t> 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826C110-4D43-30C0-97A8-08486B3700EC}"/>
              </a:ext>
            </a:extLst>
          </p:cNvPr>
          <p:cNvSpPr/>
          <p:nvPr userDrawn="1"/>
        </p:nvSpPr>
        <p:spPr>
          <a:xfrm>
            <a:off x="-2" y="0"/>
            <a:ext cx="3752665" cy="53231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256EFF"/>
              </a:solidFill>
            </a:endParaRPr>
          </a:p>
        </p:txBody>
      </p:sp>
      <p:pic>
        <p:nvPicPr>
          <p:cNvPr id="129" name="Graphic 128">
            <a:extLst>
              <a:ext uri="{FF2B5EF4-FFF2-40B4-BE49-F238E27FC236}">
                <a16:creationId xmlns:a16="http://schemas.microsoft.com/office/drawing/2014/main" id="{4537A3BB-5193-4FC2-948D-C26254753F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194" y="5927539"/>
            <a:ext cx="1865376" cy="326039"/>
          </a:xfrm>
          <a:prstGeom prst="rect">
            <a:avLst/>
          </a:prstGeom>
        </p:spPr>
      </p:pic>
      <p:sp>
        <p:nvSpPr>
          <p:cNvPr id="145" name="Text Placeholder 144">
            <a:extLst>
              <a:ext uri="{FF2B5EF4-FFF2-40B4-BE49-F238E27FC236}">
                <a16:creationId xmlns:a16="http://schemas.microsoft.com/office/drawing/2014/main" id="{D50A09F0-4B13-DD3A-C6EC-6B770A3777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9675" y="-2"/>
            <a:ext cx="4110982" cy="5323113"/>
          </a:xfrm>
          <a:custGeom>
            <a:avLst/>
            <a:gdLst>
              <a:gd name="connsiteX0" fmla="*/ 3694745 w 3694745"/>
              <a:gd name="connsiteY0" fmla="*/ 4856501 h 5323113"/>
              <a:gd name="connsiteX1" fmla="*/ 3694745 w 3694745"/>
              <a:gd name="connsiteY1" fmla="*/ 5323113 h 5323113"/>
              <a:gd name="connsiteX2" fmla="*/ 0 w 3694745"/>
              <a:gd name="connsiteY2" fmla="*/ 5323113 h 5323113"/>
              <a:gd name="connsiteX3" fmla="*/ 0 w 3694745"/>
              <a:gd name="connsiteY3" fmla="*/ 4906518 h 5323113"/>
              <a:gd name="connsiteX4" fmla="*/ 3282085 w 3694745"/>
              <a:gd name="connsiteY4" fmla="*/ 4906518 h 5323113"/>
              <a:gd name="connsiteX5" fmla="*/ 3640896 w 3694745"/>
              <a:gd name="connsiteY5" fmla="*/ 4870347 h 5323113"/>
              <a:gd name="connsiteX6" fmla="*/ 0 w 3694745"/>
              <a:gd name="connsiteY6" fmla="*/ 0 h 5323113"/>
              <a:gd name="connsiteX7" fmla="*/ 3694745 w 3694745"/>
              <a:gd name="connsiteY7" fmla="*/ 0 h 5323113"/>
              <a:gd name="connsiteX8" fmla="*/ 3694745 w 3694745"/>
              <a:gd name="connsiteY8" fmla="*/ 4830955 h 5323113"/>
              <a:gd name="connsiteX9" fmla="*/ 3620577 w 3694745"/>
              <a:gd name="connsiteY9" fmla="*/ 4850025 h 5323113"/>
              <a:gd name="connsiteX10" fmla="*/ 3261766 w 3694745"/>
              <a:gd name="connsiteY10" fmla="*/ 4886196 h 5323113"/>
              <a:gd name="connsiteX11" fmla="*/ 0 w 3694745"/>
              <a:gd name="connsiteY11" fmla="*/ 4886196 h 532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94745" h="5323113">
                <a:moveTo>
                  <a:pt x="3694745" y="4856501"/>
                </a:moveTo>
                <a:lnTo>
                  <a:pt x="3694745" y="5323113"/>
                </a:lnTo>
                <a:lnTo>
                  <a:pt x="0" y="5323113"/>
                </a:lnTo>
                <a:lnTo>
                  <a:pt x="0" y="4906518"/>
                </a:lnTo>
                <a:lnTo>
                  <a:pt x="3282085" y="4906518"/>
                </a:lnTo>
                <a:cubicBezTo>
                  <a:pt x="3404996" y="4906518"/>
                  <a:pt x="3524997" y="4894063"/>
                  <a:pt x="3640896" y="4870347"/>
                </a:cubicBezTo>
                <a:close/>
                <a:moveTo>
                  <a:pt x="0" y="0"/>
                </a:moveTo>
                <a:lnTo>
                  <a:pt x="3694745" y="0"/>
                </a:lnTo>
                <a:lnTo>
                  <a:pt x="3694745" y="4830955"/>
                </a:lnTo>
                <a:lnTo>
                  <a:pt x="3620577" y="4850025"/>
                </a:lnTo>
                <a:cubicBezTo>
                  <a:pt x="3504678" y="4873741"/>
                  <a:pt x="3384677" y="4886196"/>
                  <a:pt x="3261766" y="4886196"/>
                </a:cubicBezTo>
                <a:lnTo>
                  <a:pt x="0" y="488619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1" name="Freeform 150">
            <a:extLst>
              <a:ext uri="{FF2B5EF4-FFF2-40B4-BE49-F238E27FC236}">
                <a16:creationId xmlns:a16="http://schemas.microsoft.com/office/drawing/2014/main" id="{82A1C62D-B496-E01D-0E01-9C6EA54FA2CF}"/>
              </a:ext>
            </a:extLst>
          </p:cNvPr>
          <p:cNvSpPr/>
          <p:nvPr userDrawn="1"/>
        </p:nvSpPr>
        <p:spPr>
          <a:xfrm>
            <a:off x="-7" y="-19209"/>
            <a:ext cx="8815140" cy="4925724"/>
          </a:xfrm>
          <a:custGeom>
            <a:avLst/>
            <a:gdLst>
              <a:gd name="connsiteX0" fmla="*/ 8794821 w 8815140"/>
              <a:gd name="connsiteY0" fmla="*/ 0 h 4925724"/>
              <a:gd name="connsiteX1" fmla="*/ 8815140 w 8815140"/>
              <a:gd name="connsiteY1" fmla="*/ 0 h 4925724"/>
              <a:gd name="connsiteX2" fmla="*/ 8815140 w 8815140"/>
              <a:gd name="connsiteY2" fmla="*/ 3145333 h 4925724"/>
              <a:gd name="connsiteX3" fmla="*/ 7034749 w 8815140"/>
              <a:gd name="connsiteY3" fmla="*/ 4925724 h 4925724"/>
              <a:gd name="connsiteX4" fmla="*/ 0 w 8815140"/>
              <a:gd name="connsiteY4" fmla="*/ 4925724 h 4925724"/>
              <a:gd name="connsiteX5" fmla="*/ 0 w 8815140"/>
              <a:gd name="connsiteY5" fmla="*/ 4905402 h 4925724"/>
              <a:gd name="connsiteX6" fmla="*/ 7014430 w 8815140"/>
              <a:gd name="connsiteY6" fmla="*/ 4905402 h 4925724"/>
              <a:gd name="connsiteX7" fmla="*/ 8794821 w 8815140"/>
              <a:gd name="connsiteY7" fmla="*/ 3125011 h 4925724"/>
              <a:gd name="connsiteX8" fmla="*/ 8794821 w 8815140"/>
              <a:gd name="connsiteY8" fmla="*/ 0 h 4925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15140" h="4925724">
                <a:moveTo>
                  <a:pt x="8794821" y="0"/>
                </a:moveTo>
                <a:lnTo>
                  <a:pt x="8815140" y="0"/>
                </a:lnTo>
                <a:lnTo>
                  <a:pt x="8815140" y="3145333"/>
                </a:lnTo>
                <a:cubicBezTo>
                  <a:pt x="8815140" y="4128616"/>
                  <a:pt x="8018032" y="4925724"/>
                  <a:pt x="7034749" y="4925724"/>
                </a:cubicBezTo>
                <a:lnTo>
                  <a:pt x="0" y="4925724"/>
                </a:lnTo>
                <a:lnTo>
                  <a:pt x="0" y="4905402"/>
                </a:lnTo>
                <a:lnTo>
                  <a:pt x="7014430" y="4905402"/>
                </a:lnTo>
                <a:cubicBezTo>
                  <a:pt x="7997713" y="4905402"/>
                  <a:pt x="8794821" y="4108294"/>
                  <a:pt x="8794821" y="3125011"/>
                </a:cubicBezTo>
                <a:lnTo>
                  <a:pt x="879482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3A31473-EAFC-914E-EF6F-CDE62A225415}"/>
              </a:ext>
            </a:extLst>
          </p:cNvPr>
          <p:cNvSpPr txBox="1"/>
          <p:nvPr userDrawn="1"/>
        </p:nvSpPr>
        <p:spPr>
          <a:xfrm>
            <a:off x="752261" y="3083888"/>
            <a:ext cx="5461928" cy="215444"/>
          </a:xfrm>
          <a:prstGeom prst="rect">
            <a:avLst/>
          </a:prstGeom>
          <a:noFill/>
        </p:spPr>
        <p:txBody>
          <a:bodyPr wrap="square" lIns="91440" tIns="0" rIns="0" bIns="0" rtlCol="0" anchor="ctr">
            <a:spAutoFit/>
          </a:bodyPr>
          <a:lstStyle/>
          <a:p>
            <a:pPr algn="l"/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Black &amp; Veatch Corporation, 2026. All Rights Reserved. </a:t>
            </a:r>
            <a:b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700" spc="4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The Black &amp; Veatch name and logo are registered trademarks of Black &amp; Veatch Corporation.</a:t>
            </a:r>
          </a:p>
        </p:txBody>
      </p:sp>
      <p:sp>
        <p:nvSpPr>
          <p:cNvPr id="132" name="Title Placeholder 1">
            <a:extLst>
              <a:ext uri="{FF2B5EF4-FFF2-40B4-BE49-F238E27FC236}">
                <a16:creationId xmlns:a16="http://schemas.microsoft.com/office/drawing/2014/main" id="{A709E8F3-105E-A3E6-0451-37CD3BEE47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261" y="1823600"/>
            <a:ext cx="6086284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6600" b="0" i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10000"/>
                    </a:prst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Closing text</a:t>
            </a:r>
          </a:p>
        </p:txBody>
      </p:sp>
    </p:spTree>
    <p:extLst>
      <p:ext uri="{BB962C8B-B14F-4D97-AF65-F5344CB8AC3E}">
        <p14:creationId xmlns:p14="http://schemas.microsoft.com/office/powerpoint/2010/main" val="3387201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">
          <p15:clr>
            <a:srgbClr val="FBAE40"/>
          </p15:clr>
        </p15:guide>
        <p15:guide id="4" pos="7296">
          <p15:clr>
            <a:srgbClr val="FBAE40"/>
          </p15:clr>
        </p15:guide>
        <p15:guide id="5" pos="3840">
          <p15:clr>
            <a:srgbClr val="FBAE40"/>
          </p15:clr>
        </p15:guide>
        <p15:guide id="6" pos="31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C00F775-6DA4-048C-E03E-C839FCFC2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CACC062-5AE0-7198-003A-DCF14BB96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226" y="1104900"/>
            <a:ext cx="10962640" cy="5072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Click to edit Master text styles</a:t>
            </a:r>
          </a:p>
          <a:p>
            <a:pPr marL="574675" lvl="2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Second level</a:t>
            </a:r>
          </a:p>
          <a:p>
            <a:pPr marL="901700" lvl="3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Third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2F8232B-004D-22D3-CC1A-3031BF8ED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7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156E4B-0BE5-0148-872B-F84987171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4" r:id="rId2"/>
    <p:sldLayoutId id="2147483678" r:id="rId3"/>
    <p:sldLayoutId id="2147483679" r:id="rId4"/>
    <p:sldLayoutId id="2147483680" r:id="rId5"/>
    <p:sldLayoutId id="2147483705" r:id="rId6"/>
    <p:sldLayoutId id="2147483704" r:id="rId7"/>
    <p:sldLayoutId id="2147483699" r:id="rId8"/>
    <p:sldLayoutId id="2147483723" r:id="rId9"/>
    <p:sldLayoutId id="2147483702" r:id="rId10"/>
    <p:sldLayoutId id="2147483707" r:id="rId11"/>
    <p:sldLayoutId id="2147483706" r:id="rId12"/>
    <p:sldLayoutId id="2147483691" r:id="rId13"/>
    <p:sldLayoutId id="2147483728" r:id="rId14"/>
    <p:sldLayoutId id="2147483682" r:id="rId15"/>
    <p:sldLayoutId id="2147483719" r:id="rId16"/>
    <p:sldLayoutId id="2147483720" r:id="rId17"/>
    <p:sldLayoutId id="2147483721" r:id="rId18"/>
    <p:sldLayoutId id="2147483722" r:id="rId19"/>
    <p:sldLayoutId id="2147483726" r:id="rId20"/>
    <p:sldLayoutId id="2147483725" r:id="rId21"/>
    <p:sldLayoutId id="2147483724" r:id="rId22"/>
    <p:sldLayoutId id="2147483715" r:id="rId23"/>
    <p:sldLayoutId id="2147483718" r:id="rId24"/>
    <p:sldLayoutId id="2147483717" r:id="rId25"/>
    <p:sldLayoutId id="2147483716" r:id="rId26"/>
    <p:sldLayoutId id="2147483690" r:id="rId27"/>
    <p:sldLayoutId id="2147483693" r:id="rId28"/>
    <p:sldLayoutId id="2147483697" r:id="rId29"/>
    <p:sldLayoutId id="2147483695" r:id="rId30"/>
    <p:sldLayoutId id="2147483696" r:id="rId3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b="0" i="0" kern="1200" dirty="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5000"/>
        <a:buFont typeface="Wingdings" pitchFamily="2" charset="2"/>
        <a:buChar char="§"/>
        <a:defRPr lang="en-US" sz="1600" b="0" i="0" kern="1200" dirty="0" smtClean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581025" indent="-342900" algn="l" defTabSz="914400" rtl="0" eaLnBrk="1" latinLnBrk="0" hangingPunct="1">
        <a:lnSpc>
          <a:spcPct val="90000"/>
        </a:lnSpc>
        <a:spcBef>
          <a:spcPts val="500"/>
        </a:spcBef>
        <a:buSzPct val="85000"/>
        <a:buFont typeface="Wingdings" pitchFamily="2" charset="2"/>
        <a:buChar char="§"/>
        <a:defRPr lang="en-US" sz="1400" b="0" i="0" kern="1200" dirty="0" smtClean="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2pPr>
      <a:lvl3pPr marL="86995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85000"/>
        <a:buFont typeface="Wingdings" pitchFamily="2" charset="2"/>
        <a:buChar char="§"/>
        <a:defRPr lang="en-US" sz="1400" b="0" i="0" kern="1200" dirty="0" smtClean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85000"/>
        <a:buFont typeface="Wingdings" pitchFamily="2" charset="2"/>
        <a:buChar char="§"/>
        <a:defRPr lang="en-US" sz="1200" b="0" i="0" kern="1200" dirty="0" smtClean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5000"/>
        <a:buFont typeface="Wingdings" pitchFamily="2" charset="2"/>
        <a:buChar char="§"/>
        <a:defRPr lang="en-US" sz="1100" b="0" i="0" kern="1200" dirty="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ilmingtondewater.gov/204/Lead-Reduction-Progra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5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14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1.svg"/><Relationship Id="rId7" Type="http://schemas.openxmlformats.org/officeDocument/2006/relationships/image" Target="../media/image85.svg"/><Relationship Id="rId2" Type="http://schemas.openxmlformats.org/officeDocument/2006/relationships/image" Target="../media/image80.sv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4.svg"/><Relationship Id="rId5" Type="http://schemas.openxmlformats.org/officeDocument/2006/relationships/image" Target="../media/image83.svg"/><Relationship Id="rId4" Type="http://schemas.openxmlformats.org/officeDocument/2006/relationships/image" Target="../media/image82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18E4ABC-4318-1F0F-3FFE-B9C7F8C8A0D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F459F-E128-D9B5-5013-D16439A1A8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23374" y="0"/>
            <a:ext cx="8298905" cy="59678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062F5-906D-EABD-7411-EAC0D7B64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April 29, 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C003C3-C2AC-DCF6-80A0-8487F9DC6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790" y="2827049"/>
            <a:ext cx="8771454" cy="1412875"/>
          </a:xfrm>
        </p:spPr>
        <p:txBody>
          <a:bodyPr/>
          <a:lstStyle/>
          <a:p>
            <a:r>
              <a:rPr lang="en-US" dirty="0"/>
              <a:t>Financial resiliency in Wilmington</a:t>
            </a:r>
          </a:p>
          <a:p>
            <a:r>
              <a:rPr lang="en-US" dirty="0"/>
              <a:t>Fiscal year 2027- 2032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69DB30-917C-442E-8A1C-BF6F3DD7FB5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11790" y="4396657"/>
            <a:ext cx="8120099" cy="266969"/>
          </a:xfrm>
        </p:spPr>
        <p:txBody>
          <a:bodyPr/>
          <a:lstStyle/>
          <a:p>
            <a:r>
              <a:rPr lang="en-US" dirty="0"/>
              <a:t>Presented to Wilmington finance and economic development </a:t>
            </a:r>
            <a:r>
              <a:rPr lang="en-US" dirty="0" err="1"/>
              <a:t>committe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E2322E-8C6C-2E03-4923-52360CE2C76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FE9E47F-EA58-662F-CEFF-D74E4E9229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435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F6956-7E5A-65B4-D3B7-AC7AD5C57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9ABADFB-7633-D37E-B8AB-5F253F1BC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839" y="3829584"/>
            <a:ext cx="6976408" cy="1014984"/>
          </a:xfrm>
        </p:spPr>
        <p:txBody>
          <a:bodyPr/>
          <a:lstStyle/>
          <a:p>
            <a:pPr marL="11113" indent="-11113"/>
            <a:r>
              <a:rPr lang="en-US" sz="4400" dirty="0">
                <a:latin typeface="+mn-lt"/>
              </a:rPr>
              <a:t>We are here to discuss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7357-F83E-41A6-3EB0-E2A8F9DB77A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8238" y="6367463"/>
            <a:ext cx="893762" cy="109537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5E5BC6-01A1-E2BF-C726-115EEE56C1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1839" y="1753211"/>
            <a:ext cx="3533550" cy="20763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6E3AD6-0AB4-30A9-6E0B-6FC54CCD4261}"/>
              </a:ext>
            </a:extLst>
          </p:cNvPr>
          <p:cNvSpPr txBox="1"/>
          <p:nvPr/>
        </p:nvSpPr>
        <p:spPr>
          <a:xfrm>
            <a:off x="8066523" y="1345345"/>
            <a:ext cx="32317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US" sz="2400" dirty="0">
                <a:solidFill>
                  <a:schemeClr val="bg1"/>
                </a:solidFill>
                <a:ea typeface="+mn-ea"/>
                <a:cs typeface="+mn-cs"/>
              </a:rPr>
              <a:t>OUR SYSTEM &amp; NEEDS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671B94-4416-406F-8F5C-6481D4B25E2C}"/>
              </a:ext>
            </a:extLst>
          </p:cNvPr>
          <p:cNvSpPr/>
          <p:nvPr/>
        </p:nvSpPr>
        <p:spPr>
          <a:xfrm>
            <a:off x="9431860" y="750335"/>
            <a:ext cx="501041" cy="501041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67961" sx="83000" sy="83000" algn="ctr" rotWithShape="0">
              <a:prstClr val="black">
                <a:alpha val="27197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A60829-CC57-0E8F-2505-4CE8810BEAFF}"/>
              </a:ext>
            </a:extLst>
          </p:cNvPr>
          <p:cNvSpPr txBox="1"/>
          <p:nvPr/>
        </p:nvSpPr>
        <p:spPr>
          <a:xfrm>
            <a:off x="7907509" y="3221592"/>
            <a:ext cx="36826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US" sz="2400" dirty="0">
                <a:solidFill>
                  <a:schemeClr val="bg1"/>
                </a:solidFill>
                <a:ea typeface="+mn-ea"/>
                <a:cs typeface="+mn-cs"/>
              </a:rPr>
              <a:t>OUR PRIORITY RESILIENCE ACTIONS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87D75A-7FF1-E93B-E8C4-E7FD35A94F88}"/>
              </a:ext>
            </a:extLst>
          </p:cNvPr>
          <p:cNvSpPr/>
          <p:nvPr/>
        </p:nvSpPr>
        <p:spPr>
          <a:xfrm>
            <a:off x="9498315" y="2626582"/>
            <a:ext cx="501041" cy="501041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67961" sx="83000" sy="83000" algn="ctr" rotWithShape="0">
              <a:prstClr val="black">
                <a:alpha val="27197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CFC978-CFDC-F66D-D2D3-06CE95200BF5}"/>
              </a:ext>
            </a:extLst>
          </p:cNvPr>
          <p:cNvSpPr txBox="1"/>
          <p:nvPr/>
        </p:nvSpPr>
        <p:spPr>
          <a:xfrm>
            <a:off x="8066523" y="5189057"/>
            <a:ext cx="32317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US" sz="2400" dirty="0">
                <a:solidFill>
                  <a:schemeClr val="bg1"/>
                </a:solidFill>
                <a:ea typeface="+mn-ea"/>
                <a:cs typeface="+mn-cs"/>
              </a:rPr>
              <a:t>OUR VALUE &amp; POSITIVE IMPACT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16E03EB-204A-E590-16BD-3523487AA069}"/>
              </a:ext>
            </a:extLst>
          </p:cNvPr>
          <p:cNvSpPr/>
          <p:nvPr/>
        </p:nvSpPr>
        <p:spPr>
          <a:xfrm>
            <a:off x="9431860" y="4594047"/>
            <a:ext cx="501041" cy="501041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67961" sx="83000" sy="83000" algn="ctr" rotWithShape="0">
              <a:prstClr val="black">
                <a:alpha val="27197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chemeClr val="bg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06929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D2735-BE36-5673-22B7-9D1D0A0E2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194" y="2806107"/>
            <a:ext cx="5537658" cy="1097280"/>
          </a:xfrm>
        </p:spPr>
        <p:txBody>
          <a:bodyPr/>
          <a:lstStyle/>
          <a:p>
            <a:pPr algn="ctr"/>
            <a:r>
              <a:rPr lang="en-US" sz="4000" dirty="0">
                <a:latin typeface="+mn-lt"/>
                <a:ea typeface="Roboto Medium"/>
                <a:cs typeface="Roboto Light"/>
              </a:rPr>
              <a:t>OUR SYSTEM &amp; NEEDS</a:t>
            </a:r>
          </a:p>
        </p:txBody>
      </p:sp>
    </p:spTree>
    <p:extLst>
      <p:ext uri="{BB962C8B-B14F-4D97-AF65-F5344CB8AC3E}">
        <p14:creationId xmlns:p14="http://schemas.microsoft.com/office/powerpoint/2010/main" val="954224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5BC57-708A-A7EC-30E7-FCEA21A5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1DAF3-3B95-724D-A293-74B00687F8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9230" y="0"/>
            <a:ext cx="4405657" cy="6858000"/>
          </a:xfrm>
          <a:prstGeom prst="rect">
            <a:avLst/>
          </a:prstGeom>
          <a:ln w="6350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5895BC-3360-ED18-4E69-1A537EFF0B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6427" y="0"/>
            <a:ext cx="4127751" cy="6858000"/>
          </a:xfrm>
          <a:prstGeom prst="rect">
            <a:avLst/>
          </a:prstGeom>
          <a:ln w="6350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3A7D23-30D1-D7A4-A5D6-479C42B35A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4178" y="-13403"/>
            <a:ext cx="3830301" cy="6871403"/>
          </a:xfrm>
          <a:prstGeom prst="rect">
            <a:avLst/>
          </a:prstGeom>
          <a:ln w="6350"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55F2D8-9961-17D6-9CDE-2626AA33F338}"/>
              </a:ext>
            </a:extLst>
          </p:cNvPr>
          <p:cNvSpPr/>
          <p:nvPr/>
        </p:nvSpPr>
        <p:spPr>
          <a:xfrm>
            <a:off x="-109230" y="4935255"/>
            <a:ext cx="12484945" cy="801666"/>
          </a:xfrm>
          <a:prstGeom prst="rect">
            <a:avLst/>
          </a:prstGeom>
          <a:solidFill>
            <a:schemeClr val="bg1">
              <a:alpha val="5686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349F7-0670-FA43-DC09-64DC6813C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92709-D428-99E3-4CE0-F2D5E8FD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24/7 utility services </a:t>
            </a: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750C76DE-E4AE-B341-7DD1-8735DC13B904}"/>
              </a:ext>
            </a:extLst>
          </p:cNvPr>
          <p:cNvSpPr/>
          <p:nvPr/>
        </p:nvSpPr>
        <p:spPr bwMode="auto">
          <a:xfrm>
            <a:off x="4071927" y="6078741"/>
            <a:ext cx="96" cy="330577"/>
          </a:xfrm>
          <a:prstGeom prst="trapezoid">
            <a:avLst/>
          </a:prstGeom>
          <a:solidFill>
            <a:srgbClr val="002060">
              <a:alpha val="7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kern="0">
              <a:solidFill>
                <a:srgbClr val="005596"/>
              </a:solidFill>
              <a:latin typeface="Calibri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6135E6C-A220-50E4-EC4B-497E8F8B3D60}"/>
              </a:ext>
            </a:extLst>
          </p:cNvPr>
          <p:cNvSpPr txBox="1">
            <a:spLocks/>
          </p:cNvSpPr>
          <p:nvPr/>
        </p:nvSpPr>
        <p:spPr>
          <a:xfrm>
            <a:off x="-109518" y="5137326"/>
            <a:ext cx="4405657" cy="61040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2800" b="0" cap="none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6398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2pPr>
            <a:lvl3pPr marL="1218987" indent="-30263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3pPr>
            <a:lvl4pPr marL="1673991" indent="-30263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4pPr>
            <a:lvl5pPr marL="2131111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5pPr>
            <a:lvl6pPr marL="274060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6pPr>
            <a:lvl7pPr marL="3350098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7pPr>
            <a:lvl8pPr marL="3959591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8pPr>
            <a:lvl9pPr marL="456908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en-US" sz="2400" b="1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 quality drinking water</a:t>
            </a:r>
          </a:p>
          <a:p>
            <a:pPr algn="ctr" defTabSz="914400"/>
            <a:r>
              <a:rPr lang="en-US" sz="2400" b="1" kern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36D1520-3561-976C-36C9-C4CF1B84BC8A}"/>
              </a:ext>
            </a:extLst>
          </p:cNvPr>
          <p:cNvSpPr txBox="1">
            <a:spLocks/>
          </p:cNvSpPr>
          <p:nvPr/>
        </p:nvSpPr>
        <p:spPr>
          <a:xfrm>
            <a:off x="4296138" y="4971822"/>
            <a:ext cx="4127751" cy="941415"/>
          </a:xfrm>
          <a:prstGeom prst="rect">
            <a:avLst/>
          </a:prstGeom>
        </p:spPr>
        <p:txBody>
          <a:bodyPr lIns="0" tIns="0" rIns="0" bIns="0" anchor="t" anchorCtr="0"/>
          <a:lstStyle>
            <a:defPPr>
              <a:defRPr lang="en-US"/>
            </a:defPPr>
            <a:lvl1pPr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200" b="1" kern="0" cap="none" baseline="0">
                <a:solidFill>
                  <a:schemeClr val="tx2"/>
                </a:solidFill>
                <a:latin typeface="Roboto Light"/>
              </a:defRPr>
            </a:lvl1pPr>
            <a:lvl2pPr marL="763984" indent="-304747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</a:defRPr>
            </a:lvl2pPr>
            <a:lvl3pPr marL="1218987" indent="-302631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</a:defRPr>
            </a:lvl3pPr>
            <a:lvl4pPr marL="1673991" indent="-302631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</a:defRPr>
            </a:lvl4pPr>
            <a:lvl5pPr marL="2131111" indent="-304747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</a:defRPr>
            </a:lvl5pPr>
            <a:lvl6pPr marL="2740604" indent="-304747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/>
            </a:lvl6pPr>
            <a:lvl7pPr marL="3350098" indent="-304747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/>
            </a:lvl7pPr>
            <a:lvl8pPr marL="3959591" indent="-304747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/>
            </a:lvl8pPr>
            <a:lvl9pPr marL="4569084" indent="-304747" fontAlgn="base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/>
            </a:lvl9pPr>
          </a:lstStyle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Wastewater treatment &amp; resource recovery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B20CDAF-FC9D-B9B4-4E26-CC49F080574A}"/>
              </a:ext>
            </a:extLst>
          </p:cNvPr>
          <p:cNvSpPr txBox="1">
            <a:spLocks/>
          </p:cNvSpPr>
          <p:nvPr/>
        </p:nvSpPr>
        <p:spPr>
          <a:xfrm>
            <a:off x="8424465" y="5137326"/>
            <a:ext cx="3830013" cy="8016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2800" b="0" cap="none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6398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2pPr>
            <a:lvl3pPr marL="1218987" indent="-30263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3pPr>
            <a:lvl4pPr marL="1673991" indent="-30263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4pPr>
            <a:lvl5pPr marL="2131111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4000" b="1">
                <a:solidFill>
                  <a:schemeClr val="accent1"/>
                </a:solidFill>
                <a:latin typeface="+mn-lt"/>
              </a:defRPr>
            </a:lvl5pPr>
            <a:lvl6pPr marL="274060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6pPr>
            <a:lvl7pPr marL="3350098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7pPr>
            <a:lvl8pPr marL="3959591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8pPr>
            <a:lvl9pPr marL="456908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n-US" sz="2400" b="1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Storm water management</a:t>
            </a:r>
          </a:p>
          <a:p>
            <a:pPr algn="ctr" defTabSz="914400"/>
            <a:r>
              <a:rPr lang="en-US" sz="2400" b="1" kern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67118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00B25-1B0B-7DBE-A129-84407D86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581C3-12EF-626C-01F4-CFCE6CE2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system and customers</a:t>
            </a: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185DA678-AFEE-17B0-614D-40770704AFD7}"/>
              </a:ext>
            </a:extLst>
          </p:cNvPr>
          <p:cNvSpPr/>
          <p:nvPr/>
        </p:nvSpPr>
        <p:spPr bwMode="auto">
          <a:xfrm>
            <a:off x="4071927" y="6078741"/>
            <a:ext cx="96" cy="330577"/>
          </a:xfrm>
          <a:prstGeom prst="trapezoid">
            <a:avLst/>
          </a:prstGeom>
          <a:solidFill>
            <a:srgbClr val="002060">
              <a:alpha val="7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kern="0">
              <a:solidFill>
                <a:srgbClr val="005596"/>
              </a:solidFill>
              <a:latin typeface="Calibri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5B072EC-F895-D05B-1A25-533A79EA27FD}"/>
              </a:ext>
            </a:extLst>
          </p:cNvPr>
          <p:cNvCxnSpPr>
            <a:cxnSpLocks/>
          </p:cNvCxnSpPr>
          <p:nvPr/>
        </p:nvCxnSpPr>
        <p:spPr>
          <a:xfrm>
            <a:off x="4101218" y="1459978"/>
            <a:ext cx="0" cy="1491856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9271226-BDBA-54E9-5CD0-CFE828C74EE2}"/>
              </a:ext>
            </a:extLst>
          </p:cNvPr>
          <p:cNvSpPr txBox="1"/>
          <p:nvPr/>
        </p:nvSpPr>
        <p:spPr>
          <a:xfrm>
            <a:off x="2731883" y="2073672"/>
            <a:ext cx="11924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accounts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186EBB-6577-A8A4-71CF-F827ACF7D8F4}"/>
              </a:ext>
            </a:extLst>
          </p:cNvPr>
          <p:cNvSpPr txBox="1"/>
          <p:nvPr/>
        </p:nvSpPr>
        <p:spPr>
          <a:xfrm>
            <a:off x="1846344" y="1268759"/>
            <a:ext cx="2093610" cy="71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37,300+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21FB95-EF42-BE3D-27C1-1B75B85FEF0C}"/>
              </a:ext>
            </a:extLst>
          </p:cNvPr>
          <p:cNvSpPr txBox="1"/>
          <p:nvPr/>
        </p:nvSpPr>
        <p:spPr>
          <a:xfrm>
            <a:off x="4851940" y="1166818"/>
            <a:ext cx="13432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TWO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C899650-AFD4-A683-10A9-714C7E9BC8C0}"/>
              </a:ext>
            </a:extLst>
          </p:cNvPr>
          <p:cNvSpPr txBox="1"/>
          <p:nvPr/>
        </p:nvSpPr>
        <p:spPr>
          <a:xfrm>
            <a:off x="4095053" y="1579861"/>
            <a:ext cx="18842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treatment plants</a:t>
            </a:r>
          </a:p>
        </p:txBody>
      </p:sp>
      <p:pic>
        <p:nvPicPr>
          <p:cNvPr id="45" name="Picture 44" descr="A picture containing night sky  Description automatically generated">
            <a:extLst>
              <a:ext uri="{FF2B5EF4-FFF2-40B4-BE49-F238E27FC236}">
                <a16:creationId xmlns:a16="http://schemas.microsoft.com/office/drawing/2014/main" id="{B82DCE1B-A44C-9A04-718B-261A23425F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7969" y="2441262"/>
            <a:ext cx="594327" cy="669130"/>
          </a:xfrm>
          <a:prstGeom prst="rect">
            <a:avLst/>
          </a:prstGeom>
        </p:spPr>
      </p:pic>
      <p:pic>
        <p:nvPicPr>
          <p:cNvPr id="47" name="Picture 46" descr="A picture containing text  Description automatically generated">
            <a:extLst>
              <a:ext uri="{FF2B5EF4-FFF2-40B4-BE49-F238E27FC236}">
                <a16:creationId xmlns:a16="http://schemas.microsoft.com/office/drawing/2014/main" id="{F1649576-68F0-88D2-C371-551F549BCC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6663" y="3234897"/>
            <a:ext cx="948072" cy="1067399"/>
          </a:xfrm>
          <a:prstGeom prst="rect">
            <a:avLst/>
          </a:prstGeom>
        </p:spPr>
      </p:pic>
      <p:pic>
        <p:nvPicPr>
          <p:cNvPr id="49" name="Picture 48" descr="Shape  Description automatically generated with low confidence">
            <a:extLst>
              <a:ext uri="{FF2B5EF4-FFF2-40B4-BE49-F238E27FC236}">
                <a16:creationId xmlns:a16="http://schemas.microsoft.com/office/drawing/2014/main" id="{67B26ACD-02A4-31FE-3368-3E88C45F43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433" y="4711019"/>
            <a:ext cx="905283" cy="1019224"/>
          </a:xfrm>
          <a:prstGeom prst="rect">
            <a:avLst/>
          </a:prstGeom>
        </p:spPr>
      </p:pic>
      <p:pic>
        <p:nvPicPr>
          <p:cNvPr id="50" name="Picture 49" descr="Shape  Description automatically generated with low confidence">
            <a:extLst>
              <a:ext uri="{FF2B5EF4-FFF2-40B4-BE49-F238E27FC236}">
                <a16:creationId xmlns:a16="http://schemas.microsoft.com/office/drawing/2014/main" id="{1910D147-DDE8-8ABF-C135-1306D6948F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510" y="2073672"/>
            <a:ext cx="784374" cy="883097"/>
          </a:xfrm>
          <a:prstGeom prst="rect">
            <a:avLst/>
          </a:prstGeom>
        </p:spPr>
      </p:pic>
      <p:pic>
        <p:nvPicPr>
          <p:cNvPr id="51" name="Picture 50" descr="A picture containing night sky  Description automatically generated">
            <a:extLst>
              <a:ext uri="{FF2B5EF4-FFF2-40B4-BE49-F238E27FC236}">
                <a16:creationId xmlns:a16="http://schemas.microsoft.com/office/drawing/2014/main" id="{0C4646B5-A36D-6E18-B675-A34CAEF85C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394" y="2441262"/>
            <a:ext cx="594327" cy="66913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330CA25-6E0E-A941-AE3B-6FCD66B1C64D}"/>
              </a:ext>
            </a:extLst>
          </p:cNvPr>
          <p:cNvSpPr txBox="1"/>
          <p:nvPr/>
        </p:nvSpPr>
        <p:spPr>
          <a:xfrm>
            <a:off x="1933284" y="3331228"/>
            <a:ext cx="1222215" cy="71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5B+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5B1C7B-F02F-070E-5831-55A864B3734C}"/>
              </a:ext>
            </a:extLst>
          </p:cNvPr>
          <p:cNvSpPr txBox="1"/>
          <p:nvPr/>
        </p:nvSpPr>
        <p:spPr>
          <a:xfrm>
            <a:off x="2926343" y="3422395"/>
            <a:ext cx="1581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Gallons of 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treated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B934147-194E-8870-104A-6E4D1BD00160}"/>
              </a:ext>
            </a:extLst>
          </p:cNvPr>
          <p:cNvCxnSpPr>
            <a:cxnSpLocks/>
          </p:cNvCxnSpPr>
          <p:nvPr/>
        </p:nvCxnSpPr>
        <p:spPr>
          <a:xfrm>
            <a:off x="6228778" y="1459978"/>
            <a:ext cx="0" cy="2791455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D09CA2D-CF50-63A5-CC51-3F59F2B4971C}"/>
              </a:ext>
            </a:extLst>
          </p:cNvPr>
          <p:cNvCxnSpPr>
            <a:cxnSpLocks/>
          </p:cNvCxnSpPr>
          <p:nvPr/>
        </p:nvCxnSpPr>
        <p:spPr>
          <a:xfrm flipH="1">
            <a:off x="1947510" y="3193917"/>
            <a:ext cx="3973532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D8CCA77-F76D-D7D6-095B-A53384AFC8A4}"/>
              </a:ext>
            </a:extLst>
          </p:cNvPr>
          <p:cNvSpPr txBox="1"/>
          <p:nvPr/>
        </p:nvSpPr>
        <p:spPr>
          <a:xfrm>
            <a:off x="1747691" y="4599540"/>
            <a:ext cx="14622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26K+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B0C6488-FE91-254F-9643-49560A2EC659}"/>
              </a:ext>
            </a:extLst>
          </p:cNvPr>
          <p:cNvSpPr txBox="1"/>
          <p:nvPr/>
        </p:nvSpPr>
        <p:spPr>
          <a:xfrm>
            <a:off x="1846345" y="5220632"/>
            <a:ext cx="2058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Stormwater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accounts</a:t>
            </a:r>
          </a:p>
        </p:txBody>
      </p:sp>
      <p:pic>
        <p:nvPicPr>
          <p:cNvPr id="58" name="Picture 57" descr="Icon  Description automatically generated">
            <a:extLst>
              <a:ext uri="{FF2B5EF4-FFF2-40B4-BE49-F238E27FC236}">
                <a16:creationId xmlns:a16="http://schemas.microsoft.com/office/drawing/2014/main" id="{BFF175FA-8BFE-D775-2BEF-D712A608A4A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437" y="4599540"/>
            <a:ext cx="905283" cy="101922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5944AC7-5542-0C4D-BA2C-ACCB8E2BCE06}"/>
              </a:ext>
            </a:extLst>
          </p:cNvPr>
          <p:cNvSpPr txBox="1"/>
          <p:nvPr/>
        </p:nvSpPr>
        <p:spPr>
          <a:xfrm>
            <a:off x="4304505" y="4599540"/>
            <a:ext cx="2132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23,800+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F89FF7A-CEF1-F27E-0A9B-F9F4477635FC}"/>
              </a:ext>
            </a:extLst>
          </p:cNvPr>
          <p:cNvSpPr txBox="1"/>
          <p:nvPr/>
        </p:nvSpPr>
        <p:spPr>
          <a:xfrm>
            <a:off x="4373843" y="5220632"/>
            <a:ext cx="1884249" cy="370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Sewer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accounts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BCFE4B2-7F06-8217-92AE-BF66AE0297C3}"/>
              </a:ext>
            </a:extLst>
          </p:cNvPr>
          <p:cNvCxnSpPr>
            <a:cxnSpLocks/>
          </p:cNvCxnSpPr>
          <p:nvPr/>
        </p:nvCxnSpPr>
        <p:spPr>
          <a:xfrm flipH="1">
            <a:off x="1947510" y="4429810"/>
            <a:ext cx="7935369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4E5EFC9-2114-8EE6-A9A0-C9B9BA760440}"/>
              </a:ext>
            </a:extLst>
          </p:cNvPr>
          <p:cNvCxnSpPr>
            <a:cxnSpLocks/>
          </p:cNvCxnSpPr>
          <p:nvPr/>
        </p:nvCxnSpPr>
        <p:spPr>
          <a:xfrm>
            <a:off x="4101218" y="4645270"/>
            <a:ext cx="0" cy="1084974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FF680681-9D4D-00A4-57DF-131E06ACD5BF}"/>
              </a:ext>
            </a:extLst>
          </p:cNvPr>
          <p:cNvSpPr txBox="1"/>
          <p:nvPr/>
        </p:nvSpPr>
        <p:spPr>
          <a:xfrm>
            <a:off x="7477747" y="4485255"/>
            <a:ext cx="15112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400+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76A6D43-D20E-1DA4-447E-DD3D2B75E521}"/>
              </a:ext>
            </a:extLst>
          </p:cNvPr>
          <p:cNvSpPr txBox="1"/>
          <p:nvPr/>
        </p:nvSpPr>
        <p:spPr>
          <a:xfrm>
            <a:off x="7547085" y="5106347"/>
            <a:ext cx="1884249" cy="64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Miles of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</a:t>
            </a: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pipes</a:t>
            </a:r>
          </a:p>
        </p:txBody>
      </p:sp>
      <p:pic>
        <p:nvPicPr>
          <p:cNvPr id="65" name="Picture 64" descr="A picture containing text  Description automatically generated">
            <a:extLst>
              <a:ext uri="{FF2B5EF4-FFF2-40B4-BE49-F238E27FC236}">
                <a16:creationId xmlns:a16="http://schemas.microsoft.com/office/drawing/2014/main" id="{9B679D65-FFCE-C05E-9AA7-C73B1240F72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6822" y="4932979"/>
            <a:ext cx="230997" cy="394186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473578EE-9D72-4F14-5BEE-8345BF6E9E12}"/>
              </a:ext>
            </a:extLst>
          </p:cNvPr>
          <p:cNvSpPr txBox="1"/>
          <p:nvPr/>
        </p:nvSpPr>
        <p:spPr>
          <a:xfrm>
            <a:off x="6326255" y="3216422"/>
            <a:ext cx="15112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400+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4551A8A-CA59-EB23-6444-073AC969AEED}"/>
              </a:ext>
            </a:extLst>
          </p:cNvPr>
          <p:cNvSpPr txBox="1"/>
          <p:nvPr/>
        </p:nvSpPr>
        <p:spPr>
          <a:xfrm>
            <a:off x="6395593" y="3837514"/>
            <a:ext cx="2124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Miles of </a:t>
            </a: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sewer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pipes</a:t>
            </a:r>
          </a:p>
        </p:txBody>
      </p:sp>
      <p:pic>
        <p:nvPicPr>
          <p:cNvPr id="68" name="Picture 67" descr="Icon  Description automatically generated">
            <a:extLst>
              <a:ext uri="{FF2B5EF4-FFF2-40B4-BE49-F238E27FC236}">
                <a16:creationId xmlns:a16="http://schemas.microsoft.com/office/drawing/2014/main" id="{AFCEABA2-3531-2551-0307-7E880792826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0352" y="3355466"/>
            <a:ext cx="525307" cy="591423"/>
          </a:xfrm>
          <a:prstGeom prst="rect">
            <a:avLst/>
          </a:prstGeom>
        </p:spPr>
      </p:pic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8437A57-61AC-F5CE-138B-9FDDDE016235}"/>
              </a:ext>
            </a:extLst>
          </p:cNvPr>
          <p:cNvCxnSpPr>
            <a:cxnSpLocks/>
          </p:cNvCxnSpPr>
          <p:nvPr/>
        </p:nvCxnSpPr>
        <p:spPr>
          <a:xfrm>
            <a:off x="7395886" y="4645270"/>
            <a:ext cx="0" cy="1084974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359C00CA-8AE6-0B78-CFEE-0EFD0E0F1A9A}"/>
              </a:ext>
            </a:extLst>
          </p:cNvPr>
          <p:cNvSpPr txBox="1"/>
          <p:nvPr/>
        </p:nvSpPr>
        <p:spPr>
          <a:xfrm>
            <a:off x="9038763" y="1507913"/>
            <a:ext cx="12589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ONE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EA9D3B-B236-BCEE-5A07-3F565524538F}"/>
              </a:ext>
            </a:extLst>
          </p:cNvPr>
          <p:cNvSpPr txBox="1"/>
          <p:nvPr/>
        </p:nvSpPr>
        <p:spPr>
          <a:xfrm>
            <a:off x="8940389" y="3331382"/>
            <a:ext cx="14311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Wastewater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treatment plant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F933AFE-7567-A95F-8EDE-82E58B6BB868}"/>
              </a:ext>
            </a:extLst>
          </p:cNvPr>
          <p:cNvCxnSpPr>
            <a:cxnSpLocks/>
          </p:cNvCxnSpPr>
          <p:nvPr/>
        </p:nvCxnSpPr>
        <p:spPr>
          <a:xfrm flipH="1">
            <a:off x="6517533" y="3193917"/>
            <a:ext cx="197167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0535295-E8D0-AB8B-093F-31C0E3CEF059}"/>
              </a:ext>
            </a:extLst>
          </p:cNvPr>
          <p:cNvSpPr txBox="1"/>
          <p:nvPr/>
        </p:nvSpPr>
        <p:spPr>
          <a:xfrm>
            <a:off x="6326255" y="1315218"/>
            <a:ext cx="15112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Light"/>
              </a:rPr>
              <a:t>25.5B+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4269CF0-EB35-5B84-42A9-858116258D1B}"/>
              </a:ext>
            </a:extLst>
          </p:cNvPr>
          <p:cNvSpPr txBox="1"/>
          <p:nvPr/>
        </p:nvSpPr>
        <p:spPr>
          <a:xfrm>
            <a:off x="7311509" y="2078652"/>
            <a:ext cx="15031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Gallons </a:t>
            </a:r>
            <a: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wastewater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/>
              </a:rPr>
              <a:t> treated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9A44638-6978-53C9-C5A7-FADE1E318715}"/>
              </a:ext>
            </a:extLst>
          </p:cNvPr>
          <p:cNvCxnSpPr>
            <a:cxnSpLocks/>
          </p:cNvCxnSpPr>
          <p:nvPr/>
        </p:nvCxnSpPr>
        <p:spPr>
          <a:xfrm>
            <a:off x="8635814" y="1459978"/>
            <a:ext cx="0" cy="2874276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pic>
        <p:nvPicPr>
          <p:cNvPr id="76" name="Picture 75" descr="A picture containing night sky  Description automatically generated">
            <a:extLst>
              <a:ext uri="{FF2B5EF4-FFF2-40B4-BE49-F238E27FC236}">
                <a16:creationId xmlns:a16="http://schemas.microsoft.com/office/drawing/2014/main" id="{7369D4D1-DB60-BFBD-45FF-A0683E8363F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4549" y="2060254"/>
            <a:ext cx="1222980" cy="1376907"/>
          </a:xfrm>
          <a:prstGeom prst="rect">
            <a:avLst/>
          </a:prstGeom>
        </p:spPr>
      </p:pic>
      <p:pic>
        <p:nvPicPr>
          <p:cNvPr id="77" name="Picture 76" descr="A picture containing shape  Description automatically generated">
            <a:extLst>
              <a:ext uri="{FF2B5EF4-FFF2-40B4-BE49-F238E27FC236}">
                <a16:creationId xmlns:a16="http://schemas.microsoft.com/office/drawing/2014/main" id="{51DC29E5-AF6F-C556-F794-68813BD433D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348" y="1994123"/>
            <a:ext cx="990219" cy="111872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A11C2B-DA68-B5C7-878B-62A2F66A2C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48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B30BC-A6F6-AFDA-D18B-8FBFC7EB0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18303B7E-7108-49B0-E799-3CB0FA5443CE}"/>
              </a:ext>
            </a:extLst>
          </p:cNvPr>
          <p:cNvSpPr/>
          <p:nvPr/>
        </p:nvSpPr>
        <p:spPr>
          <a:xfrm>
            <a:off x="1592871" y="1840345"/>
            <a:ext cx="3645454" cy="364545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36C2D6-3EB5-EADE-203E-667E065D3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5A0802-AB09-8553-17AA-D3369C62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6797182" cy="589915"/>
          </a:xfrm>
        </p:spPr>
        <p:txBody>
          <a:bodyPr/>
          <a:lstStyle/>
          <a:p>
            <a:r>
              <a:rPr lang="en-US" dirty="0"/>
              <a:t>Utility goals and cost drivers</a:t>
            </a: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D82919B4-7E1B-6589-F914-B4FEF5987CC5}"/>
              </a:ext>
            </a:extLst>
          </p:cNvPr>
          <p:cNvSpPr/>
          <p:nvPr/>
        </p:nvSpPr>
        <p:spPr bwMode="auto">
          <a:xfrm>
            <a:off x="4071927" y="6078741"/>
            <a:ext cx="96" cy="330577"/>
          </a:xfrm>
          <a:prstGeom prst="trapezoid">
            <a:avLst/>
          </a:prstGeom>
          <a:solidFill>
            <a:srgbClr val="002060">
              <a:alpha val="7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kern="0">
              <a:solidFill>
                <a:srgbClr val="005596"/>
              </a:solidFill>
              <a:latin typeface="Calibri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4E1DBF-0A86-4C11-92F5-02BF44E80FA4}"/>
              </a:ext>
            </a:extLst>
          </p:cNvPr>
          <p:cNvGrpSpPr/>
          <p:nvPr/>
        </p:nvGrpSpPr>
        <p:grpSpPr>
          <a:xfrm>
            <a:off x="952002" y="1347178"/>
            <a:ext cx="4884881" cy="4627919"/>
            <a:chOff x="2151302" y="1473344"/>
            <a:chExt cx="5086840" cy="4819255"/>
          </a:xfrm>
        </p:grpSpPr>
        <p:sp>
          <p:nvSpPr>
            <p:cNvPr id="6" name="Freeform 23">
              <a:extLst>
                <a:ext uri="{FF2B5EF4-FFF2-40B4-BE49-F238E27FC236}">
                  <a16:creationId xmlns:a16="http://schemas.microsoft.com/office/drawing/2014/main" id="{4688DD2A-9D36-89E6-7FAA-03A3098E5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2540" y="1473344"/>
              <a:ext cx="1622885" cy="1622885"/>
            </a:xfrm>
            <a:custGeom>
              <a:avLst/>
              <a:gdLst/>
              <a:ahLst/>
              <a:cxnLst>
                <a:cxn ang="0">
                  <a:pos x="138" y="60"/>
                </a:cxn>
                <a:cxn ang="0">
                  <a:pos x="432" y="138"/>
                </a:cxn>
                <a:cxn ang="0">
                  <a:pos x="354" y="433"/>
                </a:cxn>
                <a:cxn ang="0">
                  <a:pos x="59" y="354"/>
                </a:cxn>
                <a:cxn ang="0">
                  <a:pos x="138" y="60"/>
                </a:cxn>
              </a:cxnLst>
              <a:rect l="0" t="0" r="r" b="b"/>
              <a:pathLst>
                <a:path w="492" h="492">
                  <a:moveTo>
                    <a:pt x="138" y="60"/>
                  </a:moveTo>
                  <a:cubicBezTo>
                    <a:pt x="241" y="0"/>
                    <a:pt x="373" y="35"/>
                    <a:pt x="432" y="138"/>
                  </a:cubicBezTo>
                  <a:cubicBezTo>
                    <a:pt x="492" y="241"/>
                    <a:pt x="457" y="373"/>
                    <a:pt x="354" y="433"/>
                  </a:cubicBezTo>
                  <a:cubicBezTo>
                    <a:pt x="251" y="492"/>
                    <a:pt x="119" y="457"/>
                    <a:pt x="59" y="354"/>
                  </a:cubicBezTo>
                  <a:cubicBezTo>
                    <a:pt x="0" y="251"/>
                    <a:pt x="35" y="119"/>
                    <a:pt x="138" y="6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lIns="82124" tIns="41061" rIns="82124" bIns="41061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defTabSz="814388">
                <a:lnSpc>
                  <a:spcPct val="90000"/>
                </a:lnSpc>
                <a:defRPr/>
              </a:pPr>
              <a:endParaRPr lang="en-US" b="1">
                <a:solidFill>
                  <a:srgbClr val="005596"/>
                </a:solidFill>
                <a:latin typeface="Arial" charset="0"/>
              </a:endParaRPr>
            </a:p>
          </p:txBody>
        </p:sp>
        <p:sp>
          <p:nvSpPr>
            <p:cNvPr id="7" name="Freeform 24">
              <a:extLst>
                <a:ext uri="{FF2B5EF4-FFF2-40B4-BE49-F238E27FC236}">
                  <a16:creationId xmlns:a16="http://schemas.microsoft.com/office/drawing/2014/main" id="{3EF19A2E-1F77-CF8F-073C-898A99F3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8851" y="1485399"/>
              <a:ext cx="1622885" cy="1622885"/>
            </a:xfrm>
            <a:custGeom>
              <a:avLst/>
              <a:gdLst/>
              <a:ahLst/>
              <a:cxnLst>
                <a:cxn ang="0">
                  <a:pos x="353" y="59"/>
                </a:cxn>
                <a:cxn ang="0">
                  <a:pos x="432" y="353"/>
                </a:cxn>
                <a:cxn ang="0">
                  <a:pos x="138" y="432"/>
                </a:cxn>
                <a:cxn ang="0">
                  <a:pos x="59" y="138"/>
                </a:cxn>
                <a:cxn ang="0">
                  <a:pos x="353" y="59"/>
                </a:cxn>
              </a:cxnLst>
              <a:rect l="0" t="0" r="r" b="b"/>
              <a:pathLst>
                <a:path w="492" h="492">
                  <a:moveTo>
                    <a:pt x="353" y="59"/>
                  </a:moveTo>
                  <a:cubicBezTo>
                    <a:pt x="456" y="119"/>
                    <a:pt x="492" y="250"/>
                    <a:pt x="432" y="353"/>
                  </a:cubicBezTo>
                  <a:cubicBezTo>
                    <a:pt x="373" y="456"/>
                    <a:pt x="241" y="492"/>
                    <a:pt x="138" y="432"/>
                  </a:cubicBezTo>
                  <a:cubicBezTo>
                    <a:pt x="35" y="373"/>
                    <a:pt x="0" y="241"/>
                    <a:pt x="59" y="138"/>
                  </a:cubicBezTo>
                  <a:cubicBezTo>
                    <a:pt x="119" y="35"/>
                    <a:pt x="250" y="0"/>
                    <a:pt x="353" y="5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82124" tIns="41061" rIns="82124" bIns="41061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defTabSz="814388">
                <a:lnSpc>
                  <a:spcPct val="90000"/>
                </a:lnSpc>
                <a:defRPr/>
              </a:pPr>
              <a:endParaRPr lang="en-US" b="1">
                <a:solidFill>
                  <a:srgbClr val="005596"/>
                </a:solidFill>
                <a:latin typeface="Arial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3847B45-906B-F8FD-B38A-63F2FBDED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2418" y="3174585"/>
              <a:ext cx="1420966" cy="1417953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defTabSz="814388">
                <a:lnSpc>
                  <a:spcPct val="90000"/>
                </a:lnSpc>
                <a:defRPr/>
              </a:pPr>
              <a:endParaRPr lang="en-US" b="1">
                <a:solidFill>
                  <a:srgbClr val="005596"/>
                </a:solidFill>
                <a:latin typeface="Arial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78D45BFD-CDEB-6A95-FFC4-9D3430D7A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6247" y="4648292"/>
              <a:ext cx="1622886" cy="1624392"/>
            </a:xfrm>
            <a:custGeom>
              <a:avLst/>
              <a:gdLst/>
              <a:ahLst/>
              <a:cxnLst>
                <a:cxn ang="0">
                  <a:pos x="139" y="59"/>
                </a:cxn>
                <a:cxn ang="0">
                  <a:pos x="433" y="138"/>
                </a:cxn>
                <a:cxn ang="0">
                  <a:pos x="354" y="432"/>
                </a:cxn>
                <a:cxn ang="0">
                  <a:pos x="60" y="353"/>
                </a:cxn>
                <a:cxn ang="0">
                  <a:pos x="139" y="59"/>
                </a:cxn>
              </a:cxnLst>
              <a:rect l="0" t="0" r="r" b="b"/>
              <a:pathLst>
                <a:path w="492" h="492">
                  <a:moveTo>
                    <a:pt x="139" y="59"/>
                  </a:moveTo>
                  <a:cubicBezTo>
                    <a:pt x="242" y="0"/>
                    <a:pt x="373" y="35"/>
                    <a:pt x="433" y="138"/>
                  </a:cubicBezTo>
                  <a:cubicBezTo>
                    <a:pt x="492" y="241"/>
                    <a:pt x="457" y="373"/>
                    <a:pt x="354" y="432"/>
                  </a:cubicBezTo>
                  <a:cubicBezTo>
                    <a:pt x="251" y="492"/>
                    <a:pt x="119" y="457"/>
                    <a:pt x="60" y="353"/>
                  </a:cubicBezTo>
                  <a:cubicBezTo>
                    <a:pt x="0" y="250"/>
                    <a:pt x="36" y="119"/>
                    <a:pt x="139" y="5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defTabSz="814388">
                <a:lnSpc>
                  <a:spcPct val="90000"/>
                </a:lnSpc>
                <a:defRPr/>
              </a:pPr>
              <a:endParaRPr lang="en-US" b="1" dirty="0">
                <a:solidFill>
                  <a:srgbClr val="005596"/>
                </a:solidFill>
                <a:latin typeface="Arial" charset="0"/>
              </a:endParaRPr>
            </a:p>
          </p:txBody>
        </p:sp>
        <p:sp>
          <p:nvSpPr>
            <p:cNvPr id="10" name="Freeform 27">
              <a:extLst>
                <a:ext uri="{FF2B5EF4-FFF2-40B4-BE49-F238E27FC236}">
                  <a16:creationId xmlns:a16="http://schemas.microsoft.com/office/drawing/2014/main" id="{B58333D3-27D0-697B-27A2-2ACBCE980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040" y="4669713"/>
              <a:ext cx="1622886" cy="1622886"/>
            </a:xfrm>
            <a:custGeom>
              <a:avLst/>
              <a:gdLst/>
              <a:ahLst/>
              <a:cxnLst>
                <a:cxn ang="0">
                  <a:pos x="353" y="60"/>
                </a:cxn>
                <a:cxn ang="0">
                  <a:pos x="432" y="354"/>
                </a:cxn>
                <a:cxn ang="0">
                  <a:pos x="138" y="433"/>
                </a:cxn>
                <a:cxn ang="0">
                  <a:pos x="59" y="138"/>
                </a:cxn>
                <a:cxn ang="0">
                  <a:pos x="353" y="60"/>
                </a:cxn>
              </a:cxnLst>
              <a:rect l="0" t="0" r="r" b="b"/>
              <a:pathLst>
                <a:path w="492" h="492">
                  <a:moveTo>
                    <a:pt x="353" y="60"/>
                  </a:moveTo>
                  <a:cubicBezTo>
                    <a:pt x="456" y="119"/>
                    <a:pt x="492" y="251"/>
                    <a:pt x="432" y="354"/>
                  </a:cubicBezTo>
                  <a:cubicBezTo>
                    <a:pt x="373" y="457"/>
                    <a:pt x="241" y="492"/>
                    <a:pt x="138" y="433"/>
                  </a:cubicBezTo>
                  <a:cubicBezTo>
                    <a:pt x="35" y="373"/>
                    <a:pt x="0" y="241"/>
                    <a:pt x="59" y="138"/>
                  </a:cubicBezTo>
                  <a:cubicBezTo>
                    <a:pt x="119" y="35"/>
                    <a:pt x="250" y="0"/>
                    <a:pt x="353" y="6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defTabSz="814388">
                <a:lnSpc>
                  <a:spcPct val="90000"/>
                </a:lnSpc>
                <a:defRPr/>
              </a:pPr>
              <a:endParaRPr lang="en-US" b="1">
                <a:solidFill>
                  <a:srgbClr val="005596"/>
                </a:solidFill>
                <a:latin typeface="Arial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5D57407-DF72-00C9-C277-4C4ED1A60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302" y="3148969"/>
              <a:ext cx="1417953" cy="1420966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lIns="82124" tIns="41061" rIns="82124" bIns="41061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defTabSz="814388">
                <a:lnSpc>
                  <a:spcPct val="90000"/>
                </a:lnSpc>
                <a:defRPr/>
              </a:pPr>
              <a:endParaRPr lang="en-US" b="1">
                <a:solidFill>
                  <a:srgbClr val="005596"/>
                </a:solidFill>
                <a:latin typeface="Arial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69915-46C9-0210-E5D5-F79207429925}"/>
                </a:ext>
              </a:extLst>
            </p:cNvPr>
            <p:cNvSpPr/>
            <p:nvPr/>
          </p:nvSpPr>
          <p:spPr>
            <a:xfrm>
              <a:off x="4880724" y="1595780"/>
              <a:ext cx="1413931" cy="1414119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prstClr val="white"/>
                  </a:solidFill>
                  <a:latin typeface="Calibri Light" panose="020F0302020204030204" pitchFamily="34" charset="0"/>
                </a:rPr>
                <a:t>Regulatory Compliance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87AE8E-435B-C759-6531-816F6977B1B7}"/>
                </a:ext>
              </a:extLst>
            </p:cNvPr>
            <p:cNvSpPr/>
            <p:nvPr/>
          </p:nvSpPr>
          <p:spPr>
            <a:xfrm>
              <a:off x="5824211" y="3176501"/>
              <a:ext cx="1413931" cy="1414119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 b="1" kern="0" dirty="0">
                <a:solidFill>
                  <a:prstClr val="white"/>
                </a:solidFill>
                <a:latin typeface="Calibri Light" panose="020F0302020204030204" pitchFamily="34" charset="0"/>
              </a:endParaRPr>
            </a:p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prstClr val="white"/>
                  </a:solidFill>
                  <a:latin typeface="Calibri Light" panose="020F0302020204030204" pitchFamily="34" charset="0"/>
                </a:rPr>
                <a:t>Community Health &amp; Safety</a:t>
              </a:r>
            </a:p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909A6D-8511-A60F-E9AC-5176803BF9BB}"/>
                </a:ext>
              </a:extLst>
            </p:cNvPr>
            <p:cNvSpPr/>
            <p:nvPr/>
          </p:nvSpPr>
          <p:spPr>
            <a:xfrm>
              <a:off x="4871199" y="4771853"/>
              <a:ext cx="1413931" cy="1414119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prstClr val="white"/>
                  </a:solidFill>
                  <a:latin typeface="Calibri Light" panose="020F0302020204030204" pitchFamily="34" charset="0"/>
                </a:rPr>
                <a:t>Skilled Workforce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49AE316-18D0-09B3-475A-9D450A193171}"/>
                </a:ext>
              </a:extLst>
            </p:cNvPr>
            <p:cNvSpPr/>
            <p:nvPr/>
          </p:nvSpPr>
          <p:spPr>
            <a:xfrm>
              <a:off x="3057427" y="4740620"/>
              <a:ext cx="1359881" cy="1414119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>
                  <a:solidFill>
                    <a:prstClr val="white"/>
                  </a:solidFill>
                  <a:latin typeface="Calibri Light" panose="020F0302020204030204" pitchFamily="34" charset="0"/>
                </a:rPr>
                <a:t>Cost Optimization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3CFDCE-B29F-5B57-A22D-C900D587C616}"/>
                </a:ext>
              </a:extLst>
            </p:cNvPr>
            <p:cNvSpPr/>
            <p:nvPr/>
          </p:nvSpPr>
          <p:spPr>
            <a:xfrm>
              <a:off x="2155324" y="3148969"/>
              <a:ext cx="1413931" cy="1414119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>
                  <a:solidFill>
                    <a:prstClr val="white"/>
                  </a:solidFill>
                  <a:latin typeface="Calibri Light" panose="020F0302020204030204" pitchFamily="34" charset="0"/>
                </a:rPr>
                <a:t>Community Engagement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72A44F-8FA7-EB5B-880F-8942A4FFA07A}"/>
                </a:ext>
              </a:extLst>
            </p:cNvPr>
            <p:cNvSpPr/>
            <p:nvPr/>
          </p:nvSpPr>
          <p:spPr>
            <a:xfrm>
              <a:off x="3077016" y="1601596"/>
              <a:ext cx="1413931" cy="1414119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prstClr val="white"/>
                  </a:solidFill>
                  <a:latin typeface="Calibri Light" panose="020F0302020204030204" pitchFamily="34" charset="0"/>
                </a:rPr>
                <a:t>Infrastructure Integrity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12436F-6896-CD24-6094-4D7799D4C68D}"/>
                </a:ext>
              </a:extLst>
            </p:cNvPr>
            <p:cNvSpPr/>
            <p:nvPr/>
          </p:nvSpPr>
          <p:spPr>
            <a:xfrm>
              <a:off x="3895862" y="3090384"/>
              <a:ext cx="1602398" cy="1602612"/>
            </a:xfrm>
            <a:prstGeom prst="rect">
              <a:avLst/>
            </a:prstGeom>
          </p:spPr>
          <p:txBody>
            <a:bodyPr wrap="square" lIns="0" rIns="0" anchor="ctr">
              <a:noAutofit/>
            </a:bodyPr>
            <a:lstStyle/>
            <a:p>
              <a:pPr algn="ctr" defTabSz="4572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>
                  <a:solidFill>
                    <a:prstClr val="white"/>
                  </a:solidFill>
                  <a:latin typeface="Calibri" panose="020F0502020204030204"/>
                </a:rPr>
                <a:t>Our Goals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FAA22E8-7231-125B-E4AA-0260C220A4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754" y="2841721"/>
            <a:ext cx="1555909" cy="1514761"/>
          </a:xfrm>
          <a:prstGeom prst="rect">
            <a:avLst/>
          </a:prstGeom>
        </p:spPr>
      </p:pic>
      <p:sp>
        <p:nvSpPr>
          <p:cNvPr id="22" name="Freeform 10">
            <a:extLst>
              <a:ext uri="{FF2B5EF4-FFF2-40B4-BE49-F238E27FC236}">
                <a16:creationId xmlns:a16="http://schemas.microsoft.com/office/drawing/2014/main" id="{D869C477-6677-35D1-8B39-306DD1416629}"/>
              </a:ext>
            </a:extLst>
          </p:cNvPr>
          <p:cNvSpPr>
            <a:spLocks/>
          </p:cNvSpPr>
          <p:nvPr/>
        </p:nvSpPr>
        <p:spPr bwMode="auto">
          <a:xfrm>
            <a:off x="8095025" y="3183731"/>
            <a:ext cx="1184888" cy="1424315"/>
          </a:xfrm>
          <a:custGeom>
            <a:avLst/>
            <a:gdLst>
              <a:gd name="connsiteX0" fmla="*/ 1070339 w 1646211"/>
              <a:gd name="connsiteY0" fmla="*/ 459 h 1876434"/>
              <a:gd name="connsiteX1" fmla="*/ 1519451 w 1646211"/>
              <a:gd name="connsiteY1" fmla="*/ 72947 h 1876434"/>
              <a:gd name="connsiteX2" fmla="*/ 1646211 w 1646211"/>
              <a:gd name="connsiteY2" fmla="*/ 120968 h 1876434"/>
              <a:gd name="connsiteX3" fmla="*/ 1613948 w 1646211"/>
              <a:gd name="connsiteY3" fmla="*/ 133189 h 1876434"/>
              <a:gd name="connsiteX4" fmla="*/ 864562 w 1646211"/>
              <a:gd name="connsiteY4" fmla="*/ 840715 h 1876434"/>
              <a:gd name="connsiteX5" fmla="*/ 626632 w 1646211"/>
              <a:gd name="connsiteY5" fmla="*/ 1841433 h 1876434"/>
              <a:gd name="connsiteX6" fmla="*/ 632319 w 1646211"/>
              <a:gd name="connsiteY6" fmla="*/ 1876434 h 1876434"/>
              <a:gd name="connsiteX7" fmla="*/ 529059 w 1646211"/>
              <a:gd name="connsiteY7" fmla="*/ 1792019 h 1876434"/>
              <a:gd name="connsiteX8" fmla="*/ 28123 w 1646211"/>
              <a:gd name="connsiteY8" fmla="*/ 920209 h 1876434"/>
              <a:gd name="connsiteX9" fmla="*/ 32429 w 1646211"/>
              <a:gd name="connsiteY9" fmla="*/ 399944 h 1876434"/>
              <a:gd name="connsiteX10" fmla="*/ 52004 w 1646211"/>
              <a:gd name="connsiteY10" fmla="*/ 359295 h 1876434"/>
              <a:gd name="connsiteX11" fmla="*/ 65886 w 1646211"/>
              <a:gd name="connsiteY11" fmla="*/ 339073 h 1876434"/>
              <a:gd name="connsiteX12" fmla="*/ 515346 w 1646211"/>
              <a:gd name="connsiteY12" fmla="*/ 75693 h 1876434"/>
              <a:gd name="connsiteX13" fmla="*/ 1070339 w 1646211"/>
              <a:gd name="connsiteY13" fmla="*/ 459 h 187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46211" h="1876434">
                <a:moveTo>
                  <a:pt x="1070339" y="459"/>
                </a:moveTo>
                <a:cubicBezTo>
                  <a:pt x="1207915" y="3593"/>
                  <a:pt x="1361475" y="23232"/>
                  <a:pt x="1519451" y="72947"/>
                </a:cubicBezTo>
                <a:lnTo>
                  <a:pt x="1646211" y="120968"/>
                </a:lnTo>
                <a:lnTo>
                  <a:pt x="1613948" y="133189"/>
                </a:lnTo>
                <a:cubicBezTo>
                  <a:pt x="1347855" y="251978"/>
                  <a:pt x="1080205" y="466876"/>
                  <a:pt x="864562" y="840715"/>
                </a:cubicBezTo>
                <a:cubicBezTo>
                  <a:pt x="648919" y="1213382"/>
                  <a:pt x="596619" y="1551991"/>
                  <a:pt x="626632" y="1841433"/>
                </a:cubicBezTo>
                <a:lnTo>
                  <a:pt x="632319" y="1876434"/>
                </a:lnTo>
                <a:lnTo>
                  <a:pt x="529059" y="1792019"/>
                </a:lnTo>
                <a:cubicBezTo>
                  <a:pt x="121866" y="1418387"/>
                  <a:pt x="28123" y="920209"/>
                  <a:pt x="28123" y="920209"/>
                </a:cubicBezTo>
                <a:cubicBezTo>
                  <a:pt x="5156" y="772514"/>
                  <a:pt x="-23552" y="553023"/>
                  <a:pt x="32429" y="399944"/>
                </a:cubicBezTo>
                <a:lnTo>
                  <a:pt x="52004" y="359295"/>
                </a:lnTo>
                <a:lnTo>
                  <a:pt x="65886" y="339073"/>
                </a:lnTo>
                <a:cubicBezTo>
                  <a:pt x="170010" y="215151"/>
                  <a:pt x="374259" y="128195"/>
                  <a:pt x="515346" y="75693"/>
                </a:cubicBezTo>
                <a:cubicBezTo>
                  <a:pt x="515346" y="75693"/>
                  <a:pt x="749330" y="-6853"/>
                  <a:pt x="1070339" y="459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82124" tIns="41061" rIns="82124" bIns="41061" anchor="ctr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814388">
              <a:lnSpc>
                <a:spcPct val="90000"/>
              </a:lnSpc>
              <a:defRPr/>
            </a:pPr>
            <a:endParaRPr lang="en-US" sz="1050">
              <a:solidFill>
                <a:srgbClr val="005596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A7F379B6-502C-5E42-C087-0177A9DEFC36}"/>
              </a:ext>
            </a:extLst>
          </p:cNvPr>
          <p:cNvSpPr>
            <a:spLocks/>
          </p:cNvSpPr>
          <p:nvPr/>
        </p:nvSpPr>
        <p:spPr bwMode="auto">
          <a:xfrm>
            <a:off x="9263526" y="3183732"/>
            <a:ext cx="1184750" cy="1425101"/>
          </a:xfrm>
          <a:custGeom>
            <a:avLst/>
            <a:gdLst>
              <a:gd name="connsiteX0" fmla="*/ 575947 w 1646020"/>
              <a:gd name="connsiteY0" fmla="*/ 459 h 1877469"/>
              <a:gd name="connsiteX1" fmla="*/ 1131012 w 1646020"/>
              <a:gd name="connsiteY1" fmla="*/ 75693 h 1877469"/>
              <a:gd name="connsiteX2" fmla="*/ 1580531 w 1646020"/>
              <a:gd name="connsiteY2" fmla="*/ 339073 h 1877469"/>
              <a:gd name="connsiteX3" fmla="*/ 1593079 w 1646020"/>
              <a:gd name="connsiteY3" fmla="*/ 357349 h 1877469"/>
              <a:gd name="connsiteX4" fmla="*/ 1613591 w 1646020"/>
              <a:gd name="connsiteY4" fmla="*/ 399944 h 1877469"/>
              <a:gd name="connsiteX5" fmla="*/ 1617897 w 1646020"/>
              <a:gd name="connsiteY5" fmla="*/ 920209 h 1877469"/>
              <a:gd name="connsiteX6" fmla="*/ 1117877 w 1646020"/>
              <a:gd name="connsiteY6" fmla="*/ 1792019 h 1877469"/>
              <a:gd name="connsiteX7" fmla="*/ 1013592 w 1646020"/>
              <a:gd name="connsiteY7" fmla="*/ 1877469 h 1877469"/>
              <a:gd name="connsiteX8" fmla="*/ 1019446 w 1646020"/>
              <a:gd name="connsiteY8" fmla="*/ 1841433 h 1877469"/>
              <a:gd name="connsiteX9" fmla="*/ 781548 w 1646020"/>
              <a:gd name="connsiteY9" fmla="*/ 840715 h 1877469"/>
              <a:gd name="connsiteX10" fmla="*/ 32259 w 1646020"/>
              <a:gd name="connsiteY10" fmla="*/ 133189 h 1877469"/>
              <a:gd name="connsiteX11" fmla="*/ 0 w 1646020"/>
              <a:gd name="connsiteY11" fmla="*/ 120968 h 1877469"/>
              <a:gd name="connsiteX12" fmla="*/ 126777 w 1646020"/>
              <a:gd name="connsiteY12" fmla="*/ 72947 h 1877469"/>
              <a:gd name="connsiteX13" fmla="*/ 575947 w 1646020"/>
              <a:gd name="connsiteY13" fmla="*/ 459 h 187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46020" h="1877469">
                <a:moveTo>
                  <a:pt x="575947" y="459"/>
                </a:moveTo>
                <a:cubicBezTo>
                  <a:pt x="896998" y="-6853"/>
                  <a:pt x="1131012" y="75693"/>
                  <a:pt x="1131012" y="75693"/>
                </a:cubicBezTo>
                <a:cubicBezTo>
                  <a:pt x="1272118" y="128195"/>
                  <a:pt x="1476394" y="215151"/>
                  <a:pt x="1580531" y="339073"/>
                </a:cubicBezTo>
                <a:lnTo>
                  <a:pt x="1593079" y="357349"/>
                </a:lnTo>
                <a:lnTo>
                  <a:pt x="1613591" y="399944"/>
                </a:lnTo>
                <a:cubicBezTo>
                  <a:pt x="1669573" y="553023"/>
                  <a:pt x="1640864" y="772514"/>
                  <a:pt x="1617897" y="920209"/>
                </a:cubicBezTo>
                <a:cubicBezTo>
                  <a:pt x="1617897" y="920209"/>
                  <a:pt x="1524155" y="1418387"/>
                  <a:pt x="1117877" y="1792019"/>
                </a:cubicBezTo>
                <a:lnTo>
                  <a:pt x="1013592" y="1877469"/>
                </a:lnTo>
                <a:lnTo>
                  <a:pt x="1019446" y="1841433"/>
                </a:lnTo>
                <a:cubicBezTo>
                  <a:pt x="1049456" y="1551991"/>
                  <a:pt x="997164" y="1213382"/>
                  <a:pt x="781548" y="840715"/>
                </a:cubicBezTo>
                <a:cubicBezTo>
                  <a:pt x="565933" y="466876"/>
                  <a:pt x="298318" y="251978"/>
                  <a:pt x="32259" y="133189"/>
                </a:cubicBezTo>
                <a:lnTo>
                  <a:pt x="0" y="120968"/>
                </a:lnTo>
                <a:lnTo>
                  <a:pt x="126777" y="72947"/>
                </a:lnTo>
                <a:cubicBezTo>
                  <a:pt x="284774" y="23232"/>
                  <a:pt x="438354" y="3593"/>
                  <a:pt x="575947" y="459"/>
                </a:cubicBezTo>
                <a:close/>
              </a:path>
            </a:pathLst>
          </a:custGeom>
          <a:solidFill>
            <a:schemeClr val="accent3">
              <a:alpha val="5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82124" tIns="41061" rIns="82124" bIns="41061" anchor="ctr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814388">
              <a:lnSpc>
                <a:spcPct val="90000"/>
              </a:lnSpc>
              <a:defRPr/>
            </a:pPr>
            <a:endParaRPr lang="en-US" sz="1050">
              <a:solidFill>
                <a:srgbClr val="005596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53EABE86-C995-B11B-5827-8651668158D3}"/>
              </a:ext>
            </a:extLst>
          </p:cNvPr>
          <p:cNvSpPr>
            <a:spLocks/>
          </p:cNvSpPr>
          <p:nvPr/>
        </p:nvSpPr>
        <p:spPr bwMode="auto">
          <a:xfrm>
            <a:off x="8540315" y="4585105"/>
            <a:ext cx="1459316" cy="956648"/>
          </a:xfrm>
          <a:custGeom>
            <a:avLst/>
            <a:gdLst>
              <a:gd name="connsiteX0" fmla="*/ 0 w 2027484"/>
              <a:gd name="connsiteY0" fmla="*/ 0 h 1260315"/>
              <a:gd name="connsiteX1" fmla="*/ 28521 w 2027484"/>
              <a:gd name="connsiteY1" fmla="*/ 23316 h 1260315"/>
              <a:gd name="connsiteX2" fmla="*/ 1015672 w 2027484"/>
              <a:gd name="connsiteY2" fmla="*/ 319109 h 1260315"/>
              <a:gd name="connsiteX3" fmla="*/ 2000291 w 2027484"/>
              <a:gd name="connsiteY3" fmla="*/ 23316 h 1260315"/>
              <a:gd name="connsiteX4" fmla="*/ 2027484 w 2027484"/>
              <a:gd name="connsiteY4" fmla="*/ 1035 h 1260315"/>
              <a:gd name="connsiteX5" fmla="*/ 2006104 w 2027484"/>
              <a:gd name="connsiteY5" fmla="*/ 132645 h 1260315"/>
              <a:gd name="connsiteX6" fmla="*/ 1502953 w 2027484"/>
              <a:gd name="connsiteY6" fmla="*/ 1000590 h 1260315"/>
              <a:gd name="connsiteX7" fmla="*/ 1048111 w 2027484"/>
              <a:gd name="connsiteY7" fmla="*/ 1257355 h 1260315"/>
              <a:gd name="connsiteX8" fmla="*/ 1013893 w 2027484"/>
              <a:gd name="connsiteY8" fmla="*/ 1260315 h 1260315"/>
              <a:gd name="connsiteX9" fmla="*/ 979670 w 2027484"/>
              <a:gd name="connsiteY9" fmla="*/ 1257355 h 1260315"/>
              <a:gd name="connsiteX10" fmla="*/ 524767 w 2027484"/>
              <a:gd name="connsiteY10" fmla="*/ 1000590 h 1260315"/>
              <a:gd name="connsiteX11" fmla="*/ 21551 w 2027484"/>
              <a:gd name="connsiteY11" fmla="*/ 132645 h 1260315"/>
              <a:gd name="connsiteX12" fmla="*/ 0 w 2027484"/>
              <a:gd name="connsiteY12" fmla="*/ 0 h 126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27484" h="1260315">
                <a:moveTo>
                  <a:pt x="0" y="0"/>
                </a:moveTo>
                <a:lnTo>
                  <a:pt x="28521" y="23316"/>
                </a:lnTo>
                <a:cubicBezTo>
                  <a:pt x="264562" y="194565"/>
                  <a:pt x="584457" y="319109"/>
                  <a:pt x="1015672" y="319109"/>
                </a:cubicBezTo>
                <a:cubicBezTo>
                  <a:pt x="1445715" y="319109"/>
                  <a:pt x="1764805" y="194565"/>
                  <a:pt x="2000291" y="23316"/>
                </a:cubicBezTo>
                <a:lnTo>
                  <a:pt x="2027484" y="1035"/>
                </a:lnTo>
                <a:lnTo>
                  <a:pt x="2006104" y="132645"/>
                </a:lnTo>
                <a:cubicBezTo>
                  <a:pt x="1886725" y="670991"/>
                  <a:pt x="1502953" y="1000590"/>
                  <a:pt x="1502953" y="1000590"/>
                </a:cubicBezTo>
                <a:cubicBezTo>
                  <a:pt x="1384834" y="1095749"/>
                  <a:pt x="1206424" y="1228233"/>
                  <a:pt x="1048111" y="1257355"/>
                </a:cubicBezTo>
                <a:lnTo>
                  <a:pt x="1013893" y="1260315"/>
                </a:lnTo>
                <a:lnTo>
                  <a:pt x="979670" y="1257355"/>
                </a:lnTo>
                <a:cubicBezTo>
                  <a:pt x="821336" y="1228233"/>
                  <a:pt x="642903" y="1095749"/>
                  <a:pt x="524767" y="1000590"/>
                </a:cubicBezTo>
                <a:cubicBezTo>
                  <a:pt x="524767" y="1000590"/>
                  <a:pt x="140946" y="670991"/>
                  <a:pt x="21551" y="1326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1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82124" tIns="41061" rIns="82124" bIns="41061" anchor="ctr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814388">
              <a:lnSpc>
                <a:spcPct val="90000"/>
              </a:lnSpc>
              <a:defRPr/>
            </a:pPr>
            <a:endParaRPr lang="en-US" sz="1050">
              <a:solidFill>
                <a:srgbClr val="005596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9E334874-63ED-7072-835E-07B795769D8F}"/>
              </a:ext>
            </a:extLst>
          </p:cNvPr>
          <p:cNvSpPr>
            <a:spLocks/>
          </p:cNvSpPr>
          <p:nvPr/>
        </p:nvSpPr>
        <p:spPr bwMode="auto">
          <a:xfrm>
            <a:off x="8130240" y="1722190"/>
            <a:ext cx="2294103" cy="1714264"/>
          </a:xfrm>
          <a:custGeom>
            <a:avLst/>
            <a:gdLst>
              <a:gd name="connsiteX0" fmla="*/ 1592705 w 3187286"/>
              <a:gd name="connsiteY0" fmla="*/ 2 h 2258421"/>
              <a:gd name="connsiteX1" fmla="*/ 2053449 w 3187286"/>
              <a:gd name="connsiteY1" fmla="*/ 302425 h 2258421"/>
              <a:gd name="connsiteX2" fmla="*/ 3178357 w 3187286"/>
              <a:gd name="connsiteY2" fmla="*/ 2237933 h 2258421"/>
              <a:gd name="connsiteX3" fmla="*/ 3187286 w 3187286"/>
              <a:gd name="connsiteY3" fmla="*/ 2256475 h 2258421"/>
              <a:gd name="connsiteX4" fmla="*/ 3174738 w 3187286"/>
              <a:gd name="connsiteY4" fmla="*/ 2238199 h 2258421"/>
              <a:gd name="connsiteX5" fmla="*/ 2725219 w 3187286"/>
              <a:gd name="connsiteY5" fmla="*/ 1974819 h 2258421"/>
              <a:gd name="connsiteX6" fmla="*/ 1720984 w 3187286"/>
              <a:gd name="connsiteY6" fmla="*/ 1972073 h 2258421"/>
              <a:gd name="connsiteX7" fmla="*/ 1594207 w 3187286"/>
              <a:gd name="connsiteY7" fmla="*/ 2020094 h 2258421"/>
              <a:gd name="connsiteX8" fmla="*/ 1467447 w 3187286"/>
              <a:gd name="connsiteY8" fmla="*/ 1972073 h 2258421"/>
              <a:gd name="connsiteX9" fmla="*/ 463342 w 3187286"/>
              <a:gd name="connsiteY9" fmla="*/ 1974819 h 2258421"/>
              <a:gd name="connsiteX10" fmla="*/ 13882 w 3187286"/>
              <a:gd name="connsiteY10" fmla="*/ 2238199 h 2258421"/>
              <a:gd name="connsiteX11" fmla="*/ 0 w 3187286"/>
              <a:gd name="connsiteY11" fmla="*/ 2258421 h 2258421"/>
              <a:gd name="connsiteX12" fmla="*/ 9866 w 3187286"/>
              <a:gd name="connsiteY12" fmla="*/ 2237933 h 2258421"/>
              <a:gd name="connsiteX13" fmla="*/ 1134774 w 3187286"/>
              <a:gd name="connsiteY13" fmla="*/ 302425 h 2258421"/>
              <a:gd name="connsiteX14" fmla="*/ 1592705 w 3187286"/>
              <a:gd name="connsiteY14" fmla="*/ 2 h 225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87286" h="2258421">
                <a:moveTo>
                  <a:pt x="1592705" y="2"/>
                </a:moveTo>
                <a:cubicBezTo>
                  <a:pt x="1760973" y="-467"/>
                  <a:pt x="1929709" y="99872"/>
                  <a:pt x="2053449" y="302425"/>
                </a:cubicBezTo>
                <a:lnTo>
                  <a:pt x="3178357" y="2237933"/>
                </a:lnTo>
                <a:lnTo>
                  <a:pt x="3187286" y="2256475"/>
                </a:lnTo>
                <a:lnTo>
                  <a:pt x="3174738" y="2238199"/>
                </a:lnTo>
                <a:cubicBezTo>
                  <a:pt x="3070601" y="2114277"/>
                  <a:pt x="2866325" y="2027321"/>
                  <a:pt x="2725219" y="1974819"/>
                </a:cubicBezTo>
                <a:cubicBezTo>
                  <a:pt x="2725219" y="1974819"/>
                  <a:pt x="2247640" y="1806357"/>
                  <a:pt x="1720984" y="1972073"/>
                </a:cubicBezTo>
                <a:lnTo>
                  <a:pt x="1594207" y="2020094"/>
                </a:lnTo>
                <a:lnTo>
                  <a:pt x="1467447" y="1972073"/>
                </a:lnTo>
                <a:cubicBezTo>
                  <a:pt x="940859" y="1806357"/>
                  <a:pt x="463342" y="1974819"/>
                  <a:pt x="463342" y="1974819"/>
                </a:cubicBezTo>
                <a:cubicBezTo>
                  <a:pt x="322255" y="2027321"/>
                  <a:pt x="118006" y="2114277"/>
                  <a:pt x="13882" y="2238199"/>
                </a:cubicBezTo>
                <a:lnTo>
                  <a:pt x="0" y="2258421"/>
                </a:lnTo>
                <a:lnTo>
                  <a:pt x="9866" y="2237933"/>
                </a:lnTo>
                <a:cubicBezTo>
                  <a:pt x="9866" y="2237933"/>
                  <a:pt x="9866" y="2237933"/>
                  <a:pt x="1134774" y="302425"/>
                </a:cubicBezTo>
                <a:cubicBezTo>
                  <a:pt x="1256639" y="101748"/>
                  <a:pt x="1424438" y="471"/>
                  <a:pt x="1592705" y="2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82124" tIns="41061" rIns="82124" bIns="41061" anchor="ctr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814388">
              <a:lnSpc>
                <a:spcPct val="90000"/>
              </a:lnSpc>
              <a:defRPr/>
            </a:pPr>
            <a:endParaRPr lang="en-US" sz="1050">
              <a:solidFill>
                <a:srgbClr val="4D4D4D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F5F2E09B-A7A4-861D-9514-6C90791CD4E6}"/>
              </a:ext>
            </a:extLst>
          </p:cNvPr>
          <p:cNvSpPr>
            <a:spLocks/>
          </p:cNvSpPr>
          <p:nvPr/>
        </p:nvSpPr>
        <p:spPr bwMode="auto">
          <a:xfrm>
            <a:off x="9277698" y="3442064"/>
            <a:ext cx="2031795" cy="2111827"/>
          </a:xfrm>
          <a:custGeom>
            <a:avLst/>
            <a:gdLst>
              <a:gd name="connsiteX0" fmla="*/ 1593078 w 2822852"/>
              <a:gd name="connsiteY0" fmla="*/ 0 h 2782182"/>
              <a:gd name="connsiteX1" fmla="*/ 1618553 w 2822852"/>
              <a:gd name="connsiteY1" fmla="*/ 37104 h 2782182"/>
              <a:gd name="connsiteX2" fmla="*/ 2732397 w 2822852"/>
              <a:gd name="connsiteY2" fmla="*/ 1979659 h 2782182"/>
              <a:gd name="connsiteX3" fmla="*/ 2271108 w 2822852"/>
              <a:gd name="connsiteY3" fmla="*/ 2774682 h 2782182"/>
              <a:gd name="connsiteX4" fmla="*/ 32169 w 2822852"/>
              <a:gd name="connsiteY4" fmla="*/ 2782182 h 2782182"/>
              <a:gd name="connsiteX5" fmla="*/ 0 w 2822852"/>
              <a:gd name="connsiteY5" fmla="*/ 2779400 h 2782182"/>
              <a:gd name="connsiteX6" fmla="*/ 34218 w 2822852"/>
              <a:gd name="connsiteY6" fmla="*/ 2776440 h 2782182"/>
              <a:gd name="connsiteX7" fmla="*/ 489060 w 2822852"/>
              <a:gd name="connsiteY7" fmla="*/ 2519675 h 2782182"/>
              <a:gd name="connsiteX8" fmla="*/ 992211 w 2822852"/>
              <a:gd name="connsiteY8" fmla="*/ 1651730 h 2782182"/>
              <a:gd name="connsiteX9" fmla="*/ 1013591 w 2822852"/>
              <a:gd name="connsiteY9" fmla="*/ 1520120 h 2782182"/>
              <a:gd name="connsiteX10" fmla="*/ 1117876 w 2822852"/>
              <a:gd name="connsiteY10" fmla="*/ 1434670 h 2782182"/>
              <a:gd name="connsiteX11" fmla="*/ 1617896 w 2822852"/>
              <a:gd name="connsiteY11" fmla="*/ 562860 h 2782182"/>
              <a:gd name="connsiteX12" fmla="*/ 1613590 w 2822852"/>
              <a:gd name="connsiteY12" fmla="*/ 42595 h 2782182"/>
              <a:gd name="connsiteX13" fmla="*/ 1593078 w 2822852"/>
              <a:gd name="connsiteY13" fmla="*/ 0 h 27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22852" h="2782182">
                <a:moveTo>
                  <a:pt x="1593078" y="0"/>
                </a:moveTo>
                <a:lnTo>
                  <a:pt x="1618553" y="37104"/>
                </a:lnTo>
                <a:cubicBezTo>
                  <a:pt x="1618553" y="37104"/>
                  <a:pt x="1618553" y="37104"/>
                  <a:pt x="2732397" y="1979659"/>
                </a:cubicBezTo>
                <a:cubicBezTo>
                  <a:pt x="2957416" y="2392171"/>
                  <a:pt x="2747398" y="2763431"/>
                  <a:pt x="2271108" y="2774682"/>
                </a:cubicBezTo>
                <a:lnTo>
                  <a:pt x="32169" y="2782182"/>
                </a:lnTo>
                <a:lnTo>
                  <a:pt x="0" y="2779400"/>
                </a:lnTo>
                <a:lnTo>
                  <a:pt x="34218" y="2776440"/>
                </a:lnTo>
                <a:cubicBezTo>
                  <a:pt x="192531" y="2747318"/>
                  <a:pt x="370941" y="2614834"/>
                  <a:pt x="489060" y="2519675"/>
                </a:cubicBezTo>
                <a:cubicBezTo>
                  <a:pt x="489060" y="2519675"/>
                  <a:pt x="872832" y="2190076"/>
                  <a:pt x="992211" y="1651730"/>
                </a:cubicBezTo>
                <a:lnTo>
                  <a:pt x="1013591" y="1520120"/>
                </a:lnTo>
                <a:lnTo>
                  <a:pt x="1117876" y="1434670"/>
                </a:lnTo>
                <a:cubicBezTo>
                  <a:pt x="1524154" y="1061038"/>
                  <a:pt x="1617896" y="562860"/>
                  <a:pt x="1617896" y="562860"/>
                </a:cubicBezTo>
                <a:cubicBezTo>
                  <a:pt x="1640863" y="415165"/>
                  <a:pt x="1669572" y="195674"/>
                  <a:pt x="1613590" y="42595"/>
                </a:cubicBezTo>
                <a:lnTo>
                  <a:pt x="1593078" y="0"/>
                </a:ln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82124" tIns="41061" rIns="82124" bIns="41061" anchor="ctr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814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F227657B-9C46-298C-582D-0C0B5A1AB588}"/>
              </a:ext>
            </a:extLst>
          </p:cNvPr>
          <p:cNvSpPr>
            <a:spLocks/>
          </p:cNvSpPr>
          <p:nvPr/>
        </p:nvSpPr>
        <p:spPr bwMode="auto">
          <a:xfrm>
            <a:off x="7230675" y="3443541"/>
            <a:ext cx="2031828" cy="2110350"/>
          </a:xfrm>
          <a:custGeom>
            <a:avLst/>
            <a:gdLst>
              <a:gd name="connsiteX0" fmla="*/ 1228690 w 2822898"/>
              <a:gd name="connsiteY0" fmla="*/ 0 h 2780236"/>
              <a:gd name="connsiteX1" fmla="*/ 1209115 w 2822898"/>
              <a:gd name="connsiteY1" fmla="*/ 40649 h 2780236"/>
              <a:gd name="connsiteX2" fmla="*/ 1204809 w 2822898"/>
              <a:gd name="connsiteY2" fmla="*/ 560914 h 2780236"/>
              <a:gd name="connsiteX3" fmla="*/ 1705745 w 2822898"/>
              <a:gd name="connsiteY3" fmla="*/ 1432724 h 2780236"/>
              <a:gd name="connsiteX4" fmla="*/ 1809005 w 2822898"/>
              <a:gd name="connsiteY4" fmla="*/ 1517139 h 2780236"/>
              <a:gd name="connsiteX5" fmla="*/ 1830556 w 2822898"/>
              <a:gd name="connsiteY5" fmla="*/ 1649784 h 2780236"/>
              <a:gd name="connsiteX6" fmla="*/ 2333772 w 2822898"/>
              <a:gd name="connsiteY6" fmla="*/ 2517729 h 2780236"/>
              <a:gd name="connsiteX7" fmla="*/ 2788675 w 2822898"/>
              <a:gd name="connsiteY7" fmla="*/ 2774494 h 2780236"/>
              <a:gd name="connsiteX8" fmla="*/ 2822898 w 2822898"/>
              <a:gd name="connsiteY8" fmla="*/ 2777454 h 2780236"/>
              <a:gd name="connsiteX9" fmla="*/ 2790732 w 2822898"/>
              <a:gd name="connsiteY9" fmla="*/ 2780236 h 2780236"/>
              <a:gd name="connsiteX10" fmla="*/ 552083 w 2822898"/>
              <a:gd name="connsiteY10" fmla="*/ 2772736 h 2780236"/>
              <a:gd name="connsiteX11" fmla="*/ 90854 w 2822898"/>
              <a:gd name="connsiteY11" fmla="*/ 1977713 h 2780236"/>
              <a:gd name="connsiteX12" fmla="*/ 1204554 w 2822898"/>
              <a:gd name="connsiteY12" fmla="*/ 35158 h 2780236"/>
              <a:gd name="connsiteX13" fmla="*/ 1228690 w 2822898"/>
              <a:gd name="connsiteY13" fmla="*/ 0 h 2780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22898" h="2780236">
                <a:moveTo>
                  <a:pt x="1228690" y="0"/>
                </a:moveTo>
                <a:lnTo>
                  <a:pt x="1209115" y="40649"/>
                </a:lnTo>
                <a:cubicBezTo>
                  <a:pt x="1153134" y="193728"/>
                  <a:pt x="1181842" y="413219"/>
                  <a:pt x="1204809" y="560914"/>
                </a:cubicBezTo>
                <a:cubicBezTo>
                  <a:pt x="1204809" y="560914"/>
                  <a:pt x="1298552" y="1059092"/>
                  <a:pt x="1705745" y="1432724"/>
                </a:cubicBezTo>
                <a:lnTo>
                  <a:pt x="1809005" y="1517139"/>
                </a:lnTo>
                <a:lnTo>
                  <a:pt x="1830556" y="1649784"/>
                </a:lnTo>
                <a:cubicBezTo>
                  <a:pt x="1949951" y="2188130"/>
                  <a:pt x="2333772" y="2517729"/>
                  <a:pt x="2333772" y="2517729"/>
                </a:cubicBezTo>
                <a:cubicBezTo>
                  <a:pt x="2451908" y="2612888"/>
                  <a:pt x="2630341" y="2745372"/>
                  <a:pt x="2788675" y="2774494"/>
                </a:cubicBezTo>
                <a:lnTo>
                  <a:pt x="2822898" y="2777454"/>
                </a:lnTo>
                <a:lnTo>
                  <a:pt x="2790732" y="2780236"/>
                </a:lnTo>
                <a:cubicBezTo>
                  <a:pt x="2790732" y="2780236"/>
                  <a:pt x="2790732" y="2780236"/>
                  <a:pt x="552083" y="2772736"/>
                </a:cubicBezTo>
                <a:cubicBezTo>
                  <a:pt x="83354" y="2761485"/>
                  <a:pt x="-137886" y="2393975"/>
                  <a:pt x="90854" y="1977713"/>
                </a:cubicBezTo>
                <a:lnTo>
                  <a:pt x="1204554" y="35158"/>
                </a:lnTo>
                <a:lnTo>
                  <a:pt x="1228690" y="0"/>
                </a:ln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82124" tIns="41061" rIns="82124" bIns="41061" anchor="ctr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814388">
              <a:lnSpc>
                <a:spcPct val="90000"/>
              </a:lnSpc>
              <a:defRPr/>
            </a:pPr>
            <a:endParaRPr lang="en-US" sz="1050">
              <a:solidFill>
                <a:srgbClr val="4D4D4D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Oval 24">
            <a:extLst>
              <a:ext uri="{FF2B5EF4-FFF2-40B4-BE49-F238E27FC236}">
                <a16:creationId xmlns:a16="http://schemas.microsoft.com/office/drawing/2014/main" id="{1B112C53-FCC0-6FB5-A0F0-E59F66581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105" y="4825389"/>
            <a:ext cx="1616240" cy="535531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121898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>
                <a:solidFill>
                  <a:schemeClr val="bg2"/>
                </a:solidFill>
                <a:latin typeface="+mn-lt"/>
                <a:cs typeface="Arial"/>
              </a:rPr>
              <a:t>Operating Costs</a:t>
            </a:r>
          </a:p>
        </p:txBody>
      </p:sp>
      <p:sp>
        <p:nvSpPr>
          <p:cNvPr id="31" name="Oval 24">
            <a:extLst>
              <a:ext uri="{FF2B5EF4-FFF2-40B4-BE49-F238E27FC236}">
                <a16:creationId xmlns:a16="http://schemas.microsoft.com/office/drawing/2014/main" id="{E44690CE-D2EE-C38C-DCAE-6896FCDC2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902" y="4803497"/>
            <a:ext cx="1483939" cy="784830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121898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2"/>
                </a:solidFill>
                <a:latin typeface="+mn-lt"/>
                <a:cs typeface="Arial"/>
              </a:rPr>
              <a:t>Regulatory</a:t>
            </a:r>
          </a:p>
          <a:p>
            <a:pPr algn="ctr" defTabSz="121898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2"/>
                </a:solidFill>
                <a:latin typeface="+mn-lt"/>
                <a:cs typeface="Arial"/>
              </a:rPr>
              <a:t>Mandates </a:t>
            </a:r>
          </a:p>
          <a:p>
            <a:pPr algn="ctr" defTabSz="121898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chemeClr val="bg2"/>
              </a:solidFill>
              <a:latin typeface="+mn-lt"/>
              <a:cs typeface="Arial"/>
            </a:endParaRPr>
          </a:p>
        </p:txBody>
      </p:sp>
      <p:sp>
        <p:nvSpPr>
          <p:cNvPr id="32" name="Oval 24">
            <a:extLst>
              <a:ext uri="{FF2B5EF4-FFF2-40B4-BE49-F238E27FC236}">
                <a16:creationId xmlns:a16="http://schemas.microsoft.com/office/drawing/2014/main" id="{41718289-2A76-F6B8-C05A-3165DB1A1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0097" y="2482940"/>
            <a:ext cx="1411793" cy="535531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121898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2"/>
                </a:solidFill>
                <a:latin typeface="+mn-lt"/>
                <a:cs typeface="Arial"/>
              </a:rPr>
              <a:t>Capital Investments</a:t>
            </a:r>
          </a:p>
        </p:txBody>
      </p:sp>
      <p:sp>
        <p:nvSpPr>
          <p:cNvPr id="33" name="Oval 24">
            <a:extLst>
              <a:ext uri="{FF2B5EF4-FFF2-40B4-BE49-F238E27FC236}">
                <a16:creationId xmlns:a16="http://schemas.microsoft.com/office/drawing/2014/main" id="{3D7E1C2B-8A93-37D7-5184-5A6C15080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0648" y="3790059"/>
            <a:ext cx="1332307" cy="646331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HelveticaNeueLT Std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defTabSz="121898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2"/>
                </a:solidFill>
                <a:latin typeface="+mj-lt"/>
                <a:cs typeface="Arial"/>
              </a:rPr>
              <a:t>OUR NEEDS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02A44F3-6C62-1D8B-BC12-C6B055FB2E6E}"/>
              </a:ext>
            </a:extLst>
          </p:cNvPr>
          <p:cNvCxnSpPr>
            <a:cxnSpLocks/>
          </p:cNvCxnSpPr>
          <p:nvPr/>
        </p:nvCxnSpPr>
        <p:spPr bwMode="auto">
          <a:xfrm flipV="1">
            <a:off x="9616034" y="4024079"/>
            <a:ext cx="26544" cy="215507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triangle"/>
            <a:tailEnd type="triangle"/>
          </a:ln>
          <a:effectLst/>
        </p:spPr>
      </p:cxnSp>
      <p:sp>
        <p:nvSpPr>
          <p:cNvPr id="35" name="Title 1">
            <a:extLst>
              <a:ext uri="{FF2B5EF4-FFF2-40B4-BE49-F238E27FC236}">
                <a16:creationId xmlns:a16="http://schemas.microsoft.com/office/drawing/2014/main" id="{3CE0C17A-D09C-3E47-FCB4-5C3047AA10B5}"/>
              </a:ext>
            </a:extLst>
          </p:cNvPr>
          <p:cNvSpPr txBox="1">
            <a:spLocks/>
          </p:cNvSpPr>
          <p:nvPr/>
        </p:nvSpPr>
        <p:spPr>
          <a:xfrm>
            <a:off x="7473531" y="1250430"/>
            <a:ext cx="360752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algn="ctr"/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Cost drivers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5E606F-F20A-3D38-7EA3-1B3D36B33FF8}"/>
              </a:ext>
            </a:extLst>
          </p:cNvPr>
          <p:cNvSpPr txBox="1">
            <a:spLocks/>
          </p:cNvSpPr>
          <p:nvPr/>
        </p:nvSpPr>
        <p:spPr>
          <a:xfrm>
            <a:off x="1536194" y="1250430"/>
            <a:ext cx="3607520" cy="58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algn="ctr"/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288583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C753F11-F21F-5D65-2754-4EDD6E5D6A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9294" y="0"/>
            <a:ext cx="4642705" cy="5059316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EA334F33-FD5C-A261-DD10-6053DC1FC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7" y="365125"/>
            <a:ext cx="4642706" cy="589915"/>
          </a:xfrm>
        </p:spPr>
        <p:txBody>
          <a:bodyPr/>
          <a:lstStyle/>
          <a:p>
            <a:r>
              <a:rPr lang="en-US" b="1" dirty="0">
                <a:solidFill>
                  <a:srgbClr val="183E8C"/>
                </a:solidFill>
              </a:rPr>
              <a:t>WATER SYSTEM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9886FC-E730-CE14-9BBD-8F03C54495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25652" y="4714326"/>
            <a:ext cx="3794630" cy="504091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cs typeface="Roboto" panose="02000000000000000000" pitchFamily="2" charset="0"/>
              </a:rPr>
              <a:t>Six-Year Investment Need</a:t>
            </a:r>
            <a:endParaRPr lang="en-US" b="1" dirty="0">
              <a:cs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1DD17-C5BC-FA30-16C1-90C2C67F4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062F29-463E-39F7-9ABC-46E93BC042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79" y="2361083"/>
            <a:ext cx="914400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D37653-463B-23BA-351A-E43C6428916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79" y="3424779"/>
            <a:ext cx="914400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CC0C10-8DF9-8CE6-EBE3-918810C7D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79" y="1382438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48BC272-8315-A14C-AD2C-9F22B62DF355}"/>
              </a:ext>
            </a:extLst>
          </p:cNvPr>
          <p:cNvSpPr txBox="1"/>
          <p:nvPr/>
        </p:nvSpPr>
        <p:spPr>
          <a:xfrm>
            <a:off x="2250648" y="1639583"/>
            <a:ext cx="914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PIPES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7D0823-6A11-9A46-A77B-BBD4B250D5B5}"/>
              </a:ext>
            </a:extLst>
          </p:cNvPr>
          <p:cNvSpPr txBox="1"/>
          <p:nvPr/>
        </p:nvSpPr>
        <p:spPr>
          <a:xfrm>
            <a:off x="2250648" y="2616613"/>
            <a:ext cx="2828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WATER TREATMENT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8CF804-F893-7684-3937-5368D6F2849C}"/>
              </a:ext>
            </a:extLst>
          </p:cNvPr>
          <p:cNvSpPr txBox="1"/>
          <p:nvPr/>
        </p:nvSpPr>
        <p:spPr>
          <a:xfrm>
            <a:off x="2250648" y="3731429"/>
            <a:ext cx="2828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PUPMING &amp; OTHER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D82816-56CA-A053-C290-2956F65C2D81}"/>
              </a:ext>
            </a:extLst>
          </p:cNvPr>
          <p:cNvSpPr txBox="1"/>
          <p:nvPr/>
        </p:nvSpPr>
        <p:spPr>
          <a:xfrm>
            <a:off x="5306860" y="1639583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$94.0M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BA21F3-6F6B-D207-E4DA-80C79D5254AF}"/>
              </a:ext>
            </a:extLst>
          </p:cNvPr>
          <p:cNvSpPr txBox="1"/>
          <p:nvPr/>
        </p:nvSpPr>
        <p:spPr>
          <a:xfrm>
            <a:off x="5306860" y="2553983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$160.7M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C7BE4C-CCBC-30BC-E7B6-6B6B76A09A15}"/>
              </a:ext>
            </a:extLst>
          </p:cNvPr>
          <p:cNvSpPr txBox="1"/>
          <p:nvPr/>
        </p:nvSpPr>
        <p:spPr>
          <a:xfrm>
            <a:off x="5306860" y="3631221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$10.4M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DEA490-561D-A6A1-9864-FC44DF86693A}"/>
              </a:ext>
            </a:extLst>
          </p:cNvPr>
          <p:cNvSpPr txBox="1"/>
          <p:nvPr/>
        </p:nvSpPr>
        <p:spPr>
          <a:xfrm>
            <a:off x="5306860" y="4645829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$265.1M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D0B300D-DFEC-4A2A-3A3C-F2367F46D5E8}"/>
              </a:ext>
            </a:extLst>
          </p:cNvPr>
          <p:cNvCxnSpPr/>
          <p:nvPr/>
        </p:nvCxnSpPr>
        <p:spPr>
          <a:xfrm>
            <a:off x="5420282" y="4339179"/>
            <a:ext cx="1719553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3A4A86FB-C1A8-8B7E-3216-28C2D7074B61}"/>
              </a:ext>
            </a:extLst>
          </p:cNvPr>
          <p:cNvSpPr/>
          <p:nvPr/>
        </p:nvSpPr>
        <p:spPr>
          <a:xfrm>
            <a:off x="7549294" y="5059316"/>
            <a:ext cx="4642706" cy="928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Our Asset Base : </a:t>
            </a:r>
            <a:r>
              <a:rPr lang="en-US" sz="2000" b="1" kern="0" dirty="0"/>
              <a:t>$1.5 Billion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054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F23B2-4C42-2C27-281C-F0A3C709A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8DF922-BE9B-5001-6215-74BF0A2616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7340987" y="206772"/>
            <a:ext cx="5059314" cy="4642707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540B9A82-DD5F-4F08-6701-491DD126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5346475" cy="589915"/>
          </a:xfrm>
        </p:spPr>
        <p:txBody>
          <a:bodyPr/>
          <a:lstStyle/>
          <a:p>
            <a:r>
              <a:rPr lang="en-US" b="1" dirty="0">
                <a:solidFill>
                  <a:srgbClr val="336600"/>
                </a:solidFill>
              </a:rPr>
              <a:t>WASTEWATER SYSTEM</a:t>
            </a:r>
            <a:endParaRPr lang="en-US" b="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FC35798-CCDF-F8B3-0ADF-54A8BD827D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25652" y="4714326"/>
            <a:ext cx="3794630" cy="504091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cs typeface="Roboto" panose="02000000000000000000" pitchFamily="2" charset="0"/>
              </a:rPr>
              <a:t>Six-Year Investment Need</a:t>
            </a:r>
            <a:endParaRPr lang="en-US" b="1" dirty="0">
              <a:cs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2DBA0F-4C18-F862-5EE7-4A3828A32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D520B1C-B6C0-2410-F0FC-27689DC66C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79" y="2361083"/>
            <a:ext cx="914400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7B922BB-2907-ABBA-53F2-67271C5F98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79" y="3424779"/>
            <a:ext cx="914400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FE68A0-1F4C-1161-D063-C48FE95345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79" y="1382438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B28B517-72A1-DD94-8615-FB84363CE2D6}"/>
              </a:ext>
            </a:extLst>
          </p:cNvPr>
          <p:cNvSpPr txBox="1"/>
          <p:nvPr/>
        </p:nvSpPr>
        <p:spPr>
          <a:xfrm>
            <a:off x="2250648" y="1639583"/>
            <a:ext cx="2251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SEWER PIPES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2A356B-BB0F-C990-5A9A-67D41CDC163B}"/>
              </a:ext>
            </a:extLst>
          </p:cNvPr>
          <p:cNvSpPr txBox="1"/>
          <p:nvPr/>
        </p:nvSpPr>
        <p:spPr>
          <a:xfrm>
            <a:off x="2250648" y="2616613"/>
            <a:ext cx="1983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WASTEWATER TREATMENT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9AF961-E7B1-3149-566E-A5FEC14F7181}"/>
              </a:ext>
            </a:extLst>
          </p:cNvPr>
          <p:cNvSpPr txBox="1"/>
          <p:nvPr/>
        </p:nvSpPr>
        <p:spPr>
          <a:xfrm>
            <a:off x="2250648" y="3731429"/>
            <a:ext cx="2828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PUMPING &amp; OTHER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E1B1BE-A04A-7415-2889-AA21B59A6D8E}"/>
              </a:ext>
            </a:extLst>
          </p:cNvPr>
          <p:cNvSpPr txBox="1"/>
          <p:nvPr/>
        </p:nvSpPr>
        <p:spPr>
          <a:xfrm>
            <a:off x="5306860" y="1639583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$37.0M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1121B6-29E1-6152-F4E7-A1253C7DD251}"/>
              </a:ext>
            </a:extLst>
          </p:cNvPr>
          <p:cNvSpPr txBox="1"/>
          <p:nvPr/>
        </p:nvSpPr>
        <p:spPr>
          <a:xfrm>
            <a:off x="5306860" y="2553983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$77.4M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73AFBF-1661-00B2-72C2-043E35D53626}"/>
              </a:ext>
            </a:extLst>
          </p:cNvPr>
          <p:cNvSpPr txBox="1"/>
          <p:nvPr/>
        </p:nvSpPr>
        <p:spPr>
          <a:xfrm>
            <a:off x="5306860" y="3631221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</a:rPr>
              <a:t>$32.7M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8DCA4C-0F86-B17F-5E15-B587D35CCC90}"/>
              </a:ext>
            </a:extLst>
          </p:cNvPr>
          <p:cNvSpPr txBox="1"/>
          <p:nvPr/>
        </p:nvSpPr>
        <p:spPr>
          <a:xfrm>
            <a:off x="5306860" y="4645829"/>
            <a:ext cx="172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SzPct val="85000"/>
            </a:pPr>
            <a:r>
              <a:rPr lang="en-US" sz="28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$147.1M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714224-5712-9DE2-7C3A-DE540D4B05C3}"/>
              </a:ext>
            </a:extLst>
          </p:cNvPr>
          <p:cNvCxnSpPr/>
          <p:nvPr/>
        </p:nvCxnSpPr>
        <p:spPr>
          <a:xfrm>
            <a:off x="5420282" y="4339179"/>
            <a:ext cx="1719553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24B357EE-563C-0F3C-183B-DD2E89002443}"/>
              </a:ext>
            </a:extLst>
          </p:cNvPr>
          <p:cNvSpPr/>
          <p:nvPr/>
        </p:nvSpPr>
        <p:spPr>
          <a:xfrm>
            <a:off x="7549294" y="5059316"/>
            <a:ext cx="4642706" cy="928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Our Asset Base : </a:t>
            </a:r>
            <a:r>
              <a:rPr lang="en-US" sz="2000" b="1" kern="0" dirty="0"/>
              <a:t>$1.0 Billion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6645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88F355-6F63-51C3-320F-699455F46D7E}"/>
              </a:ext>
            </a:extLst>
          </p:cNvPr>
          <p:cNvSpPr/>
          <p:nvPr/>
        </p:nvSpPr>
        <p:spPr>
          <a:xfrm>
            <a:off x="3530991" y="0"/>
            <a:ext cx="8661009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4811E3-007C-A914-04AE-FA9B7C764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7" y="365124"/>
            <a:ext cx="2884628" cy="2603159"/>
          </a:xfrm>
        </p:spPr>
        <p:txBody>
          <a:bodyPr/>
          <a:lstStyle/>
          <a:p>
            <a:r>
              <a:rPr lang="en-US" dirty="0"/>
              <a:t>Wilmington’s investment aligns with water sector needs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78F92-61C3-4DFA-9C43-CDF94C9F8E93}"/>
              </a:ext>
            </a:extLst>
          </p:cNvPr>
          <p:cNvSpPr txBox="1"/>
          <p:nvPr/>
        </p:nvSpPr>
        <p:spPr>
          <a:xfrm>
            <a:off x="7640510" y="6067162"/>
            <a:ext cx="4148217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Sources: Bluefield Research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8C8E82-2A42-0284-8864-5222CAE6C7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67" b="-220"/>
          <a:stretch>
            <a:fillRect/>
          </a:stretch>
        </p:blipFill>
        <p:spPr>
          <a:xfrm>
            <a:off x="3854549" y="505337"/>
            <a:ext cx="7920110" cy="55184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D2C1BB-E3CE-EEEB-1CDA-9F5867976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7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62B71-D7E8-42BB-C4F8-7B67A3B6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61" y="255169"/>
            <a:ext cx="11978361" cy="589915"/>
          </a:xfrm>
        </p:spPr>
        <p:txBody>
          <a:bodyPr/>
          <a:lstStyle/>
          <a:p>
            <a:r>
              <a:rPr lang="en-US" dirty="0"/>
              <a:t>Regulatory mandate: </a:t>
            </a:r>
            <a:r>
              <a:rPr lang="en-US" dirty="0">
                <a:solidFill>
                  <a:schemeClr val="tx2"/>
                </a:solidFill>
              </a:rPr>
              <a:t>Lead and Copper Rule Improvement (LCRI)</a:t>
            </a:r>
          </a:p>
        </p:txBody>
      </p:sp>
      <p:pic>
        <p:nvPicPr>
          <p:cNvPr id="5" name="Picture 4" descr="A black background with a black square  Description automatically generated with medium confidence">
            <a:extLst>
              <a:ext uri="{FF2B5EF4-FFF2-40B4-BE49-F238E27FC236}">
                <a16:creationId xmlns:a16="http://schemas.microsoft.com/office/drawing/2014/main" id="{253B8A50-2A89-AE60-CBF5-4DB14B280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4499" y="2075219"/>
            <a:ext cx="1004387" cy="1004387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B522757-5CB6-53BC-B3FC-4A21F8295ABC}"/>
              </a:ext>
            </a:extLst>
          </p:cNvPr>
          <p:cNvSpPr txBox="1">
            <a:spLocks/>
          </p:cNvSpPr>
          <p:nvPr/>
        </p:nvSpPr>
        <p:spPr>
          <a:xfrm>
            <a:off x="1365286" y="1426125"/>
            <a:ext cx="808444" cy="4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3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464998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9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2pPr>
            <a:lvl3pPr marL="753837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7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3pPr>
            <a:lvl4pPr marL="1029979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4pPr>
            <a:lvl5pPr marL="1256923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endParaRPr lang="en-US" sz="1800">
              <a:solidFill>
                <a:schemeClr val="bg1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65F7C2-EC4C-D1D3-8BD3-A97E7617C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52" y="1011949"/>
            <a:ext cx="7367472" cy="48341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47BDE9-9C9D-AA06-4012-CA5638ECB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B0A11-364B-F456-70C8-C0237A10DA34}"/>
              </a:ext>
            </a:extLst>
          </p:cNvPr>
          <p:cNvSpPr txBox="1"/>
          <p:nvPr/>
        </p:nvSpPr>
        <p:spPr>
          <a:xfrm>
            <a:off x="8812550" y="3235061"/>
            <a:ext cx="27282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4"/>
              </a:rPr>
              <a:t>Lead Reduction Program | Wilmington Water Utility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68505E-CC92-BD31-91EF-D3F2CE16C469}"/>
              </a:ext>
            </a:extLst>
          </p:cNvPr>
          <p:cNvSpPr txBox="1"/>
          <p:nvPr/>
        </p:nvSpPr>
        <p:spPr>
          <a:xfrm>
            <a:off x="8812550" y="3848076"/>
            <a:ext cx="3123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85000"/>
            </a:pPr>
            <a:r>
              <a:rPr lang="en-US" sz="1200" i="1" dirty="0">
                <a:latin typeface="Roboto" panose="02000000000000000000" pitchFamily="2" charset="0"/>
                <a:ea typeface="Roboto" panose="02000000000000000000" pitchFamily="2" charset="0"/>
              </a:rPr>
              <a:t>(The Wilmington Water Utility website provides extensive details on the program) </a:t>
            </a:r>
          </a:p>
        </p:txBody>
      </p:sp>
    </p:spTree>
    <p:extLst>
      <p:ext uri="{BB962C8B-B14F-4D97-AF65-F5344CB8AC3E}">
        <p14:creationId xmlns:p14="http://schemas.microsoft.com/office/powerpoint/2010/main" val="2694581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64114B7-6DC3-4A6B-DB10-739D5EB72547}"/>
              </a:ext>
            </a:extLst>
          </p:cNvPr>
          <p:cNvSpPr/>
          <p:nvPr/>
        </p:nvSpPr>
        <p:spPr>
          <a:xfrm>
            <a:off x="8073528" y="0"/>
            <a:ext cx="411847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6BC4958-BD53-6DEE-7525-335DD524AC0E}"/>
              </a:ext>
            </a:extLst>
          </p:cNvPr>
          <p:cNvSpPr txBox="1">
            <a:spLocks/>
          </p:cNvSpPr>
          <p:nvPr/>
        </p:nvSpPr>
        <p:spPr>
          <a:xfrm>
            <a:off x="8273336" y="3429000"/>
            <a:ext cx="3718857" cy="1754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3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464998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9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2pPr>
            <a:lvl3pPr marL="753837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7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3pPr>
            <a:lvl4pPr marL="1029979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4pPr>
            <a:lvl5pPr marL="1256923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85000"/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+mn-lt"/>
                <a:ea typeface="Roboto" panose="02000000000000000000" pitchFamily="2" charset="0"/>
              </a:rPr>
              <a:t>Inspected 100 City Blocks for lead service lines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85000"/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+mn-lt"/>
                <a:ea typeface="Roboto" panose="02000000000000000000" pitchFamily="2" charset="0"/>
              </a:rPr>
              <a:t>Identified service lines in 1,700 properties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85000"/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+mn-lt"/>
                <a:ea typeface="Roboto" panose="02000000000000000000" pitchFamily="2" charset="0"/>
              </a:rPr>
              <a:t>Replaced 1,000 lead service lines with 2.6 miles of copper pipes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AFEFB-563A-2AC7-F2BC-5BDFEA149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>
                <a:solidFill>
                  <a:schemeClr val="bg1"/>
                </a:solidFill>
              </a:rPr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D38B37F-335E-FDC1-A272-3D13F2B8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Wilmington’s LCRI compliance efforts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BBF187C4-A5CF-6474-ECEB-80202EBDE25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01687" y="4554924"/>
            <a:ext cx="7339013" cy="1492250"/>
          </a:xfrm>
          <a:noFill/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Lead testing is required once every 3 years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Will conduct the triennial sampling at 50 locations to test for lead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Wilmington has fully complied with the Lead and Copper Rule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2"/>
                </a:solidFill>
              </a:rPr>
              <a:t>Cost effective funding:  $10.0 Million SRF with 100% Principal Forgiveness</a:t>
            </a:r>
          </a:p>
          <a:p>
            <a:endParaRPr lang="en-US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488E5EC-8A83-F834-96BC-DFA34FAA83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" t="-3513"/>
          <a:stretch>
            <a:fillRect/>
          </a:stretch>
        </p:blipFill>
        <p:spPr>
          <a:xfrm>
            <a:off x="776614" y="1128446"/>
            <a:ext cx="6125827" cy="32225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BCAEB665-AD09-4B90-B046-59EC6DB01FCE}"/>
              </a:ext>
            </a:extLst>
          </p:cNvPr>
          <p:cNvSpPr txBox="1">
            <a:spLocks/>
          </p:cNvSpPr>
          <p:nvPr/>
        </p:nvSpPr>
        <p:spPr>
          <a:xfrm>
            <a:off x="8273336" y="5480167"/>
            <a:ext cx="3718857" cy="8870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algn="ctr"/>
            <a:r>
              <a:rPr lang="en-US" sz="1600" b="1" dirty="0"/>
              <a:t>Service Line Inventory in progress to comply with the LCRI deadline: </a:t>
            </a:r>
            <a:r>
              <a:rPr lang="en-US" sz="1600" dirty="0">
                <a:latin typeface="+mn-lt"/>
              </a:rPr>
              <a:t>November 1, 2027 </a:t>
            </a:r>
          </a:p>
        </p:txBody>
      </p:sp>
      <p:pic>
        <p:nvPicPr>
          <p:cNvPr id="15" name="Graphic 14" descr="Ribbon outline">
            <a:extLst>
              <a:ext uri="{FF2B5EF4-FFF2-40B4-BE49-F238E27FC236}">
                <a16:creationId xmlns:a16="http://schemas.microsoft.com/office/drawing/2014/main" id="{642BEC3A-91B8-92E8-3AEC-BE092C845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5564" y="343709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EC2308-9592-AF79-0E9A-4A8B1D083850}"/>
              </a:ext>
            </a:extLst>
          </p:cNvPr>
          <p:cNvSpPr txBox="1"/>
          <p:nvPr/>
        </p:nvSpPr>
        <p:spPr>
          <a:xfrm>
            <a:off x="8073528" y="1341028"/>
            <a:ext cx="41184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Won the national award from </a:t>
            </a:r>
            <a:b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“Lead Service Line Replacement Collaborative” </a:t>
            </a:r>
            <a:b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FISCAL SAVVY AND FUNDING INNOVATION</a:t>
            </a:r>
          </a:p>
        </p:txBody>
      </p:sp>
    </p:spTree>
    <p:extLst>
      <p:ext uri="{BB962C8B-B14F-4D97-AF65-F5344CB8AC3E}">
        <p14:creationId xmlns:p14="http://schemas.microsoft.com/office/powerpoint/2010/main" val="2340682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0401B-D2F8-9FB3-5AE3-FBCC4662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7F588A-F219-9882-4D67-7AF0BAD26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EAD0C-B2E8-D53E-A257-A1F6675F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mandate: </a:t>
            </a:r>
            <a:r>
              <a:rPr lang="en-US" dirty="0">
                <a:solidFill>
                  <a:schemeClr val="tx2"/>
                </a:solidFill>
              </a:rPr>
              <a:t>PFAS &amp; MDBP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A30491A-C9C8-410D-EA34-1106A9696112}"/>
              </a:ext>
            </a:extLst>
          </p:cNvPr>
          <p:cNvSpPr txBox="1">
            <a:spLocks/>
          </p:cNvSpPr>
          <p:nvPr/>
        </p:nvSpPr>
        <p:spPr>
          <a:xfrm>
            <a:off x="1365286" y="1426125"/>
            <a:ext cx="808444" cy="4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3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464998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9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2pPr>
            <a:lvl3pPr marL="753837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7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3pPr>
            <a:lvl4pPr marL="1029979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4pPr>
            <a:lvl5pPr marL="1256923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endParaRPr lang="en-US" sz="1800">
              <a:solidFill>
                <a:schemeClr val="bg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E56152EF-3D38-9838-3602-B8698EC32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58" y="1607855"/>
            <a:ext cx="5833011" cy="153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folHlink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 and Polyfluoroalkyl Substances (PFAS) </a:t>
            </a:r>
          </a:p>
          <a:p>
            <a:endParaRPr lang="en-US" sz="2000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Promulgated in April 2024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Compliance deadline: 2031</a:t>
            </a:r>
          </a:p>
          <a:p>
            <a:endParaRPr lang="en-US" dirty="0">
              <a:solidFill>
                <a:schemeClr val="accent4">
                  <a:lumMod val="75000"/>
                </a:schemeClr>
              </a:solidFill>
              <a:latin typeface="+mj-lt"/>
              <a:ea typeface="Roboto Medium" panose="02000000000000000000" pitchFamily="2" charset="0"/>
            </a:endParaRPr>
          </a:p>
        </p:txBody>
      </p:sp>
      <p:pic>
        <p:nvPicPr>
          <p:cNvPr id="9" name="Picture 8" descr="A black background with a black square  Description automatically generated with medium confidence">
            <a:extLst>
              <a:ext uri="{FF2B5EF4-FFF2-40B4-BE49-F238E27FC236}">
                <a16:creationId xmlns:a16="http://schemas.microsoft.com/office/drawing/2014/main" id="{501380F8-7349-CF82-5EB7-9FD50F6A6E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8009" y="0"/>
            <a:ext cx="1004387" cy="1004387"/>
          </a:xfrm>
          <a:prstGeom prst="rect">
            <a:avLst/>
          </a:prstGeom>
        </p:spPr>
      </p:pic>
      <p:sp>
        <p:nvSpPr>
          <p:cNvPr id="13" name="Text Box 24">
            <a:extLst>
              <a:ext uri="{FF2B5EF4-FFF2-40B4-BE49-F238E27FC236}">
                <a16:creationId xmlns:a16="http://schemas.microsoft.com/office/drawing/2014/main" id="{529F9714-5141-E53C-FC63-197E01028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48" y="3221543"/>
            <a:ext cx="5785762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folHlink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20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Microbial Disinfection By-Product Rule (MDBP) Revisions</a:t>
            </a:r>
            <a:endParaRPr lang="en-US" sz="2000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2000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Anticipated in Summer 2027</a:t>
            </a:r>
          </a:p>
          <a:p>
            <a:pPr lvl="1"/>
            <a:endParaRPr lang="en-US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chemeClr val="accent4">
                  <a:lumMod val="75000"/>
                </a:schemeClr>
              </a:solidFill>
              <a:latin typeface="+mj-lt"/>
              <a:ea typeface="Roboto Medium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B4CCB3-498C-8A70-04EF-0117153A39FC}"/>
              </a:ext>
            </a:extLst>
          </p:cNvPr>
          <p:cNvSpPr txBox="1"/>
          <p:nvPr/>
        </p:nvSpPr>
        <p:spPr>
          <a:xfrm>
            <a:off x="9206630" y="5218652"/>
            <a:ext cx="2712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Black &amp; Veatch 2025 Water Report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B54B8D-A64F-22A3-29B4-F96AB10A72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808" b="21712"/>
          <a:stretch>
            <a:fillRect/>
          </a:stretch>
        </p:blipFill>
        <p:spPr>
          <a:xfrm>
            <a:off x="6259860" y="2464675"/>
            <a:ext cx="5621901" cy="2556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D6F6C6-86FA-FBA7-7223-A076C2B8766B}"/>
              </a:ext>
            </a:extLst>
          </p:cNvPr>
          <p:cNvSpPr txBox="1"/>
          <p:nvPr/>
        </p:nvSpPr>
        <p:spPr>
          <a:xfrm>
            <a:off x="6504370" y="1209588"/>
            <a:ext cx="5108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85000"/>
            </a:pPr>
            <a:r>
              <a:rPr lang="en-US" sz="7200" dirty="0">
                <a:ea typeface="Roboto" panose="02000000000000000000" pitchFamily="2" charset="0"/>
              </a:rPr>
              <a:t>46%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0EDF89-37D5-28F5-D716-AEBC1CB85868}"/>
              </a:ext>
            </a:extLst>
          </p:cNvPr>
          <p:cNvSpPr txBox="1"/>
          <p:nvPr/>
        </p:nvSpPr>
        <p:spPr>
          <a:xfrm>
            <a:off x="6464079" y="2233796"/>
            <a:ext cx="5377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85000"/>
            </a:pPr>
            <a:r>
              <a:rPr lang="en-US" sz="2000" dirty="0">
                <a:ea typeface="Roboto" panose="02000000000000000000" pitchFamily="2" charset="0"/>
              </a:rPr>
              <a:t>of respondents report PFAS in their systems.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10485E-7644-A2C5-5D63-BA5E8BC54E0F}"/>
              </a:ext>
            </a:extLst>
          </p:cNvPr>
          <p:cNvSpPr/>
          <p:nvPr/>
        </p:nvSpPr>
        <p:spPr>
          <a:xfrm>
            <a:off x="6259860" y="1152208"/>
            <a:ext cx="5621902" cy="4029605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30C0BC-ACBB-535B-B7D9-67B2762E5A32}"/>
              </a:ext>
            </a:extLst>
          </p:cNvPr>
          <p:cNvSpPr txBox="1"/>
          <p:nvPr/>
        </p:nvSpPr>
        <p:spPr>
          <a:xfrm>
            <a:off x="6504369" y="4756987"/>
            <a:ext cx="2349117" cy="1477328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SzPct val="85000"/>
            </a:pPr>
            <a:r>
              <a:rPr lang="en-US" dirty="0">
                <a:ea typeface="Roboto" panose="02000000000000000000" pitchFamily="2" charset="0"/>
              </a:rPr>
              <a:t>Removing PFAS could mean an estimated $3.2B annually in national compliance costs.</a:t>
            </a:r>
          </a:p>
        </p:txBody>
      </p:sp>
    </p:spTree>
    <p:extLst>
      <p:ext uri="{BB962C8B-B14F-4D97-AF65-F5344CB8AC3E}">
        <p14:creationId xmlns:p14="http://schemas.microsoft.com/office/powerpoint/2010/main" val="777348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28856-69FE-A249-B86D-8A168F1F8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04FE0-65A3-0D0E-222A-05F62282A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825A9-D40C-0667-76B5-3F29360E3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2C2A26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j-cs"/>
              </a:rPr>
              <a:t>Wilmington’s PFAS compliance efforts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6B6981-0715-4DCA-5F5B-F0D7D15D836E}"/>
              </a:ext>
            </a:extLst>
          </p:cNvPr>
          <p:cNvSpPr txBox="1"/>
          <p:nvPr/>
        </p:nvSpPr>
        <p:spPr>
          <a:xfrm>
            <a:off x="3752959" y="5629585"/>
            <a:ext cx="80624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https://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wilmingtondewater.gov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/224/Water-Treatment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21DD11-19AB-9FA8-8DE1-A01B080E9E61}"/>
              </a:ext>
            </a:extLst>
          </p:cNvPr>
          <p:cNvSpPr txBox="1"/>
          <p:nvPr/>
        </p:nvSpPr>
        <p:spPr>
          <a:xfrm>
            <a:off x="706002" y="1946662"/>
            <a:ext cx="29140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D5ACB"/>
              </a:buClr>
              <a:buSzPct val="120000"/>
            </a:pPr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Tested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</a:t>
            </a:r>
          </a:p>
          <a:p>
            <a:pPr algn="ctr">
              <a:buClr>
                <a:srgbClr val="0D5ACB"/>
              </a:buClr>
              <a:buSzPct val="120000"/>
            </a:pPr>
            <a:r>
              <a:rPr lang="en-US" sz="2000" dirty="0">
                <a:latin typeface="+mj-lt"/>
              </a:rPr>
              <a:t>drinking water in 29 locations for PFAS (2023)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6D496A-3614-9339-3EF7-C18930F93531}"/>
              </a:ext>
            </a:extLst>
          </p:cNvPr>
          <p:cNvSpPr txBox="1"/>
          <p:nvPr/>
        </p:nvSpPr>
        <p:spPr>
          <a:xfrm>
            <a:off x="4767806" y="1946662"/>
            <a:ext cx="24269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D5ACB"/>
              </a:buClr>
              <a:buSzPct val="120000"/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Gathering Data </a:t>
            </a:r>
            <a:r>
              <a:rPr lang="en-US" sz="2000" dirty="0">
                <a:latin typeface="+mj-lt"/>
              </a:rPr>
              <a:t>through voluntary monthly water testing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59EFC0-A0F6-1145-8422-702B3BC029CF}"/>
              </a:ext>
            </a:extLst>
          </p:cNvPr>
          <p:cNvSpPr txBox="1"/>
          <p:nvPr/>
        </p:nvSpPr>
        <p:spPr>
          <a:xfrm>
            <a:off x="8026607" y="1946662"/>
            <a:ext cx="3948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D5ACB"/>
              </a:buClr>
              <a:buSzPct val="120000"/>
            </a:pPr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Collaborating </a:t>
            </a:r>
            <a:b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dirty="0">
                <a:latin typeface="+mj-lt"/>
              </a:rPr>
              <a:t>with State and Federal regulatory agencies regarding rulemaking and ongoing research</a:t>
            </a:r>
            <a:endParaRPr lang="en-US" sz="2000" dirty="0">
              <a:highlight>
                <a:srgbClr val="FFFF00"/>
              </a:highlight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1A6FB-57EB-0CF7-1E11-E4CC6FAF28C6}"/>
              </a:ext>
            </a:extLst>
          </p:cNvPr>
          <p:cNvSpPr txBox="1"/>
          <p:nvPr/>
        </p:nvSpPr>
        <p:spPr>
          <a:xfrm>
            <a:off x="1005214" y="4316073"/>
            <a:ext cx="2914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D5ACB"/>
              </a:buClr>
              <a:buSzPct val="120000"/>
            </a:pPr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Participating </a:t>
            </a:r>
            <a:b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dirty="0">
                <a:latin typeface="+mj-lt"/>
              </a:rPr>
              <a:t>in legal action seeking compensation for PFAS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E296FD-31AE-0E30-07BC-375DF638D040}"/>
              </a:ext>
            </a:extLst>
          </p:cNvPr>
          <p:cNvSpPr txBox="1"/>
          <p:nvPr/>
        </p:nvSpPr>
        <p:spPr>
          <a:xfrm>
            <a:off x="4596715" y="4316073"/>
            <a:ext cx="29985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D5ACB"/>
              </a:buClr>
              <a:buSzPct val="120000"/>
            </a:pPr>
            <a:r>
              <a:rPr lang="en-US" sz="200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Enhancing communication </a:t>
            </a:r>
            <a:b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dirty="0">
                <a:latin typeface="+mj-lt"/>
              </a:rPr>
              <a:t>with customers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67C8A2-75D8-0245-BDCA-5FB734AFF9DB}"/>
              </a:ext>
            </a:extLst>
          </p:cNvPr>
          <p:cNvSpPr txBox="1"/>
          <p:nvPr/>
        </p:nvSpPr>
        <p:spPr>
          <a:xfrm>
            <a:off x="7884454" y="4316073"/>
            <a:ext cx="35542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D5ACB"/>
              </a:buClr>
              <a:buSzPct val="120000"/>
            </a:pPr>
            <a:r>
              <a:rPr lang="en-US" sz="200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Evaluating</a:t>
            </a:r>
            <a:r>
              <a:rPr lang="en-US" sz="2000" dirty="0">
                <a:solidFill>
                  <a:srgbClr val="0070C0"/>
                </a:solidFill>
                <a:latin typeface="+mj-lt"/>
              </a:rPr>
              <a:t> </a:t>
            </a:r>
            <a:br>
              <a:rPr lang="en-US" sz="2000" dirty="0">
                <a:solidFill>
                  <a:srgbClr val="0070C0"/>
                </a:solidFill>
                <a:latin typeface="+mj-lt"/>
              </a:rPr>
            </a:br>
            <a:r>
              <a:rPr lang="en-US" sz="2000" dirty="0">
                <a:latin typeface="+mj-lt"/>
              </a:rPr>
              <a:t>treatment processes to address PFAS</a:t>
            </a:r>
          </a:p>
        </p:txBody>
      </p:sp>
      <p:pic>
        <p:nvPicPr>
          <p:cNvPr id="19" name="Graphic 18" descr="Scientist male outline">
            <a:extLst>
              <a:ext uri="{FF2B5EF4-FFF2-40B4-BE49-F238E27FC236}">
                <a16:creationId xmlns:a16="http://schemas.microsoft.com/office/drawing/2014/main" id="{7C9C547B-4695-A06E-2AC3-D9FEA9CA45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18362" y="1099582"/>
            <a:ext cx="914400" cy="914400"/>
          </a:xfrm>
          <a:prstGeom prst="rect">
            <a:avLst/>
          </a:prstGeom>
        </p:spPr>
      </p:pic>
      <p:pic>
        <p:nvPicPr>
          <p:cNvPr id="21" name="Graphic 20" descr="Bar chart outline">
            <a:extLst>
              <a:ext uri="{FF2B5EF4-FFF2-40B4-BE49-F238E27FC236}">
                <a16:creationId xmlns:a16="http://schemas.microsoft.com/office/drawing/2014/main" id="{648488E7-0557-679B-640A-1969FA2480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1132500"/>
            <a:ext cx="914400" cy="914400"/>
          </a:xfrm>
          <a:prstGeom prst="rect">
            <a:avLst/>
          </a:prstGeom>
        </p:spPr>
      </p:pic>
      <p:pic>
        <p:nvPicPr>
          <p:cNvPr id="23" name="Graphic 22" descr="Meeting outline">
            <a:extLst>
              <a:ext uri="{FF2B5EF4-FFF2-40B4-BE49-F238E27FC236}">
                <a16:creationId xmlns:a16="http://schemas.microsoft.com/office/drawing/2014/main" id="{A960521E-8CBA-BA90-D149-D4B89977FA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3544" y="1080975"/>
            <a:ext cx="914400" cy="914400"/>
          </a:xfrm>
          <a:prstGeom prst="rect">
            <a:avLst/>
          </a:prstGeom>
        </p:spPr>
      </p:pic>
      <p:pic>
        <p:nvPicPr>
          <p:cNvPr id="25" name="Graphic 24" descr="Clipboard Checked outline">
            <a:extLst>
              <a:ext uri="{FF2B5EF4-FFF2-40B4-BE49-F238E27FC236}">
                <a16:creationId xmlns:a16="http://schemas.microsoft.com/office/drawing/2014/main" id="{64AABFE5-F4C3-962F-8D3A-C878BE548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04383" y="3429000"/>
            <a:ext cx="914400" cy="914400"/>
          </a:xfrm>
          <a:prstGeom prst="rect">
            <a:avLst/>
          </a:prstGeom>
        </p:spPr>
      </p:pic>
      <p:pic>
        <p:nvPicPr>
          <p:cNvPr id="27" name="Graphic 26" descr="Chat outline">
            <a:extLst>
              <a:ext uri="{FF2B5EF4-FFF2-40B4-BE49-F238E27FC236}">
                <a16:creationId xmlns:a16="http://schemas.microsoft.com/office/drawing/2014/main" id="{A055F8DF-B016-A4FD-FD6D-7D5312AE75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0124" y="3512859"/>
            <a:ext cx="914400" cy="914400"/>
          </a:xfrm>
          <a:prstGeom prst="rect">
            <a:avLst/>
          </a:prstGeom>
        </p:spPr>
      </p:pic>
      <p:pic>
        <p:nvPicPr>
          <p:cNvPr id="29" name="Graphic 28" descr="Group success outline">
            <a:extLst>
              <a:ext uri="{FF2B5EF4-FFF2-40B4-BE49-F238E27FC236}">
                <a16:creationId xmlns:a16="http://schemas.microsoft.com/office/drawing/2014/main" id="{FC4F78E0-F3D4-02BE-DC09-AE4738993D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56856" y="35128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63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C5DC1-C8CD-0226-C209-803D53F6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098" y="365125"/>
            <a:ext cx="7938768" cy="589915"/>
          </a:xfrm>
        </p:spPr>
        <p:txBody>
          <a:bodyPr/>
          <a:lstStyle/>
          <a:p>
            <a:r>
              <a:rPr lang="en-US" dirty="0"/>
              <a:t>Utility operating costs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BC02D-7F9C-3CC8-D5F7-F6E312F6137D}"/>
              </a:ext>
            </a:extLst>
          </p:cNvPr>
          <p:cNvSpPr txBox="1"/>
          <p:nvPr/>
        </p:nvSpPr>
        <p:spPr>
          <a:xfrm>
            <a:off x="6823801" y="5797382"/>
            <a:ext cx="5008701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Fitch Ratings: U.S. Water Sector Outlook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6B3046-9E55-50B2-865B-F3D0178159BB}"/>
              </a:ext>
            </a:extLst>
          </p:cNvPr>
          <p:cNvSpPr/>
          <p:nvPr/>
        </p:nvSpPr>
        <p:spPr>
          <a:xfrm>
            <a:off x="1" y="0"/>
            <a:ext cx="3481524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8D5E90D-3586-8CEE-9B65-94494C0AAAA4}"/>
              </a:ext>
            </a:extLst>
          </p:cNvPr>
          <p:cNvSpPr txBox="1">
            <a:spLocks/>
          </p:cNvSpPr>
          <p:nvPr/>
        </p:nvSpPr>
        <p:spPr>
          <a:xfrm>
            <a:off x="4398972" y="2057009"/>
            <a:ext cx="6749192" cy="27135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lang="en-US" sz="1600" b="0" i="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58102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Wingdings" pitchFamily="2" charset="2"/>
              <a:buChar char="§"/>
              <a:defRPr lang="en-US" sz="1400" b="0" i="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86995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lang="en-US" sz="1400" b="0" i="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lang="en-US" sz="1200" b="0" i="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Wingdings" pitchFamily="2" charset="2"/>
              <a:buChar char="§"/>
              <a:defRPr lang="en-US" sz="11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400" dirty="0">
                <a:latin typeface="+mn-lt"/>
              </a:rPr>
              <a:t>Fitch Ratings “neutral” outlook for water and sewer sector reflects an operating environment that is generally stable and no longer deteriorating.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+mn-lt"/>
              </a:rPr>
              <a:t>Recent geopolitical events have added to the  uncertainty 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ED9071-85C0-E1C4-E4A1-DC378D6ABDCD}"/>
              </a:ext>
            </a:extLst>
          </p:cNvPr>
          <p:cNvSpPr txBox="1">
            <a:spLocks/>
          </p:cNvSpPr>
          <p:nvPr/>
        </p:nvSpPr>
        <p:spPr>
          <a:xfrm>
            <a:off x="245952" y="2328361"/>
            <a:ext cx="2881685" cy="2442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3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464998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9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2pPr>
            <a:lvl3pPr marL="753837" indent="-226945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799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3pPr>
            <a:lvl4pPr marL="1029979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4pPr>
            <a:lvl5pPr marL="1256923" indent="-214249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“Uncertainty that emerged in 2025 will carry into 2026.”</a:t>
            </a:r>
          </a:p>
        </p:txBody>
      </p:sp>
      <p:pic>
        <p:nvPicPr>
          <p:cNvPr id="10" name="Graphic 9" descr="Piggy Bank outline">
            <a:extLst>
              <a:ext uri="{FF2B5EF4-FFF2-40B4-BE49-F238E27FC236}">
                <a16:creationId xmlns:a16="http://schemas.microsoft.com/office/drawing/2014/main" id="{5E290FD8-4D8A-77A2-7D26-951000067A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10555" y="4520576"/>
            <a:ext cx="914400" cy="914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9E2AE6-520C-3A71-0F27-C885E20BD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BA8E42-1870-5A01-DDFE-3858C23BF1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30" y="4450967"/>
            <a:ext cx="1535338" cy="153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3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DD53-FDCC-D0BD-7D33-79386F7F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</p:spPr>
        <p:txBody>
          <a:bodyPr anchor="ctr">
            <a:normAutofit/>
          </a:bodyPr>
          <a:lstStyle/>
          <a:p>
            <a:r>
              <a:rPr lang="en-US" dirty="0"/>
              <a:t>Water Sewer CPI trend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B5B3F-D488-CF0A-00AD-C2617EC28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 anchor="ctr">
            <a:normAutofit fontScale="70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1156E4B-0BE5-0148-872B-F84987171B4B}" type="slidenum">
              <a:rPr lang="en-US" sz="200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en-US" sz="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A0DBD9-1CB0-AD22-623B-DA435216B33A}"/>
              </a:ext>
            </a:extLst>
          </p:cNvPr>
          <p:cNvSpPr txBox="1"/>
          <p:nvPr/>
        </p:nvSpPr>
        <p:spPr>
          <a:xfrm>
            <a:off x="2880986" y="5908100"/>
            <a:ext cx="7008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CPI –U All Items, US City Average</a:t>
            </a:r>
          </a:p>
          <a:p>
            <a:pPr algn="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CPI –U Water and Sewerage Maintenance in U.S., U.S. City Average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5C048C-9732-1361-7852-3E7A42E18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852" y="1158449"/>
            <a:ext cx="7836000" cy="454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73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B0B20-FC2B-0245-EF79-5C830B897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93F3-C841-86BC-E75E-A428E3D4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2" y="2740660"/>
            <a:ext cx="6217860" cy="1097280"/>
          </a:xfrm>
        </p:spPr>
        <p:txBody>
          <a:bodyPr anchor="t"/>
          <a:lstStyle/>
          <a:p>
            <a:r>
              <a:rPr lang="en-US" sz="4000" dirty="0">
                <a:latin typeface="+mn-lt"/>
                <a:ea typeface="Roboto Medium"/>
                <a:cs typeface="Roboto Light"/>
              </a:rPr>
              <a:t>OUR PRIORITY RESILIENCE ACTIONS</a:t>
            </a:r>
            <a:br>
              <a:rPr lang="en-US" sz="4000" dirty="0">
                <a:latin typeface="+mn-lt"/>
                <a:ea typeface="Roboto Medium"/>
                <a:cs typeface="Roboto Light"/>
              </a:rPr>
            </a:br>
            <a:r>
              <a:rPr lang="en-US" sz="2800" dirty="0">
                <a:latin typeface="+mn-lt"/>
                <a:ea typeface="Roboto Medium"/>
                <a:cs typeface="Roboto Light"/>
              </a:rPr>
              <a:t>FY 2027 – FY 2032 PLAN</a:t>
            </a:r>
            <a:endParaRPr lang="en-US" sz="4000" dirty="0">
              <a:latin typeface="+mn-lt"/>
              <a:ea typeface="Roboto Medium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8831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2FC95D-A0C5-331B-0E4E-3B2A55BA2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B6A7CE13-B27D-5B0E-39A0-09723F8F05D5}"/>
              </a:ext>
            </a:extLst>
          </p:cNvPr>
          <p:cNvSpPr/>
          <p:nvPr/>
        </p:nvSpPr>
        <p:spPr>
          <a:xfrm flipV="1">
            <a:off x="0" y="2336809"/>
            <a:ext cx="9106422" cy="2184379"/>
          </a:xfrm>
          <a:prstGeom prst="round1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B4D872-A1E4-7A14-9F89-66278A707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17" y="3134041"/>
            <a:ext cx="8588405" cy="58991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Revenue requirements (FY 2027 – FY 2032)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06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1A8B-F090-9157-D248-3CC4E7D67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78737C1-6C62-7C19-D855-61760BBBB092}"/>
              </a:ext>
            </a:extLst>
          </p:cNvPr>
          <p:cNvSpPr/>
          <p:nvPr/>
        </p:nvSpPr>
        <p:spPr>
          <a:xfrm>
            <a:off x="4309459" y="1635502"/>
            <a:ext cx="3645454" cy="3645454"/>
          </a:xfrm>
          <a:prstGeom prst="ellipse">
            <a:avLst/>
          </a:prstGeom>
          <a:noFill/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256EF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B0940-08E1-D123-8471-AA219A45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Key </a:t>
            </a:r>
            <a:r>
              <a:rPr lang="en-US" dirty="0"/>
              <a:t>cost drivers (FY 2027 – FY 2032)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4658C-57B7-E408-FB41-7FC63950936D}"/>
              </a:ext>
            </a:extLst>
          </p:cNvPr>
          <p:cNvSpPr txBox="1"/>
          <p:nvPr/>
        </p:nvSpPr>
        <p:spPr>
          <a:xfrm>
            <a:off x="1099568" y="1635502"/>
            <a:ext cx="2471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26">
              <a:defRPr/>
            </a:pPr>
            <a:r>
              <a:rPr lang="en-US" sz="1600" b="1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$412.2 </a:t>
            </a: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million CIP over the next 6 years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0EA8E3-A6A2-E879-005B-A304C443ED23}"/>
              </a:ext>
            </a:extLst>
          </p:cNvPr>
          <p:cNvSpPr txBox="1"/>
          <p:nvPr/>
        </p:nvSpPr>
        <p:spPr>
          <a:xfrm>
            <a:off x="8435570" y="1857438"/>
            <a:ext cx="2627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>
              <a:defRPr/>
            </a:pP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Projected annual average O&amp;M cost increase of </a:t>
            </a:r>
            <a:r>
              <a:rPr lang="en-US" sz="1600" b="1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4CFF0C-DC17-4F6E-1457-0EAB561464E8}"/>
              </a:ext>
            </a:extLst>
          </p:cNvPr>
          <p:cNvSpPr txBox="1"/>
          <p:nvPr/>
        </p:nvSpPr>
        <p:spPr>
          <a:xfrm>
            <a:off x="8450942" y="3977851"/>
            <a:ext cx="2416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>
              <a:defRPr/>
            </a:pP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Build </a:t>
            </a:r>
            <a:r>
              <a:rPr lang="en-US" sz="1600" u="sng" kern="0" dirty="0">
                <a:solidFill>
                  <a:srgbClr val="000000"/>
                </a:solidFill>
                <a:latin typeface="Roboto Light"/>
              </a:rPr>
              <a:t>revenue recovery </a:t>
            </a: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and </a:t>
            </a:r>
            <a:r>
              <a:rPr lang="en-US" sz="1600" u="sng" kern="0" dirty="0">
                <a:solidFill>
                  <a:srgbClr val="000000"/>
                </a:solidFill>
                <a:latin typeface="Roboto Light"/>
              </a:rPr>
              <a:t>RSR balance </a:t>
            </a: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during the study period for financial resilience</a:t>
            </a:r>
            <a:endParaRPr lang="en-US" sz="1600" dirty="0">
              <a:solidFill>
                <a:srgbClr val="000000"/>
              </a:solidFill>
              <a:latin typeface="Roboto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94765A-6F89-8E88-4196-5E8A0435AE1C}"/>
              </a:ext>
            </a:extLst>
          </p:cNvPr>
          <p:cNvSpPr txBox="1"/>
          <p:nvPr/>
        </p:nvSpPr>
        <p:spPr>
          <a:xfrm>
            <a:off x="1268082" y="3925960"/>
            <a:ext cx="24714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26">
              <a:defRPr/>
            </a:pPr>
            <a:r>
              <a:rPr lang="en-US" sz="1600" b="1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$3.5 </a:t>
            </a: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million for discounts to elderly/ disabled customers </a:t>
            </a:r>
            <a:r>
              <a:rPr lang="en-US" sz="1600" b="1" kern="0" dirty="0">
                <a:solidFill>
                  <a:srgbClr val="000000"/>
                </a:solidFill>
                <a:latin typeface="Roboto Light"/>
              </a:rPr>
              <a:t>&amp;</a:t>
            </a: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 </a:t>
            </a:r>
          </a:p>
          <a:p>
            <a:pPr algn="r" defTabSz="914126">
              <a:defRPr/>
            </a:pP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1600" b="1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$2.1 </a:t>
            </a:r>
            <a:r>
              <a:rPr lang="en-US" sz="1600" kern="0" dirty="0">
                <a:solidFill>
                  <a:srgbClr val="000000"/>
                </a:solidFill>
                <a:latin typeface="Roboto Light"/>
              </a:rPr>
              <a:t>million for utility payment assistance for low-income customers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C45EE8-0564-AF03-2D5E-5A043A7C5927}"/>
              </a:ext>
            </a:extLst>
          </p:cNvPr>
          <p:cNvSpPr/>
          <p:nvPr/>
        </p:nvSpPr>
        <p:spPr>
          <a:xfrm>
            <a:off x="3813430" y="3713315"/>
            <a:ext cx="1305550" cy="1357621"/>
          </a:xfrm>
          <a:prstGeom prst="rect">
            <a:avLst/>
          </a:prstGeom>
        </p:spPr>
        <p:txBody>
          <a:bodyPr wrap="square" lIns="0" rIns="0" anchor="ctr">
            <a:noAutofit/>
          </a:bodyPr>
          <a:lstStyle/>
          <a:p>
            <a:pPr algn="ctr" defTabSz="4570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>
                <a:solidFill>
                  <a:prstClr val="white"/>
                </a:solidFill>
                <a:latin typeface="Roboto Light"/>
              </a:rPr>
              <a:t>Support for Customer Affordability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BC8FD8-48BF-137C-0411-8D81D5E755E5}"/>
              </a:ext>
            </a:extLst>
          </p:cNvPr>
          <p:cNvSpPr/>
          <p:nvPr/>
        </p:nvSpPr>
        <p:spPr>
          <a:xfrm>
            <a:off x="6916681" y="3713315"/>
            <a:ext cx="1357441" cy="1357621"/>
          </a:xfrm>
          <a:prstGeom prst="rect">
            <a:avLst/>
          </a:prstGeom>
        </p:spPr>
        <p:txBody>
          <a:bodyPr wrap="square" lIns="0" rIns="0" anchor="ctr">
            <a:noAutofit/>
          </a:bodyPr>
          <a:lstStyle/>
          <a:p>
            <a:pPr algn="ctr" defTabSz="4570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>
                <a:solidFill>
                  <a:prstClr val="white"/>
                </a:solidFill>
                <a:latin typeface="Roboto Light"/>
              </a:rPr>
              <a:t>Build Back </a:t>
            </a:r>
          </a:p>
          <a:p>
            <a:pPr algn="ctr" defTabSz="4570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>
                <a:solidFill>
                  <a:prstClr val="white"/>
                </a:solidFill>
                <a:latin typeface="Roboto Light"/>
              </a:rPr>
              <a:t>RSR Reserve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35C5A3-5120-AB6E-DD73-6E9BF595B8F8}"/>
              </a:ext>
            </a:extLst>
          </p:cNvPr>
          <p:cNvGrpSpPr/>
          <p:nvPr/>
        </p:nvGrpSpPr>
        <p:grpSpPr>
          <a:xfrm>
            <a:off x="3739553" y="1444350"/>
            <a:ext cx="4668756" cy="3728956"/>
            <a:chOff x="3503462" y="1486863"/>
            <a:chExt cx="4668756" cy="372895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51B2275-6EA3-0BC3-BABB-45663FEA9FCB}"/>
                </a:ext>
              </a:extLst>
            </p:cNvPr>
            <p:cNvSpPr/>
            <p:nvPr/>
          </p:nvSpPr>
          <p:spPr>
            <a:xfrm>
              <a:off x="6678462" y="1486863"/>
              <a:ext cx="1493756" cy="14937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550"/>
                <a:t>Consistent Increase in O&amp;M Costs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CBB417E-6493-A48A-7F73-B231F077C58C}"/>
                </a:ext>
              </a:extLst>
            </p:cNvPr>
            <p:cNvSpPr/>
            <p:nvPr/>
          </p:nvSpPr>
          <p:spPr>
            <a:xfrm>
              <a:off x="3503462" y="1486863"/>
              <a:ext cx="1493756" cy="14937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 kern="0">
                  <a:solidFill>
                    <a:prstClr val="white"/>
                  </a:solidFill>
                  <a:latin typeface="Roboto Light"/>
                </a:rPr>
                <a:t>Significant Capital Program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204989A-3508-1CDD-77D8-084CA3D304DD}"/>
                </a:ext>
              </a:extLst>
            </p:cNvPr>
            <p:cNvSpPr/>
            <p:nvPr/>
          </p:nvSpPr>
          <p:spPr>
            <a:xfrm>
              <a:off x="6678462" y="3722063"/>
              <a:ext cx="1493756" cy="14937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550"/>
                <a:t>Build Back</a:t>
              </a:r>
            </a:p>
            <a:p>
              <a:pPr algn="ctr"/>
              <a:r>
                <a:rPr lang="en-US" sz="1550"/>
                <a:t>Revenues &amp; </a:t>
              </a:r>
            </a:p>
            <a:p>
              <a:pPr algn="ctr"/>
              <a:r>
                <a:rPr lang="en-US" sz="1550"/>
                <a:t>RSR Reserve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11E00C5-AECA-99EF-89E1-1E36DE4C942B}"/>
                </a:ext>
              </a:extLst>
            </p:cNvPr>
            <p:cNvSpPr/>
            <p:nvPr/>
          </p:nvSpPr>
          <p:spPr>
            <a:xfrm>
              <a:off x="3503462" y="3722063"/>
              <a:ext cx="1493756" cy="149375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 kern="0">
                  <a:solidFill>
                    <a:prstClr val="white"/>
                  </a:solidFill>
                  <a:latin typeface="Roboto Light"/>
                </a:rPr>
                <a:t>Support for Customer Assistance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6CFCDF9-5BDE-D6F7-D0EC-4A5C662DD275}"/>
              </a:ext>
            </a:extLst>
          </p:cNvPr>
          <p:cNvSpPr txBox="1"/>
          <p:nvPr/>
        </p:nvSpPr>
        <p:spPr>
          <a:xfrm>
            <a:off x="4939221" y="2768214"/>
            <a:ext cx="22921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04431">
              <a:spcAft>
                <a:spcPts val="480"/>
              </a:spcAft>
            </a:pPr>
            <a:r>
              <a:rPr lang="en-US" sz="2800" b="1" dirty="0">
                <a:latin typeface="Roboto Light"/>
              </a:rPr>
              <a:t>Water/Sewer Enterprise Fund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D4DD8-D13F-6661-34A1-A39119EE6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06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15FBFDCA-216C-8D38-F547-FA9F8CB4C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B4132B8-808F-6038-4C1D-D98BF01FBB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AFA8B-B838-57A4-D36C-6EC45FBA3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Projected capital improvement program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FA37D-4A00-0700-4DC2-90E893522F2A}"/>
              </a:ext>
            </a:extLst>
          </p:cNvPr>
          <p:cNvSpPr txBox="1"/>
          <p:nvPr/>
        </p:nvSpPr>
        <p:spPr>
          <a:xfrm>
            <a:off x="2195513" y="1249298"/>
            <a:ext cx="7839075" cy="34383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85000"/>
            </a:pPr>
            <a:r>
              <a:rPr lang="en-US" sz="1200" b="0" i="0" kern="120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Six year (FY 2027-FY 2032) capital improvement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A010D-88C6-331E-3102-5BF7DE026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26" y="1688231"/>
            <a:ext cx="9506712" cy="4027932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454309C0-D6F2-E059-B2C4-F41EFE368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10537-D99C-9163-AB71-398F757F39B2}"/>
              </a:ext>
            </a:extLst>
          </p:cNvPr>
          <p:cNvSpPr txBox="1"/>
          <p:nvPr/>
        </p:nvSpPr>
        <p:spPr>
          <a:xfrm>
            <a:off x="9757245" y="3013501"/>
            <a:ext cx="27366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dirty="0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Total Six-year </a:t>
            </a:r>
          </a:p>
          <a:p>
            <a:pPr algn="ctr" defTabSz="1218987"/>
            <a:r>
              <a:rPr lang="en-US" dirty="0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(FY 27 – FY 32) CIP: </a:t>
            </a:r>
          </a:p>
          <a:p>
            <a:pPr algn="ctr" defTabSz="1218987"/>
            <a:r>
              <a:rPr lang="en-US" b="1" dirty="0">
                <a:solidFill>
                  <a:schemeClr val="tx2"/>
                </a:solidFill>
                <a:latin typeface="+mj-lt"/>
                <a:ea typeface="Roboto" panose="02000000000000000000" pitchFamily="2" charset="0"/>
              </a:rPr>
              <a:t>$412.2 M</a:t>
            </a:r>
          </a:p>
        </p:txBody>
      </p:sp>
    </p:spTree>
    <p:extLst>
      <p:ext uri="{BB962C8B-B14F-4D97-AF65-F5344CB8AC3E}">
        <p14:creationId xmlns:p14="http://schemas.microsoft.com/office/powerpoint/2010/main" val="1765927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BF0E-01D3-20AB-82E3-2233B169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lower-cost CIP financing plan</a:t>
            </a:r>
          </a:p>
        </p:txBody>
      </p:sp>
      <p:sp>
        <p:nvSpPr>
          <p:cNvPr id="117" name="Round Single Corner Rectangle 69">
            <a:extLst>
              <a:ext uri="{FF2B5EF4-FFF2-40B4-BE49-F238E27FC236}">
                <a16:creationId xmlns:a16="http://schemas.microsoft.com/office/drawing/2014/main" id="{CCD4F8ED-21CF-6992-511E-672A4BDC6424}"/>
              </a:ext>
            </a:extLst>
          </p:cNvPr>
          <p:cNvSpPr/>
          <p:nvPr/>
        </p:nvSpPr>
        <p:spPr>
          <a:xfrm rot="5400000">
            <a:off x="2199208" y="546560"/>
            <a:ext cx="1005840" cy="2803084"/>
          </a:xfrm>
          <a:prstGeom prst="round1Rect">
            <a:avLst>
              <a:gd name="adj" fmla="val 16226"/>
            </a:avLst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18" name="Round Single Corner Rectangle 70">
            <a:extLst>
              <a:ext uri="{FF2B5EF4-FFF2-40B4-BE49-F238E27FC236}">
                <a16:creationId xmlns:a16="http://schemas.microsoft.com/office/drawing/2014/main" id="{668C2CD9-1836-20B7-08EF-17D48913C8C6}"/>
              </a:ext>
            </a:extLst>
          </p:cNvPr>
          <p:cNvSpPr/>
          <p:nvPr/>
        </p:nvSpPr>
        <p:spPr>
          <a:xfrm rot="5400000">
            <a:off x="2174860" y="1700035"/>
            <a:ext cx="1005840" cy="2803084"/>
          </a:xfrm>
          <a:prstGeom prst="round1Rect">
            <a:avLst>
              <a:gd name="adj" fmla="val 16226"/>
            </a:avLst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19" name="Round Single Corner Rectangle 24">
            <a:extLst>
              <a:ext uri="{FF2B5EF4-FFF2-40B4-BE49-F238E27FC236}">
                <a16:creationId xmlns:a16="http://schemas.microsoft.com/office/drawing/2014/main" id="{68E26958-250F-E918-19E7-9957843F37A4}"/>
              </a:ext>
            </a:extLst>
          </p:cNvPr>
          <p:cNvSpPr/>
          <p:nvPr/>
        </p:nvSpPr>
        <p:spPr>
          <a:xfrm rot="5400000">
            <a:off x="4678522" y="386946"/>
            <a:ext cx="2074874" cy="8928174"/>
          </a:xfrm>
          <a:prstGeom prst="round1Rect">
            <a:avLst>
              <a:gd name="adj" fmla="val 28160"/>
            </a:avLst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8FD325E-A26C-B572-43B9-27245E08722E}"/>
              </a:ext>
            </a:extLst>
          </p:cNvPr>
          <p:cNvSpPr txBox="1"/>
          <p:nvPr/>
        </p:nvSpPr>
        <p:spPr>
          <a:xfrm>
            <a:off x="3653681" y="5070176"/>
            <a:ext cx="212753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>
              <a:lnSpc>
                <a:spcPts val="2200"/>
              </a:lnSpc>
            </a:pPr>
            <a:r>
              <a:rPr lang="en-US" sz="2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Sewer CIP $144.5 M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3D53C3C-53BD-0876-E935-1838BCD09DE1}"/>
              </a:ext>
            </a:extLst>
          </p:cNvPr>
          <p:cNvSpPr txBox="1"/>
          <p:nvPr/>
        </p:nvSpPr>
        <p:spPr>
          <a:xfrm>
            <a:off x="1073771" y="5053733"/>
            <a:ext cx="2907752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>
              <a:lnSpc>
                <a:spcPts val="2200"/>
              </a:lnSpc>
            </a:pPr>
            <a:r>
              <a:rPr lang="en-US" sz="2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Water CIP</a:t>
            </a:r>
          </a:p>
          <a:p>
            <a:pPr algn="ctr" defTabSz="1218987">
              <a:lnSpc>
                <a:spcPts val="2200"/>
              </a:lnSpc>
            </a:pPr>
            <a:r>
              <a:rPr lang="en-US" sz="2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$265.1 M 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64F7DAF-0E26-1E75-A90F-3CD7AE25ECD0}"/>
              </a:ext>
            </a:extLst>
          </p:cNvPr>
          <p:cNvSpPr txBox="1"/>
          <p:nvPr/>
        </p:nvSpPr>
        <p:spPr>
          <a:xfrm>
            <a:off x="1315888" y="1879375"/>
            <a:ext cx="276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spc="-200" dirty="0">
                <a:solidFill>
                  <a:srgbClr val="FFFFFF"/>
                </a:solidFill>
              </a:rPr>
              <a:t>$ 24 . 8  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2CF2EB2-7829-B5AC-4C84-DE756E19BFB0}"/>
              </a:ext>
            </a:extLst>
          </p:cNvPr>
          <p:cNvSpPr txBox="1"/>
          <p:nvPr/>
        </p:nvSpPr>
        <p:spPr>
          <a:xfrm>
            <a:off x="1315888" y="1547074"/>
            <a:ext cx="276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dirty="0">
                <a:solidFill>
                  <a:srgbClr val="FFFFFF"/>
                </a:solidFill>
              </a:rPr>
              <a:t>GO Bonds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1C19B13-3FEB-2E97-0924-E56EEA8A8547}"/>
              </a:ext>
            </a:extLst>
          </p:cNvPr>
          <p:cNvSpPr txBox="1"/>
          <p:nvPr/>
        </p:nvSpPr>
        <p:spPr>
          <a:xfrm>
            <a:off x="7560057" y="4327598"/>
            <a:ext cx="27366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sz="2400" b="1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Total CIP: </a:t>
            </a:r>
          </a:p>
          <a:p>
            <a:pPr algn="ctr" defTabSz="1218987"/>
            <a:r>
              <a:rPr lang="en-US" sz="2400" b="1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$412.2 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50DB197-FEBF-49AC-4DB3-00F44379EDC0}"/>
              </a:ext>
            </a:extLst>
          </p:cNvPr>
          <p:cNvSpPr txBox="1"/>
          <p:nvPr/>
        </p:nvSpPr>
        <p:spPr>
          <a:xfrm>
            <a:off x="1315888" y="2750668"/>
            <a:ext cx="27517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dirty="0">
                <a:solidFill>
                  <a:schemeClr val="bg1"/>
                </a:solidFill>
              </a:rPr>
              <a:t>Grants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5D6496F-C717-52F0-52A6-5BB987414174}"/>
              </a:ext>
            </a:extLst>
          </p:cNvPr>
          <p:cNvSpPr txBox="1"/>
          <p:nvPr/>
        </p:nvSpPr>
        <p:spPr>
          <a:xfrm>
            <a:off x="1300586" y="3073834"/>
            <a:ext cx="2778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spc="-200" dirty="0">
                <a:solidFill>
                  <a:schemeClr val="bg1"/>
                </a:solidFill>
              </a:rPr>
              <a:t>$ 5 . 2  M</a:t>
            </a:r>
          </a:p>
        </p:txBody>
      </p:sp>
      <p:sp>
        <p:nvSpPr>
          <p:cNvPr id="127" name="Round Single Corner Rectangle 82">
            <a:extLst>
              <a:ext uri="{FF2B5EF4-FFF2-40B4-BE49-F238E27FC236}">
                <a16:creationId xmlns:a16="http://schemas.microsoft.com/office/drawing/2014/main" id="{85D2214A-2675-FBFF-2789-3A5CCAB133F2}"/>
              </a:ext>
            </a:extLst>
          </p:cNvPr>
          <p:cNvSpPr/>
          <p:nvPr/>
        </p:nvSpPr>
        <p:spPr>
          <a:xfrm rot="5400000">
            <a:off x="8275584" y="1711822"/>
            <a:ext cx="1005840" cy="2803084"/>
          </a:xfrm>
          <a:prstGeom prst="round1Rect">
            <a:avLst>
              <a:gd name="adj" fmla="val 16226"/>
            </a:avLst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CC8A204-15A2-C2E1-3030-C70DD5BFC49F}"/>
              </a:ext>
            </a:extLst>
          </p:cNvPr>
          <p:cNvSpPr txBox="1"/>
          <p:nvPr/>
        </p:nvSpPr>
        <p:spPr>
          <a:xfrm>
            <a:off x="7319977" y="2750668"/>
            <a:ext cx="2873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dirty="0">
                <a:solidFill>
                  <a:srgbClr val="FFFFFF"/>
                </a:solidFill>
              </a:rPr>
              <a:t>Cash Financing</a:t>
            </a:r>
          </a:p>
        </p:txBody>
      </p:sp>
      <p:sp>
        <p:nvSpPr>
          <p:cNvPr id="129" name="Round Single Corner Rectangle 93">
            <a:extLst>
              <a:ext uri="{FF2B5EF4-FFF2-40B4-BE49-F238E27FC236}">
                <a16:creationId xmlns:a16="http://schemas.microsoft.com/office/drawing/2014/main" id="{B7BFCE4E-0E08-9136-10D7-A14E997932C4}"/>
              </a:ext>
            </a:extLst>
          </p:cNvPr>
          <p:cNvSpPr/>
          <p:nvPr/>
        </p:nvSpPr>
        <p:spPr>
          <a:xfrm rot="5400000">
            <a:off x="5221743" y="1662175"/>
            <a:ext cx="1001102" cy="2873230"/>
          </a:xfrm>
          <a:prstGeom prst="round1Rect">
            <a:avLst>
              <a:gd name="adj" fmla="val 16226"/>
            </a:avLst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srgbClr val="2C2A26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E2B7891-9842-9C6F-4E1C-8A574A3781B1}"/>
              </a:ext>
            </a:extLst>
          </p:cNvPr>
          <p:cNvSpPr txBox="1"/>
          <p:nvPr/>
        </p:nvSpPr>
        <p:spPr>
          <a:xfrm>
            <a:off x="4240391" y="2750668"/>
            <a:ext cx="29185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dirty="0">
                <a:solidFill>
                  <a:schemeClr val="bg1"/>
                </a:solidFill>
              </a:rPr>
              <a:t>SRF Principal Forgiveness*</a:t>
            </a:r>
          </a:p>
          <a:p>
            <a:pPr algn="ctr" defTabSz="1218987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1" name="Round Single Corner Rectangle 96">
            <a:extLst>
              <a:ext uri="{FF2B5EF4-FFF2-40B4-BE49-F238E27FC236}">
                <a16:creationId xmlns:a16="http://schemas.microsoft.com/office/drawing/2014/main" id="{1350F259-6A59-C2D3-9157-FE2AB545B467}"/>
              </a:ext>
            </a:extLst>
          </p:cNvPr>
          <p:cNvSpPr/>
          <p:nvPr/>
        </p:nvSpPr>
        <p:spPr>
          <a:xfrm rot="5400000">
            <a:off x="5206269" y="546560"/>
            <a:ext cx="1005840" cy="2803084"/>
          </a:xfrm>
          <a:prstGeom prst="round1Rect">
            <a:avLst>
              <a:gd name="adj" fmla="val 16226"/>
            </a:avLst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10ED67F-6ACD-3909-10B9-9C883A01AA78}"/>
              </a:ext>
            </a:extLst>
          </p:cNvPr>
          <p:cNvSpPr txBox="1"/>
          <p:nvPr/>
        </p:nvSpPr>
        <p:spPr>
          <a:xfrm>
            <a:off x="4285679" y="1408482"/>
            <a:ext cx="2825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dirty="0">
                <a:solidFill>
                  <a:srgbClr val="FFFFFF"/>
                </a:solidFill>
              </a:rPr>
              <a:t>SRF Loans</a:t>
            </a:r>
            <a:r>
              <a:rPr lang="en-US" sz="2800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DDEAEF4-DEF8-8987-B897-10F00CEF3382}"/>
              </a:ext>
            </a:extLst>
          </p:cNvPr>
          <p:cNvSpPr txBox="1"/>
          <p:nvPr/>
        </p:nvSpPr>
        <p:spPr>
          <a:xfrm>
            <a:off x="4307647" y="1880864"/>
            <a:ext cx="2803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spc="-200" dirty="0">
                <a:solidFill>
                  <a:srgbClr val="FFFFFF"/>
                </a:solidFill>
              </a:rPr>
              <a:t>$  304 . 0  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9E1C6EA-5408-83EB-5091-C6557788CFE2}"/>
              </a:ext>
            </a:extLst>
          </p:cNvPr>
          <p:cNvSpPr txBox="1"/>
          <p:nvPr/>
        </p:nvSpPr>
        <p:spPr>
          <a:xfrm>
            <a:off x="7363801" y="3073834"/>
            <a:ext cx="2816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spc="-200" dirty="0">
                <a:solidFill>
                  <a:srgbClr val="FFFFFF"/>
                </a:solidFill>
              </a:rPr>
              <a:t>$ 28 . 1 M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DC48D1B-FB39-8B3C-B224-4A817EF893D6}"/>
              </a:ext>
            </a:extLst>
          </p:cNvPr>
          <p:cNvSpPr txBox="1"/>
          <p:nvPr/>
        </p:nvSpPr>
        <p:spPr>
          <a:xfrm>
            <a:off x="4307647" y="3073834"/>
            <a:ext cx="2803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/>
            <a:r>
              <a:rPr lang="en-US" b="1" spc="-200" dirty="0">
                <a:solidFill>
                  <a:schemeClr val="bg1"/>
                </a:solidFill>
              </a:rPr>
              <a:t>$ 51. 5  M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1C2AD9C-3EFB-809D-BD1B-E24CCE4FEC28}"/>
              </a:ext>
            </a:extLst>
          </p:cNvPr>
          <p:cNvSpPr txBox="1"/>
          <p:nvPr/>
        </p:nvSpPr>
        <p:spPr>
          <a:xfrm>
            <a:off x="7508152" y="1540506"/>
            <a:ext cx="3367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61925" defTabSz="1218987"/>
            <a:r>
              <a:rPr lang="en-US" sz="1600" i="1" dirty="0">
                <a:solidFill>
                  <a:schemeClr val="tx2"/>
                </a:solidFill>
              </a:rPr>
              <a:t>*  SRF loans and principal forgiveness are subject to availability of funding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87B749-E156-97C4-D895-2C7EBD46C7DE}"/>
              </a:ext>
            </a:extLst>
          </p:cNvPr>
          <p:cNvSpPr txBox="1"/>
          <p:nvPr/>
        </p:nvSpPr>
        <p:spPr>
          <a:xfrm>
            <a:off x="6096000" y="5074576"/>
            <a:ext cx="1864538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87">
              <a:lnSpc>
                <a:spcPts val="2200"/>
              </a:lnSpc>
            </a:pPr>
            <a:r>
              <a:rPr lang="en-US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Stormwater CIP $2.6 M 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2EAD4C5-986B-125E-2886-62480E6B1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F4CCD8-69D5-EA9E-C8DF-765675A6D7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9554" y="4081805"/>
            <a:ext cx="939517" cy="93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62783C-AED5-55CD-E5E7-D23FFB1935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266" y="4039104"/>
            <a:ext cx="1082791" cy="1082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D06A39-E64B-BD61-2CA8-1F89265136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204" y="3991914"/>
            <a:ext cx="1140845" cy="114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83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45DD-B393-5779-459C-89524115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20DFDB4E-0152-3AE9-29D3-5ECA4FA8D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BDE5C33-4711-0563-07EA-1FF352DB22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A1B21-C5A2-1603-BBF4-71494C957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Six-Year Proposed CIP Financing Distribution*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CEF91-E27E-E5C7-964E-2DFF214FBB64}"/>
              </a:ext>
            </a:extLst>
          </p:cNvPr>
          <p:cNvSpPr txBox="1"/>
          <p:nvPr/>
        </p:nvSpPr>
        <p:spPr>
          <a:xfrm>
            <a:off x="2195513" y="1249298"/>
            <a:ext cx="7839075" cy="34383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SzPct val="85000"/>
            </a:pPr>
            <a:r>
              <a:rPr lang="en-US" sz="1200" b="0" i="0" kern="1200" cap="all" spc="1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rPr>
              <a:t>Total capital improvement program: $412.2 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6E6954-C529-1B6A-A12C-EA8723334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1979C-F082-93C6-9E09-DA5FF503E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25" y="1689915"/>
            <a:ext cx="6828271" cy="4252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4CEF74-3D13-E9CF-FCA4-6E2EBAD513B1}"/>
              </a:ext>
            </a:extLst>
          </p:cNvPr>
          <p:cNvSpPr txBox="1"/>
          <p:nvPr/>
        </p:nvSpPr>
        <p:spPr>
          <a:xfrm>
            <a:off x="8485182" y="3350125"/>
            <a:ext cx="3367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61925" defTabSz="1218987"/>
            <a:r>
              <a:rPr lang="en-US" sz="1600" i="1" dirty="0">
                <a:solidFill>
                  <a:schemeClr val="tx2"/>
                </a:solidFill>
              </a:rPr>
              <a:t>*  SRF loans and principal forgiveness are subject to availability of funding</a:t>
            </a:r>
          </a:p>
        </p:txBody>
      </p:sp>
    </p:spTree>
    <p:extLst>
      <p:ext uri="{BB962C8B-B14F-4D97-AF65-F5344CB8AC3E}">
        <p14:creationId xmlns:p14="http://schemas.microsoft.com/office/powerpoint/2010/main" val="3345997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CBE19-886C-0E8E-739E-B3C557127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DFD4B364-405C-F254-331F-8E7F46999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5AFE7-6661-B659-8BC7-6A38D96EF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Existing and  proposed debt service*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22C5D7-F960-D72E-75E0-F5383DC0F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D08B2-D014-20F0-906F-E04F6BA30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78" y="1079500"/>
            <a:ext cx="8888222" cy="458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9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A07966-FC7F-5F0F-4885-97930EE14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098" y="1989932"/>
            <a:ext cx="8639556" cy="3840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474532-45EE-7E93-3A97-57A1B76B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operations &amp; maintenance costs*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84CFF-2CBC-4DE2-ABEE-56151EFF0D8F}"/>
              </a:ext>
            </a:extLst>
          </p:cNvPr>
          <p:cNvSpPr txBox="1">
            <a:spLocks/>
          </p:cNvSpPr>
          <p:nvPr/>
        </p:nvSpPr>
        <p:spPr>
          <a:xfrm>
            <a:off x="1844136" y="5905470"/>
            <a:ext cx="9117480" cy="407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0" kern="12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</a:t>
            </a:r>
            <a:r>
              <a:rPr lang="en-US" sz="1400" b="0" i="0" kern="1200"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Based on proposed FY 2027 O&amp;M budget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D16D6A-2BEA-E1AB-A87E-CD36F064673F}"/>
              </a:ext>
            </a:extLst>
          </p:cNvPr>
          <p:cNvGrpSpPr/>
          <p:nvPr/>
        </p:nvGrpSpPr>
        <p:grpSpPr>
          <a:xfrm>
            <a:off x="4173415" y="1053117"/>
            <a:ext cx="6104441" cy="1732320"/>
            <a:chOff x="5273337" y="550414"/>
            <a:chExt cx="5912617" cy="1392686"/>
          </a:xfrm>
          <a:solidFill>
            <a:schemeClr val="accent4"/>
          </a:solidFill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44162E-F35C-E0BE-4B15-A99553FB9307}"/>
                </a:ext>
              </a:extLst>
            </p:cNvPr>
            <p:cNvSpPr txBox="1"/>
            <p:nvPr/>
          </p:nvSpPr>
          <p:spPr>
            <a:xfrm>
              <a:off x="5273337" y="550414"/>
              <a:ext cx="905521" cy="2474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latin typeface="+mj-lt"/>
                </a:rPr>
                <a:t>$83.1 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E8ED2C-C5E4-96FD-866F-F4250FD1117F}"/>
                </a:ext>
              </a:extLst>
            </p:cNvPr>
            <p:cNvSpPr txBox="1"/>
            <p:nvPr/>
          </p:nvSpPr>
          <p:spPr>
            <a:xfrm>
              <a:off x="10280433" y="550414"/>
              <a:ext cx="905521" cy="2474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400"/>
              </a:lvl1pPr>
            </a:lstStyle>
            <a:p>
              <a:pPr algn="ctr"/>
              <a:r>
                <a:rPr lang="en-US" b="1">
                  <a:latin typeface="+mj-lt"/>
                </a:rPr>
                <a:t>$96.8 M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FCF068A-7C24-021B-E814-9FD95101E0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6837" y="704303"/>
              <a:ext cx="4055124" cy="4695"/>
            </a:xfrm>
            <a:prstGeom prst="straightConnector1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529F6A-879A-4CF6-9363-8281D14E3285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V="1">
              <a:off x="5726097" y="797849"/>
              <a:ext cx="1" cy="1145251"/>
            </a:xfrm>
            <a:prstGeom prst="line">
              <a:avLst/>
            </a:prstGeom>
            <a:grpFill/>
            <a:ln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768138A-C676-4F2C-4ACB-F324D1813F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4673" y="831121"/>
              <a:ext cx="0" cy="785407"/>
            </a:xfrm>
            <a:prstGeom prst="line">
              <a:avLst/>
            </a:prstGeom>
            <a:grpFill/>
            <a:ln>
              <a:prstDash val="dash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D70DB6-95BD-B4D6-7229-781B0EB61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41B0EA-9F16-B813-F4BE-FE211198CEB6}"/>
              </a:ext>
            </a:extLst>
          </p:cNvPr>
          <p:cNvSpPr txBox="1"/>
          <p:nvPr/>
        </p:nvSpPr>
        <p:spPr>
          <a:xfrm>
            <a:off x="2868114" y="1066088"/>
            <a:ext cx="1139449" cy="2743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latin typeface="+mj-lt"/>
              </a:rPr>
              <a:t>$79.9M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1801FD-35CB-13CE-6643-7E14280D90D5}"/>
              </a:ext>
            </a:extLst>
          </p:cNvPr>
          <p:cNvCxnSpPr>
            <a:cxnSpLocks/>
          </p:cNvCxnSpPr>
          <p:nvPr/>
        </p:nvCxnSpPr>
        <p:spPr>
          <a:xfrm flipV="1">
            <a:off x="3532354" y="1415466"/>
            <a:ext cx="1" cy="1424543"/>
          </a:xfrm>
          <a:prstGeom prst="line">
            <a:avLst/>
          </a:prstGeom>
          <a:solidFill>
            <a:schemeClr val="accent4"/>
          </a:solidFill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94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10D91-1FE3-0150-5BA7-02D0B2545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2680EC-09C1-EF29-F9FE-B866F7011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3A50FC71-67CF-E323-9F9B-087E56998DC8}"/>
              </a:ext>
            </a:extLst>
          </p:cNvPr>
          <p:cNvSpPr/>
          <p:nvPr/>
        </p:nvSpPr>
        <p:spPr>
          <a:xfrm flipV="1">
            <a:off x="0" y="2336809"/>
            <a:ext cx="9106422" cy="2184379"/>
          </a:xfrm>
          <a:prstGeom prst="round1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3F15A4-CCC9-B14F-068C-16B4DC4AB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17" y="3134041"/>
            <a:ext cx="8588405" cy="58991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Revenue projections (FY 2027 – FY 2032)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59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4B5D3-B4E2-CFBE-62AF-09DD59A72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Water/sewer fund revenues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B77F2-A826-A424-E5FF-570879403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E2A2E-BB4A-0387-FE3C-4B39BEAEC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8BCAD-809A-A674-60A7-85EC9ECB9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SOURCES OF REVENUES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32ACEE0-D1A3-8357-3224-3324EF9319F1}"/>
              </a:ext>
            </a:extLst>
          </p:cNvPr>
          <p:cNvSpPr txBox="1">
            <a:spLocks/>
          </p:cNvSpPr>
          <p:nvPr/>
        </p:nvSpPr>
        <p:spPr>
          <a:xfrm>
            <a:off x="983986" y="1834540"/>
            <a:ext cx="8981595" cy="17322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lang="en-US" sz="1600" b="0" i="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58102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Wingdings" pitchFamily="2" charset="2"/>
              <a:buChar char="§"/>
              <a:defRPr lang="en-US" sz="1400" b="0" i="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86995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lang="en-US" sz="1400" b="0" i="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  <a:defRPr lang="en-US" sz="1200" b="0" i="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Wingdings" pitchFamily="2" charset="2"/>
              <a:buChar char="§"/>
              <a:defRPr lang="en-US" sz="1100" b="0" i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  <a:latin typeface="Roboto Regular"/>
              </a:rPr>
              <a:t>Retail user charge revenues </a:t>
            </a:r>
          </a:p>
          <a:p>
            <a:pPr marL="342900" indent="-342900"/>
            <a:r>
              <a:rPr lang="en-US" sz="2000" dirty="0">
                <a:latin typeface="Roboto Regular"/>
              </a:rPr>
              <a:t>Water charge (facilities charge &amp; usage charge)</a:t>
            </a:r>
          </a:p>
          <a:p>
            <a:pPr marL="342900" indent="-342900"/>
            <a:r>
              <a:rPr lang="en-US" sz="2000" dirty="0">
                <a:latin typeface="Roboto Regular"/>
              </a:rPr>
              <a:t>Sewer charge </a:t>
            </a:r>
          </a:p>
          <a:p>
            <a:pPr marL="342900" indent="-342900"/>
            <a:r>
              <a:rPr lang="en-US" sz="2000" dirty="0">
                <a:latin typeface="Roboto Regular"/>
              </a:rPr>
              <a:t>Storm water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C4D30F-DBBF-5305-94C7-0800F75E814C}"/>
              </a:ext>
            </a:extLst>
          </p:cNvPr>
          <p:cNvGrpSpPr/>
          <p:nvPr/>
        </p:nvGrpSpPr>
        <p:grpSpPr>
          <a:xfrm>
            <a:off x="618226" y="1834540"/>
            <a:ext cx="365760" cy="365760"/>
            <a:chOff x="1140691" y="1533635"/>
            <a:chExt cx="365760" cy="36576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54D634D-A0BA-BF80-F898-68C8BCB2E6E6}"/>
                </a:ext>
              </a:extLst>
            </p:cNvPr>
            <p:cNvSpPr/>
            <p:nvPr/>
          </p:nvSpPr>
          <p:spPr>
            <a:xfrm>
              <a:off x="1140691" y="1533635"/>
              <a:ext cx="365760" cy="3657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Regular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4A905C-E962-8399-D458-178D694E86AC}"/>
                </a:ext>
              </a:extLst>
            </p:cNvPr>
            <p:cNvSpPr txBox="1"/>
            <p:nvPr/>
          </p:nvSpPr>
          <p:spPr>
            <a:xfrm>
              <a:off x="1235825" y="1561343"/>
              <a:ext cx="193964" cy="3077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rPr>
                <a:t>1</a:t>
              </a:r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71A9B1-6772-63A2-380E-6FF1228AC7E5}"/>
              </a:ext>
            </a:extLst>
          </p:cNvPr>
          <p:cNvSpPr txBox="1">
            <a:spLocks/>
          </p:cNvSpPr>
          <p:nvPr/>
        </p:nvSpPr>
        <p:spPr>
          <a:xfrm>
            <a:off x="983986" y="3808197"/>
            <a:ext cx="10962640" cy="926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5000"/>
              <a:tabLst/>
              <a:defRPr/>
            </a:pPr>
            <a:r>
              <a:rPr lang="en-US" sz="2000" dirty="0">
                <a:solidFill>
                  <a:schemeClr val="tx2"/>
                </a:solidFill>
                <a:latin typeface="Roboto Regular"/>
                <a:ea typeface="Roboto" panose="02000000000000000000" pitchFamily="2" charset="0"/>
              </a:rPr>
              <a:t>Wholesale wastewater treatment revenues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6"/>
                </a:solidFill>
                <a:effectLst/>
                <a:uLnTx/>
                <a:uFillTx/>
                <a:latin typeface="Roboto Regular"/>
                <a:ea typeface="Roboto Medium" panose="02000000000000000000" pitchFamily="2" charset="0"/>
                <a:cs typeface="+mn-cs"/>
              </a:rPr>
              <a:t>New Castle County treatment services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CEDACD-6200-49E1-9FE1-B53F9021B3F7}"/>
              </a:ext>
            </a:extLst>
          </p:cNvPr>
          <p:cNvGrpSpPr/>
          <p:nvPr/>
        </p:nvGrpSpPr>
        <p:grpSpPr>
          <a:xfrm>
            <a:off x="618226" y="3808197"/>
            <a:ext cx="365760" cy="365760"/>
            <a:chOff x="1140691" y="1533635"/>
            <a:chExt cx="365760" cy="36576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CBF7199-35EE-2620-0146-8989EB5E8449}"/>
                </a:ext>
              </a:extLst>
            </p:cNvPr>
            <p:cNvSpPr/>
            <p:nvPr/>
          </p:nvSpPr>
          <p:spPr>
            <a:xfrm>
              <a:off x="1140691" y="1533635"/>
              <a:ext cx="365760" cy="3657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Regular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F36298-571D-1F55-D919-2BC956D8ED4F}"/>
                </a:ext>
              </a:extLst>
            </p:cNvPr>
            <p:cNvSpPr txBox="1"/>
            <p:nvPr/>
          </p:nvSpPr>
          <p:spPr>
            <a:xfrm>
              <a:off x="1235825" y="1561343"/>
              <a:ext cx="193964" cy="3077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rPr>
                <a:t>2</a:t>
              </a:r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75755A6-1D2D-5049-4E34-059E49DF4A09}"/>
              </a:ext>
            </a:extLst>
          </p:cNvPr>
          <p:cNvSpPr txBox="1">
            <a:spLocks/>
          </p:cNvSpPr>
          <p:nvPr/>
        </p:nvSpPr>
        <p:spPr>
          <a:xfrm>
            <a:off x="983986" y="4867328"/>
            <a:ext cx="10962640" cy="926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5000"/>
              <a:tabLst/>
              <a:defRPr/>
            </a:pPr>
            <a:r>
              <a:rPr lang="en-US" sz="2000" dirty="0">
                <a:solidFill>
                  <a:schemeClr val="tx2"/>
                </a:solidFill>
                <a:latin typeface="Roboto Regular"/>
                <a:ea typeface="Roboto" panose="02000000000000000000" pitchFamily="2" charset="0"/>
              </a:rPr>
              <a:t>Miscellaneous water/sewer fund revenues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6"/>
                </a:solidFill>
                <a:effectLst/>
                <a:uLnTx/>
                <a:uFillTx/>
                <a:latin typeface="Roboto Regular"/>
                <a:ea typeface="Roboto Medium" panose="02000000000000000000" pitchFamily="2" charset="0"/>
                <a:cs typeface="+mn-cs"/>
              </a:rPr>
              <a:t>Other revenues (example: cell tower lease; permit fees; penalty/interest income etc.)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F335B9-3226-FD64-DBAF-EAA9A6761CE4}"/>
              </a:ext>
            </a:extLst>
          </p:cNvPr>
          <p:cNvGrpSpPr/>
          <p:nvPr/>
        </p:nvGrpSpPr>
        <p:grpSpPr>
          <a:xfrm>
            <a:off x="618226" y="4867328"/>
            <a:ext cx="365760" cy="365760"/>
            <a:chOff x="1140691" y="1533635"/>
            <a:chExt cx="365760" cy="36576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01D1C-CA2B-C95F-4ABC-7019722CC30E}"/>
                </a:ext>
              </a:extLst>
            </p:cNvPr>
            <p:cNvSpPr/>
            <p:nvPr/>
          </p:nvSpPr>
          <p:spPr>
            <a:xfrm>
              <a:off x="1140691" y="1533635"/>
              <a:ext cx="365760" cy="3657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Regular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5C3DFA-279F-909A-2B9F-69DFD6ADF230}"/>
                </a:ext>
              </a:extLst>
            </p:cNvPr>
            <p:cNvSpPr txBox="1"/>
            <p:nvPr/>
          </p:nvSpPr>
          <p:spPr>
            <a:xfrm>
              <a:off x="1235825" y="1561343"/>
              <a:ext cx="193964" cy="30777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rPr>
                <a:t>3</a:t>
              </a: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E141E-E63D-1739-06CE-518DB2789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95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2862C-42A3-2CBA-0E0C-8944934F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FB313-51E0-1C78-D8D9-5199DF7EA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FF023-0C27-8AAE-4B79-B0E66D508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5" y="365125"/>
            <a:ext cx="11782541" cy="589915"/>
          </a:xfrm>
        </p:spPr>
        <p:txBody>
          <a:bodyPr/>
          <a:lstStyle/>
          <a:p>
            <a:r>
              <a:rPr lang="en-US" dirty="0"/>
              <a:t>Projected FY 2026 –FY 2032 Revenues (Under Existing Rates)</a:t>
            </a:r>
            <a:r>
              <a:rPr lang="en-US" b="1" dirty="0">
                <a:solidFill>
                  <a:schemeClr val="tx2"/>
                </a:solidFill>
              </a:rPr>
              <a:t>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9A77AD-69CE-F1AE-05D6-2050473A964D}"/>
              </a:ext>
            </a:extLst>
          </p:cNvPr>
          <p:cNvSpPr txBox="1"/>
          <p:nvPr/>
        </p:nvSpPr>
        <p:spPr>
          <a:xfrm>
            <a:off x="1121190" y="5610572"/>
            <a:ext cx="9329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SzPct val="85000"/>
            </a:pPr>
            <a:r>
              <a:rPr lang="en-US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Projected retail revenues after accounting for revenue reduction due to customer delinquency and an increased </a:t>
            </a:r>
            <a:r>
              <a:rPr lang="en-US" sz="1400" u="sng" dirty="0">
                <a:latin typeface="Roboto" panose="02000000000000000000" pitchFamily="2" charset="0"/>
                <a:ea typeface="Roboto" panose="02000000000000000000" pitchFamily="2" charset="0"/>
              </a:rPr>
              <a:t>sewer factor of 0.74 beginning FY 2027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2C04E3-E3D2-6221-827B-03534E85B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190" y="1017270"/>
            <a:ext cx="10054810" cy="453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0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5A749-974F-5438-DBA2-8DCB8264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DC2D65-7117-78AF-2DD2-F985BDDBC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49BB358D-D4B5-796A-8FDF-AA1C92BA825E}"/>
              </a:ext>
            </a:extLst>
          </p:cNvPr>
          <p:cNvSpPr/>
          <p:nvPr/>
        </p:nvSpPr>
        <p:spPr>
          <a:xfrm flipV="1">
            <a:off x="0" y="2336809"/>
            <a:ext cx="9106422" cy="2184379"/>
          </a:xfrm>
          <a:prstGeom prst="round1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56EF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A028EA-DCBF-5E48-6E09-543B06F05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17" y="3134041"/>
            <a:ext cx="8588405" cy="58991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Six-year financial plan (FY 2027 – FY 2032)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15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7FF6-DE26-B045-7FDB-5D5F739BD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104E1-7230-2982-B2F1-F9B1F244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Water/sewer fund financial plan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152B02-BCD7-9EED-C9BA-8D526CCDA2DA}"/>
              </a:ext>
            </a:extLst>
          </p:cNvPr>
          <p:cNvSpPr/>
          <p:nvPr/>
        </p:nvSpPr>
        <p:spPr bwMode="auto">
          <a:xfrm>
            <a:off x="5591602" y="1600403"/>
            <a:ext cx="5956161" cy="25603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2C2A2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5596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3DFC37-03E8-2088-F2A7-1A0A336B1387}"/>
              </a:ext>
            </a:extLst>
          </p:cNvPr>
          <p:cNvSpPr txBox="1"/>
          <p:nvPr/>
        </p:nvSpPr>
        <p:spPr>
          <a:xfrm>
            <a:off x="938420" y="2398591"/>
            <a:ext cx="4101457" cy="132343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2C2A26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342900" marR="0" lvl="0" indent="-34290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Revenue under existing rates</a:t>
            </a:r>
          </a:p>
          <a:p>
            <a:pPr marL="0" marR="0" lvl="0" indent="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7A9C4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C8FF"/>
                </a:solidFill>
                <a:effectLst/>
                <a:uLnTx/>
                <a:uFillTx/>
                <a:ea typeface="+mn-ea"/>
                <a:cs typeface="+mn-cs"/>
              </a:rPr>
              <a:t>Plus: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rate stabilization fund 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withdrawal (if funds available)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26BD3A-70F1-AC43-D9B6-359A2BDDFD8F}"/>
              </a:ext>
            </a:extLst>
          </p:cNvPr>
          <p:cNvSpPr txBox="1"/>
          <p:nvPr/>
        </p:nvSpPr>
        <p:spPr>
          <a:xfrm>
            <a:off x="5785238" y="2986383"/>
            <a:ext cx="54422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O&amp;M Reserve Requirement (17% Required)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0D9D6D-3A29-25E3-13B9-3E9AE9DBB6A9}"/>
              </a:ext>
            </a:extLst>
          </p:cNvPr>
          <p:cNvSpPr txBox="1"/>
          <p:nvPr/>
        </p:nvSpPr>
        <p:spPr>
          <a:xfrm>
            <a:off x="5533265" y="1092115"/>
            <a:ext cx="6038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2400" b="1" dirty="0">
                <a:solidFill>
                  <a:prstClr val="black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Cash-out revenue requirements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2215C9-7B6A-B44B-1B76-B3647F06382E}"/>
              </a:ext>
            </a:extLst>
          </p:cNvPr>
          <p:cNvSpPr txBox="1"/>
          <p:nvPr/>
        </p:nvSpPr>
        <p:spPr>
          <a:xfrm>
            <a:off x="832671" y="1884564"/>
            <a:ext cx="410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2400" b="1" dirty="0">
                <a:solidFill>
                  <a:prstClr val="black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Cash-in revenue sources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D43EDB84-80F2-5F38-BB77-9BAAAC606B38}"/>
              </a:ext>
            </a:extLst>
          </p:cNvPr>
          <p:cNvCxnSpPr>
            <a:cxnSpLocks/>
            <a:stCxn id="17" idx="2"/>
            <a:endCxn id="16" idx="2"/>
          </p:cNvCxnSpPr>
          <p:nvPr/>
        </p:nvCxnSpPr>
        <p:spPr bwMode="auto">
          <a:xfrm rot="16200000" flipH="1">
            <a:off x="5560070" y="1151109"/>
            <a:ext cx="438693" cy="5580534"/>
          </a:xfrm>
          <a:prstGeom prst="bentConnector3">
            <a:avLst>
              <a:gd name="adj1" fmla="val 152109"/>
            </a:avLst>
          </a:prstGeom>
          <a:noFill/>
          <a:ln w="12700" cap="flat" cmpd="sng" algn="ctr">
            <a:solidFill>
              <a:srgbClr val="2C2A2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6F7B4E0-B787-55B2-FA1D-2C2DE9AF63D7}"/>
              </a:ext>
            </a:extLst>
          </p:cNvPr>
          <p:cNvCxnSpPr>
            <a:cxnSpLocks/>
          </p:cNvCxnSpPr>
          <p:nvPr/>
        </p:nvCxnSpPr>
        <p:spPr bwMode="auto">
          <a:xfrm>
            <a:off x="4870301" y="4402755"/>
            <a:ext cx="1" cy="354359"/>
          </a:xfrm>
          <a:prstGeom prst="straightConnector1">
            <a:avLst/>
          </a:prstGeom>
          <a:noFill/>
          <a:ln w="12700" cap="flat" cmpd="sng" algn="ctr">
            <a:solidFill>
              <a:srgbClr val="2C2A26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7BCF37-779D-4F56-A8F9-B9C8EFE61091}"/>
              </a:ext>
            </a:extLst>
          </p:cNvPr>
          <p:cNvSpPr txBox="1"/>
          <p:nvPr/>
        </p:nvSpPr>
        <p:spPr>
          <a:xfrm>
            <a:off x="2835796" y="4757114"/>
            <a:ext cx="4069011" cy="646331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n-ea"/>
                <a:cs typeface="+mn-cs"/>
              </a:rPr>
              <a:t>Series of annual revenue 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n-ea"/>
                <a:cs typeface="+mn-cs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n-ea"/>
                <a:cs typeface="+mn-cs"/>
              </a:rPr>
              <a:t>adjustments needed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60F6D7-E2EC-4020-50C8-ED8FEBD40D0B}"/>
              </a:ext>
            </a:extLst>
          </p:cNvPr>
          <p:cNvSpPr txBox="1"/>
          <p:nvPr/>
        </p:nvSpPr>
        <p:spPr>
          <a:xfrm>
            <a:off x="7537853" y="4909666"/>
            <a:ext cx="3858175" cy="338554"/>
          </a:xfrm>
          <a:prstGeom prst="rect">
            <a:avLst/>
          </a:prstGeom>
          <a:solidFill>
            <a:srgbClr val="FFFFFF">
              <a:alpha val="45000"/>
            </a:srgb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342900" marR="0" lvl="0" indent="-34290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 Regular"/>
                <a:ea typeface="+mn-ea"/>
                <a:cs typeface="+mn-cs"/>
              </a:rPr>
              <a:t>O&amp;M reserve balance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DD6E03A-5B90-184D-7CDE-A9D9556E0AC3}"/>
              </a:ext>
            </a:extLst>
          </p:cNvPr>
          <p:cNvCxnSpPr>
            <a:stCxn id="24" idx="3"/>
            <a:endCxn id="25" idx="1"/>
          </p:cNvCxnSpPr>
          <p:nvPr/>
        </p:nvCxnSpPr>
        <p:spPr bwMode="auto">
          <a:xfrm flipV="1">
            <a:off x="6904806" y="5078943"/>
            <a:ext cx="633046" cy="1336"/>
          </a:xfrm>
          <a:prstGeom prst="straightConnector1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9601F9-86EC-FA04-2CA5-FA22D7C1736C}"/>
              </a:ext>
            </a:extLst>
          </p:cNvPr>
          <p:cNvSpPr txBox="1"/>
          <p:nvPr/>
        </p:nvSpPr>
        <p:spPr>
          <a:xfrm>
            <a:off x="7537853" y="5494197"/>
            <a:ext cx="3858175" cy="338554"/>
          </a:xfrm>
          <a:prstGeom prst="rect">
            <a:avLst/>
          </a:prstGeom>
          <a:noFill/>
          <a:ln w="9525" cap="flat" cmpd="sng" algn="ctr">
            <a:solidFill>
              <a:srgbClr val="00C8FF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342900" marR="0" lvl="0" indent="-34290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u="none" strike="noStrike" kern="0" cap="none" spc="0" normalizeH="0" baseline="0" noProof="0" dirty="0">
                <a:solidFill>
                  <a:srgbClr val="00C8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Rate stabilization reserve balance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46B9A6-42C1-E30D-3E54-B113EF0FE8A2}"/>
              </a:ext>
            </a:extLst>
          </p:cNvPr>
          <p:cNvCxnSpPr>
            <a:cxnSpLocks/>
            <a:stCxn id="25" idx="2"/>
            <a:endCxn id="27" idx="0"/>
          </p:cNvCxnSpPr>
          <p:nvPr/>
        </p:nvCxnSpPr>
        <p:spPr bwMode="auto">
          <a:xfrm>
            <a:off x="9466940" y="5248221"/>
            <a:ext cx="0" cy="245977"/>
          </a:xfrm>
          <a:prstGeom prst="straightConnector1">
            <a:avLst/>
          </a:prstGeom>
          <a:noFill/>
          <a:ln w="635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40B3B8CD-4BE9-BBFB-0340-58BE6A04503B}"/>
              </a:ext>
            </a:extLst>
          </p:cNvPr>
          <p:cNvCxnSpPr>
            <a:cxnSpLocks/>
            <a:stCxn id="27" idx="2"/>
            <a:endCxn id="17" idx="1"/>
          </p:cNvCxnSpPr>
          <p:nvPr/>
        </p:nvCxnSpPr>
        <p:spPr bwMode="auto">
          <a:xfrm rot="5400000" flipH="1">
            <a:off x="3816461" y="182271"/>
            <a:ext cx="2772440" cy="8528521"/>
          </a:xfrm>
          <a:prstGeom prst="bentConnector4">
            <a:avLst>
              <a:gd name="adj1" fmla="val -8245"/>
              <a:gd name="adj2" fmla="val 102680"/>
            </a:avLst>
          </a:prstGeom>
          <a:noFill/>
          <a:ln w="12700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6B1FC60-9B87-8F8B-C750-4D8339D35A53}"/>
              </a:ext>
            </a:extLst>
          </p:cNvPr>
          <p:cNvSpPr txBox="1"/>
          <p:nvPr/>
        </p:nvSpPr>
        <p:spPr>
          <a:xfrm>
            <a:off x="5785238" y="3433116"/>
            <a:ext cx="5663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C8FF"/>
                </a:solidFill>
                <a:effectLst/>
                <a:uLnTx/>
                <a:uFillTx/>
              </a:rPr>
              <a:t>Rate stabilization deposit (future resilience)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A8A163-73F0-FC48-D739-D28A1B14529E}"/>
              </a:ext>
            </a:extLst>
          </p:cNvPr>
          <p:cNvGrpSpPr/>
          <p:nvPr/>
        </p:nvGrpSpPr>
        <p:grpSpPr>
          <a:xfrm>
            <a:off x="5785238" y="1667858"/>
            <a:ext cx="6871197" cy="1290595"/>
            <a:chOff x="5785238" y="1667858"/>
            <a:chExt cx="6871197" cy="129059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5E718B-67FD-4BAC-FC59-0B430FFB3A7F}"/>
                </a:ext>
              </a:extLst>
            </p:cNvPr>
            <p:cNvSpPr txBox="1"/>
            <p:nvPr/>
          </p:nvSpPr>
          <p:spPr>
            <a:xfrm>
              <a:off x="5785238" y="1667858"/>
              <a:ext cx="45944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O&amp;M requirements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ACCD97-D26E-94AD-1BE1-78FC60379E3E}"/>
                </a:ext>
              </a:extLst>
            </p:cNvPr>
            <p:cNvSpPr txBox="1"/>
            <p:nvPr/>
          </p:nvSpPr>
          <p:spPr>
            <a:xfrm>
              <a:off x="5785238" y="2130303"/>
              <a:ext cx="68711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marR="0" lvl="0" indent="-34290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Debt service requirements (for CIP)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ABF504-5260-F9EC-CDCA-E8D2FA7B8BC5}"/>
                </a:ext>
              </a:extLst>
            </p:cNvPr>
            <p:cNvSpPr txBox="1"/>
            <p:nvPr/>
          </p:nvSpPr>
          <p:spPr>
            <a:xfrm>
              <a:off x="5785238" y="2558343"/>
              <a:ext cx="68711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marR="0" lvl="0" indent="-34290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Cash financing of capital (for CIP)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B8EFED-E47E-C000-7FDC-648F6DD3F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99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1B2A-297F-802B-7833-844A3224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Fiscal year 2026 beginning fund balances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4F81223-6194-84DC-BB0C-C17C7074E76E}"/>
              </a:ext>
            </a:extLst>
          </p:cNvPr>
          <p:cNvCxnSpPr>
            <a:cxnSpLocks/>
          </p:cNvCxnSpPr>
          <p:nvPr/>
        </p:nvCxnSpPr>
        <p:spPr bwMode="auto">
          <a:xfrm>
            <a:off x="6441307" y="2241733"/>
            <a:ext cx="526507" cy="0"/>
          </a:xfrm>
          <a:prstGeom prst="straightConnector1">
            <a:avLst/>
          </a:prstGeom>
          <a:ln w="12700">
            <a:solidFill>
              <a:schemeClr val="tx2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5B2A359-D00C-77DE-C069-2B8AE22C9536}"/>
              </a:ext>
            </a:extLst>
          </p:cNvPr>
          <p:cNvCxnSpPr>
            <a:cxnSpLocks/>
            <a:stCxn id="7" idx="3"/>
          </p:cNvCxnSpPr>
          <p:nvPr/>
        </p:nvCxnSpPr>
        <p:spPr bwMode="auto">
          <a:xfrm>
            <a:off x="6441308" y="3653114"/>
            <a:ext cx="526506" cy="1119"/>
          </a:xfrm>
          <a:prstGeom prst="straightConnector1">
            <a:avLst/>
          </a:prstGeom>
          <a:ln w="12700">
            <a:solidFill>
              <a:schemeClr val="tx2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32F512E-B73A-522D-DECB-38D19BCBFB7B}"/>
              </a:ext>
            </a:extLst>
          </p:cNvPr>
          <p:cNvCxnSpPr>
            <a:cxnSpLocks/>
          </p:cNvCxnSpPr>
          <p:nvPr/>
        </p:nvCxnSpPr>
        <p:spPr bwMode="auto">
          <a:xfrm>
            <a:off x="5659808" y="5068256"/>
            <a:ext cx="1308006" cy="5173"/>
          </a:xfrm>
          <a:prstGeom prst="straightConnector1">
            <a:avLst/>
          </a:prstGeom>
          <a:ln w="12700">
            <a:solidFill>
              <a:schemeClr val="accent3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ound Single Corner Rectangle 21">
            <a:extLst>
              <a:ext uri="{FF2B5EF4-FFF2-40B4-BE49-F238E27FC236}">
                <a16:creationId xmlns:a16="http://schemas.microsoft.com/office/drawing/2014/main" id="{8EF004BF-012F-AFBF-B03A-CD54D16BE4A8}"/>
              </a:ext>
            </a:extLst>
          </p:cNvPr>
          <p:cNvSpPr/>
          <p:nvPr/>
        </p:nvSpPr>
        <p:spPr>
          <a:xfrm rot="10800000" flipH="1">
            <a:off x="780736" y="1802940"/>
            <a:ext cx="5660571" cy="966909"/>
          </a:xfrm>
          <a:prstGeom prst="round1Rect">
            <a:avLst>
              <a:gd name="adj" fmla="val 4358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 b="1">
              <a:solidFill>
                <a:prstClr val="white"/>
              </a:solidFill>
              <a:latin typeface="Roboto Light"/>
            </a:endParaRPr>
          </a:p>
        </p:txBody>
      </p:sp>
      <p:sp>
        <p:nvSpPr>
          <p:cNvPr id="7" name="Round Single Corner Rectangle 21">
            <a:extLst>
              <a:ext uri="{FF2B5EF4-FFF2-40B4-BE49-F238E27FC236}">
                <a16:creationId xmlns:a16="http://schemas.microsoft.com/office/drawing/2014/main" id="{5CA5C109-D70D-0CE3-7C57-F04B24C236AE}"/>
              </a:ext>
            </a:extLst>
          </p:cNvPr>
          <p:cNvSpPr/>
          <p:nvPr/>
        </p:nvSpPr>
        <p:spPr>
          <a:xfrm rot="10800000" flipH="1">
            <a:off x="780737" y="3169660"/>
            <a:ext cx="5660571" cy="966909"/>
          </a:xfrm>
          <a:prstGeom prst="round1Rect">
            <a:avLst>
              <a:gd name="adj" fmla="val 4358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prstClr val="white"/>
              </a:solidFill>
              <a:latin typeface="Roboto Light"/>
            </a:endParaRPr>
          </a:p>
        </p:txBody>
      </p:sp>
      <p:sp>
        <p:nvSpPr>
          <p:cNvPr id="8" name="Round Single Corner Rectangle 21">
            <a:extLst>
              <a:ext uri="{FF2B5EF4-FFF2-40B4-BE49-F238E27FC236}">
                <a16:creationId xmlns:a16="http://schemas.microsoft.com/office/drawing/2014/main" id="{EBECE24D-9A23-E32B-0936-AB2C6C4DB97E}"/>
              </a:ext>
            </a:extLst>
          </p:cNvPr>
          <p:cNvSpPr/>
          <p:nvPr/>
        </p:nvSpPr>
        <p:spPr>
          <a:xfrm rot="10800000" flipH="1">
            <a:off x="780737" y="4584802"/>
            <a:ext cx="5660571" cy="966909"/>
          </a:xfrm>
          <a:prstGeom prst="round1Rect">
            <a:avLst>
              <a:gd name="adj" fmla="val 4358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>
              <a:solidFill>
                <a:prstClr val="white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769027-C0CF-4121-4B6A-9101EFF00D57}"/>
              </a:ext>
            </a:extLst>
          </p:cNvPr>
          <p:cNvSpPr txBox="1"/>
          <p:nvPr/>
        </p:nvSpPr>
        <p:spPr>
          <a:xfrm>
            <a:off x="936741" y="2020391"/>
            <a:ext cx="433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2400" b="1" dirty="0">
                <a:solidFill>
                  <a:schemeClr val="bg1"/>
                </a:solidFill>
                <a:latin typeface="Roboto Light"/>
              </a:rPr>
              <a:t>Capital proceeds: $ 4.5 million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76DBC-DE80-3115-4D99-D6DC91CFC1AC}"/>
              </a:ext>
            </a:extLst>
          </p:cNvPr>
          <p:cNvSpPr txBox="1"/>
          <p:nvPr/>
        </p:nvSpPr>
        <p:spPr>
          <a:xfrm>
            <a:off x="916690" y="3442252"/>
            <a:ext cx="420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2400" b="1" dirty="0">
                <a:solidFill>
                  <a:prstClr val="black"/>
                </a:solidFill>
                <a:latin typeface="Roboto Light"/>
              </a:rPr>
              <a:t>O&amp;M reserve: $13.6 million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09204C-14B8-DAD4-84C1-9C689220B596}"/>
              </a:ext>
            </a:extLst>
          </p:cNvPr>
          <p:cNvSpPr txBox="1"/>
          <p:nvPr/>
        </p:nvSpPr>
        <p:spPr>
          <a:xfrm>
            <a:off x="916691" y="4810090"/>
            <a:ext cx="5660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2400" b="1" dirty="0">
                <a:solidFill>
                  <a:prstClr val="black"/>
                </a:solidFill>
                <a:latin typeface="Roboto Light"/>
              </a:rPr>
              <a:t>Rate stabilization reserve: $4.7 million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BA2217-FBDE-2A26-5060-901253A57384}"/>
              </a:ext>
            </a:extLst>
          </p:cNvPr>
          <p:cNvSpPr txBox="1"/>
          <p:nvPr/>
        </p:nvSpPr>
        <p:spPr>
          <a:xfrm>
            <a:off x="7239726" y="1887790"/>
            <a:ext cx="4332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2000" dirty="0">
                <a:solidFill>
                  <a:prstClr val="black"/>
                </a:solidFill>
                <a:latin typeface="Roboto Light"/>
              </a:rPr>
              <a:t>Drawn down to support planned CIP projects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97336C-05F6-8A4B-7163-19E7244C8E1A}"/>
              </a:ext>
            </a:extLst>
          </p:cNvPr>
          <p:cNvSpPr txBox="1"/>
          <p:nvPr/>
        </p:nvSpPr>
        <p:spPr>
          <a:xfrm>
            <a:off x="7239726" y="3300290"/>
            <a:ext cx="4332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2000" dirty="0">
                <a:solidFill>
                  <a:prstClr val="black"/>
                </a:solidFill>
                <a:latin typeface="Roboto Light"/>
              </a:rPr>
              <a:t>17% of annual O&amp;M to be maintained as reserve (per council ordinance)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B5471C-5FDD-D4A5-CD8E-26A835E99F5D}"/>
              </a:ext>
            </a:extLst>
          </p:cNvPr>
          <p:cNvSpPr txBox="1"/>
          <p:nvPr/>
        </p:nvSpPr>
        <p:spPr>
          <a:xfrm>
            <a:off x="7239726" y="4565597"/>
            <a:ext cx="4332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2000" dirty="0">
                <a:solidFill>
                  <a:prstClr val="black"/>
                </a:solidFill>
                <a:latin typeface="Roboto Light"/>
              </a:rPr>
              <a:t>Drawn down annually to mitigate rate increase volatility (per council ordinance)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35E342F-63F4-01BF-CCF0-AA6DB2BD7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55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6CB26-4794-1A1F-E63B-5ECE30650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23C2C85-894E-6BCB-97B7-8E52002BE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34F07-65C0-DCC5-9AAB-87AB2ABB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1441252" cy="589915"/>
          </a:xfrm>
        </p:spPr>
        <p:txBody>
          <a:bodyPr/>
          <a:lstStyle/>
          <a:p>
            <a:r>
              <a:rPr lang="en-US" dirty="0"/>
              <a:t>Proposed financial plan revenues &amp; expenses </a:t>
            </a:r>
            <a:r>
              <a:rPr lang="en-US" sz="2400" dirty="0"/>
              <a:t>(FY 2027- FY 2032)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1DF22BB-8D46-FF1A-2ADF-0392DE1E80DF}"/>
              </a:ext>
            </a:extLst>
          </p:cNvPr>
          <p:cNvSpPr txBox="1">
            <a:spLocks/>
          </p:cNvSpPr>
          <p:nvPr/>
        </p:nvSpPr>
        <p:spPr>
          <a:xfrm>
            <a:off x="9872850" y="1205948"/>
            <a:ext cx="2018911" cy="4890049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b="1" dirty="0">
              <a:solidFill>
                <a:schemeClr val="bg1"/>
              </a:solidFill>
              <a:latin typeface="Roboto Regular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Roboto Regular"/>
              </a:rPr>
              <a:t>Revenue Increase:</a:t>
            </a:r>
          </a:p>
          <a:p>
            <a:r>
              <a:rPr lang="en-US" sz="1400" dirty="0">
                <a:solidFill>
                  <a:schemeClr val="bg1"/>
                </a:solidFill>
                <a:latin typeface="Roboto Regular"/>
              </a:rPr>
              <a:t>Water/Sewer revenue increase beginning FY 2027 reflects the aggregated effect of annual revenue increase and the increase of sewer factor to 0.74. </a:t>
            </a:r>
          </a:p>
          <a:p>
            <a:endParaRPr lang="en-US" sz="1400" b="1" dirty="0">
              <a:solidFill>
                <a:schemeClr val="bg1"/>
              </a:solidFill>
              <a:latin typeface="Roboto Regular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Roboto Regular"/>
              </a:rPr>
              <a:t>Disclaimer: </a:t>
            </a:r>
            <a:r>
              <a:rPr lang="en-US" sz="1400" dirty="0">
                <a:solidFill>
                  <a:schemeClr val="bg1"/>
                </a:solidFill>
                <a:latin typeface="Roboto Regular"/>
              </a:rPr>
              <a:t>Projections reflect key assumptions, budget, and planned capital program and financing. </a:t>
            </a:r>
          </a:p>
          <a:p>
            <a:r>
              <a:rPr lang="en-US" sz="1400" dirty="0">
                <a:solidFill>
                  <a:schemeClr val="bg1"/>
                </a:solidFill>
                <a:latin typeface="Roboto Regular"/>
              </a:rPr>
              <a:t>Actual results may vary.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4FD9D5B-7301-AD84-6B30-440EF51CD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38716"/>
              </p:ext>
            </p:extLst>
          </p:nvPr>
        </p:nvGraphicFramePr>
        <p:xfrm>
          <a:off x="938917" y="955040"/>
          <a:ext cx="8638542" cy="5140957"/>
        </p:xfrm>
        <a:graphic>
          <a:graphicData uri="http://schemas.openxmlformats.org/drawingml/2006/table">
            <a:tbl>
              <a:tblPr/>
              <a:tblGrid>
                <a:gridCol w="532033">
                  <a:extLst>
                    <a:ext uri="{9D8B030D-6E8A-4147-A177-3AD203B41FA5}">
                      <a16:colId xmlns:a16="http://schemas.microsoft.com/office/drawing/2014/main" val="2846822523"/>
                    </a:ext>
                  </a:extLst>
                </a:gridCol>
                <a:gridCol w="2520159">
                  <a:extLst>
                    <a:ext uri="{9D8B030D-6E8A-4147-A177-3AD203B41FA5}">
                      <a16:colId xmlns:a16="http://schemas.microsoft.com/office/drawing/2014/main" val="3847131332"/>
                    </a:ext>
                  </a:extLst>
                </a:gridCol>
                <a:gridCol w="806178">
                  <a:extLst>
                    <a:ext uri="{9D8B030D-6E8A-4147-A177-3AD203B41FA5}">
                      <a16:colId xmlns:a16="http://schemas.microsoft.com/office/drawing/2014/main" val="986309589"/>
                    </a:ext>
                  </a:extLst>
                </a:gridCol>
                <a:gridCol w="789922">
                  <a:extLst>
                    <a:ext uri="{9D8B030D-6E8A-4147-A177-3AD203B41FA5}">
                      <a16:colId xmlns:a16="http://schemas.microsoft.com/office/drawing/2014/main" val="2831601126"/>
                    </a:ext>
                  </a:extLst>
                </a:gridCol>
                <a:gridCol w="798050">
                  <a:extLst>
                    <a:ext uri="{9D8B030D-6E8A-4147-A177-3AD203B41FA5}">
                      <a16:colId xmlns:a16="http://schemas.microsoft.com/office/drawing/2014/main" val="2923423475"/>
                    </a:ext>
                  </a:extLst>
                </a:gridCol>
                <a:gridCol w="798050">
                  <a:extLst>
                    <a:ext uri="{9D8B030D-6E8A-4147-A177-3AD203B41FA5}">
                      <a16:colId xmlns:a16="http://schemas.microsoft.com/office/drawing/2014/main" val="783179831"/>
                    </a:ext>
                  </a:extLst>
                </a:gridCol>
                <a:gridCol w="798050">
                  <a:extLst>
                    <a:ext uri="{9D8B030D-6E8A-4147-A177-3AD203B41FA5}">
                      <a16:colId xmlns:a16="http://schemas.microsoft.com/office/drawing/2014/main" val="1117757031"/>
                    </a:ext>
                  </a:extLst>
                </a:gridCol>
                <a:gridCol w="798050">
                  <a:extLst>
                    <a:ext uri="{9D8B030D-6E8A-4147-A177-3AD203B41FA5}">
                      <a16:colId xmlns:a16="http://schemas.microsoft.com/office/drawing/2014/main" val="109922220"/>
                    </a:ext>
                  </a:extLst>
                </a:gridCol>
                <a:gridCol w="798050">
                  <a:extLst>
                    <a:ext uri="{9D8B030D-6E8A-4147-A177-3AD203B41FA5}">
                      <a16:colId xmlns:a16="http://schemas.microsoft.com/office/drawing/2014/main" val="3298945479"/>
                    </a:ext>
                  </a:extLst>
                </a:gridCol>
              </a:tblGrid>
              <a:tr h="2584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Study Period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50211"/>
                  </a:ext>
                </a:extLst>
              </a:tr>
              <a:tr h="33491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Line 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 2032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193816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Revenue Increase (Water/Sewer)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9.95%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9.50%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5.00%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4.00%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3.80%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3.80%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820626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Revenue Increase (Stormwater)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9.95%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5.25%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5.00%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5.00%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3.50%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3.50%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841770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($M)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252821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Estimated Revenues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98.5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106.0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122.1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127.1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131.7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137.1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447516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Less: </a:t>
                      </a: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O&amp;M Expenditures 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(79.9)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(83.1)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(84.5)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(87.4)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(90.5)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(93.6)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(96.8)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956549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Less: </a:t>
                      </a: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Debt Service 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(23.2)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(23.8)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(27.3)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(28.3)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(29.4)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(30.5)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(33.8)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680840"/>
                  </a:ext>
                </a:extLst>
              </a:tr>
              <a:tr h="1546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601066"/>
                  </a:ext>
                </a:extLst>
              </a:tr>
              <a:tr h="3924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Annual Operating Balance</a:t>
                      </a:r>
                      <a:b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(Line 1 + Line 2 + Line 3)</a:t>
                      </a:r>
                      <a:endParaRPr lang="en-US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(4.6)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(0.9)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3.8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6.4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7.2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7.6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6.5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85070"/>
                  </a:ext>
                </a:extLst>
              </a:tr>
              <a:tr h="3421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Add: </a:t>
                      </a: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Beginning Year Operating Balance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13.6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14.2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14.6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15.2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328474"/>
                  </a:ext>
                </a:extLst>
              </a:tr>
              <a:tr h="3421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Add: </a:t>
                      </a: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Other One-time Revenues</a:t>
                      </a:r>
                      <a:endParaRPr lang="en-US" sz="10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298600"/>
                  </a:ext>
                </a:extLst>
              </a:tr>
              <a:tr h="3924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Add: </a:t>
                      </a: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Withdrawal from RSR</a:t>
                      </a:r>
                      <a:b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Less: </a:t>
                      </a:r>
                      <a:r>
                        <a:rPr lang="en-US" sz="1000" b="0" i="0" u="none" strike="noStrike" dirty="0">
                          <a:solidFill>
                            <a:srgbClr val="8E00FF"/>
                          </a:solidFill>
                          <a:effectLst/>
                          <a:latin typeface="Calibri" panose="020F0502020204030204" pitchFamily="34" charset="0"/>
                        </a:rPr>
                        <a:t>(Deposit to RSR)                                                      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8E00FF"/>
                          </a:solidFill>
                          <a:effectLst/>
                          <a:latin typeface="Calibri" panose="020F0502020204030204" pitchFamily="34" charset="0"/>
                        </a:rPr>
                        <a:t>(3.6)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8E00FF"/>
                          </a:solidFill>
                          <a:effectLst/>
                          <a:latin typeface="Calibri" panose="020F0502020204030204" pitchFamily="34" charset="0"/>
                        </a:rPr>
                        <a:t>(0.1)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0293987"/>
                  </a:ext>
                </a:extLst>
              </a:tr>
              <a:tr h="160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092312"/>
                  </a:ext>
                </a:extLst>
              </a:tr>
              <a:tr h="4593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Available W/S Fund Balance</a:t>
                      </a:r>
                      <a:b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(Line 6 + Line 7 + Line 8)</a:t>
                      </a:r>
                      <a:endParaRPr lang="en-US" sz="10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14.2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14.6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15.2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22.7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23.2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24.0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24.3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91847"/>
                  </a:ext>
                </a:extLst>
              </a:tr>
              <a:tr h="250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Less: </a:t>
                      </a: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Cash Financed Capital </a:t>
                      </a:r>
                    </a:p>
                  </a:txBody>
                  <a:tcPr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(7.0)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(7.0)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(7.2)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(6.9)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319134"/>
                  </a:ext>
                </a:extLst>
              </a:tr>
              <a:tr h="1607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111567"/>
                  </a:ext>
                </a:extLst>
              </a:tr>
              <a:tr h="3924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Estimated W/S Fund Balance </a:t>
                      </a:r>
                      <a:b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(Line 9 - Line 10)</a:t>
                      </a:r>
                      <a:endParaRPr lang="en-US" sz="10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14.2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14.6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15.2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15.7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16.2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16.8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17.4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5B5E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152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4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98313-E8F4-F173-6A46-1FF7B685A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A01D-B866-E1AF-BBB0-3F4F8B065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O&amp;M reserve fund balance (FY 2027 – FY 2032)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172BDEE-4F97-C74A-BDD9-F776F2024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E28ABC-D849-0A60-55D1-BCC6A6115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78000"/>
            <a:ext cx="8810625" cy="2146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5BBC2D-DB10-8FFC-D438-1D77AFA706FF}"/>
              </a:ext>
            </a:extLst>
          </p:cNvPr>
          <p:cNvSpPr txBox="1"/>
          <p:nvPr/>
        </p:nvSpPr>
        <p:spPr>
          <a:xfrm>
            <a:off x="1066800" y="4809890"/>
            <a:ext cx="932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Roboto Regular"/>
              </a:rPr>
              <a:t>17% of annual O&amp;M reserve balance required in the water/sewer enterprise fund, per utility rate ordinance</a:t>
            </a:r>
          </a:p>
        </p:txBody>
      </p:sp>
    </p:spTree>
    <p:extLst>
      <p:ext uri="{BB962C8B-B14F-4D97-AF65-F5344CB8AC3E}">
        <p14:creationId xmlns:p14="http://schemas.microsoft.com/office/powerpoint/2010/main" val="1983736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2DFF1-9178-191F-FE32-0401543AE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F4D6-377E-43D0-6D0B-00C5D79B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RSR balance (FY 2027 – FY 2032)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3B347-3C84-B6E2-A761-BCF3F09C1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F1D59C-91AE-26BB-8CF9-372167B47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26" y="1808560"/>
            <a:ext cx="10722874" cy="27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63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48BD1-1182-A033-0682-558984EC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581F0-7E2B-CA6F-EE86-13719D52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performance metrics (FY 2027 – FY 2032)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71611-101B-91CE-7232-55884B7B9503}"/>
              </a:ext>
            </a:extLst>
          </p:cNvPr>
          <p:cNvSpPr txBox="1">
            <a:spLocks/>
          </p:cNvSpPr>
          <p:nvPr/>
        </p:nvSpPr>
        <p:spPr>
          <a:xfrm>
            <a:off x="291815" y="5146083"/>
            <a:ext cx="11289051" cy="384464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FFFF"/>
                </a:solidFill>
                <a:latin typeface="Roboto Regular"/>
              </a:rPr>
              <a:t>Disclaimer: </a:t>
            </a:r>
            <a:r>
              <a:rPr lang="en-US" sz="1400">
                <a:solidFill>
                  <a:srgbClr val="FFFFFF"/>
                </a:solidFill>
                <a:latin typeface="Roboto Regular"/>
              </a:rPr>
              <a:t>Projections reflect key assumptions, budget, and planned capital program and financing.  Actual results may vary.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A7E2DA5-C78D-4EA8-5869-FB1A75996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6D565715-229E-C711-F064-18F3347C746A}"/>
              </a:ext>
            </a:extLst>
          </p:cNvPr>
          <p:cNvSpPr/>
          <p:nvPr/>
        </p:nvSpPr>
        <p:spPr>
          <a:xfrm>
            <a:off x="10574214" y="3236768"/>
            <a:ext cx="1148862" cy="384464"/>
          </a:xfrm>
          <a:prstGeom prst="lef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Target: 17%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A1A21C08-3341-3889-ACA4-E8BAC8F6717D}"/>
              </a:ext>
            </a:extLst>
          </p:cNvPr>
          <p:cNvSpPr/>
          <p:nvPr/>
        </p:nvSpPr>
        <p:spPr>
          <a:xfrm>
            <a:off x="10574214" y="4198937"/>
            <a:ext cx="1148862" cy="384464"/>
          </a:xfrm>
          <a:prstGeom prst="lef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Target: 20%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7E9A9804-3CE0-8FB9-8835-F8536BBD5325}"/>
              </a:ext>
            </a:extLst>
          </p:cNvPr>
          <p:cNvSpPr/>
          <p:nvPr/>
        </p:nvSpPr>
        <p:spPr>
          <a:xfrm>
            <a:off x="10574214" y="3751228"/>
            <a:ext cx="1148862" cy="384464"/>
          </a:xfrm>
          <a:prstGeom prst="lef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Target: 1.2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600B81-6420-5367-BA5E-D0DE1EFAB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44" y="1860464"/>
            <a:ext cx="9431521" cy="27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86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35E97-F11C-A95D-D9D8-E97A7F4D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706E9-CB5B-A39E-BA99-4DEC91264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141" y="2880360"/>
            <a:ext cx="5921759" cy="1097280"/>
          </a:xfrm>
        </p:spPr>
        <p:txBody>
          <a:bodyPr/>
          <a:lstStyle/>
          <a:p>
            <a:r>
              <a:rPr lang="en-US" sz="4000" dirty="0">
                <a:latin typeface="+mn-lt"/>
                <a:ea typeface="Roboto Medium"/>
                <a:cs typeface="Roboto Light"/>
              </a:rPr>
              <a:t>OUR VALUE AND POSITIVE IMPACT</a:t>
            </a:r>
          </a:p>
        </p:txBody>
      </p:sp>
    </p:spTree>
    <p:extLst>
      <p:ext uri="{BB962C8B-B14F-4D97-AF65-F5344CB8AC3E}">
        <p14:creationId xmlns:p14="http://schemas.microsoft.com/office/powerpoint/2010/main" val="3077843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90442-4E87-F778-0F27-7781A5D7B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365125"/>
            <a:ext cx="10962640" cy="589915"/>
          </a:xfrm>
        </p:spPr>
        <p:txBody>
          <a:bodyPr anchor="t">
            <a:normAutofit/>
          </a:bodyPr>
          <a:lstStyle/>
          <a:p>
            <a:r>
              <a:rPr lang="en-US" dirty="0"/>
              <a:t>Residential FY 2027 typical monthly bill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1E43967-E316-F0AF-217B-08F458B71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349BE7B-EA0A-8C42-3DFD-ECAE1E3166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" y="1346083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2898F7D3-0BB4-5F5A-C82F-CB2A240A5F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95513" y="1249298"/>
            <a:ext cx="7839075" cy="343832"/>
          </a:xfrm>
        </p:spPr>
        <p:txBody>
          <a:bodyPr/>
          <a:lstStyle/>
          <a:p>
            <a:r>
              <a:rPr lang="en-US" dirty="0"/>
              <a:t>for 5/8-inch meter and 4,000 gallons usage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1E43967-E316-F0AF-217B-08F458B71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" y="6034902"/>
            <a:ext cx="12188952" cy="150262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ECC1C38A-EEAF-4DB2-437A-E4EE96139D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226" y="1775679"/>
            <a:ext cx="5363474" cy="22683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Inside city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D93E218B-242D-7E78-0B74-E233F59930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8926" y="1775679"/>
            <a:ext cx="5363474" cy="22683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Outside city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9743DD5-FE6C-C100-724D-0090B91ECC2E}"/>
              </a:ext>
            </a:extLst>
          </p:cNvPr>
          <p:cNvSpPr txBox="1">
            <a:spLocks/>
          </p:cNvSpPr>
          <p:nvPr/>
        </p:nvSpPr>
        <p:spPr>
          <a:xfrm>
            <a:off x="593723" y="4456889"/>
            <a:ext cx="11004554" cy="1324928"/>
          </a:xfrm>
          <a:prstGeom prst="rect">
            <a:avLst/>
          </a:prstGeom>
          <a:noFill/>
          <a:ln w="12700">
            <a:solidFill>
              <a:srgbClr val="1265E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2"/>
                </a:solidFill>
                <a:latin typeface="Roboto Regular"/>
              </a:rPr>
              <a:t>Monthly inside city increase:</a:t>
            </a:r>
          </a:p>
          <a:p>
            <a:r>
              <a:rPr lang="en-US" sz="1400" dirty="0">
                <a:solidFill>
                  <a:schemeClr val="tx2"/>
                </a:solidFill>
                <a:latin typeface="Roboto Regular"/>
              </a:rPr>
              <a:t>Proposed sewer monthly charge in FY 2027 reflects the aggregated effect of annual revenue increase of 9.95% and the increase of sewer factor to 0.74. </a:t>
            </a:r>
          </a:p>
          <a:p>
            <a:r>
              <a:rPr lang="en-US" sz="1400" b="1" dirty="0">
                <a:solidFill>
                  <a:schemeClr val="tx2"/>
                </a:solidFill>
                <a:latin typeface="Roboto Regular"/>
              </a:rPr>
              <a:t>Monthly outside city sewer increase (</a:t>
            </a:r>
            <a:r>
              <a:rPr lang="en-US" sz="1400" dirty="0">
                <a:solidFill>
                  <a:schemeClr val="tx2"/>
                </a:solidFill>
                <a:latin typeface="Roboto Regular"/>
              </a:rPr>
              <a:t>per new castle county’s retail sewer charges)</a:t>
            </a:r>
            <a:endParaRPr lang="en-US" sz="1400" b="1" dirty="0">
              <a:solidFill>
                <a:schemeClr val="tx2"/>
              </a:solidFill>
              <a:latin typeface="Roboto Regular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7DA356E-72FF-1264-0EEE-8DFD993C9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8886" y="6367235"/>
            <a:ext cx="893354" cy="109728"/>
          </a:xfrm>
        </p:spPr>
        <p:txBody>
          <a:bodyPr/>
          <a:lstStyle/>
          <a:p>
            <a:fld id="{C1156E4B-0BE5-0148-872B-F84987171B4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4FF11F-6FA7-E7BC-2B78-16311C6CA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26" y="2116158"/>
            <a:ext cx="5363474" cy="2087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D6A027-6CAE-0F9C-DD6D-212867E4E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926" y="2116157"/>
            <a:ext cx="5353314" cy="208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83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9F32-D357-BCAB-7F03-948E340D6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your one dollar support in FY 2027?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037C28-F7CE-0635-46B5-A25F79D6FA83}"/>
              </a:ext>
            </a:extLst>
          </p:cNvPr>
          <p:cNvSpPr txBox="1"/>
          <p:nvPr/>
        </p:nvSpPr>
        <p:spPr>
          <a:xfrm>
            <a:off x="3033230" y="4950993"/>
            <a:ext cx="17565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1218987"/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O&amp;M cost</a:t>
            </a:r>
          </a:p>
          <a:p>
            <a:pPr algn="ctr" defTabSz="1218987"/>
            <a:r>
              <a:rPr lang="en-US" sz="1400" dirty="0">
                <a:solidFill>
                  <a:srgbClr val="2C2A26"/>
                </a:solidFill>
                <a:latin typeface="Roboto"/>
                <a:ea typeface="Roboto"/>
              </a:rPr>
              <a:t>(Personnel, MS&amp;E, support services)</a:t>
            </a:r>
            <a:endParaRPr lang="en-US" sz="1400" dirty="0">
              <a:solidFill>
                <a:srgbClr val="2C2A2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66C7E-4A1B-BB37-1765-AEF06EDE7DF0}"/>
              </a:ext>
            </a:extLst>
          </p:cNvPr>
          <p:cNvSpPr txBox="1"/>
          <p:nvPr/>
        </p:nvSpPr>
        <p:spPr>
          <a:xfrm>
            <a:off x="8345417" y="4950993"/>
            <a:ext cx="2410037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1218987"/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Utility </a:t>
            </a:r>
            <a:b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resilience reserve</a:t>
            </a:r>
          </a:p>
          <a:p>
            <a:pPr algn="ctr" defTabSz="1218987"/>
            <a:r>
              <a:rPr lang="en-US" sz="1400" dirty="0">
                <a:solidFill>
                  <a:srgbClr val="2C2A26"/>
                </a:solidFill>
                <a:latin typeface="Roboto"/>
                <a:ea typeface="Roboto"/>
              </a:rPr>
              <a:t>(O&amp;M and rate stabilization reserves)</a:t>
            </a:r>
            <a:endParaRPr lang="en-US" sz="1400" dirty="0">
              <a:solidFill>
                <a:srgbClr val="2C2A2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06E7CA-AD3A-721D-5545-FA4D0A226523}"/>
              </a:ext>
            </a:extLst>
          </p:cNvPr>
          <p:cNvGrpSpPr/>
          <p:nvPr/>
        </p:nvGrpSpPr>
        <p:grpSpPr>
          <a:xfrm>
            <a:off x="705044" y="1089028"/>
            <a:ext cx="8024321" cy="3777600"/>
            <a:chOff x="703455" y="1089028"/>
            <a:chExt cx="6691189" cy="3150003"/>
          </a:xfrm>
        </p:grpSpPr>
        <p:pic>
          <p:nvPicPr>
            <p:cNvPr id="6" name="Picture 5" descr="A close up of a dollar bill  Description automatically generated">
              <a:extLst>
                <a:ext uri="{FF2B5EF4-FFF2-40B4-BE49-F238E27FC236}">
                  <a16:creationId xmlns:a16="http://schemas.microsoft.com/office/drawing/2014/main" id="{DD80CD33-4518-A2C2-3F18-74D0DF6AA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6905" t="21212" r="7384" b="19259"/>
            <a:stretch/>
          </p:blipFill>
          <p:spPr>
            <a:xfrm>
              <a:off x="703455" y="1140852"/>
              <a:ext cx="6691189" cy="3098179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35CA5DB-DF5A-C20D-D594-7AAF349DA355}"/>
                </a:ext>
              </a:extLst>
            </p:cNvPr>
            <p:cNvCxnSpPr/>
            <p:nvPr/>
          </p:nvCxnSpPr>
          <p:spPr>
            <a:xfrm>
              <a:off x="4506050" y="1089028"/>
              <a:ext cx="0" cy="3045115"/>
            </a:xfrm>
            <a:prstGeom prst="line">
              <a:avLst/>
            </a:prstGeom>
            <a:ln w="1143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F66F8AC-220C-E37B-8A37-786025F08B36}"/>
                </a:ext>
              </a:extLst>
            </p:cNvPr>
            <p:cNvCxnSpPr/>
            <p:nvPr/>
          </p:nvCxnSpPr>
          <p:spPr>
            <a:xfrm>
              <a:off x="5865618" y="1089028"/>
              <a:ext cx="0" cy="3045115"/>
            </a:xfrm>
            <a:prstGeom prst="line">
              <a:avLst/>
            </a:prstGeom>
            <a:ln w="1143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EAFD834-37B8-D4BF-6862-23EDC62DFD6E}"/>
                </a:ext>
              </a:extLst>
            </p:cNvPr>
            <p:cNvCxnSpPr/>
            <p:nvPr/>
          </p:nvCxnSpPr>
          <p:spPr>
            <a:xfrm>
              <a:off x="6659702" y="1089028"/>
              <a:ext cx="0" cy="3045115"/>
            </a:xfrm>
            <a:prstGeom prst="line">
              <a:avLst/>
            </a:prstGeom>
            <a:ln w="1143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7DC49A-368D-F111-185F-8D10B29615E1}"/>
                </a:ext>
              </a:extLst>
            </p:cNvPr>
            <p:cNvSpPr/>
            <p:nvPr/>
          </p:nvSpPr>
          <p:spPr>
            <a:xfrm>
              <a:off x="802750" y="1296817"/>
              <a:ext cx="3642539" cy="2785731"/>
            </a:xfrm>
            <a:prstGeom prst="rect">
              <a:avLst/>
            </a:prstGeom>
            <a:noFill/>
            <a:ln>
              <a:solidFill>
                <a:srgbClr val="1265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>
                <a:solidFill>
                  <a:srgbClr val="FFFFFF"/>
                </a:solidFill>
                <a:latin typeface="Roboto Regular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FE747F-6DD6-F2EF-B6B2-AE4DA9D830E7}"/>
                </a:ext>
              </a:extLst>
            </p:cNvPr>
            <p:cNvSpPr/>
            <p:nvPr/>
          </p:nvSpPr>
          <p:spPr>
            <a:xfrm>
              <a:off x="4562083" y="1296817"/>
              <a:ext cx="1257114" cy="2785731"/>
            </a:xfrm>
            <a:prstGeom prst="rect">
              <a:avLst/>
            </a:prstGeom>
            <a:noFill/>
            <a:ln>
              <a:solidFill>
                <a:srgbClr val="1265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>
                <a:solidFill>
                  <a:srgbClr val="FFFFFF"/>
                </a:solidFill>
                <a:latin typeface="Robo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5314911-A48F-A7E9-47F4-1A38DF72D4D5}"/>
                </a:ext>
              </a:extLst>
            </p:cNvPr>
            <p:cNvSpPr/>
            <p:nvPr/>
          </p:nvSpPr>
          <p:spPr>
            <a:xfrm>
              <a:off x="5924760" y="1296817"/>
              <a:ext cx="678909" cy="2785731"/>
            </a:xfrm>
            <a:prstGeom prst="rect">
              <a:avLst/>
            </a:prstGeom>
            <a:noFill/>
            <a:ln>
              <a:solidFill>
                <a:srgbClr val="1265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>
                <a:solidFill>
                  <a:srgbClr val="FFFFFF"/>
                </a:solidFill>
                <a:latin typeface="Robo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B868B70-AC6D-4089-1282-FA4C3575049C}"/>
                </a:ext>
              </a:extLst>
            </p:cNvPr>
            <p:cNvSpPr/>
            <p:nvPr/>
          </p:nvSpPr>
          <p:spPr>
            <a:xfrm>
              <a:off x="6715736" y="1296817"/>
              <a:ext cx="622879" cy="2785731"/>
            </a:xfrm>
            <a:prstGeom prst="rect">
              <a:avLst/>
            </a:prstGeom>
            <a:noFill/>
            <a:ln>
              <a:solidFill>
                <a:srgbClr val="1265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>
                <a:solidFill>
                  <a:srgbClr val="FFFFFF"/>
                </a:solidFill>
                <a:latin typeface="Roboto Regular"/>
              </a:endParaRPr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D666007F-9262-9A6B-5A7E-87DB96244BF2}"/>
              </a:ext>
            </a:extLst>
          </p:cNvPr>
          <p:cNvSpPr/>
          <p:nvPr/>
        </p:nvSpPr>
        <p:spPr>
          <a:xfrm>
            <a:off x="1866645" y="3634686"/>
            <a:ext cx="890123" cy="890123"/>
          </a:xfrm>
          <a:prstGeom prst="ellipse">
            <a:avLst/>
          </a:prstGeom>
          <a:solidFill>
            <a:schemeClr val="tx1">
              <a:alpha val="9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987"/>
            <a:r>
              <a:rPr lang="en-US" sz="3200" spc="-5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68</a:t>
            </a:r>
            <a:r>
              <a:rPr lang="en-US" sz="3200" spc="-50" baseline="3000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₵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5012378-639E-B20E-3ABD-09A2B2AC43D3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2311706" y="4524809"/>
            <a:ext cx="0" cy="616097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402561-0103-43B9-7DC2-E968D8DD6351}"/>
              </a:ext>
            </a:extLst>
          </p:cNvPr>
          <p:cNvSpPr txBox="1"/>
          <p:nvPr/>
        </p:nvSpPr>
        <p:spPr>
          <a:xfrm>
            <a:off x="4791037" y="4950992"/>
            <a:ext cx="241004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1218987"/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Infrastructure rehabilitation cost</a:t>
            </a:r>
          </a:p>
          <a:p>
            <a:pPr algn="ctr" defTabSz="1218987"/>
            <a:r>
              <a:rPr lang="en-US" sz="1400" dirty="0">
                <a:solidFill>
                  <a:srgbClr val="2C2A26"/>
                </a:solidFill>
                <a:latin typeface="Roboto"/>
                <a:ea typeface="Roboto"/>
              </a:rPr>
              <a:t>(Debt service of capital)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83EB0C3-199C-1383-7599-7679FC28AC29}"/>
              </a:ext>
            </a:extLst>
          </p:cNvPr>
          <p:cNvSpPr/>
          <p:nvPr/>
        </p:nvSpPr>
        <p:spPr>
          <a:xfrm>
            <a:off x="5608913" y="3634686"/>
            <a:ext cx="890123" cy="890123"/>
          </a:xfrm>
          <a:prstGeom prst="ellipse">
            <a:avLst/>
          </a:prstGeom>
          <a:solidFill>
            <a:schemeClr val="tx1">
              <a:alpha val="9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987"/>
            <a:r>
              <a:rPr lang="en-US" sz="3200" spc="-5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20</a:t>
            </a:r>
            <a:r>
              <a:rPr lang="en-US" sz="3200" spc="-50" baseline="3000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₵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AC63E5C-7C72-F9F5-6B8B-F843CA08C3A7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6053974" y="4524808"/>
            <a:ext cx="0" cy="426184"/>
          </a:xfrm>
          <a:prstGeom prst="line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505C1A99-C65A-679B-3FFD-EBC150FFC44A}"/>
              </a:ext>
            </a:extLst>
          </p:cNvPr>
          <p:cNvSpPr/>
          <p:nvPr/>
        </p:nvSpPr>
        <p:spPr>
          <a:xfrm>
            <a:off x="6926724" y="3634686"/>
            <a:ext cx="890123" cy="890123"/>
          </a:xfrm>
          <a:prstGeom prst="ellipse">
            <a:avLst/>
          </a:prstGeom>
          <a:solidFill>
            <a:schemeClr val="tx1">
              <a:alpha val="9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987"/>
            <a:r>
              <a:rPr lang="en-US" sz="3200" spc="-5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12</a:t>
            </a:r>
            <a:r>
              <a:rPr lang="en-US" sz="3200" spc="-50" baseline="3000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₵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D02BAC9-7797-C4F5-C2AC-790993599539}"/>
              </a:ext>
            </a:extLst>
          </p:cNvPr>
          <p:cNvCxnSpPr>
            <a:cxnSpLocks/>
            <a:stCxn id="19" idx="4"/>
          </p:cNvCxnSpPr>
          <p:nvPr/>
        </p:nvCxnSpPr>
        <p:spPr>
          <a:xfrm>
            <a:off x="7371785" y="4524809"/>
            <a:ext cx="0" cy="645459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E820F8-CB2E-62C0-CA24-ADC154482402}"/>
              </a:ext>
            </a:extLst>
          </p:cNvPr>
          <p:cNvCxnSpPr>
            <a:cxnSpLocks/>
          </p:cNvCxnSpPr>
          <p:nvPr/>
        </p:nvCxnSpPr>
        <p:spPr>
          <a:xfrm>
            <a:off x="7371786" y="5170267"/>
            <a:ext cx="1705223" cy="0"/>
          </a:xfrm>
          <a:prstGeom prst="line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4861DDBE-CAC6-D6CC-A84A-66B52999DF6B}"/>
              </a:ext>
            </a:extLst>
          </p:cNvPr>
          <p:cNvSpPr/>
          <p:nvPr/>
        </p:nvSpPr>
        <p:spPr>
          <a:xfrm>
            <a:off x="7894912" y="3634686"/>
            <a:ext cx="890123" cy="890123"/>
          </a:xfrm>
          <a:prstGeom prst="ellipse">
            <a:avLst/>
          </a:prstGeom>
          <a:solidFill>
            <a:schemeClr val="tx1">
              <a:alpha val="9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987"/>
            <a:r>
              <a:rPr lang="en-US" sz="3200" spc="-5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0</a:t>
            </a:r>
            <a:r>
              <a:rPr lang="en-US" sz="3200" spc="-50" baseline="3000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₵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9757FB-46B6-B7CE-86CB-6E019BBF78B5}"/>
              </a:ext>
            </a:extLst>
          </p:cNvPr>
          <p:cNvCxnSpPr>
            <a:cxnSpLocks/>
          </p:cNvCxnSpPr>
          <p:nvPr/>
        </p:nvCxnSpPr>
        <p:spPr>
          <a:xfrm>
            <a:off x="8783728" y="4094502"/>
            <a:ext cx="966979" cy="0"/>
          </a:xfrm>
          <a:prstGeom prst="line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3CA4BD5-C820-B0ED-0DAB-4AF6745E64F7}"/>
              </a:ext>
            </a:extLst>
          </p:cNvPr>
          <p:cNvSpPr txBox="1"/>
          <p:nvPr/>
        </p:nvSpPr>
        <p:spPr>
          <a:xfrm>
            <a:off x="9523893" y="3909846"/>
            <a:ext cx="24631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2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Cost of equity</a:t>
            </a:r>
          </a:p>
          <a:p>
            <a:pPr algn="ctr" defTabSz="1218987"/>
            <a:r>
              <a:rPr lang="en-US" sz="1400" dirty="0">
                <a:solidFill>
                  <a:srgbClr val="2C2A2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(Cash financing of capital)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2363781-CE68-8D91-08DE-4E6467368A47}"/>
              </a:ext>
            </a:extLst>
          </p:cNvPr>
          <p:cNvCxnSpPr>
            <a:cxnSpLocks/>
          </p:cNvCxnSpPr>
          <p:nvPr/>
        </p:nvCxnSpPr>
        <p:spPr>
          <a:xfrm>
            <a:off x="2311705" y="5140905"/>
            <a:ext cx="860866" cy="0"/>
          </a:xfrm>
          <a:prstGeom prst="line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88EC6E63-9E91-FA11-B4D5-556275DCC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4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92B3-167A-4DE6-14EA-7F149567D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365125"/>
            <a:ext cx="10810241" cy="589915"/>
          </a:xfrm>
        </p:spPr>
        <p:txBody>
          <a:bodyPr/>
          <a:lstStyle/>
          <a:p>
            <a:r>
              <a:rPr lang="en-US" dirty="0"/>
              <a:t>FY 2027 monthly costs for a typical household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F8A88A66-6300-F39E-EF74-240FA91303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1900" y="3791104"/>
            <a:ext cx="10340339" cy="218644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 gallon of high-quality Wilmington tap water: $0.011 (1 cent)</a:t>
            </a:r>
          </a:p>
          <a:p>
            <a:pPr lvl="1"/>
            <a:r>
              <a:rPr lang="en-US" sz="2000" dirty="0"/>
              <a:t>If a customer pays $1.50 for a gallon of bottled water, that would still be 150 times more expensive</a:t>
            </a:r>
          </a:p>
          <a:p>
            <a:pPr marL="0" indent="0">
              <a:buNone/>
            </a:pPr>
            <a:r>
              <a:rPr lang="en-US" sz="2000" dirty="0"/>
              <a:t>Average daily cost for a typical household: $2.81</a:t>
            </a:r>
          </a:p>
          <a:p>
            <a:pPr lvl="1"/>
            <a:r>
              <a:rPr lang="en-US" sz="2000" dirty="0"/>
              <a:t>$1.49 for drinking water</a:t>
            </a:r>
          </a:p>
          <a:p>
            <a:pPr lvl="1"/>
            <a:r>
              <a:rPr lang="en-US" sz="2000" dirty="0"/>
              <a:t>$1.32 for wastewater disposal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2B51D287-3566-A420-23B8-EF2BDCD044C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600038" y="1462345"/>
            <a:ext cx="2788920" cy="2194559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tx2"/>
                </a:solidFill>
                <a:cs typeface="Roboto" panose="02000000000000000000" pitchFamily="2" charset="0"/>
              </a:rPr>
              <a:t>Electric /gas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264F87DA-A9A9-2EDF-FA5A-AD13479D9E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5889" y="1475029"/>
            <a:ext cx="2788920" cy="2194559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tx2"/>
                </a:solidFill>
                <a:cs typeface="Roboto" panose="02000000000000000000" pitchFamily="2" charset="0"/>
              </a:rPr>
              <a:t>Cable TV/internet</a:t>
            </a:r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b="1" dirty="0">
                <a:solidFill>
                  <a:schemeClr val="tx2"/>
                </a:solidFill>
                <a:cs typeface="Roboto" panose="02000000000000000000" pitchFamily="2" charset="0"/>
              </a:rPr>
              <a:t>Cell phone (2 lines)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5208F65-6ABB-2B0F-E3E5-8E8B7E2B0C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5667" y="1475029"/>
            <a:ext cx="2788920" cy="2194559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tx2"/>
                </a:solidFill>
                <a:cs typeface="Roboto" panose="02000000000000000000" pitchFamily="2" charset="0"/>
              </a:rPr>
              <a:t>Water and wastewater</a:t>
            </a:r>
          </a:p>
        </p:txBody>
      </p:sp>
      <p:pic>
        <p:nvPicPr>
          <p:cNvPr id="11" name="Graphic 10" descr="Fire outline">
            <a:extLst>
              <a:ext uri="{FF2B5EF4-FFF2-40B4-BE49-F238E27FC236}">
                <a16:creationId xmlns:a16="http://schemas.microsoft.com/office/drawing/2014/main" id="{C0A6D0E2-1F8D-FFA5-14D4-6D4F1CEC22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2459" y="2557238"/>
            <a:ext cx="620844" cy="62084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6CF3B5D-7AA6-A797-8F01-601A7DF025DB}"/>
              </a:ext>
            </a:extLst>
          </p:cNvPr>
          <p:cNvGrpSpPr/>
          <p:nvPr/>
        </p:nvGrpSpPr>
        <p:grpSpPr>
          <a:xfrm rot="761989">
            <a:off x="6245890" y="2934086"/>
            <a:ext cx="620843" cy="620843"/>
            <a:chOff x="4410615" y="1487137"/>
            <a:chExt cx="914400" cy="914400"/>
          </a:xfrm>
        </p:grpSpPr>
        <p:sp>
          <p:nvSpPr>
            <p:cNvPr id="13" name="Rounded Rectangle 46">
              <a:extLst>
                <a:ext uri="{FF2B5EF4-FFF2-40B4-BE49-F238E27FC236}">
                  <a16:creationId xmlns:a16="http://schemas.microsoft.com/office/drawing/2014/main" id="{1CB0C0B4-D28E-6D1C-3951-38199CAFE8A6}"/>
                </a:ext>
              </a:extLst>
            </p:cNvPr>
            <p:cNvSpPr/>
            <p:nvPr/>
          </p:nvSpPr>
          <p:spPr>
            <a:xfrm>
              <a:off x="4659455" y="1549831"/>
              <a:ext cx="431738" cy="8082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>
                <a:solidFill>
                  <a:srgbClr val="FFFFFF"/>
                </a:solidFill>
                <a:latin typeface="Roboto Regular"/>
              </a:endParaRPr>
            </a:p>
          </p:txBody>
        </p:sp>
        <p:pic>
          <p:nvPicPr>
            <p:cNvPr id="14" name="Graphic 13" descr="Smart Phone outline">
              <a:extLst>
                <a:ext uri="{FF2B5EF4-FFF2-40B4-BE49-F238E27FC236}">
                  <a16:creationId xmlns:a16="http://schemas.microsoft.com/office/drawing/2014/main" id="{CC6A0C8B-931D-4C27-83A8-C28581FBC2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10615" y="1487137"/>
              <a:ext cx="914400" cy="9144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1162D11-5972-2938-6BF1-118D4D294F00}"/>
              </a:ext>
            </a:extLst>
          </p:cNvPr>
          <p:cNvSpPr txBox="1"/>
          <p:nvPr/>
        </p:nvSpPr>
        <p:spPr>
          <a:xfrm>
            <a:off x="2583874" y="1991713"/>
            <a:ext cx="957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r>
              <a:rPr lang="en-US" sz="2400" dirty="0">
                <a:latin typeface="Roboto Regular"/>
              </a:rPr>
              <a:t>$250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DC56F7-69C1-3D8D-6B14-2645942833F7}"/>
              </a:ext>
            </a:extLst>
          </p:cNvPr>
          <p:cNvSpPr txBox="1"/>
          <p:nvPr/>
        </p:nvSpPr>
        <p:spPr>
          <a:xfrm>
            <a:off x="5063209" y="2894544"/>
            <a:ext cx="957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r>
              <a:rPr lang="en-US" sz="2400" dirty="0">
                <a:latin typeface="Roboto Regular"/>
              </a:rPr>
              <a:t>$140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0ED4A5-5C51-CF77-6A3A-BFD5DE3D2403}"/>
              </a:ext>
            </a:extLst>
          </p:cNvPr>
          <p:cNvSpPr txBox="1"/>
          <p:nvPr/>
        </p:nvSpPr>
        <p:spPr>
          <a:xfrm>
            <a:off x="5315284" y="1847667"/>
            <a:ext cx="957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r>
              <a:rPr lang="en-US" sz="2400" dirty="0">
                <a:latin typeface="Roboto Regular"/>
              </a:rPr>
              <a:t>$135</a:t>
            </a:r>
          </a:p>
        </p:txBody>
      </p:sp>
      <p:pic>
        <p:nvPicPr>
          <p:cNvPr id="23" name="Graphic 22" descr="Sink outline">
            <a:extLst>
              <a:ext uri="{FF2B5EF4-FFF2-40B4-BE49-F238E27FC236}">
                <a16:creationId xmlns:a16="http://schemas.microsoft.com/office/drawing/2014/main" id="{FFC87C62-3CCE-A009-DE38-EB12F44647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3573" y="2557238"/>
            <a:ext cx="778809" cy="778809"/>
          </a:xfrm>
          <a:prstGeom prst="rect">
            <a:avLst/>
          </a:prstGeom>
        </p:spPr>
      </p:pic>
      <p:pic>
        <p:nvPicPr>
          <p:cNvPr id="24" name="Graphic 23" descr="Fire Hydrant outline">
            <a:extLst>
              <a:ext uri="{FF2B5EF4-FFF2-40B4-BE49-F238E27FC236}">
                <a16:creationId xmlns:a16="http://schemas.microsoft.com/office/drawing/2014/main" id="{C4F7AFD6-35F4-D56E-1BAD-0929F69B1B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26733" y="2259174"/>
            <a:ext cx="796840" cy="796840"/>
          </a:xfrm>
          <a:prstGeom prst="rect">
            <a:avLst/>
          </a:prstGeom>
        </p:spPr>
      </p:pic>
      <p:pic>
        <p:nvPicPr>
          <p:cNvPr id="25" name="Graphic 24" descr="Rain outline">
            <a:extLst>
              <a:ext uri="{FF2B5EF4-FFF2-40B4-BE49-F238E27FC236}">
                <a16:creationId xmlns:a16="http://schemas.microsoft.com/office/drawing/2014/main" id="{FB4A4BED-26DE-B0D5-428F-AF84E0F00C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17906" y="2616883"/>
            <a:ext cx="811061" cy="8110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FAFB94A-C018-9917-522F-28BC85A9436A}"/>
              </a:ext>
            </a:extLst>
          </p:cNvPr>
          <p:cNvSpPr txBox="1"/>
          <p:nvPr/>
        </p:nvSpPr>
        <p:spPr>
          <a:xfrm>
            <a:off x="8566422" y="1797509"/>
            <a:ext cx="957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r>
              <a:rPr lang="en-US" sz="2400">
                <a:latin typeface="Roboto Regular"/>
              </a:rPr>
              <a:t>$84</a:t>
            </a:r>
          </a:p>
        </p:txBody>
      </p:sp>
      <p:pic>
        <p:nvPicPr>
          <p:cNvPr id="31" name="Graphic 30" descr="Smart Phone outline">
            <a:extLst>
              <a:ext uri="{FF2B5EF4-FFF2-40B4-BE49-F238E27FC236}">
                <a16:creationId xmlns:a16="http://schemas.microsoft.com/office/drawing/2014/main" id="{297FC36E-5C17-4090-9D0B-1E69DAA451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7340" y="2941589"/>
            <a:ext cx="620844" cy="620844"/>
          </a:xfrm>
          <a:prstGeom prst="rect">
            <a:avLst/>
          </a:prstGeom>
        </p:spPr>
      </p:pic>
      <p:pic>
        <p:nvPicPr>
          <p:cNvPr id="39" name="Graphic 38" descr="Lightbulb outline">
            <a:extLst>
              <a:ext uri="{FF2B5EF4-FFF2-40B4-BE49-F238E27FC236}">
                <a16:creationId xmlns:a16="http://schemas.microsoft.com/office/drawing/2014/main" id="{6CECBBC2-E3BE-A1CB-1290-C23B11F7EA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88738" y="2563014"/>
            <a:ext cx="620844" cy="620844"/>
          </a:xfrm>
          <a:prstGeom prst="rect">
            <a:avLst/>
          </a:prstGeom>
        </p:spPr>
      </p:pic>
      <p:pic>
        <p:nvPicPr>
          <p:cNvPr id="44" name="Graphic 43" descr="Television outline">
            <a:extLst>
              <a:ext uri="{FF2B5EF4-FFF2-40B4-BE49-F238E27FC236}">
                <a16:creationId xmlns:a16="http://schemas.microsoft.com/office/drawing/2014/main" id="{49120D32-B4CF-DD5C-9FE5-0A96CE674B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45889" y="1816610"/>
            <a:ext cx="620844" cy="62084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3E5632-0FAE-A76B-736B-0CD6BD8A5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46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5A1B8367-FA35-ADF2-DFC2-474CD1531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CE3B0-AC39-BBD8-C78F-79D5E3BFB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 2027 residential monthly bill comparison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FADC9-4591-FF4F-AE15-C7C8630D37B0}"/>
              </a:ext>
            </a:extLst>
          </p:cNvPr>
          <p:cNvSpPr txBox="1">
            <a:spLocks/>
          </p:cNvSpPr>
          <p:nvPr/>
        </p:nvSpPr>
        <p:spPr>
          <a:xfrm>
            <a:off x="2277702" y="5425459"/>
            <a:ext cx="9544959" cy="494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5138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4063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0288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14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srgbClr val="2C2A26"/>
                </a:solidFill>
                <a:latin typeface="Roboto Regular"/>
              </a:rPr>
              <a:t>Typical bill for residential customers with 5/8 inch meter and 4,000 gallons per month consumption; Includes stormwater.</a:t>
            </a:r>
          </a:p>
          <a:p>
            <a:pPr algn="r"/>
            <a:r>
              <a:rPr lang="en-US" sz="1200" dirty="0">
                <a:solidFill>
                  <a:srgbClr val="2C2A26"/>
                </a:solidFill>
                <a:latin typeface="Roboto Regular"/>
              </a:rPr>
              <a:t>Artesian Water, Veolia, and Wilmington Outside include an estimate of NCC sewer monthly charge.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7B547F-7A8E-DA25-CB3F-E6BD660F08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417"/>
          <a:stretch>
            <a:fillRect/>
          </a:stretch>
        </p:blipFill>
        <p:spPr>
          <a:xfrm>
            <a:off x="496338" y="1248697"/>
            <a:ext cx="11199323" cy="40825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80242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F1084-CD4E-746C-0907-F84E1D3FE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24" y="860425"/>
            <a:ext cx="3064775" cy="4283075"/>
          </a:xfrm>
        </p:spPr>
        <p:txBody>
          <a:bodyPr/>
          <a:lstStyle/>
          <a:p>
            <a:pPr algn="ctr"/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Looking ahead:</a:t>
            </a: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latin typeface="+mn-lt"/>
              </a:rPr>
              <a:t> our community’s resiliency depends on our utilities</a:t>
            </a: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3C9AB52E-8324-A601-502F-F3378F6A1DDD}"/>
              </a:ext>
            </a:extLst>
          </p:cNvPr>
          <p:cNvSpPr/>
          <p:nvPr/>
        </p:nvSpPr>
        <p:spPr bwMode="auto">
          <a:xfrm>
            <a:off x="4071927" y="6078741"/>
            <a:ext cx="96" cy="330577"/>
          </a:xfrm>
          <a:prstGeom prst="trapezoid">
            <a:avLst/>
          </a:prstGeom>
          <a:solidFill>
            <a:srgbClr val="002060">
              <a:alpha val="7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kern="0">
              <a:solidFill>
                <a:srgbClr val="005596"/>
              </a:solidFill>
              <a:latin typeface="Calibri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ABF210-6E52-7EB1-1152-07A09D579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156E4B-0BE5-0148-872B-F84987171B4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A29FAE-6291-E598-4A14-69A5007B4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577" y="315905"/>
            <a:ext cx="4102048" cy="3076536"/>
          </a:xfrm>
          <a:prstGeom prst="rect">
            <a:avLst/>
          </a:prstGeom>
          <a:solidFill>
            <a:srgbClr val="FFFFFF"/>
          </a:solidFill>
          <a:ln w="6350">
            <a:solidFill>
              <a:srgbClr val="BDBAB4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C33841-61B3-986A-4285-E03E35A5DC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361" y="315905"/>
            <a:ext cx="4102048" cy="3076536"/>
          </a:xfrm>
          <a:prstGeom prst="rect">
            <a:avLst/>
          </a:prstGeom>
          <a:solidFill>
            <a:srgbClr val="FFFFFF"/>
          </a:solidFill>
          <a:ln w="6350">
            <a:solidFill>
              <a:srgbClr val="BDBAB4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156086-FFC9-5414-CDD2-AB0E396FAC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577" y="3677337"/>
            <a:ext cx="4102048" cy="3076536"/>
          </a:xfrm>
          <a:prstGeom prst="rect">
            <a:avLst/>
          </a:prstGeom>
          <a:solidFill>
            <a:srgbClr val="FFFFFF"/>
          </a:solidFill>
          <a:ln w="6350">
            <a:solidFill>
              <a:srgbClr val="BDBAB4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C6C7A5-28B2-9A37-D858-C225E583FA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361" y="3677337"/>
            <a:ext cx="4102048" cy="3076536"/>
          </a:xfrm>
          <a:prstGeom prst="rect">
            <a:avLst/>
          </a:prstGeom>
          <a:solidFill>
            <a:srgbClr val="FFFFFF"/>
          </a:solidFill>
          <a:ln w="6350">
            <a:solidFill>
              <a:srgbClr val="BDBAB4"/>
            </a:solidFill>
          </a:ln>
        </p:spPr>
      </p:pic>
    </p:spTree>
    <p:extLst>
      <p:ext uri="{BB962C8B-B14F-4D97-AF65-F5344CB8AC3E}">
        <p14:creationId xmlns:p14="http://schemas.microsoft.com/office/powerpoint/2010/main" val="39987357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88EF2-5D1D-2508-127A-A5B70DA07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D0876-8029-4DB8-3BB8-7E38EA282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40382985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336618"/>
      </p:ext>
    </p:extLst>
  </p:cSld>
  <p:clrMapOvr>
    <a:masterClrMapping/>
  </p:clrMapOvr>
</p:sld>
</file>

<file path=ppt/theme/theme1.xml><?xml version="1.0" encoding="utf-8"?>
<a:theme xmlns:a="http://schemas.openxmlformats.org/drawingml/2006/main" name="BV">
  <a:themeElements>
    <a:clrScheme name="Black &amp; Veatch">
      <a:dk1>
        <a:srgbClr val="000000"/>
      </a:dk1>
      <a:lt1>
        <a:srgbClr val="FFFFFF"/>
      </a:lt1>
      <a:dk2>
        <a:srgbClr val="1265E1"/>
      </a:dk2>
      <a:lt2>
        <a:srgbClr val="EEEEEE"/>
      </a:lt2>
      <a:accent1>
        <a:srgbClr val="3C3C3C"/>
      </a:accent1>
      <a:accent2>
        <a:srgbClr val="6F6F6F"/>
      </a:accent2>
      <a:accent3>
        <a:srgbClr val="9A9A9A"/>
      </a:accent3>
      <a:accent4>
        <a:srgbClr val="BDBDBD"/>
      </a:accent4>
      <a:accent5>
        <a:srgbClr val="D7D7D7"/>
      </a:accent5>
      <a:accent6>
        <a:srgbClr val="E8E8E8"/>
      </a:accent6>
      <a:hlink>
        <a:srgbClr val="1265E1"/>
      </a:hlink>
      <a:folHlink>
        <a:srgbClr val="000000"/>
      </a:folHlink>
    </a:clrScheme>
    <a:fontScheme name="Roboto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 b="0" i="0" dirty="0">
            <a:solidFill>
              <a:srgbClr val="256EFF"/>
            </a:solidFill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buSzPct val="85000"/>
          <a:defRPr sz="1600"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7E178227-E122-3A4C-8439-5040FBBD4CF7}" vid="{26BE2276-DAED-5A41-90AF-27CB2D5AC8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af2b1c-3c09-45f9-ba67-33cee6b316ac" xsi:nil="true"/>
    <lcf76f155ced4ddcb4097134ff3c332f xmlns="d01c3682-c2d0-44d8-b79a-430debaf2ea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E4669150EEF24EB9AD55AE0C448BE8" ma:contentTypeVersion="10" ma:contentTypeDescription="Create a new document." ma:contentTypeScope="" ma:versionID="e1a572799f561ec18fcdeafdb36da2cf">
  <xsd:schema xmlns:xsd="http://www.w3.org/2001/XMLSchema" xmlns:xs="http://www.w3.org/2001/XMLSchema" xmlns:p="http://schemas.microsoft.com/office/2006/metadata/properties" xmlns:ns2="d01c3682-c2d0-44d8-b79a-430debaf2ea5" xmlns:ns3="93af2b1c-3c09-45f9-ba67-33cee6b316ac" targetNamespace="http://schemas.microsoft.com/office/2006/metadata/properties" ma:root="true" ma:fieldsID="9a21b70f0b6e7cd54e27d4c78851e250" ns2:_="" ns3:_="">
    <xsd:import namespace="d01c3682-c2d0-44d8-b79a-430debaf2ea5"/>
    <xsd:import namespace="93af2b1c-3c09-45f9-ba67-33cee6b316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c3682-c2d0-44d8-b79a-430debaf2e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d5ee6cf-0e63-41ed-9d74-2beef34e85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f2b1c-3c09-45f9-ba67-33cee6b316a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e04fdbb-6234-4926-b01d-1c0a0655ad78}" ma:internalName="TaxCatchAll" ma:showField="CatchAllData" ma:web="93af2b1c-3c09-45f9-ba67-33cee6b316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3935B8-BE33-428C-B5B3-ED8310A34BE0}">
  <ds:schemaRefs>
    <ds:schemaRef ds:uri="http://purl.org/dc/elements/1.1/"/>
    <ds:schemaRef ds:uri="93af2b1c-3c09-45f9-ba67-33cee6b316ac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01c3682-c2d0-44d8-b79a-430debaf2e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3744850-4D0D-4ECD-AF3E-DAA61EBD00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AB8E57-3790-42EA-8C2E-D929D182B1A0}">
  <ds:schemaRefs>
    <ds:schemaRef ds:uri="93af2b1c-3c09-45f9-ba67-33cee6b316ac"/>
    <ds:schemaRef ds:uri="d01c3682-c2d0-44d8-b79a-430debaf2e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26 BVMasterTemplate-1.05</Template>
  <TotalTime>299</TotalTime>
  <Words>1909</Words>
  <Application>Microsoft Office PowerPoint</Application>
  <PresentationFormat>Widescreen</PresentationFormat>
  <Paragraphs>467</Paragraphs>
  <Slides>41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Aptos</vt:lpstr>
      <vt:lpstr>Arial</vt:lpstr>
      <vt:lpstr>Arial Rounded MT Bold</vt:lpstr>
      <vt:lpstr>Calibri</vt:lpstr>
      <vt:lpstr>Calibri Light</vt:lpstr>
      <vt:lpstr>Roboto</vt:lpstr>
      <vt:lpstr>Roboto Black</vt:lpstr>
      <vt:lpstr>Roboto Light</vt:lpstr>
      <vt:lpstr>Roboto Medium</vt:lpstr>
      <vt:lpstr>Roboto Regular</vt:lpstr>
      <vt:lpstr>Wingdings</vt:lpstr>
      <vt:lpstr>BV</vt:lpstr>
      <vt:lpstr>PowerPoint Presentation</vt:lpstr>
      <vt:lpstr>PowerPoint Presentation</vt:lpstr>
      <vt:lpstr>OUR SYSTEM &amp; NEEDS</vt:lpstr>
      <vt:lpstr>Our 24/7 utility services </vt:lpstr>
      <vt:lpstr>Our system and customers</vt:lpstr>
      <vt:lpstr>Utility goals and cost drivers</vt:lpstr>
      <vt:lpstr>WATER SYSTEM</vt:lpstr>
      <vt:lpstr>WASTEWATER SYSTEM</vt:lpstr>
      <vt:lpstr>Wilmington’s investment aligns with water sector needs</vt:lpstr>
      <vt:lpstr>Regulatory mandate: Lead and Copper Rule Improvement (LCRI)</vt:lpstr>
      <vt:lpstr>Wilmington’s LCRI compliance efforts</vt:lpstr>
      <vt:lpstr>Regulatory mandate: PFAS &amp; MDBP</vt:lpstr>
      <vt:lpstr>Wilmington’s PFAS compliance efforts</vt:lpstr>
      <vt:lpstr>Utility operating costs</vt:lpstr>
      <vt:lpstr>Water Sewer CPI trend</vt:lpstr>
      <vt:lpstr>OUR PRIORITY RESILIENCE ACTIONS FY 2027 – FY 2032 PLAN</vt:lpstr>
      <vt:lpstr>Revenue requirements (FY 2027 – FY 2032)  </vt:lpstr>
      <vt:lpstr>Key cost drivers (FY 2027 – FY 2032)</vt:lpstr>
      <vt:lpstr>Projected capital improvement program</vt:lpstr>
      <vt:lpstr>Proposed lower-cost CIP financing plan</vt:lpstr>
      <vt:lpstr>Six-Year Proposed CIP Financing Distribution*</vt:lpstr>
      <vt:lpstr>Existing and  proposed debt service*</vt:lpstr>
      <vt:lpstr>Projected operations &amp; maintenance costs*</vt:lpstr>
      <vt:lpstr>Revenue projections (FY 2027 – FY 2032)  </vt:lpstr>
      <vt:lpstr>Water/sewer fund revenues</vt:lpstr>
      <vt:lpstr>Projected FY 2026 –FY 2032 Revenues (Under Existing Rates)*</vt:lpstr>
      <vt:lpstr>Six-year financial plan (FY 2027 – FY 2032)  </vt:lpstr>
      <vt:lpstr>Water/sewer fund financial plan </vt:lpstr>
      <vt:lpstr>Fiscal year 2026 beginning fund balances</vt:lpstr>
      <vt:lpstr>Proposed financial plan revenues &amp; expenses (FY 2027- FY 2032)</vt:lpstr>
      <vt:lpstr>Projected O&amp;M reserve fund balance (FY 2027 – FY 2032)</vt:lpstr>
      <vt:lpstr>Projected RSR balance (FY 2027 – FY 2032)</vt:lpstr>
      <vt:lpstr>Key performance metrics (FY 2027 – FY 2032)</vt:lpstr>
      <vt:lpstr>OUR VALUE AND POSITIVE IMPACT</vt:lpstr>
      <vt:lpstr>Residential FY 2027 typical monthly bill</vt:lpstr>
      <vt:lpstr>What does your one dollar support in FY 2027?</vt:lpstr>
      <vt:lpstr>FY 2027 monthly costs for a typical household</vt:lpstr>
      <vt:lpstr>FY 2027 residential monthly bill comparison</vt:lpstr>
      <vt:lpstr>Looking ahead:   our community’s resiliency depends on our utilities</vt:lpstr>
      <vt:lpstr>Discussion</vt:lpstr>
      <vt:lpstr>PowerPoint Presentation</vt:lpstr>
    </vt:vector>
  </TitlesOfParts>
  <Company>Black and Veatch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Jha, Rupa</dc:creator>
  <cp:lastModifiedBy>Jha, Rupa</cp:lastModifiedBy>
  <cp:revision>2</cp:revision>
  <cp:lastPrinted>2025-10-23T13:42:21Z</cp:lastPrinted>
  <dcterms:created xsi:type="dcterms:W3CDTF">2026-02-03T17:42:17Z</dcterms:created>
  <dcterms:modified xsi:type="dcterms:W3CDTF">2026-04-29T18:40:42Z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0x010100BFE4669150EEF24EB9AD55AE0C448BE8</vt:lpwstr>
  </property>
  <property fmtid="{D5CDD505-2E9C-101B-9397-08002B2CF9AE}" pid="3" name="MediaServiceImageTags">
    <vt:lpwstr/>
  </property>
</Properties>
</file>